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  <p:sldId id="263" r:id="rId9"/>
    <p:sldId id="264" r:id="rId10"/>
    <p:sldId id="28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005E"/>
    <a:srgbClr val="BE0260"/>
    <a:srgbClr val="018ACF"/>
    <a:srgbClr val="D68B1C"/>
    <a:srgbClr val="D09622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13842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4650640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000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3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26402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9653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26402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154955" y="1522958"/>
            <a:ext cx="8825658" cy="2677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1200" cap="none" spc="0" normalizeH="0" baseline="0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28596" y="1428736"/>
            <a:ext cx="7772400" cy="1374345"/>
          </a:xfrm>
        </p:spPr>
        <p:txBody>
          <a:bodyPr>
            <a:noAutofit/>
          </a:bodyPr>
          <a:lstStyle/>
          <a:p>
            <a:pPr lvl="0"/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Néphropathies</a:t>
            </a:r>
            <a:b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Héréditaires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400" b="1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-285784" y="3071810"/>
            <a:ext cx="3357586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Dr: S. </a:t>
            </a:r>
            <a:r>
              <a:rPr kumimoji="0" lang="fr-FR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Boutennoune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14810" y="0"/>
            <a:ext cx="4768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itchFamily="34" charset="0"/>
                <a:cs typeface="Arial" pitchFamily="34" charset="0"/>
              </a:rPr>
              <a:t>Université Saleh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Boubnider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-Constantine.</a:t>
            </a:r>
          </a:p>
          <a:p>
            <a:pPr algn="ctr"/>
            <a:r>
              <a:rPr lang="fr-FR" b="1" dirty="0" smtClean="0">
                <a:latin typeface="Arial" pitchFamily="34" charset="0"/>
                <a:cs typeface="Arial" pitchFamily="34" charset="0"/>
              </a:rPr>
              <a:t>Faculté de Médecine.</a:t>
            </a:r>
          </a:p>
          <a:p>
            <a:pPr algn="ctr"/>
            <a:r>
              <a:rPr lang="fr-FR" b="1" dirty="0" smtClean="0">
                <a:latin typeface="Arial" pitchFamily="34" charset="0"/>
                <a:cs typeface="Arial" pitchFamily="34" charset="0"/>
              </a:rPr>
              <a:t>Département de Médecine.</a:t>
            </a:r>
            <a:endParaRPr lang="fr-FR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162843" y="5715016"/>
            <a:ext cx="3981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FR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Année Médecine</a:t>
            </a:r>
          </a:p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Néphrologie</a:t>
            </a:r>
          </a:p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2020/ 2021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Pathogénie</a:t>
            </a:r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401532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43116"/>
            <a:ext cx="4612637" cy="373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Tableau clinique</a:t>
            </a:r>
            <a:endParaRPr lang="fr-FR" b="1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357158" y="2000240"/>
            <a:ext cx="8332816" cy="463077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Infections</a:t>
            </a:r>
            <a:r>
              <a:rPr lang="fr-FR" sz="2000" b="0" dirty="0" smtClean="0">
                <a:solidFill>
                  <a:schemeClr val="tx1"/>
                </a:solidFill>
              </a:rPr>
              <a:t> ( Femme++, des kystes et du parenchyme rénal)</a:t>
            </a:r>
          </a:p>
          <a:p>
            <a:pPr marL="0" indent="0">
              <a:lnSpc>
                <a:spcPct val="170000"/>
              </a:lnSpc>
              <a:buFont typeface="Arial" pitchFamily="34" charset="0"/>
              <a:buChar char="•"/>
            </a:pPr>
            <a:r>
              <a:rPr lang="fr-FR" sz="2000" b="0" dirty="0">
                <a:solidFill>
                  <a:schemeClr val="tx1"/>
                </a:solidFill>
              </a:rPr>
              <a:t> </a:t>
            </a:r>
            <a:r>
              <a:rPr lang="fr-FR" sz="2000" b="0" dirty="0" smtClean="0">
                <a:solidFill>
                  <a:schemeClr val="tx1"/>
                </a:solidFill>
              </a:rPr>
              <a:t>     douleurs lombaires, de fièvre et d’une dégradation de la fonction rénale.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Douleurs lombaires</a:t>
            </a:r>
            <a:r>
              <a:rPr lang="fr-FR" sz="2000" b="0" dirty="0" smtClean="0">
                <a:solidFill>
                  <a:schemeClr val="tx1"/>
                </a:solidFill>
              </a:rPr>
              <a:t>(hémorragies, surinfections </a:t>
            </a:r>
            <a:r>
              <a:rPr lang="fr-FR" sz="2000" b="0" dirty="0" err="1" smtClean="0">
                <a:solidFill>
                  <a:schemeClr val="tx1"/>
                </a:solidFill>
              </a:rPr>
              <a:t>intrakystiques</a:t>
            </a:r>
            <a:r>
              <a:rPr lang="fr-FR" sz="2000" b="0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Hématurie macroscopique</a:t>
            </a:r>
            <a:r>
              <a:rPr lang="fr-FR" sz="2000" b="0" dirty="0" smtClean="0">
                <a:solidFill>
                  <a:schemeClr val="tx1"/>
                </a:solidFill>
              </a:rPr>
              <a:t>(ruptures de kystes, une lithiase, en particulier urique)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fr-FR" sz="2000" b="0" dirty="0" smtClean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Hypertension artérielle </a:t>
            </a:r>
            <a:r>
              <a:rPr lang="fr-FR" sz="2000" b="0" dirty="0" smtClean="0">
                <a:solidFill>
                  <a:schemeClr val="tx1"/>
                </a:solidFill>
              </a:rPr>
              <a:t>(HTA),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Insuffisance rénale </a:t>
            </a:r>
            <a:r>
              <a:rPr lang="fr-FR" sz="2000" b="0" dirty="0" smtClean="0">
                <a:solidFill>
                  <a:schemeClr val="tx1"/>
                </a:solidFill>
              </a:rPr>
              <a:t>vers l’âge de 35 à 40, IRCT 50ans, absence d’anémie)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fr-FR" sz="2000" b="0" dirty="0" smtClean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Masse abdominale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7158" y="2214554"/>
            <a:ext cx="4040188" cy="3035058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Les </a:t>
            </a:r>
            <a:r>
              <a:rPr lang="fr-FR" sz="2000" b="1" dirty="0" smtClean="0"/>
              <a:t>kystes </a:t>
            </a:r>
            <a:r>
              <a:rPr lang="fr-FR" sz="2000" b="1" dirty="0" smtClean="0"/>
              <a:t>hépatiques</a:t>
            </a:r>
            <a:r>
              <a:rPr lang="fr-FR" sz="2000" dirty="0" smtClean="0"/>
              <a:t>30 </a:t>
            </a:r>
            <a:r>
              <a:rPr lang="fr-FR" sz="2000" dirty="0" smtClean="0"/>
              <a:t>à 40 % 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Les kystes pancréatiques </a:t>
            </a:r>
            <a:r>
              <a:rPr lang="fr-FR" sz="2000" dirty="0" smtClean="0"/>
              <a:t>, thyroïdiens, ovariens </a:t>
            </a:r>
          </a:p>
          <a:p>
            <a:pPr>
              <a:lnSpc>
                <a:spcPct val="150000"/>
              </a:lnSpc>
            </a:pPr>
            <a:r>
              <a:rPr lang="fr-FR" sz="2000" b="1" i="1" dirty="0" smtClean="0"/>
              <a:t>Les anévrismes des vaisseaux </a:t>
            </a:r>
            <a:r>
              <a:rPr lang="fr-FR" sz="2000" b="1" i="1" dirty="0" smtClean="0"/>
              <a:t>intracérébraux</a:t>
            </a:r>
            <a:endParaRPr lang="fr-FR" sz="20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b="1" i="1" dirty="0" smtClean="0"/>
              <a:t>Le prolapsus de la valve mitrale </a:t>
            </a:r>
          </a:p>
          <a:p>
            <a:pPr>
              <a:lnSpc>
                <a:spcPct val="150000"/>
              </a:lnSpc>
            </a:pPr>
            <a:r>
              <a:rPr lang="fr-FR" sz="2000" b="1" i="1" dirty="0" smtClean="0"/>
              <a:t>l’anévrisme de l’aorte </a:t>
            </a:r>
            <a:r>
              <a:rPr lang="fr-FR" sz="2000" dirty="0" err="1" smtClean="0"/>
              <a:t>thoracoabdominale</a:t>
            </a:r>
            <a:endParaRPr lang="fr-FR" sz="2000" dirty="0" smtClean="0"/>
          </a:p>
          <a:p>
            <a:pPr>
              <a:lnSpc>
                <a:spcPct val="150000"/>
              </a:lnSpc>
            </a:pPr>
            <a:r>
              <a:rPr lang="fr-FR" sz="2000" dirty="0" smtClean="0"/>
              <a:t>les diverticules et les </a:t>
            </a:r>
            <a:r>
              <a:rPr lang="fr-FR" sz="2000" b="1" i="1" dirty="0" smtClean="0"/>
              <a:t>polypes coliques</a:t>
            </a:r>
          </a:p>
          <a:p>
            <a:pPr>
              <a:lnSpc>
                <a:spcPct val="150000"/>
              </a:lnSpc>
            </a:pPr>
            <a:endParaRPr lang="fr-FR" sz="200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 smtClean="0"/>
              <a:t>Signes extrarénaux:</a:t>
            </a:r>
            <a:br>
              <a:rPr lang="fr-FR" b="1" dirty="0" smtClean="0"/>
            </a:br>
            <a:endParaRPr lang="fr-FR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Diagnostic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00034" y="1928803"/>
            <a:ext cx="74295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2400" b="1" i="1" dirty="0" smtClean="0">
                <a:solidFill>
                  <a:srgbClr val="C00000"/>
                </a:solidFill>
              </a:rPr>
              <a:t>Examen </a:t>
            </a:r>
            <a:r>
              <a:rPr lang="fr-FR" sz="2400" b="1" i="1" dirty="0" smtClean="0">
                <a:solidFill>
                  <a:srgbClr val="C00000"/>
                </a:solidFill>
              </a:rPr>
              <a:t>Clinique</a:t>
            </a:r>
            <a:r>
              <a:rPr lang="fr-FR" sz="2400" dirty="0" smtClean="0"/>
              <a:t>: deux </a:t>
            </a:r>
            <a:r>
              <a:rPr lang="fr-FR" sz="2400" dirty="0" smtClean="0"/>
              <a:t>gros reins avec contact lombaire </a:t>
            </a:r>
            <a:endParaRPr lang="fr-FR" sz="2400" dirty="0" smtClean="0"/>
          </a:p>
          <a:p>
            <a:pPr>
              <a:lnSpc>
                <a:spcPct val="200000"/>
              </a:lnSpc>
            </a:pPr>
            <a:r>
              <a:rPr lang="fr-FR" sz="2400" dirty="0" smtClean="0"/>
              <a:t>                                     +- </a:t>
            </a:r>
            <a:r>
              <a:rPr lang="fr-FR" sz="2400" dirty="0" smtClean="0"/>
              <a:t>gros foie kystique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2400" b="1" i="1" dirty="0" smtClean="0">
                <a:solidFill>
                  <a:srgbClr val="C00000"/>
                </a:solidFill>
              </a:rPr>
              <a:t>Enquête familiale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2400" b="1" i="1" dirty="0" smtClean="0">
                <a:solidFill>
                  <a:srgbClr val="C00000"/>
                </a:solidFill>
              </a:rPr>
              <a:t>Echographie </a:t>
            </a:r>
            <a:r>
              <a:rPr lang="fr-FR" sz="2400" b="1" i="1" dirty="0" smtClean="0">
                <a:solidFill>
                  <a:srgbClr val="C00000"/>
                </a:solidFill>
              </a:rPr>
              <a:t>rénale : </a:t>
            </a:r>
            <a:r>
              <a:rPr lang="fr-FR" sz="2400" dirty="0" smtClean="0"/>
              <a:t>2 </a:t>
            </a:r>
            <a:r>
              <a:rPr lang="fr-FR" sz="2400" dirty="0" smtClean="0"/>
              <a:t>gros reins , multiples kystes </a:t>
            </a:r>
            <a:r>
              <a:rPr lang="fr-FR" sz="2400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fr-FR" sz="2400" dirty="0" smtClean="0"/>
              <a:t>                                           </a:t>
            </a:r>
            <a:r>
              <a:rPr lang="fr-FR" sz="2400" dirty="0" err="1" smtClean="0"/>
              <a:t>hypoéchogènes</a:t>
            </a:r>
            <a:r>
              <a:rPr lang="fr-FR" sz="2400" dirty="0" smtClean="0"/>
              <a:t> bilatéraux</a:t>
            </a:r>
          </a:p>
          <a:p>
            <a:pPr>
              <a:lnSpc>
                <a:spcPct val="200000"/>
              </a:lnSpc>
            </a:pPr>
            <a:endParaRPr lang="fr-FR" sz="2400" dirty="0" smtClean="0"/>
          </a:p>
          <a:p>
            <a:pPr>
              <a:lnSpc>
                <a:spcPct val="200000"/>
              </a:lnSpc>
            </a:pPr>
            <a:endParaRPr lang="fr-FR" sz="2400" dirty="0" smtClean="0"/>
          </a:p>
          <a:p>
            <a:pPr>
              <a:lnSpc>
                <a:spcPct val="200000"/>
              </a:lnSpc>
            </a:pP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857760"/>
            <a:ext cx="191692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8964" y="1596538"/>
            <a:ext cx="7623498" cy="2189651"/>
          </a:xfrm>
        </p:spPr>
        <p:txBody>
          <a:bodyPr>
            <a:normAutofit/>
          </a:bodyPr>
          <a:lstStyle/>
          <a:p>
            <a:r>
              <a:rPr lang="fr-FR" dirty="0" smtClean="0"/>
              <a:t>Critères diagnostiques échographiques chez les apparentés d’un sujet atteint </a:t>
            </a:r>
            <a:r>
              <a:rPr lang="fr-FR" dirty="0" smtClean="0"/>
              <a:t> (</a:t>
            </a:r>
            <a:r>
              <a:rPr lang="fr-FR" dirty="0" smtClean="0"/>
              <a:t>ADPKD)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929066"/>
            <a:ext cx="7696200" cy="1643074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571472" y="500042"/>
            <a:ext cx="8229600" cy="6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Diagnostic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>
            <a:spLocks noGrp="1"/>
          </p:cNvSpPr>
          <p:nvPr>
            <p:ph sz="half" idx="2"/>
          </p:nvPr>
        </p:nvSpPr>
        <p:spPr>
          <a:xfrm>
            <a:off x="357158" y="1785926"/>
            <a:ext cx="8358246" cy="40719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b="1" i="1" dirty="0" smtClean="0">
                <a:solidFill>
                  <a:srgbClr val="C00000"/>
                </a:solidFill>
              </a:rPr>
              <a:t>Le scanner abdominal et </a:t>
            </a:r>
            <a:r>
              <a:rPr lang="fr-FR" b="1" i="1" dirty="0" smtClean="0">
                <a:solidFill>
                  <a:srgbClr val="C00000"/>
                </a:solidFill>
              </a:rPr>
              <a:t>l’IRM:</a:t>
            </a:r>
            <a:endParaRPr lang="fr-FR" b="1" i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000" dirty="0" smtClean="0"/>
              <a:t>C</a:t>
            </a:r>
            <a:r>
              <a:rPr lang="fr-FR" sz="2000" dirty="0" smtClean="0"/>
              <a:t>onfirmer </a:t>
            </a:r>
            <a:r>
              <a:rPr lang="fr-FR" sz="2000" dirty="0" smtClean="0"/>
              <a:t>la nature kystique des lésions rénale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Visualiser les complications </a:t>
            </a:r>
            <a:r>
              <a:rPr lang="fr-FR" sz="2000" dirty="0" smtClean="0"/>
              <a:t>des kystes : hémorragies, infections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Dépister les kystes </a:t>
            </a:r>
            <a:r>
              <a:rPr lang="fr-FR" sz="2000" dirty="0" smtClean="0"/>
              <a:t>hépatiques ou pancréatiques associés</a:t>
            </a:r>
          </a:p>
          <a:p>
            <a:pPr>
              <a:lnSpc>
                <a:spcPct val="150000"/>
              </a:lnSpc>
              <a:buNone/>
            </a:pPr>
            <a:endParaRPr lang="fr-FR" sz="2000" dirty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b="1" i="1" dirty="0" err="1" smtClean="0">
                <a:solidFill>
                  <a:srgbClr val="C00000"/>
                </a:solidFill>
              </a:rPr>
              <a:t>Angio</a:t>
            </a:r>
            <a:r>
              <a:rPr lang="fr-FR" b="1" i="1" dirty="0" smtClean="0">
                <a:solidFill>
                  <a:srgbClr val="C00000"/>
                </a:solidFill>
              </a:rPr>
              <a:t>-IRM cérébrale :</a:t>
            </a:r>
            <a:r>
              <a:rPr lang="fr-FR" sz="20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A </a:t>
            </a:r>
            <a:r>
              <a:rPr lang="fr-FR" sz="2000" dirty="0" smtClean="0"/>
              <a:t>la recherche des anévrismes cérébraux</a:t>
            </a:r>
          </a:p>
          <a:p>
            <a:pPr marL="0" indent="0">
              <a:lnSpc>
                <a:spcPct val="150000"/>
              </a:lnSpc>
            </a:pPr>
            <a:r>
              <a:rPr lang="fr-FR" sz="2000" dirty="0" smtClean="0"/>
              <a:t>    Si </a:t>
            </a:r>
            <a:r>
              <a:rPr lang="fr-FR" sz="2000" dirty="0" smtClean="0"/>
              <a:t>ATCD familial ou personnel d’AVC hémorragique/ </a:t>
            </a:r>
            <a:r>
              <a:rPr lang="fr-FR" sz="2000" dirty="0" smtClean="0"/>
              <a:t>céphalées</a:t>
            </a:r>
            <a:endParaRPr lang="fr-FR" sz="2000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71472" y="500042"/>
            <a:ext cx="8229600" cy="6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Diagnostic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000108"/>
            <a:ext cx="20383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429000"/>
            <a:ext cx="22383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857628"/>
            <a:ext cx="15621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Diagnostic Différentiel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2"/>
          </p:nvPr>
        </p:nvSpPr>
        <p:spPr>
          <a:xfrm>
            <a:off x="285720" y="2000240"/>
            <a:ext cx="7194869" cy="303505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fr-FR" sz="2000" dirty="0" err="1" smtClean="0"/>
              <a:t>P</a:t>
            </a:r>
            <a:r>
              <a:rPr lang="fr-FR" sz="2000" dirty="0" err="1" smtClean="0"/>
              <a:t>olykystose</a:t>
            </a:r>
            <a:r>
              <a:rPr lang="fr-FR" sz="2000" dirty="0" smtClean="0"/>
              <a:t> </a:t>
            </a:r>
            <a:r>
              <a:rPr lang="fr-FR" sz="2000" dirty="0" smtClean="0"/>
              <a:t>rénale autosomique </a:t>
            </a:r>
            <a:r>
              <a:rPr lang="fr-FR" sz="2000" b="1" i="1" dirty="0" smtClean="0"/>
              <a:t>récessive</a:t>
            </a:r>
            <a:r>
              <a:rPr lang="fr-FR" sz="2000" dirty="0" smtClean="0"/>
              <a:t> de l’enfant</a:t>
            </a:r>
          </a:p>
          <a:p>
            <a:pPr>
              <a:lnSpc>
                <a:spcPct val="170000"/>
              </a:lnSpc>
            </a:pPr>
            <a:r>
              <a:rPr lang="fr-FR" sz="2000" dirty="0" smtClean="0"/>
              <a:t> </a:t>
            </a:r>
            <a:r>
              <a:rPr lang="fr-FR" sz="2000" dirty="0" err="1" smtClean="0"/>
              <a:t>M</a:t>
            </a:r>
            <a:r>
              <a:rPr lang="fr-FR" sz="2000" dirty="0" err="1" smtClean="0"/>
              <a:t>ultikystose</a:t>
            </a:r>
            <a:r>
              <a:rPr lang="fr-FR" sz="2000" dirty="0" smtClean="0"/>
              <a:t> </a:t>
            </a:r>
            <a:r>
              <a:rPr lang="fr-FR" sz="2000" dirty="0" smtClean="0"/>
              <a:t>asymptomatique non compliquée </a:t>
            </a:r>
            <a:r>
              <a:rPr lang="fr-FR" sz="2000" b="1" dirty="0" smtClean="0"/>
              <a:t>d’insuffisance rénale</a:t>
            </a:r>
            <a:r>
              <a:rPr lang="fr-FR" sz="2000" dirty="0" smtClean="0"/>
              <a:t>, maladie kystique acquise des patients insuffisants rénaux chroniques, surtout après </a:t>
            </a:r>
            <a:r>
              <a:rPr lang="fr-FR" sz="2000" dirty="0" smtClean="0"/>
              <a:t>10 </a:t>
            </a:r>
            <a:r>
              <a:rPr lang="fr-FR" sz="2000" dirty="0" smtClean="0"/>
              <a:t>ans de dialyse,</a:t>
            </a:r>
          </a:p>
          <a:p>
            <a:pPr>
              <a:lnSpc>
                <a:spcPct val="170000"/>
              </a:lnSpc>
            </a:pPr>
            <a:r>
              <a:rPr lang="fr-FR" sz="2000" dirty="0" smtClean="0"/>
              <a:t> </a:t>
            </a:r>
            <a:r>
              <a:rPr lang="fr-FR" sz="2000" b="1" i="1" dirty="0" err="1" smtClean="0"/>
              <a:t>N</a:t>
            </a:r>
            <a:r>
              <a:rPr lang="fr-FR" sz="2000" b="1" i="1" dirty="0" err="1" smtClean="0"/>
              <a:t>éphronophtise</a:t>
            </a:r>
            <a:r>
              <a:rPr lang="fr-FR" sz="2000" dirty="0" smtClean="0"/>
              <a:t>/maladie </a:t>
            </a:r>
            <a:r>
              <a:rPr lang="fr-FR" sz="2000" dirty="0" smtClean="0"/>
              <a:t>kystique de la médullaire, </a:t>
            </a:r>
          </a:p>
          <a:p>
            <a:r>
              <a:rPr lang="fr-FR" sz="2000" dirty="0" smtClean="0"/>
              <a:t>S</a:t>
            </a:r>
            <a:r>
              <a:rPr lang="fr-FR" sz="2000" dirty="0" smtClean="0"/>
              <a:t>clérose </a:t>
            </a:r>
            <a:r>
              <a:rPr lang="fr-FR" sz="2000" dirty="0" smtClean="0"/>
              <a:t>tubéreuse de </a:t>
            </a:r>
            <a:r>
              <a:rPr lang="fr-FR" sz="2000" dirty="0" err="1" smtClean="0"/>
              <a:t>Bourneville</a:t>
            </a:r>
            <a:r>
              <a:rPr lang="fr-FR" sz="2000" dirty="0" smtClean="0"/>
              <a:t>.</a:t>
            </a:r>
          </a:p>
          <a:p>
            <a:pPr>
              <a:buNone/>
            </a:pPr>
            <a:endParaRPr lang="fr-FR" sz="2000" dirty="0" smtClean="0"/>
          </a:p>
          <a:p>
            <a:pPr>
              <a:buFont typeface="Wingdings" pitchFamily="2" charset="2"/>
              <a:buChar char="q"/>
            </a:pPr>
            <a:r>
              <a:rPr lang="fr-FR" sz="2000" b="1" i="1" dirty="0" smtClean="0"/>
              <a:t>Dans </a:t>
            </a:r>
            <a:r>
              <a:rPr lang="fr-FR" sz="2000" b="1" i="1" dirty="0" smtClean="0"/>
              <a:t>toutes ces maladies, les kystes sont en règle générale de plus petite taille que dans la </a:t>
            </a:r>
            <a:r>
              <a:rPr lang="fr-FR" sz="2000" b="1" i="1" dirty="0" err="1" smtClean="0"/>
              <a:t>polykystose</a:t>
            </a:r>
            <a:r>
              <a:rPr lang="fr-FR" sz="2000" b="1" i="1" dirty="0" smtClean="0"/>
              <a:t> rénale et sont en nombre plus limité</a:t>
            </a:r>
            <a:r>
              <a:rPr lang="fr-FR" sz="2000" b="1" dirty="0" smtClean="0"/>
              <a:t>.</a:t>
            </a:r>
            <a:endParaRPr lang="fr-FR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14282" y="1357298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Les autres causes de kystes multiples </a:t>
            </a:r>
            <a:r>
              <a:rPr lang="fr-FR" sz="2000" b="1" dirty="0" err="1" smtClean="0">
                <a:solidFill>
                  <a:srgbClr val="C00000"/>
                </a:solidFill>
              </a:rPr>
              <a:t>intrarénaux</a:t>
            </a:r>
            <a:r>
              <a:rPr lang="fr-FR" sz="2000" b="1" dirty="0" smtClean="0">
                <a:solidFill>
                  <a:srgbClr val="C00000"/>
                </a:solidFill>
              </a:rPr>
              <a:t> :</a:t>
            </a:r>
          </a:p>
          <a:p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Traitement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Traitement Symptomatique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8596" y="2357430"/>
            <a:ext cx="4040188" cy="4131556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fr-FR" sz="2000" b="1" i="1" dirty="0" smtClean="0"/>
              <a:t>Douleurs </a:t>
            </a:r>
            <a:r>
              <a:rPr lang="fr-FR" sz="2000" dirty="0" smtClean="0"/>
              <a:t>: antalgiques </a:t>
            </a:r>
            <a:r>
              <a:rPr lang="fr-FR" sz="2000" dirty="0" smtClean="0"/>
              <a:t>classiques en </a:t>
            </a:r>
            <a:r>
              <a:rPr lang="fr-FR" sz="2000" dirty="0" smtClean="0"/>
              <a:t>évitant </a:t>
            </a:r>
            <a:r>
              <a:rPr lang="fr-FR" sz="2000" dirty="0" smtClean="0"/>
              <a:t>les  ANS</a:t>
            </a:r>
          </a:p>
          <a:p>
            <a:r>
              <a:rPr lang="fr-FR" sz="2000" b="1" i="1" dirty="0" smtClean="0"/>
              <a:t>Lithiases:</a:t>
            </a:r>
            <a:r>
              <a:rPr lang="fr-FR" sz="2000" dirty="0" smtClean="0"/>
              <a:t> boissons abondantes </a:t>
            </a:r>
            <a:endParaRPr lang="fr-FR" sz="2000" dirty="0" smtClean="0"/>
          </a:p>
          <a:p>
            <a:r>
              <a:rPr lang="fr-FR" sz="2000" b="1" i="1" dirty="0" smtClean="0"/>
              <a:t>HTA</a:t>
            </a:r>
            <a:r>
              <a:rPr lang="fr-FR" sz="2000" dirty="0" smtClean="0"/>
              <a:t> </a:t>
            </a:r>
            <a:r>
              <a:rPr lang="fr-FR" sz="2000" dirty="0" smtClean="0"/>
              <a:t>: les IEC  traitement de première intention. </a:t>
            </a:r>
          </a:p>
          <a:p>
            <a:r>
              <a:rPr lang="fr-FR" sz="2000" dirty="0" smtClean="0"/>
              <a:t> </a:t>
            </a:r>
            <a:r>
              <a:rPr lang="fr-FR" sz="2000" b="1" i="1" dirty="0" smtClean="0"/>
              <a:t>Infections urinaires </a:t>
            </a:r>
            <a:r>
              <a:rPr lang="fr-FR" sz="2000" dirty="0" smtClean="0"/>
              <a:t>: </a:t>
            </a:r>
            <a:r>
              <a:rPr lang="fr-FR" sz="2000" dirty="0" smtClean="0"/>
              <a:t>trois </a:t>
            </a:r>
            <a:r>
              <a:rPr lang="fr-FR" sz="2000" dirty="0" smtClean="0"/>
              <a:t>semaines à un </a:t>
            </a:r>
            <a:r>
              <a:rPr lang="fr-FR" sz="2000" dirty="0" smtClean="0"/>
              <a:t>mois </a:t>
            </a:r>
            <a:r>
              <a:rPr lang="fr-FR" sz="2000" dirty="0" smtClean="0"/>
              <a:t>en cas d’infection </a:t>
            </a:r>
            <a:r>
              <a:rPr lang="fr-FR" sz="2000" dirty="0" smtClean="0"/>
              <a:t>kystique </a:t>
            </a:r>
            <a:r>
              <a:rPr lang="fr-FR" sz="2000" dirty="0" err="1" smtClean="0"/>
              <a:t>triméthoprime</a:t>
            </a:r>
            <a:r>
              <a:rPr lang="fr-FR" sz="2000" dirty="0" smtClean="0"/>
              <a:t>-</a:t>
            </a:r>
            <a:r>
              <a:rPr lang="fr-FR" sz="2000" dirty="0" err="1" smtClean="0"/>
              <a:t>sulfaméthoxazole</a:t>
            </a:r>
            <a:r>
              <a:rPr lang="fr-FR" sz="2000" dirty="0" smtClean="0"/>
              <a:t> </a:t>
            </a:r>
            <a:r>
              <a:rPr lang="fr-FR" sz="2000" dirty="0" smtClean="0"/>
              <a:t>ou quinolones).</a:t>
            </a:r>
          </a:p>
          <a:p>
            <a:r>
              <a:rPr lang="fr-FR" sz="2000" b="1" i="1" dirty="0" smtClean="0"/>
              <a:t>IRCT:</a:t>
            </a:r>
            <a:r>
              <a:rPr lang="fr-FR" sz="2000" dirty="0" smtClean="0"/>
              <a:t> EER</a:t>
            </a:r>
            <a:endParaRPr lang="fr-FR" sz="2000" dirty="0" smtClean="0"/>
          </a:p>
          <a:p>
            <a:endParaRPr lang="fr-FR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fr-FR" sz="2000" dirty="0" smtClean="0"/>
              <a:t>TRT visant </a:t>
            </a:r>
            <a:r>
              <a:rPr lang="fr-FR" sz="2000" dirty="0" smtClean="0"/>
              <a:t>à diminuer les kystes </a:t>
            </a:r>
            <a:endParaRPr lang="fr-FR" sz="20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4876" y="2500306"/>
            <a:ext cx="4041775" cy="3035058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les inhibiteurs de </a:t>
            </a:r>
            <a:r>
              <a:rPr lang="fr-FR" sz="2000" dirty="0" err="1" smtClean="0"/>
              <a:t>mTOR</a:t>
            </a:r>
            <a:r>
              <a:rPr lang="fr-FR" sz="2000" dirty="0" smtClean="0"/>
              <a:t> (</a:t>
            </a:r>
            <a:r>
              <a:rPr lang="fr-FR" sz="2000" dirty="0" err="1" smtClean="0"/>
              <a:t>sirolimus</a:t>
            </a:r>
            <a:r>
              <a:rPr lang="fr-FR" sz="2000" dirty="0" smtClean="0"/>
              <a:t> et </a:t>
            </a:r>
            <a:r>
              <a:rPr lang="fr-FR" sz="2000" dirty="0" err="1" smtClean="0"/>
              <a:t>évérolimus</a:t>
            </a:r>
            <a:r>
              <a:rPr lang="fr-FR" sz="20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les antagonistes des récepteurs V2 de la </a:t>
            </a:r>
            <a:r>
              <a:rPr lang="fr-FR" sz="2000" dirty="0" smtClean="0"/>
              <a:t>vasopressine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l’</a:t>
            </a:r>
            <a:r>
              <a:rPr lang="fr-FR" sz="2000" dirty="0" err="1" smtClean="0"/>
              <a:t>octréotide</a:t>
            </a:r>
            <a:r>
              <a:rPr lang="fr-FR" sz="2000" dirty="0" smtClean="0"/>
              <a:t>, analogue de la somatostatine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3357562"/>
            <a:ext cx="8229600" cy="610820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smtClean="0">
                <a:solidFill>
                  <a:srgbClr val="C00000"/>
                </a:solidFill>
              </a:rPr>
              <a:t>Syndrome d’</a:t>
            </a:r>
            <a:r>
              <a:rPr lang="fr-FR" sz="4000" b="1" dirty="0" err="1" smtClean="0">
                <a:solidFill>
                  <a:srgbClr val="C00000"/>
                </a:solidFill>
              </a:rPr>
              <a:t>Alport</a:t>
            </a:r>
            <a:endParaRPr lang="fr-FR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b="1" dirty="0" smtClean="0"/>
              <a:t>Définition</a:t>
            </a:r>
            <a:endParaRPr lang="fr-FR" sz="4000" b="1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2"/>
          </p:nvPr>
        </p:nvSpPr>
        <p:spPr>
          <a:xfrm>
            <a:off x="448964" y="2226402"/>
            <a:ext cx="7623498" cy="3774366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fr-FR" sz="2000" dirty="0" smtClean="0"/>
              <a:t>A</a:t>
            </a:r>
            <a:r>
              <a:rPr lang="fr-FR" sz="2000" dirty="0" smtClean="0"/>
              <a:t>ffection </a:t>
            </a:r>
            <a:r>
              <a:rPr lang="fr-FR" sz="2000" dirty="0" smtClean="0"/>
              <a:t>héréditaire définie par </a:t>
            </a:r>
            <a:r>
              <a:rPr lang="fr-FR" sz="2000" dirty="0" smtClean="0"/>
              <a:t>la triade: 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fr-FR" sz="2000" b="1" i="1" dirty="0" smtClean="0"/>
              <a:t>Néphropathie </a:t>
            </a:r>
            <a:r>
              <a:rPr lang="fr-FR" sz="2000" b="1" i="1" dirty="0" smtClean="0"/>
              <a:t>hématurique, évoluant vers l’IRCT, </a:t>
            </a:r>
            <a:r>
              <a:rPr lang="fr-FR" sz="2000" b="1" i="1" dirty="0" smtClean="0"/>
              <a:t>et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fr-FR" sz="2000" b="1" i="1" dirty="0" smtClean="0"/>
              <a:t>Surdité </a:t>
            </a:r>
            <a:r>
              <a:rPr lang="fr-FR" sz="2000" b="1" i="1" dirty="0" smtClean="0"/>
              <a:t>de perception.</a:t>
            </a:r>
            <a:endParaRPr lang="fr-FR" sz="2000" b="1" i="1" dirty="0"/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fr-FR" sz="2000" b="1" i="1" dirty="0" smtClean="0"/>
              <a:t>Anomalies </a:t>
            </a:r>
            <a:r>
              <a:rPr lang="fr-FR" sz="2000" b="1" i="1" dirty="0" smtClean="0"/>
              <a:t>oculaires touchant le cristallin et/ou la </a:t>
            </a:r>
            <a:r>
              <a:rPr lang="fr-FR" sz="2000" b="1" i="1" dirty="0" smtClean="0"/>
              <a:t>macula</a:t>
            </a:r>
            <a:endParaRPr lang="fr-FR" sz="2000" b="1" i="1" dirty="0" smtClean="0"/>
          </a:p>
          <a:p>
            <a:pPr>
              <a:lnSpc>
                <a:spcPct val="160000"/>
              </a:lnSpc>
            </a:pPr>
            <a:r>
              <a:rPr lang="fr-FR" sz="2000" b="1" dirty="0" smtClean="0">
                <a:solidFill>
                  <a:srgbClr val="C00000"/>
                </a:solidFill>
              </a:rPr>
              <a:t>Histologie: </a:t>
            </a:r>
            <a:r>
              <a:rPr lang="fr-FR" sz="2000" dirty="0" smtClean="0"/>
              <a:t>Anomalies </a:t>
            </a:r>
            <a:r>
              <a:rPr lang="fr-FR" sz="2000" dirty="0" err="1" smtClean="0"/>
              <a:t>ultrastructurales</a:t>
            </a:r>
            <a:r>
              <a:rPr lang="fr-FR" sz="2000" dirty="0" smtClean="0"/>
              <a:t> des membranes basales glomérulaires (MBG</a:t>
            </a:r>
            <a:r>
              <a:rPr lang="fr-FR" sz="2000" dirty="0" smtClean="0"/>
              <a:t>)  collagène IV</a:t>
            </a:r>
            <a:endParaRPr lang="fr-FR" sz="2000" dirty="0" smtClean="0"/>
          </a:p>
          <a:p>
            <a:pPr>
              <a:lnSpc>
                <a:spcPct val="160000"/>
              </a:lnSpc>
            </a:pPr>
            <a:r>
              <a:rPr lang="fr-FR" sz="2000" b="1" dirty="0" smtClean="0">
                <a:solidFill>
                  <a:srgbClr val="C00000"/>
                </a:solidFill>
              </a:rPr>
              <a:t>Mode de transmission: </a:t>
            </a:r>
            <a:r>
              <a:rPr lang="fr-FR" sz="2000" b="1" dirty="0" smtClean="0"/>
              <a:t>dominant lié au chromosome X (85 % des cas)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45811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PLAN</a:t>
            </a:r>
            <a:endParaRPr lang="en-US" sz="5400" b="1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82588" y="2143116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Introduction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Classification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Polykystose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Rénale Autosomique Dominante (PKRAD)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Syndrome d’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Alport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Maladie de Fabry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8596" y="1785926"/>
            <a:ext cx="4040188" cy="639762"/>
          </a:xfrm>
        </p:spPr>
        <p:txBody>
          <a:bodyPr>
            <a:noAutofit/>
          </a:bodyPr>
          <a:lstStyle/>
          <a:p>
            <a:endParaRPr lang="fr-FR" sz="2800" dirty="0" smtClean="0">
              <a:solidFill>
                <a:srgbClr val="FF0000"/>
              </a:solidFill>
            </a:endParaRPr>
          </a:p>
          <a:p>
            <a:r>
              <a:rPr lang="fr-FR" sz="2800" dirty="0" smtClean="0"/>
              <a:t>Atteint rénale </a:t>
            </a:r>
            <a:endParaRPr lang="fr-FR" sz="28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5720" y="2643182"/>
            <a:ext cx="4040188" cy="3035058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b="1" i="1" dirty="0" smtClean="0"/>
              <a:t>Hématurie </a:t>
            </a:r>
            <a:r>
              <a:rPr lang="fr-FR" sz="2000" b="1" i="1" dirty="0" smtClean="0"/>
              <a:t>microscopique</a:t>
            </a:r>
            <a:r>
              <a:rPr lang="fr-FR" sz="2000" dirty="0" smtClean="0"/>
              <a:t>: signe constant et révélateur</a:t>
            </a:r>
          </a:p>
          <a:p>
            <a:pPr>
              <a:lnSpc>
                <a:spcPct val="150000"/>
              </a:lnSpc>
            </a:pPr>
            <a:r>
              <a:rPr lang="fr-FR" sz="2000" b="1" i="1" dirty="0" err="1" smtClean="0"/>
              <a:t>Proteinurie</a:t>
            </a:r>
            <a:r>
              <a:rPr lang="fr-FR" sz="2000" dirty="0" smtClean="0"/>
              <a:t>: +- </a:t>
            </a:r>
            <a:r>
              <a:rPr lang="fr-FR" sz="2000" dirty="0" err="1" smtClean="0"/>
              <a:t>Sd</a:t>
            </a:r>
            <a:r>
              <a:rPr lang="fr-FR" sz="2000" dirty="0" smtClean="0"/>
              <a:t> néphrotique</a:t>
            </a:r>
          </a:p>
          <a:p>
            <a:pPr>
              <a:lnSpc>
                <a:spcPct val="150000"/>
              </a:lnSpc>
            </a:pPr>
            <a:r>
              <a:rPr lang="fr-FR" sz="2000" b="1" i="1" dirty="0" smtClean="0"/>
              <a:t>Insuffisance rénale: </a:t>
            </a:r>
            <a:r>
              <a:rPr lang="fr-FR" sz="2000" dirty="0" smtClean="0"/>
              <a:t>Juvénile (20 ans), non juvénile (&gt; 40 ans)</a:t>
            </a:r>
          </a:p>
          <a:p>
            <a:pPr>
              <a:lnSpc>
                <a:spcPct val="150000"/>
              </a:lnSpc>
            </a:pPr>
            <a:endParaRPr lang="fr-FR" sz="20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36790" y="2226402"/>
            <a:ext cx="4041775" cy="370292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sz="2800" b="1" dirty="0" smtClean="0">
                <a:solidFill>
                  <a:srgbClr val="D0005E"/>
                </a:solidFill>
              </a:rPr>
              <a:t>Atteinte auditive</a:t>
            </a:r>
          </a:p>
          <a:p>
            <a:pPr>
              <a:lnSpc>
                <a:spcPct val="160000"/>
              </a:lnSpc>
            </a:pPr>
            <a:r>
              <a:rPr lang="fr-FR" dirty="0" smtClean="0"/>
              <a:t>Surdité </a:t>
            </a:r>
            <a:r>
              <a:rPr lang="fr-FR" dirty="0" smtClean="0"/>
              <a:t>de perception secondaire à une atteinte </a:t>
            </a:r>
            <a:r>
              <a:rPr lang="fr-FR" dirty="0" smtClean="0"/>
              <a:t>cochléaire</a:t>
            </a:r>
            <a:endParaRPr lang="fr-FR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fr-FR" sz="2800" b="1" dirty="0" smtClean="0">
                <a:solidFill>
                  <a:srgbClr val="D0005E"/>
                </a:solidFill>
              </a:rPr>
              <a:t>Atteinte oculaire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fr-FR" dirty="0" smtClean="0"/>
              <a:t>    Le </a:t>
            </a:r>
            <a:r>
              <a:rPr lang="fr-FR" dirty="0" err="1" smtClean="0"/>
              <a:t>lenticône</a:t>
            </a:r>
            <a:r>
              <a:rPr lang="fr-FR" dirty="0" smtClean="0"/>
              <a:t> antérieur</a:t>
            </a:r>
          </a:p>
          <a:p>
            <a:pPr>
              <a:lnSpc>
                <a:spcPct val="160000"/>
              </a:lnSpc>
            </a:pPr>
            <a:r>
              <a:rPr lang="fr-FR" dirty="0" smtClean="0"/>
              <a:t>Les </a:t>
            </a:r>
            <a:r>
              <a:rPr lang="fr-FR" dirty="0" smtClean="0"/>
              <a:t>lésions </a:t>
            </a:r>
            <a:r>
              <a:rPr lang="fr-FR" dirty="0" err="1" smtClean="0"/>
              <a:t>maculaires</a:t>
            </a:r>
            <a:endParaRPr lang="fr-FR" dirty="0" smtClean="0"/>
          </a:p>
          <a:p>
            <a:pPr>
              <a:lnSpc>
                <a:spcPct val="160000"/>
              </a:lnSpc>
            </a:pP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 smtClean="0"/>
              <a:t>Clinique:</a:t>
            </a:r>
            <a:endParaRPr lang="fr-F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5500702"/>
            <a:ext cx="2100546" cy="109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8964" y="2226402"/>
            <a:ext cx="6909118" cy="38458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Mutations </a:t>
            </a:r>
            <a:r>
              <a:rPr lang="fr-FR" sz="2000" dirty="0" smtClean="0"/>
              <a:t>ou de délétions du gène codant pour les </a:t>
            </a:r>
            <a:r>
              <a:rPr lang="fr-FR" sz="2000" b="1" i="1" dirty="0" smtClean="0"/>
              <a:t>chaînes a5 (COL4A5) du collagène IV</a:t>
            </a:r>
            <a:r>
              <a:rPr lang="fr-FR" sz="2000" b="1" i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 </a:t>
            </a:r>
            <a:r>
              <a:rPr lang="fr-FR" sz="2000" dirty="0" smtClean="0"/>
              <a:t>Comme tout collagène, le collagène IV est formé de trois chaînes alpha enroulées en hélice</a:t>
            </a:r>
            <a:r>
              <a:rPr lang="fr-FR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 </a:t>
            </a:r>
            <a:r>
              <a:rPr lang="fr-FR" sz="2000" b="1" i="1" dirty="0" smtClean="0"/>
              <a:t>Les chaînes a3, a4 et a5 </a:t>
            </a:r>
            <a:r>
              <a:rPr lang="fr-FR" sz="2000" dirty="0" smtClean="0"/>
              <a:t>sont présentes </a:t>
            </a:r>
            <a:r>
              <a:rPr lang="fr-FR" sz="2000" b="1" i="1" dirty="0" smtClean="0"/>
              <a:t>dans les MBG </a:t>
            </a:r>
            <a:r>
              <a:rPr lang="fr-FR" sz="2000" dirty="0" smtClean="0"/>
              <a:t>et tubulaires rénales, mais aussi au niveau du </a:t>
            </a:r>
            <a:r>
              <a:rPr lang="fr-FR" sz="2000" b="1" i="1" dirty="0" smtClean="0"/>
              <a:t>cristallin et de la cochlée.</a:t>
            </a:r>
          </a:p>
          <a:p>
            <a:pPr>
              <a:lnSpc>
                <a:spcPct val="150000"/>
              </a:lnSpc>
            </a:pPr>
            <a:endParaRPr lang="fr-FR" sz="200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 smtClean="0"/>
              <a:t>Anomalies génétiques </a:t>
            </a:r>
            <a:r>
              <a:rPr lang="fr-FR" sz="3200" b="1" dirty="0" smtClean="0"/>
              <a:t> 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 smtClean="0"/>
              <a:t>Traitement 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8964" y="2226402"/>
            <a:ext cx="5623233" cy="303505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b="1" dirty="0" err="1" smtClean="0">
                <a:solidFill>
                  <a:srgbClr val="C00000"/>
                </a:solidFill>
              </a:rPr>
              <a:t>Insiffusisance</a:t>
            </a:r>
            <a:r>
              <a:rPr lang="fr-FR" b="1" dirty="0" smtClean="0">
                <a:solidFill>
                  <a:srgbClr val="C00000"/>
                </a:solidFill>
              </a:rPr>
              <a:t> Rénale Chronique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fr-FR" dirty="0" smtClean="0"/>
              <a:t> Règles </a:t>
            </a:r>
            <a:r>
              <a:rPr lang="fr-FR" dirty="0" smtClean="0"/>
              <a:t>diététiques</a:t>
            </a:r>
            <a:r>
              <a:rPr lang="fr-FR" dirty="0" smtClean="0"/>
              <a:t>,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fr-FR" dirty="0" smtClean="0"/>
              <a:t> Contrôle </a:t>
            </a:r>
            <a:r>
              <a:rPr lang="fr-FR" dirty="0" smtClean="0"/>
              <a:t>de la pression </a:t>
            </a:r>
            <a:r>
              <a:rPr lang="fr-FR" dirty="0" smtClean="0"/>
              <a:t>artérielle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fr-FR" dirty="0" smtClean="0"/>
              <a:t> Epuration </a:t>
            </a:r>
            <a:r>
              <a:rPr lang="fr-FR" dirty="0" smtClean="0"/>
              <a:t>extrarénale au stade d’IRCT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3429000"/>
            <a:ext cx="8229600" cy="610820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smtClean="0">
                <a:solidFill>
                  <a:srgbClr val="C00000"/>
                </a:solidFill>
              </a:rPr>
              <a:t>Maladie de Fabry</a:t>
            </a:r>
            <a:endParaRPr lang="fr-FR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 smtClean="0"/>
              <a:t>Définition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8964" y="2226402"/>
            <a:ext cx="8266440" cy="41315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fr-FR" dirty="0" smtClean="0"/>
              <a:t>Maladie </a:t>
            </a:r>
            <a:r>
              <a:rPr lang="fr-FR" dirty="0" smtClean="0"/>
              <a:t>métabolique héréditaire transmise par </a:t>
            </a:r>
            <a:r>
              <a:rPr lang="fr-FR" b="1" i="1" dirty="0" smtClean="0"/>
              <a:t>le chromosome X </a:t>
            </a:r>
          </a:p>
          <a:p>
            <a:pPr>
              <a:lnSpc>
                <a:spcPct val="160000"/>
              </a:lnSpc>
            </a:pPr>
            <a:r>
              <a:rPr lang="fr-FR" dirty="0" smtClean="0"/>
              <a:t>Touche </a:t>
            </a:r>
            <a:r>
              <a:rPr lang="fr-FR" dirty="0" smtClean="0"/>
              <a:t>environ un </a:t>
            </a:r>
            <a:r>
              <a:rPr lang="fr-FR" b="1" i="1" dirty="0" smtClean="0"/>
              <a:t>homm</a:t>
            </a:r>
            <a:r>
              <a:rPr lang="fr-FR" i="1" dirty="0" smtClean="0"/>
              <a:t>e</a:t>
            </a:r>
            <a:r>
              <a:rPr lang="fr-FR" dirty="0" smtClean="0"/>
              <a:t> sur 40 000</a:t>
            </a:r>
            <a:r>
              <a:rPr lang="fr-FR" dirty="0" smtClean="0"/>
              <a:t>.</a:t>
            </a:r>
          </a:p>
          <a:p>
            <a:pPr>
              <a:lnSpc>
                <a:spcPct val="160000"/>
              </a:lnSpc>
            </a:pPr>
            <a:r>
              <a:rPr lang="fr-FR" dirty="0" smtClean="0"/>
              <a:t>La maladie </a:t>
            </a:r>
            <a:r>
              <a:rPr lang="fr-FR" b="1" i="1" dirty="0" smtClean="0"/>
              <a:t>touche essentiellement les hommes</a:t>
            </a:r>
            <a:r>
              <a:rPr lang="fr-FR" dirty="0" smtClean="0"/>
              <a:t>, mais les </a:t>
            </a:r>
            <a:r>
              <a:rPr lang="fr-FR" b="1" i="1" dirty="0" smtClean="0"/>
              <a:t>femmes porteuses</a:t>
            </a:r>
            <a:r>
              <a:rPr lang="fr-FR" dirty="0" smtClean="0"/>
              <a:t> peuvent avoir la maladie avec des formes beaucoup moins sévères. </a:t>
            </a:r>
          </a:p>
          <a:p>
            <a:pPr>
              <a:lnSpc>
                <a:spcPct val="160000"/>
              </a:lnSpc>
            </a:pPr>
            <a:r>
              <a:rPr lang="fr-FR" dirty="0" smtClean="0"/>
              <a:t>Secondaire </a:t>
            </a:r>
            <a:r>
              <a:rPr lang="fr-FR" dirty="0" smtClean="0"/>
              <a:t>à un déficit </a:t>
            </a:r>
            <a:r>
              <a:rPr lang="fr-FR" b="1" i="1" dirty="0" smtClean="0"/>
              <a:t>en a-galactosidase A, </a:t>
            </a:r>
            <a:r>
              <a:rPr lang="fr-FR" dirty="0" smtClean="0"/>
              <a:t>enzyme </a:t>
            </a:r>
            <a:r>
              <a:rPr lang="fr-FR" dirty="0" err="1" smtClean="0"/>
              <a:t>lysosomiale</a:t>
            </a:r>
            <a:endParaRPr lang="fr-FR" dirty="0" smtClean="0"/>
          </a:p>
          <a:p>
            <a:pPr>
              <a:lnSpc>
                <a:spcPct val="160000"/>
              </a:lnSpc>
            </a:pPr>
            <a:r>
              <a:rPr lang="fr-FR" dirty="0" smtClean="0"/>
              <a:t>A </a:t>
            </a:r>
            <a:r>
              <a:rPr lang="fr-FR" dirty="0" smtClean="0"/>
              <a:t>pour conséquence une </a:t>
            </a:r>
            <a:r>
              <a:rPr lang="fr-FR" b="1" i="1" dirty="0" smtClean="0"/>
              <a:t>accumulation de </a:t>
            </a:r>
            <a:r>
              <a:rPr lang="fr-FR" b="1" i="1" dirty="0" err="1" smtClean="0"/>
              <a:t>glycosphingolipides</a:t>
            </a:r>
            <a:r>
              <a:rPr lang="fr-FR" dirty="0" smtClean="0"/>
              <a:t> dans de nombreux tissus, en particulier les </a:t>
            </a:r>
            <a:r>
              <a:rPr lang="fr-FR" b="1" i="1" dirty="0" smtClean="0"/>
              <a:t>parois vasculaires et les reins</a:t>
            </a:r>
          </a:p>
          <a:p>
            <a:pPr>
              <a:lnSpc>
                <a:spcPct val="160000"/>
              </a:lnSpc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 smtClean="0"/>
              <a:t>Clinique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8596" y="2000240"/>
            <a:ext cx="7623498" cy="30350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err="1" smtClean="0"/>
              <a:t>Angiokératomes</a:t>
            </a:r>
            <a:r>
              <a:rPr lang="fr-FR" sz="2000" b="1" dirty="0" smtClean="0"/>
              <a:t> </a:t>
            </a:r>
            <a:r>
              <a:rPr lang="fr-FR" sz="2000" b="1" dirty="0" smtClean="0"/>
              <a:t>très caractéristiques ; </a:t>
            </a:r>
          </a:p>
          <a:p>
            <a:pPr>
              <a:lnSpc>
                <a:spcPct val="150000"/>
              </a:lnSpc>
            </a:pPr>
            <a:r>
              <a:rPr lang="fr-FR" sz="2000" b="1" dirty="0" err="1" smtClean="0"/>
              <a:t>A</a:t>
            </a:r>
            <a:r>
              <a:rPr lang="fr-FR" sz="2000" b="1" dirty="0" err="1" smtClean="0"/>
              <a:t>croparesthésies</a:t>
            </a:r>
            <a:r>
              <a:rPr lang="fr-FR" sz="2000" b="1" dirty="0" smtClean="0"/>
              <a:t> </a:t>
            </a:r>
            <a:r>
              <a:rPr lang="fr-FR" sz="2000" b="1" dirty="0" smtClean="0"/>
              <a:t>; 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/>
              <a:t>Crises </a:t>
            </a:r>
            <a:r>
              <a:rPr lang="fr-FR" sz="2000" b="1" dirty="0" smtClean="0"/>
              <a:t>douloureuses abdominales ;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/>
              <a:t> </a:t>
            </a:r>
            <a:r>
              <a:rPr lang="fr-FR" sz="2000" b="1" dirty="0" err="1" smtClean="0"/>
              <a:t>Hypohydrose</a:t>
            </a:r>
            <a:r>
              <a:rPr lang="fr-FR" sz="2000" b="1" dirty="0" smtClean="0"/>
              <a:t> </a:t>
            </a:r>
            <a:r>
              <a:rPr lang="fr-FR" sz="2000" b="1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/>
              <a:t> </a:t>
            </a:r>
            <a:r>
              <a:rPr lang="fr-FR" sz="2000" b="1" dirty="0" smtClean="0"/>
              <a:t>Anomalies </a:t>
            </a:r>
            <a:r>
              <a:rPr lang="fr-FR" sz="2000" b="1" dirty="0" smtClean="0"/>
              <a:t>cornéennes et lenticulaires ; 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/>
              <a:t>Atteinte </a:t>
            </a:r>
            <a:r>
              <a:rPr lang="fr-FR" sz="2000" b="1" dirty="0" smtClean="0"/>
              <a:t>cardiaque (cardiomyopathie, hypertrophie ventriculaire gauche, troubles de conduction) ; 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/>
              <a:t>Accidents </a:t>
            </a:r>
            <a:r>
              <a:rPr lang="fr-FR" sz="2000" b="1" dirty="0" smtClean="0"/>
              <a:t>ischémiques transitoires</a:t>
            </a:r>
            <a:endParaRPr lang="fr-FR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57298"/>
            <a:ext cx="1643059" cy="129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428868"/>
            <a:ext cx="2171698" cy="146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785794"/>
            <a:ext cx="11715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5072074"/>
            <a:ext cx="1323976" cy="147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 smtClean="0"/>
              <a:t>Clinique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0034" y="1785926"/>
            <a:ext cx="4040188" cy="639762"/>
          </a:xfrm>
        </p:spPr>
        <p:txBody>
          <a:bodyPr>
            <a:normAutofit/>
          </a:bodyPr>
          <a:lstStyle/>
          <a:p>
            <a:r>
              <a:rPr lang="fr-FR" sz="2800" dirty="0" smtClean="0"/>
              <a:t>Atteinte </a:t>
            </a:r>
            <a:r>
              <a:rPr lang="fr-FR" sz="2800" dirty="0" smtClean="0"/>
              <a:t>rénale</a:t>
            </a:r>
            <a:endParaRPr lang="fr-FR" sz="2800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0034" y="2928934"/>
            <a:ext cx="8001056" cy="30350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b="1" dirty="0" smtClean="0"/>
              <a:t>Protéinurie </a:t>
            </a:r>
            <a:r>
              <a:rPr lang="fr-FR" b="1" dirty="0" smtClean="0"/>
              <a:t>glomérulaire, constante après l’âge de 50 ans, 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Insuffisance </a:t>
            </a:r>
            <a:r>
              <a:rPr lang="fr-FR" b="1" dirty="0" smtClean="0"/>
              <a:t>rénale chronique lentement progressive.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Kystes </a:t>
            </a:r>
            <a:r>
              <a:rPr lang="fr-FR" b="1" dirty="0" smtClean="0"/>
              <a:t>rénaux </a:t>
            </a:r>
            <a:r>
              <a:rPr lang="fr-FR" b="1" dirty="0" smtClean="0"/>
              <a:t>. </a:t>
            </a:r>
            <a:endParaRPr lang="fr-F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 smtClean="0"/>
              <a:t>Diagnostic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8964" y="2226402"/>
            <a:ext cx="7694936" cy="30350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 mesure de l’activité de l’a-galactosidase A </a:t>
            </a:r>
            <a:r>
              <a:rPr lang="fr-FR" dirty="0" smtClean="0"/>
              <a:t>; diminuée</a:t>
            </a: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Etude génétique</a:t>
            </a: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 biopsie rénale</a:t>
            </a:r>
            <a:r>
              <a:rPr lang="fr-FR" dirty="0" smtClean="0"/>
              <a:t>: </a:t>
            </a:r>
            <a:r>
              <a:rPr lang="fr-FR" b="1" i="1" dirty="0" smtClean="0"/>
              <a:t>La surcharge en </a:t>
            </a:r>
            <a:r>
              <a:rPr lang="fr-FR" b="1" i="1" dirty="0" err="1" smtClean="0"/>
              <a:t>sphingolipides</a:t>
            </a:r>
            <a:r>
              <a:rPr lang="fr-FR" b="1" i="1" dirty="0" smtClean="0"/>
              <a:t> </a:t>
            </a:r>
            <a:r>
              <a:rPr lang="fr-FR" dirty="0" smtClean="0"/>
              <a:t>est mise en évidence dans les cellules </a:t>
            </a:r>
            <a:r>
              <a:rPr lang="fr-FR" dirty="0" err="1" smtClean="0"/>
              <a:t>podocytaires</a:t>
            </a:r>
            <a:r>
              <a:rPr lang="fr-FR" dirty="0" smtClean="0"/>
              <a:t>, épithéliales, tubulaires et dans les vaisseaux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 smtClean="0"/>
              <a:t>Traitement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8964" y="2226402"/>
            <a:ext cx="6766241" cy="3035058"/>
          </a:xfrm>
        </p:spPr>
        <p:txBody>
          <a:bodyPr/>
          <a:lstStyle/>
          <a:p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L’enzymothérapie substitutive</a:t>
            </a:r>
            <a:r>
              <a:rPr lang="fr-FR" dirty="0" smtClean="0"/>
              <a:t>, administrée sous forme d’une perfusion bimensuelle, est la base du traitement actuel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Références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8964" y="2226402"/>
            <a:ext cx="8266440" cy="3035058"/>
          </a:xfrm>
        </p:spPr>
        <p:txBody>
          <a:bodyPr>
            <a:normAutofit/>
          </a:bodyPr>
          <a:lstStyle/>
          <a:p>
            <a:r>
              <a:rPr lang="fr-FR" sz="2000" i="1" dirty="0" smtClean="0"/>
              <a:t>Marie-Noëlle </a:t>
            </a:r>
            <a:r>
              <a:rPr lang="fr-FR" sz="2000" i="1" dirty="0" err="1" smtClean="0"/>
              <a:t>Peraldi</a:t>
            </a:r>
            <a:r>
              <a:rPr lang="fr-FR" sz="2000" i="1" dirty="0" smtClean="0"/>
              <a:t>. </a:t>
            </a:r>
            <a:r>
              <a:rPr lang="fr-FR" sz="2000" dirty="0" smtClean="0"/>
              <a:t>Néphropathies </a:t>
            </a:r>
            <a:r>
              <a:rPr lang="fr-FR" sz="2000" dirty="0" smtClean="0"/>
              <a:t>kystiques </a:t>
            </a:r>
            <a:r>
              <a:rPr lang="fr-FR" sz="2000" dirty="0" smtClean="0"/>
              <a:t>; </a:t>
            </a:r>
            <a:r>
              <a:rPr lang="fr-FR" sz="2000" dirty="0" err="1" smtClean="0"/>
              <a:t>Ciliopathies</a:t>
            </a:r>
            <a:r>
              <a:rPr lang="fr-FR" sz="2000" dirty="0" smtClean="0"/>
              <a:t>. </a:t>
            </a:r>
            <a:r>
              <a:rPr lang="fr-FR" sz="2000" dirty="0" smtClean="0"/>
              <a:t>Néphrologie et troubles </a:t>
            </a:r>
            <a:r>
              <a:rPr lang="fr-FR" sz="2000" dirty="0" err="1" smtClean="0"/>
              <a:t>hydroélectrolytiques</a:t>
            </a:r>
            <a:r>
              <a:rPr lang="fr-FR" sz="2000" dirty="0" smtClean="0"/>
              <a:t>. DOI: </a:t>
            </a:r>
            <a:r>
              <a:rPr lang="fr-FR" sz="2000" dirty="0" smtClean="0"/>
              <a:t>10.1016/B978-2-294-73759-6.00010-9. </a:t>
            </a:r>
            <a:r>
              <a:rPr lang="en-US" sz="2000" dirty="0" smtClean="0"/>
              <a:t>Copyright </a:t>
            </a:r>
            <a:r>
              <a:rPr lang="en-US" sz="2000" dirty="0" smtClean="0"/>
              <a:t>© 2014, Elsevier Masson </a:t>
            </a:r>
            <a:r>
              <a:rPr lang="en-US" sz="2000" dirty="0" smtClean="0"/>
              <a:t>SAS</a:t>
            </a:r>
          </a:p>
          <a:p>
            <a:pPr>
              <a:buNone/>
            </a:pPr>
            <a:endParaRPr lang="en-US" sz="2000" dirty="0" smtClean="0"/>
          </a:p>
          <a:p>
            <a:r>
              <a:rPr lang="fr-FR" sz="2000" i="1" dirty="0" smtClean="0"/>
              <a:t>Marie-Noëlle </a:t>
            </a:r>
            <a:r>
              <a:rPr lang="fr-FR" sz="2000" i="1" dirty="0" err="1" smtClean="0"/>
              <a:t>Peraldi</a:t>
            </a:r>
            <a:r>
              <a:rPr lang="fr-FR" sz="2000" i="1" dirty="0" smtClean="0"/>
              <a:t>. </a:t>
            </a:r>
            <a:r>
              <a:rPr lang="fr-FR" sz="2000" dirty="0" smtClean="0"/>
              <a:t>Autres </a:t>
            </a:r>
            <a:r>
              <a:rPr lang="fr-FR" sz="2000" dirty="0" smtClean="0"/>
              <a:t>néphropathies héréditaires. </a:t>
            </a:r>
            <a:r>
              <a:rPr lang="fr-FR" sz="2000" dirty="0" smtClean="0"/>
              <a:t>Néphrologie et troubles </a:t>
            </a:r>
            <a:r>
              <a:rPr lang="fr-FR" sz="2000" dirty="0" err="1" smtClean="0"/>
              <a:t>hydroélectrolytiques</a:t>
            </a:r>
            <a:r>
              <a:rPr lang="fr-FR" sz="2000" dirty="0" smtClean="0"/>
              <a:t>. DOI: </a:t>
            </a:r>
            <a:r>
              <a:rPr lang="fr-FR" sz="2000" dirty="0" smtClean="0"/>
              <a:t>10.1016/B978-2-294-73759-6.00010-9. </a:t>
            </a:r>
            <a:r>
              <a:rPr lang="en-US" sz="2000" dirty="0" smtClean="0"/>
              <a:t>Copyright </a:t>
            </a:r>
            <a:r>
              <a:rPr lang="en-US" sz="2000" dirty="0" smtClean="0"/>
              <a:t>© 2014, Elsevier Masson SAS</a:t>
            </a:r>
          </a:p>
          <a:p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5918" y="1571612"/>
            <a:ext cx="7016195" cy="427574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fr-FR" sz="2400" dirty="0" smtClean="0"/>
              <a:t>Les néphropathies héréditaires forment un groupe hétérogène d’affections, pouvant être à l’origine d’insuffisance rénale terminale, et/ou être associées à d’autres atteintes viscérales, malformatives ou tumorales. </a:t>
            </a:r>
            <a:endParaRPr lang="fr-FR" sz="2400" dirty="0" smtClean="0"/>
          </a:p>
          <a:p>
            <a:pPr lvl="0">
              <a:lnSpc>
                <a:spcPct val="150000"/>
              </a:lnSpc>
            </a:pPr>
            <a:r>
              <a:rPr lang="fr-FR" sz="2400" dirty="0" smtClean="0"/>
              <a:t>Les </a:t>
            </a:r>
            <a:r>
              <a:rPr lang="fr-FR" sz="2400" dirty="0" smtClean="0"/>
              <a:t>deux maladies les plus fréquentes chez l’adulte sont </a:t>
            </a:r>
            <a:r>
              <a:rPr lang="fr-FR" sz="2400" b="1" i="1" dirty="0" smtClean="0"/>
              <a:t>le syndrome d’</a:t>
            </a:r>
            <a:r>
              <a:rPr lang="fr-FR" sz="2400" b="1" i="1" dirty="0" err="1" smtClean="0"/>
              <a:t>Alport</a:t>
            </a:r>
            <a:r>
              <a:rPr lang="fr-FR" sz="2400" dirty="0" smtClean="0"/>
              <a:t>, le plus souvent lié à l’X, et la </a:t>
            </a:r>
            <a:r>
              <a:rPr lang="fr-FR" sz="2400" b="1" i="1" dirty="0" err="1" smtClean="0"/>
              <a:t>polykystose</a:t>
            </a:r>
            <a:r>
              <a:rPr lang="fr-FR" sz="2400" b="1" i="1" dirty="0" smtClean="0"/>
              <a:t> rénale autosomique dominante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 smtClean="0"/>
              <a:t>Introduction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7158" y="2786058"/>
            <a:ext cx="4040188" cy="163122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Néphropathies Héréditaires Kystiques</a:t>
            </a:r>
            <a:endParaRPr lang="fr-FR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3438" y="2786058"/>
            <a:ext cx="4041775" cy="16430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Néphropathies </a:t>
            </a:r>
            <a:r>
              <a:rPr lang="fr-FR" sz="3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Héréditaires </a:t>
            </a:r>
          </a:p>
          <a:p>
            <a:pPr algn="ctr">
              <a:buNone/>
            </a:pPr>
            <a:r>
              <a:rPr lang="fr-FR" sz="3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Non  </a:t>
            </a:r>
            <a:r>
              <a:rPr lang="fr-FR" sz="3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Kystiques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00034" y="357166"/>
            <a:ext cx="8229600" cy="610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Classification: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Classification: 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714348" y="1785926"/>
            <a:ext cx="7046932" cy="4572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srgbClr val="D0005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0005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0005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Néphropathies Héréditaires Kystiques: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D0005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0005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Polykystose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D0005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Rénale </a:t>
            </a:r>
            <a:r>
              <a:rPr lang="fr-FR" b="1" dirty="0" smtClean="0">
                <a:solidFill>
                  <a:srgbClr val="D0005E"/>
                </a:solidFill>
                <a:cs typeface="Arial" panose="020B0604020202020204" pitchFamily="34" charset="0"/>
              </a:rPr>
              <a:t>A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0005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utosomique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D0005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Dominante (PKRAD)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Polykystose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rénale autosomique récessive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Néphronophtise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Maladie kystique de la médullaire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Syndrome de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Bardet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-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Biedl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Sclérose tubéreuse de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Bourneville</a:t>
            </a:r>
            <a:endParaRPr lang="fr-FR" b="1" dirty="0" smtClean="0"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La maladie de Von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Hippel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-Lindau 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54864" y="1825624"/>
            <a:ext cx="7160408" cy="4675209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Wingdings" pitchFamily="2" charset="2"/>
              <a:buChar char="Ø"/>
            </a:pPr>
            <a:r>
              <a:rPr lang="fr-FR" sz="3000" b="1" dirty="0" smtClean="0">
                <a:solidFill>
                  <a:srgbClr val="D0005E"/>
                </a:solidFill>
                <a:cs typeface="Arial" panose="020B0604020202020204" pitchFamily="34" charset="0"/>
              </a:rPr>
              <a:t>Néphropathies </a:t>
            </a:r>
            <a:r>
              <a:rPr lang="fr-FR" sz="3000" b="1" dirty="0">
                <a:solidFill>
                  <a:srgbClr val="D0005E"/>
                </a:solidFill>
                <a:cs typeface="Arial" panose="020B0604020202020204" pitchFamily="34" charset="0"/>
              </a:rPr>
              <a:t>Héréditaires Non Kystiques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Char char="ü"/>
            </a:pPr>
            <a:r>
              <a:rPr lang="fr-F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Glomérulopathies</a:t>
            </a:r>
            <a:r>
              <a:rPr lang="fr-FR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2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Courier New" pitchFamily="49" charset="0"/>
              <a:buChar char="o"/>
            </a:pPr>
            <a:r>
              <a:rPr lang="fr-FR" sz="19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Syndrome </a:t>
            </a:r>
            <a:r>
              <a:rPr lang="fr-FR" sz="1900" b="1" dirty="0">
                <a:solidFill>
                  <a:schemeClr val="tx1"/>
                </a:solidFill>
                <a:cs typeface="Arial" panose="020B0604020202020204" pitchFamily="34" charset="0"/>
              </a:rPr>
              <a:t>d’</a:t>
            </a:r>
            <a:r>
              <a:rPr lang="fr-FR" sz="1900" b="1" dirty="0" err="1">
                <a:solidFill>
                  <a:schemeClr val="tx1"/>
                </a:solidFill>
                <a:cs typeface="Arial" panose="020B0604020202020204" pitchFamily="34" charset="0"/>
              </a:rPr>
              <a:t>Alport</a:t>
            </a:r>
            <a:endParaRPr lang="fr-FR" sz="19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Courier New" pitchFamily="49" charset="0"/>
              <a:buChar char="o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9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Hématurie familiale bénigne,</a:t>
            </a:r>
          </a:p>
          <a:p>
            <a:pPr marL="0" indent="0">
              <a:lnSpc>
                <a:spcPct val="100000"/>
              </a:lnSpc>
              <a:buFont typeface="Courier New" pitchFamily="49" charset="0"/>
              <a:buChar char="o"/>
            </a:pPr>
            <a:r>
              <a:rPr lang="fr-FR" sz="19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r-FR" sz="19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Syndrome néphrotique finlandais</a:t>
            </a:r>
            <a:r>
              <a:rPr lang="fr-FR" sz="19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</a:p>
          <a:p>
            <a:pPr marL="0" indent="0">
              <a:lnSpc>
                <a:spcPct val="100000"/>
              </a:lnSpc>
              <a:buFont typeface="Courier New" pitchFamily="49" charset="0"/>
              <a:buChar char="o"/>
            </a:pPr>
            <a:r>
              <a:rPr lang="fr-FR" sz="19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Syndrome néphrotique </a:t>
            </a:r>
            <a:r>
              <a:rPr lang="fr-FR" sz="19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corticorésistant</a:t>
            </a:r>
            <a:r>
              <a:rPr lang="fr-FR" sz="19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familial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9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Wingdings" pitchFamily="2" charset="2"/>
              <a:buChar char="ü"/>
            </a:pPr>
            <a:r>
              <a:rPr lang="fr-FR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Maladies </a:t>
            </a:r>
            <a:r>
              <a:rPr lang="fr-FR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métaboliques génétiques</a:t>
            </a:r>
          </a:p>
          <a:p>
            <a:pPr marL="0" indent="0">
              <a:buFont typeface="Courier New" pitchFamily="49" charset="0"/>
              <a:buChar char="o"/>
            </a:pPr>
            <a:r>
              <a:rPr lang="fr-FR" sz="19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Maladie </a:t>
            </a:r>
            <a:r>
              <a:rPr lang="fr-FR" sz="1900" b="1" dirty="0">
                <a:solidFill>
                  <a:schemeClr val="tx1"/>
                </a:solidFill>
                <a:cs typeface="Arial" panose="020B0604020202020204" pitchFamily="34" charset="0"/>
              </a:rPr>
              <a:t>de </a:t>
            </a:r>
            <a:r>
              <a:rPr lang="fr-FR" sz="19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Fabry</a:t>
            </a:r>
          </a:p>
          <a:p>
            <a:pPr marL="0" indent="0">
              <a:buFont typeface="Courier New" pitchFamily="49" charset="0"/>
              <a:buChar char="o"/>
            </a:pPr>
            <a:r>
              <a:rPr lang="fr-FR" sz="19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Cystinose</a:t>
            </a:r>
            <a:endParaRPr lang="fr-FR" sz="19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Font typeface="Courier New" pitchFamily="49" charset="0"/>
              <a:buChar char="o"/>
            </a:pPr>
            <a:r>
              <a:rPr lang="fr-FR" sz="19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Déficit </a:t>
            </a:r>
            <a:r>
              <a:rPr lang="fr-FR" sz="1900" b="1" dirty="0">
                <a:solidFill>
                  <a:schemeClr val="tx1"/>
                </a:solidFill>
                <a:cs typeface="Arial" panose="020B0604020202020204" pitchFamily="34" charset="0"/>
              </a:rPr>
              <a:t>en lécithine-cholestérol </a:t>
            </a:r>
            <a:r>
              <a:rPr lang="fr-FR" sz="1900" b="1" dirty="0" err="1">
                <a:solidFill>
                  <a:schemeClr val="tx1"/>
                </a:solidFill>
                <a:cs typeface="Arial" panose="020B0604020202020204" pitchFamily="34" charset="0"/>
              </a:rPr>
              <a:t>acyltransférase</a:t>
            </a:r>
            <a:r>
              <a:rPr lang="fr-FR" sz="1900" b="1" dirty="0">
                <a:solidFill>
                  <a:schemeClr val="tx1"/>
                </a:solidFill>
                <a:cs typeface="Arial" panose="020B0604020202020204" pitchFamily="34" charset="0"/>
              </a:rPr>
              <a:t> (L-CAT</a:t>
            </a:r>
            <a:r>
              <a:rPr lang="fr-FR" sz="19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fr-FR" sz="19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Wingdings" pitchFamily="2" charset="2"/>
              <a:buChar char="ü"/>
            </a:pPr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Maladies lithiasiques</a:t>
            </a:r>
          </a:p>
          <a:p>
            <a:pPr marL="0" indent="0">
              <a:lnSpc>
                <a:spcPct val="100000"/>
              </a:lnSpc>
              <a:buFont typeface="Courier New" pitchFamily="49" charset="0"/>
              <a:buChar char="o"/>
            </a:pPr>
            <a:r>
              <a:rPr lang="fr-FR" sz="19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Hyperoxalurie</a:t>
            </a:r>
            <a:r>
              <a:rPr lang="fr-FR" sz="19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primitive</a:t>
            </a:r>
          </a:p>
          <a:p>
            <a:pPr marL="0" indent="0">
              <a:buFont typeface="Courier New" pitchFamily="49" charset="0"/>
              <a:buChar char="o"/>
            </a:pPr>
            <a:r>
              <a:rPr lang="fr-FR" sz="19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Cystinurie</a:t>
            </a:r>
            <a:endParaRPr lang="fr-FR" sz="19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Font typeface="Courier New" pitchFamily="49" charset="0"/>
              <a:buChar char="o"/>
            </a:pPr>
            <a:r>
              <a:rPr lang="fr-FR" sz="19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Acidose tubulaire distale</a:t>
            </a:r>
            <a:endParaRPr lang="fr-FR" sz="19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Autofit/>
          </a:bodyPr>
          <a:lstStyle/>
          <a:p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Classification: </a:t>
            </a:r>
            <a:endParaRPr lang="fr-F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7224" y="2714620"/>
            <a:ext cx="7429552" cy="176542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60000"/>
              </a:lnSpc>
              <a:spcBef>
                <a:spcPct val="20000"/>
              </a:spcBef>
              <a:defRPr/>
            </a:pPr>
            <a:r>
              <a:rPr lang="fr-FR" sz="3600" b="1" dirty="0" err="1" smtClean="0">
                <a:solidFill>
                  <a:srgbClr val="D0005E"/>
                </a:solidFill>
                <a:cs typeface="Arial" panose="020B0604020202020204" pitchFamily="34" charset="0"/>
              </a:rPr>
              <a:t>Polykystose</a:t>
            </a:r>
            <a:r>
              <a:rPr lang="fr-FR" sz="3600" b="1" dirty="0" smtClean="0">
                <a:solidFill>
                  <a:srgbClr val="D0005E"/>
                </a:solidFill>
                <a:cs typeface="Arial" panose="020B0604020202020204" pitchFamily="34" charset="0"/>
              </a:rPr>
              <a:t> Rénale Autosomique Dominante (PKRAD)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786322"/>
            <a:ext cx="22193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610820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Définition/ Epidémiologie:</a:t>
            </a:r>
            <a:endParaRPr lang="fr-FR" sz="3200" b="1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quarter" idx="4"/>
          </p:nvPr>
        </p:nvSpPr>
        <p:spPr>
          <a:xfrm>
            <a:off x="428596" y="1643050"/>
            <a:ext cx="7929618" cy="32496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L</a:t>
            </a:r>
            <a:r>
              <a:rPr lang="fr-FR" sz="2000" dirty="0" smtClean="0"/>
              <a:t>a </a:t>
            </a:r>
            <a:r>
              <a:rPr lang="fr-FR" sz="2000" dirty="0" smtClean="0"/>
              <a:t>maladie génétique rénale </a:t>
            </a:r>
            <a:r>
              <a:rPr lang="fr-FR" sz="2000" b="1" dirty="0" smtClean="0"/>
              <a:t>la plus fréquente.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R</a:t>
            </a:r>
            <a:r>
              <a:rPr lang="fr-FR" sz="2000" dirty="0" smtClean="0"/>
              <a:t>esponsable </a:t>
            </a:r>
            <a:r>
              <a:rPr lang="fr-FR" sz="2000" dirty="0" smtClean="0"/>
              <a:t>d’environ </a:t>
            </a:r>
            <a:r>
              <a:rPr lang="fr-FR" sz="2000" b="1" dirty="0" smtClean="0"/>
              <a:t>10 %</a:t>
            </a:r>
            <a:r>
              <a:rPr lang="fr-FR" sz="2000" dirty="0" smtClean="0"/>
              <a:t> des cas d’insuffisance rénale chronique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S</a:t>
            </a:r>
            <a:r>
              <a:rPr lang="fr-FR" sz="2000" dirty="0" smtClean="0"/>
              <a:t>e </a:t>
            </a:r>
            <a:r>
              <a:rPr lang="fr-FR" sz="2000" dirty="0" smtClean="0"/>
              <a:t>caractérise par le développement progressif de kystes rénaux aboutissant à l’insuffisance rénale terminale entre 50 et 75 ans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La PKRAD est </a:t>
            </a:r>
            <a:r>
              <a:rPr lang="fr-FR" sz="2000" b="1" dirty="0" smtClean="0"/>
              <a:t>génétiquement hétérogène : deux gènes sont impliqués, </a:t>
            </a:r>
            <a:r>
              <a:rPr lang="fr-FR" sz="2000" b="1" i="1" dirty="0" smtClean="0"/>
              <a:t>PKD1 et PKD2.</a:t>
            </a:r>
            <a:endParaRPr lang="fr-FR" sz="2000" dirty="0" smtClean="0"/>
          </a:p>
          <a:p>
            <a:pPr>
              <a:lnSpc>
                <a:spcPct val="150000"/>
              </a:lnSpc>
            </a:pPr>
            <a:r>
              <a:rPr lang="fr-FR" sz="2000" dirty="0" smtClean="0"/>
              <a:t>L’insuffisance rénale terminale survient plus précocement en cas de mutation de </a:t>
            </a:r>
            <a:r>
              <a:rPr lang="fr-FR" sz="2000" b="1" dirty="0" smtClean="0"/>
              <a:t>PKD1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Parfois associée </a:t>
            </a:r>
            <a:r>
              <a:rPr lang="fr-FR" sz="2000" b="1" i="1" dirty="0" smtClean="0"/>
              <a:t>kystes </a:t>
            </a:r>
            <a:r>
              <a:rPr lang="fr-FR" sz="2000" b="1" i="1" dirty="0" smtClean="0"/>
              <a:t>hépatiques, des kystes pancréatiques, des anévrismes intracérébraux, des anomalies valvulaires cardiaques</a:t>
            </a:r>
            <a:endParaRPr lang="fr-FR" sz="2000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98704035"/>
              </p:ext>
            </p:extLst>
          </p:nvPr>
        </p:nvGraphicFramePr>
        <p:xfrm>
          <a:off x="857224" y="2428868"/>
          <a:ext cx="7358115" cy="292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52705"/>
                <a:gridCol w="2452705"/>
                <a:gridCol w="2452705"/>
              </a:tblGrid>
              <a:tr h="585792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800" kern="1200" baseline="0" dirty="0" smtClean="0"/>
                        <a:t>PKD1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800" kern="1200" baseline="0" dirty="0" smtClean="0"/>
                        <a:t>PKD2</a:t>
                      </a:r>
                      <a:endParaRPr lang="fr-FR" dirty="0"/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kumimoji="0" lang="fr-FR" sz="1800" b="1" i="1" kern="1200" baseline="0" dirty="0" smtClean="0"/>
                        <a:t>Localisation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800" b="1" i="1" kern="1200" baseline="0" dirty="0" smtClean="0"/>
                        <a:t>Chromosome 16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800" b="1" i="1" kern="1200" baseline="0" dirty="0" smtClean="0"/>
                        <a:t>Chromosome 4</a:t>
                      </a:r>
                      <a:endParaRPr lang="fr-FR" b="1" i="1" dirty="0"/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kumimoji="0" lang="fr-FR" sz="1800" b="1" i="1" kern="1200" baseline="0" dirty="0" smtClean="0"/>
                        <a:t>Incidence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800" b="1" i="1" kern="1200" baseline="0" dirty="0" smtClean="0"/>
                        <a:t>85 %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800" b="1" i="1" kern="1200" baseline="0" dirty="0" smtClean="0"/>
                        <a:t>15 %</a:t>
                      </a:r>
                      <a:endParaRPr lang="fr-FR" b="1" i="1" dirty="0"/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kumimoji="0" lang="fr-FR" sz="1800" b="1" i="1" kern="1200" baseline="0" dirty="0" smtClean="0"/>
                        <a:t>Protéine </a:t>
                      </a:r>
                      <a:r>
                        <a:rPr kumimoji="0" lang="fr-FR" sz="1800" b="1" i="1" kern="1200" baseline="0" dirty="0" smtClean="0"/>
                        <a:t>mutée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800" b="1" i="1" kern="1200" baseline="0" dirty="0" err="1" smtClean="0"/>
                        <a:t>Polycystine</a:t>
                      </a:r>
                      <a:r>
                        <a:rPr kumimoji="0" lang="fr-FR" sz="1800" b="1" i="1" kern="1200" baseline="0" dirty="0" smtClean="0"/>
                        <a:t> 1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800" b="1" i="1" kern="1200" baseline="0" dirty="0" err="1" smtClean="0"/>
                        <a:t>Polycystine</a:t>
                      </a:r>
                      <a:r>
                        <a:rPr kumimoji="0" lang="fr-FR" sz="1800" b="1" i="1" kern="1200" baseline="0" dirty="0" smtClean="0"/>
                        <a:t> 2</a:t>
                      </a:r>
                      <a:endParaRPr lang="fr-FR" b="1" i="1" dirty="0"/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kumimoji="0" lang="fr-FR" sz="1800" b="1" i="1" kern="1200" baseline="0" dirty="0" smtClean="0"/>
                        <a:t>Age moyen de l’IRT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800" b="1" i="1" kern="1200" baseline="0" dirty="0" smtClean="0"/>
                        <a:t>55 ans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800" b="1" i="1" kern="1200" baseline="0" dirty="0" smtClean="0"/>
                        <a:t>70 ans</a:t>
                      </a:r>
                      <a:endParaRPr lang="fr-FR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>
          <a:xfrm>
            <a:off x="214282" y="357166"/>
            <a:ext cx="8229600" cy="610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Définition/ Epidémiologie: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</TotalTime>
  <Words>1086</Words>
  <Application>Microsoft Office PowerPoint</Application>
  <PresentationFormat>Affichage à l'écran (4:3)</PresentationFormat>
  <Paragraphs>183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Office Theme</vt:lpstr>
      <vt:lpstr>Néphropathies Héréditaires </vt:lpstr>
      <vt:lpstr> PLAN</vt:lpstr>
      <vt:lpstr>Introduction</vt:lpstr>
      <vt:lpstr>Diapositive 4</vt:lpstr>
      <vt:lpstr>Classification: </vt:lpstr>
      <vt:lpstr>Classification: </vt:lpstr>
      <vt:lpstr>Diapositive 7</vt:lpstr>
      <vt:lpstr>Définition/ Epidémiologie:</vt:lpstr>
      <vt:lpstr>Diapositive 9</vt:lpstr>
      <vt:lpstr>Pathogénie</vt:lpstr>
      <vt:lpstr>Tableau clinique</vt:lpstr>
      <vt:lpstr>Signes extrarénaux: </vt:lpstr>
      <vt:lpstr>Diagnostic</vt:lpstr>
      <vt:lpstr>Diapositive 14</vt:lpstr>
      <vt:lpstr>Diapositive 15</vt:lpstr>
      <vt:lpstr>Diagnostic Différentiel</vt:lpstr>
      <vt:lpstr>Traitement</vt:lpstr>
      <vt:lpstr>Syndrome d’Alport</vt:lpstr>
      <vt:lpstr>Définition</vt:lpstr>
      <vt:lpstr>Clinique:</vt:lpstr>
      <vt:lpstr>Anomalies génétiques  </vt:lpstr>
      <vt:lpstr>Traitement </vt:lpstr>
      <vt:lpstr>Maladie de Fabry</vt:lpstr>
      <vt:lpstr>Définition</vt:lpstr>
      <vt:lpstr>Clinique</vt:lpstr>
      <vt:lpstr>Clinique</vt:lpstr>
      <vt:lpstr>Diagnostic</vt:lpstr>
      <vt:lpstr>Traitement</vt:lpstr>
      <vt:lpstr>Références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admin</cp:lastModifiedBy>
  <cp:revision>30</cp:revision>
  <dcterms:created xsi:type="dcterms:W3CDTF">2013-08-21T19:17:07Z</dcterms:created>
  <dcterms:modified xsi:type="dcterms:W3CDTF">2021-02-21T10:50:24Z</dcterms:modified>
</cp:coreProperties>
</file>