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7" r:id="rId3"/>
    <p:sldId id="278" r:id="rId4"/>
    <p:sldId id="279" r:id="rId5"/>
    <p:sldId id="280" r:id="rId6"/>
    <p:sldId id="260" r:id="rId7"/>
    <p:sldId id="281" r:id="rId8"/>
    <p:sldId id="282" r:id="rId9"/>
    <p:sldId id="262" r:id="rId10"/>
    <p:sldId id="263" r:id="rId11"/>
    <p:sldId id="266" r:id="rId12"/>
    <p:sldId id="264" r:id="rId13"/>
    <p:sldId id="265" r:id="rId14"/>
    <p:sldId id="268" r:id="rId15"/>
    <p:sldId id="267" r:id="rId16"/>
    <p:sldId id="257" r:id="rId17"/>
    <p:sldId id="269" r:id="rId18"/>
    <p:sldId id="258" r:id="rId19"/>
    <p:sldId id="283" r:id="rId20"/>
    <p:sldId id="284" r:id="rId21"/>
    <p:sldId id="272" r:id="rId22"/>
    <p:sldId id="287" r:id="rId23"/>
    <p:sldId id="285" r:id="rId24"/>
    <p:sldId id="286" r:id="rId25"/>
    <p:sldId id="288" r:id="rId26"/>
    <p:sldId id="289" r:id="rId2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re 28"/>
          <p:cNvSpPr>
            <a:spLocks noGrp="1"/>
          </p:cNvSpPr>
          <p:nvPr>
            <p:ph type="ctrTitle"/>
          </p:nvPr>
        </p:nvSpPr>
        <p:spPr>
          <a:xfrm>
            <a:off x="381000" y="4853411"/>
            <a:ext cx="8458200" cy="1222375"/>
          </a:xfrm>
        </p:spPr>
        <p:txBody>
          <a:bodyPr anchor="t"/>
          <a:lstStyle/>
          <a:p>
            <a:r>
              <a:rPr kumimoji="0" lang="fr-FR" smtClean="0"/>
              <a:t>Cliquez pour modifier le style du titre</a:t>
            </a:r>
            <a:endParaRPr kumimoji="0" lang="en-US"/>
          </a:p>
        </p:txBody>
      </p:sp>
      <p:sp>
        <p:nvSpPr>
          <p:cNvPr id="9" name="Sous-titr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16" name="Espace réservé de la date 15"/>
          <p:cNvSpPr>
            <a:spLocks noGrp="1"/>
          </p:cNvSpPr>
          <p:nvPr>
            <p:ph type="dt" sz="half" idx="10"/>
          </p:nvPr>
        </p:nvSpPr>
        <p:spPr/>
        <p:txBody>
          <a:bodyPr/>
          <a:lstStyle/>
          <a:p>
            <a:fld id="{6F148656-B879-4683-B638-7686F32BA896}" type="datetimeFigureOut">
              <a:rPr lang="fr-FR" smtClean="0"/>
              <a:pPr/>
              <a:t>28/11/2017</a:t>
            </a:fld>
            <a:endParaRPr lang="fr-FR"/>
          </a:p>
        </p:txBody>
      </p:sp>
      <p:sp>
        <p:nvSpPr>
          <p:cNvPr id="2" name="Espace réservé du pied de page 1"/>
          <p:cNvSpPr>
            <a:spLocks noGrp="1"/>
          </p:cNvSpPr>
          <p:nvPr>
            <p:ph type="ftr" sz="quarter" idx="11"/>
          </p:nvPr>
        </p:nvSpPr>
        <p:spPr/>
        <p:txBody>
          <a:bodyPr/>
          <a:lstStyle/>
          <a:p>
            <a:endParaRPr lang="fr-FR"/>
          </a:p>
        </p:txBody>
      </p:sp>
      <p:sp>
        <p:nvSpPr>
          <p:cNvPr id="15" name="Espace réservé du numéro de diapositive 14"/>
          <p:cNvSpPr>
            <a:spLocks noGrp="1"/>
          </p:cNvSpPr>
          <p:nvPr>
            <p:ph type="sldNum" sz="quarter" idx="12"/>
          </p:nvPr>
        </p:nvSpPr>
        <p:spPr>
          <a:xfrm>
            <a:off x="8229600" y="6473952"/>
            <a:ext cx="758952" cy="246888"/>
          </a:xfrm>
        </p:spPr>
        <p:txBody>
          <a:bodyPr/>
          <a:lstStyle/>
          <a:p>
            <a:fld id="{574B2BAA-1DF7-43B6-B8C7-85C70F35FEDB}"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6F148656-B879-4683-B638-7686F32BA896}" type="datetimeFigureOut">
              <a:rPr lang="fr-FR" smtClean="0"/>
              <a:pPr/>
              <a:t>28/11/2017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74B2BAA-1DF7-43B6-B8C7-85C70F35FEDB}"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549276"/>
            <a:ext cx="18288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549276"/>
            <a:ext cx="62484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6F148656-B879-4683-B638-7686F32BA896}" type="datetimeFigureOut">
              <a:rPr lang="fr-FR" smtClean="0"/>
              <a:pPr/>
              <a:t>28/11/2017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74B2BAA-1DF7-43B6-B8C7-85C70F35FEDB}"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2" name="Titre 21"/>
          <p:cNvSpPr>
            <a:spLocks noGrp="1"/>
          </p:cNvSpPr>
          <p:nvPr>
            <p:ph type="title"/>
          </p:nvPr>
        </p:nvSpPr>
        <p:spPr/>
        <p:txBody>
          <a:bodyPr/>
          <a:lstStyle/>
          <a:p>
            <a:r>
              <a:rPr kumimoji="0" lang="fr-FR" smtClean="0"/>
              <a:t>Cliquez pour modifier le style du titre</a:t>
            </a:r>
            <a:endParaRPr kumimoji="0" lang="en-US"/>
          </a:p>
        </p:txBody>
      </p:sp>
      <p:sp>
        <p:nvSpPr>
          <p:cNvPr id="27" name="Espace réservé du contenu 26"/>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space réservé de la date 24"/>
          <p:cNvSpPr>
            <a:spLocks noGrp="1"/>
          </p:cNvSpPr>
          <p:nvPr>
            <p:ph type="dt" sz="half" idx="10"/>
          </p:nvPr>
        </p:nvSpPr>
        <p:spPr/>
        <p:txBody>
          <a:bodyPr/>
          <a:lstStyle/>
          <a:p>
            <a:fld id="{6F148656-B879-4683-B638-7686F32BA896}" type="datetimeFigureOut">
              <a:rPr lang="fr-FR" smtClean="0"/>
              <a:pPr/>
              <a:t>28/11/2017</a:t>
            </a:fld>
            <a:endParaRPr lang="fr-FR"/>
          </a:p>
        </p:txBody>
      </p:sp>
      <p:sp>
        <p:nvSpPr>
          <p:cNvPr id="19" name="Espace réservé du pied de page 18"/>
          <p:cNvSpPr>
            <a:spLocks noGrp="1"/>
          </p:cNvSpPr>
          <p:nvPr>
            <p:ph type="ftr" sz="quarter" idx="11"/>
          </p:nvPr>
        </p:nvSpPr>
        <p:spPr>
          <a:xfrm>
            <a:off x="3581400" y="76200"/>
            <a:ext cx="2895600" cy="288925"/>
          </a:xfrm>
        </p:spPr>
        <p:txBody>
          <a:bodyPr/>
          <a:lstStyle/>
          <a:p>
            <a:endParaRPr lang="fr-FR"/>
          </a:p>
        </p:txBody>
      </p:sp>
      <p:sp>
        <p:nvSpPr>
          <p:cNvPr id="16" name="Espace réservé du numéro de diapositive 15"/>
          <p:cNvSpPr>
            <a:spLocks noGrp="1"/>
          </p:cNvSpPr>
          <p:nvPr>
            <p:ph type="sldNum" sz="quarter" idx="12"/>
          </p:nvPr>
        </p:nvSpPr>
        <p:spPr>
          <a:xfrm>
            <a:off x="8229600" y="6473952"/>
            <a:ext cx="758952" cy="246888"/>
          </a:xfrm>
        </p:spPr>
        <p:txBody>
          <a:bodyPr/>
          <a:lstStyle/>
          <a:p>
            <a:fld id="{574B2BAA-1DF7-43B6-B8C7-85C70F35FEDB}"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texte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19" name="Espace réservé de la date 18"/>
          <p:cNvSpPr>
            <a:spLocks noGrp="1"/>
          </p:cNvSpPr>
          <p:nvPr>
            <p:ph type="dt" sz="half" idx="10"/>
          </p:nvPr>
        </p:nvSpPr>
        <p:spPr/>
        <p:txBody>
          <a:bodyPr/>
          <a:lstStyle/>
          <a:p>
            <a:fld id="{6F148656-B879-4683-B638-7686F32BA896}" type="datetimeFigureOut">
              <a:rPr lang="fr-FR" smtClean="0"/>
              <a:pPr/>
              <a:t>28/11/2017</a:t>
            </a:fld>
            <a:endParaRPr lang="fr-FR"/>
          </a:p>
        </p:txBody>
      </p:sp>
      <p:sp>
        <p:nvSpPr>
          <p:cNvPr id="11" name="Espace réservé du pied de page 10"/>
          <p:cNvSpPr>
            <a:spLocks noGrp="1"/>
          </p:cNvSpPr>
          <p:nvPr>
            <p:ph type="ftr" sz="quarter" idx="11"/>
          </p:nvPr>
        </p:nvSpPr>
        <p:spPr/>
        <p:txBody>
          <a:bodyPr/>
          <a:lstStyle/>
          <a:p>
            <a:endParaRPr lang="fr-FR"/>
          </a:p>
        </p:txBody>
      </p:sp>
      <p:sp>
        <p:nvSpPr>
          <p:cNvPr id="16" name="Espace réservé du numéro de diapositive 15"/>
          <p:cNvSpPr>
            <a:spLocks noGrp="1"/>
          </p:cNvSpPr>
          <p:nvPr>
            <p:ph type="sldNum" sz="quarter" idx="12"/>
          </p:nvPr>
        </p:nvSpPr>
        <p:spPr/>
        <p:txBody>
          <a:bodyPr/>
          <a:lstStyle/>
          <a:p>
            <a:fld id="{574B2BAA-1DF7-43B6-B8C7-85C70F35FEDB}" type="slidenum">
              <a:rPr lang="fr-FR" smtClean="0"/>
              <a:pPr/>
              <a:t>‹N°›</a:t>
            </a:fld>
            <a:endParaRPr lang="fr-FR"/>
          </a:p>
        </p:txBody>
      </p:sp>
      <p:sp>
        <p:nvSpPr>
          <p:cNvPr id="8" name="Titre 7"/>
          <p:cNvSpPr>
            <a:spLocks noGrp="1"/>
          </p:cNvSpPr>
          <p:nvPr>
            <p:ph type="title"/>
          </p:nvPr>
        </p:nvSpPr>
        <p:spPr>
          <a:xfrm>
            <a:off x="180475" y="2947085"/>
            <a:ext cx="8686800" cy="1184825"/>
          </a:xfrm>
        </p:spPr>
        <p:txBody>
          <a:bodyPr rtlCol="0" anchor="t"/>
          <a:lstStyle>
            <a:lvl1pPr algn="r">
              <a:defRPr/>
            </a:lvl1pPr>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0" name="Titre 19"/>
          <p:cNvSpPr>
            <a:spLocks noGrp="1"/>
          </p:cNvSpPr>
          <p:nvPr>
            <p:ph type="title"/>
          </p:nvPr>
        </p:nvSpPr>
        <p:spPr>
          <a:xfrm>
            <a:off x="301752" y="457200"/>
            <a:ext cx="8686800" cy="841248"/>
          </a:xfrm>
        </p:spPr>
        <p:txBody>
          <a:bodyPr/>
          <a:lstStyle/>
          <a:p>
            <a:r>
              <a:rPr kumimoji="0" lang="fr-FR" smtClean="0"/>
              <a:t>Cliquez pour modifier le style du titre</a:t>
            </a:r>
            <a:endParaRPr kumimoji="0" lang="en-US"/>
          </a:p>
        </p:txBody>
      </p:sp>
      <p:sp>
        <p:nvSpPr>
          <p:cNvPr id="14" name="Espace réservé du contenu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0"/>
          </p:nvPr>
        </p:nvSpPr>
        <p:spPr/>
        <p:txBody>
          <a:bodyPr/>
          <a:lstStyle/>
          <a:p>
            <a:fld id="{6F148656-B879-4683-B638-7686F32BA896}" type="datetimeFigureOut">
              <a:rPr lang="fr-FR" smtClean="0"/>
              <a:pPr/>
              <a:t>28/11/2017</a:t>
            </a:fld>
            <a:endParaRPr lang="fr-FR"/>
          </a:p>
        </p:txBody>
      </p:sp>
      <p:sp>
        <p:nvSpPr>
          <p:cNvPr id="10" name="Espace réservé du pied de page 9"/>
          <p:cNvSpPr>
            <a:spLocks noGrp="1"/>
          </p:cNvSpPr>
          <p:nvPr>
            <p:ph type="ftr" sz="quarter" idx="11"/>
          </p:nvPr>
        </p:nvSpPr>
        <p:spPr/>
        <p:txBody>
          <a:bodyPr/>
          <a:lstStyle/>
          <a:p>
            <a:endParaRPr lang="fr-FR"/>
          </a:p>
        </p:txBody>
      </p:sp>
      <p:sp>
        <p:nvSpPr>
          <p:cNvPr id="31" name="Espace réservé du numéro de diapositive 30"/>
          <p:cNvSpPr>
            <a:spLocks noGrp="1"/>
          </p:cNvSpPr>
          <p:nvPr>
            <p:ph type="sldNum" sz="quarter" idx="12"/>
          </p:nvPr>
        </p:nvSpPr>
        <p:spPr/>
        <p:txBody>
          <a:bodyPr/>
          <a:lstStyle/>
          <a:p>
            <a:fld id="{574B2BAA-1DF7-43B6-B8C7-85C70F35FEDB}"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9" name="Titre 28"/>
          <p:cNvSpPr>
            <a:spLocks noGrp="1"/>
          </p:cNvSpPr>
          <p:nvPr>
            <p:ph type="title"/>
          </p:nvPr>
        </p:nvSpPr>
        <p:spPr>
          <a:xfrm>
            <a:off x="304800" y="5410200"/>
            <a:ext cx="8610600" cy="882650"/>
          </a:xfrm>
        </p:spPr>
        <p:txBody>
          <a:bodyPr anchor="ctr"/>
          <a:lstStyle>
            <a:lvl1pPr>
              <a:defRPr/>
            </a:lvl1p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25" name="Espace réservé du texte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8" name="Espace réservé du contenu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space réservé de la date 9"/>
          <p:cNvSpPr>
            <a:spLocks noGrp="1"/>
          </p:cNvSpPr>
          <p:nvPr>
            <p:ph type="dt" sz="half" idx="10"/>
          </p:nvPr>
        </p:nvSpPr>
        <p:spPr/>
        <p:txBody>
          <a:bodyPr/>
          <a:lstStyle/>
          <a:p>
            <a:fld id="{6F148656-B879-4683-B638-7686F32BA896}" type="datetimeFigureOut">
              <a:rPr lang="fr-FR" smtClean="0"/>
              <a:pPr/>
              <a:t>28/11/2017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229600" y="6477000"/>
            <a:ext cx="762000" cy="246888"/>
          </a:xfrm>
        </p:spPr>
        <p:txBody>
          <a:bodyPr/>
          <a:lstStyle/>
          <a:p>
            <a:fld id="{574B2BAA-1DF7-43B6-B8C7-85C70F35FEDB}" type="slidenum">
              <a:rPr lang="fr-FR" smtClean="0"/>
              <a:pPr/>
              <a:t>‹N°›</a:t>
            </a:fld>
            <a:endParaRPr lang="fr-FR"/>
          </a:p>
        </p:txBody>
      </p:sp>
      <p:sp>
        <p:nvSpPr>
          <p:cNvPr id="11" name="Connecteur droit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0" name="Titre 29"/>
          <p:cNvSpPr>
            <a:spLocks noGrp="1"/>
          </p:cNvSpPr>
          <p:nvPr>
            <p:ph type="title"/>
          </p:nvPr>
        </p:nvSpPr>
        <p:spPr>
          <a:xfrm>
            <a:off x="301752" y="457200"/>
            <a:ext cx="8686800" cy="841248"/>
          </a:xfrm>
        </p:spPr>
        <p:txBody>
          <a:bodyPr/>
          <a:lstStyle/>
          <a:p>
            <a:r>
              <a:rPr kumimoji="0" lang="fr-FR" smtClean="0"/>
              <a:t>Cliquez pour modifier le style du titre</a:t>
            </a:r>
            <a:endParaRPr kumimoji="0" lang="en-US"/>
          </a:p>
        </p:txBody>
      </p:sp>
      <p:sp>
        <p:nvSpPr>
          <p:cNvPr id="12" name="Espace réservé de la date 11"/>
          <p:cNvSpPr>
            <a:spLocks noGrp="1"/>
          </p:cNvSpPr>
          <p:nvPr>
            <p:ph type="dt" sz="half" idx="10"/>
          </p:nvPr>
        </p:nvSpPr>
        <p:spPr/>
        <p:txBody>
          <a:bodyPr/>
          <a:lstStyle/>
          <a:p>
            <a:fld id="{6F148656-B879-4683-B638-7686F32BA896}" type="datetimeFigureOut">
              <a:rPr lang="fr-FR" smtClean="0"/>
              <a:pPr/>
              <a:t>28/11/2017</a:t>
            </a:fld>
            <a:endParaRPr lang="fr-FR"/>
          </a:p>
        </p:txBody>
      </p:sp>
      <p:sp>
        <p:nvSpPr>
          <p:cNvPr id="21" name="Espace réservé du pied de page 20"/>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74B2BAA-1DF7-43B6-B8C7-85C70F35FEDB}"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6F148656-B879-4683-B638-7686F32BA896}" type="datetimeFigureOut">
              <a:rPr lang="fr-FR" smtClean="0"/>
              <a:pPr/>
              <a:t>28/11/2017</a:t>
            </a:fld>
            <a:endParaRPr lang="fr-FR"/>
          </a:p>
        </p:txBody>
      </p:sp>
      <p:sp>
        <p:nvSpPr>
          <p:cNvPr id="24" name="Espace réservé du pied de page 23"/>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74B2BAA-1DF7-43B6-B8C7-85C70F35FEDB}"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Connecteur droit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re 11"/>
          <p:cNvSpPr>
            <a:spLocks noGrp="1"/>
          </p:cNvSpPr>
          <p:nvPr>
            <p:ph type="title"/>
          </p:nvPr>
        </p:nvSpPr>
        <p:spPr>
          <a:xfrm>
            <a:off x="457200" y="5486400"/>
            <a:ext cx="8458200" cy="520700"/>
          </a:xfrm>
        </p:spPr>
        <p:txBody>
          <a:bodyPr anchor="ctr"/>
          <a:lstStyle>
            <a:lvl1pPr algn="l">
              <a:buNone/>
              <a:defRPr sz="2000" b="1"/>
            </a:lvl1pPr>
          </a:lstStyle>
          <a:p>
            <a:r>
              <a:rPr kumimoji="0" lang="fr-FR" smtClean="0"/>
              <a:t>Cliquez pour modifier le style du titre</a:t>
            </a:r>
            <a:endParaRPr kumimoji="0" lang="en-US"/>
          </a:p>
        </p:txBody>
      </p:sp>
      <p:sp>
        <p:nvSpPr>
          <p:cNvPr id="26" name="Espace réservé du texte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14" name="Espace réservé du contenu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space réservé de la date 24"/>
          <p:cNvSpPr>
            <a:spLocks noGrp="1"/>
          </p:cNvSpPr>
          <p:nvPr>
            <p:ph type="dt" sz="half" idx="10"/>
          </p:nvPr>
        </p:nvSpPr>
        <p:spPr/>
        <p:txBody>
          <a:bodyPr/>
          <a:lstStyle/>
          <a:p>
            <a:fld id="{6F148656-B879-4683-B638-7686F32BA896}" type="datetimeFigureOut">
              <a:rPr lang="fr-FR" smtClean="0"/>
              <a:pPr/>
              <a:t>28/11/2017</a:t>
            </a:fld>
            <a:endParaRPr lang="fr-FR"/>
          </a:p>
        </p:txBody>
      </p:sp>
      <p:sp>
        <p:nvSpPr>
          <p:cNvPr id="29" name="Espace réservé du pied de page 28"/>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74B2BAA-1DF7-43B6-B8C7-85C70F35FEDB}"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3" name="Espace réservé pour une image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fr-FR" smtClean="0"/>
              <a:t>Cliquez sur l'icône pour ajouter une image</a:t>
            </a:r>
            <a:endParaRPr kumimoji="0" lang="en-US" dirty="0"/>
          </a:p>
        </p:txBody>
      </p:sp>
      <p:sp>
        <p:nvSpPr>
          <p:cNvPr id="7" name="Espace réservé de la date 6"/>
          <p:cNvSpPr>
            <a:spLocks noGrp="1"/>
          </p:cNvSpPr>
          <p:nvPr>
            <p:ph type="dt" sz="half" idx="10"/>
          </p:nvPr>
        </p:nvSpPr>
        <p:spPr/>
        <p:txBody>
          <a:bodyPr/>
          <a:lstStyle/>
          <a:p>
            <a:fld id="{6F148656-B879-4683-B638-7686F32BA896}" type="datetimeFigureOut">
              <a:rPr lang="fr-FR" smtClean="0"/>
              <a:pPr/>
              <a:t>28/11/2017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31" name="Espace réservé du numéro de diapositive 30"/>
          <p:cNvSpPr>
            <a:spLocks noGrp="1"/>
          </p:cNvSpPr>
          <p:nvPr>
            <p:ph type="sldNum" sz="quarter" idx="12"/>
          </p:nvPr>
        </p:nvSpPr>
        <p:spPr/>
        <p:txBody>
          <a:bodyPr/>
          <a:lstStyle/>
          <a:p>
            <a:fld id="{574B2BAA-1DF7-43B6-B8C7-85C70F35FEDB}" type="slidenum">
              <a:rPr lang="fr-FR" smtClean="0"/>
              <a:pPr/>
              <a:t>‹N°›</a:t>
            </a:fld>
            <a:endParaRPr lang="fr-FR"/>
          </a:p>
        </p:txBody>
      </p:sp>
      <p:sp>
        <p:nvSpPr>
          <p:cNvPr id="17" name="Titre 16"/>
          <p:cNvSpPr>
            <a:spLocks noGrp="1"/>
          </p:cNvSpPr>
          <p:nvPr>
            <p:ph type="title"/>
          </p:nvPr>
        </p:nvSpPr>
        <p:spPr>
          <a:xfrm>
            <a:off x="381000" y="4993760"/>
            <a:ext cx="5867400" cy="522288"/>
          </a:xfrm>
        </p:spPr>
        <p:txBody>
          <a:bodyPr anchor="ctr"/>
          <a:lstStyle>
            <a:lvl1pPr algn="l">
              <a:buNone/>
              <a:defRPr sz="2000" b="1"/>
            </a:lvl1pPr>
          </a:lstStyle>
          <a:p>
            <a:r>
              <a:rPr kumimoji="0" lang="fr-FR" smtClean="0"/>
              <a:t>Cliquez pour modifier le style du titre</a:t>
            </a:r>
            <a:endParaRPr kumimoji="0" lang="en-US"/>
          </a:p>
        </p:txBody>
      </p:sp>
      <p:sp>
        <p:nvSpPr>
          <p:cNvPr id="26" name="Espace réservé du texte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Espace réservé du texte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1" name="Espace réservé de la date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6F148656-B879-4683-B638-7686F32BA896}" type="datetimeFigureOut">
              <a:rPr lang="fr-FR" smtClean="0"/>
              <a:pPr/>
              <a:t>28/11/2017</a:t>
            </a:fld>
            <a:endParaRPr lang="fr-FR"/>
          </a:p>
        </p:txBody>
      </p:sp>
      <p:sp>
        <p:nvSpPr>
          <p:cNvPr id="28" name="Espace réservé du pied de page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fr-FR"/>
          </a:p>
        </p:txBody>
      </p:sp>
      <p:sp>
        <p:nvSpPr>
          <p:cNvPr id="5" name="Espace réservé du numéro de diapositive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574B2BAA-1DF7-43B6-B8C7-85C70F35FEDB}" type="slidenum">
              <a:rPr lang="fr-FR" smtClean="0"/>
              <a:pPr/>
              <a:t>‹N°›</a:t>
            </a:fld>
            <a:endParaRPr lang="fr-FR"/>
          </a:p>
        </p:txBody>
      </p:sp>
      <p:sp>
        <p:nvSpPr>
          <p:cNvPr id="10" name="Espace réservé du titre 9"/>
          <p:cNvSpPr>
            <a:spLocks noGrp="1"/>
          </p:cNvSpPr>
          <p:nvPr>
            <p:ph type="title"/>
          </p:nvPr>
        </p:nvSpPr>
        <p:spPr>
          <a:xfrm>
            <a:off x="304800" y="457200"/>
            <a:ext cx="8686800" cy="838200"/>
          </a:xfrm>
          <a:prstGeom prst="rect">
            <a:avLst/>
          </a:prstGeom>
        </p:spPr>
        <p:txBody>
          <a:bodyPr vert="horz" anchor="ctr">
            <a:normAutofit/>
          </a:bodyPr>
          <a:lstStyle/>
          <a:p>
            <a:r>
              <a:rPr kumimoji="0" lang="fr-FR" smtClean="0"/>
              <a:t>Cliquez pour modifier le style du titre</a:t>
            </a:r>
            <a:endParaRPr kumimoji="0" lang="en-US"/>
          </a:p>
        </p:txBody>
      </p:sp>
      <p:sp>
        <p:nvSpPr>
          <p:cNvPr id="9" name="Connecteur droit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Connecteur droit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81000" y="4214819"/>
            <a:ext cx="8458200" cy="1071570"/>
          </a:xfrm>
        </p:spPr>
        <p:txBody>
          <a:bodyPr>
            <a:normAutofit/>
          </a:bodyPr>
          <a:lstStyle/>
          <a:p>
            <a:r>
              <a:rPr lang="fr-FR" dirty="0" smtClean="0"/>
              <a:t>                                </a:t>
            </a:r>
            <a:r>
              <a:rPr lang="fr-FR" dirty="0" err="1" smtClean="0"/>
              <a:t>dr</a:t>
            </a:r>
            <a:r>
              <a:rPr lang="fr-FR" dirty="0" smtClean="0"/>
              <a:t> </a:t>
            </a:r>
            <a:r>
              <a:rPr lang="fr-FR" dirty="0" err="1" smtClean="0"/>
              <a:t>bendjeddou</a:t>
            </a:r>
            <a:endParaRPr lang="fr-FR" dirty="0"/>
          </a:p>
        </p:txBody>
      </p:sp>
      <p:sp>
        <p:nvSpPr>
          <p:cNvPr id="3" name="Sous-titre 2"/>
          <p:cNvSpPr>
            <a:spLocks noGrp="1"/>
          </p:cNvSpPr>
          <p:nvPr>
            <p:ph type="subTitle" idx="1"/>
          </p:nvPr>
        </p:nvSpPr>
        <p:spPr>
          <a:xfrm>
            <a:off x="381000" y="857232"/>
            <a:ext cx="8458200" cy="1643074"/>
          </a:xfrm>
        </p:spPr>
        <p:txBody>
          <a:bodyPr>
            <a:normAutofit/>
          </a:bodyPr>
          <a:lstStyle/>
          <a:p>
            <a:r>
              <a:rPr lang="fr-FR" sz="4800" b="1" dirty="0" smtClean="0">
                <a:solidFill>
                  <a:srgbClr val="FF0000"/>
                </a:solidFill>
              </a:rPr>
              <a:t>NEPHROPATHIES</a:t>
            </a:r>
            <a:endParaRPr lang="fr-FR" sz="4800" b="1" dirty="0">
              <a:solidFill>
                <a:srgbClr val="FF0000"/>
              </a:solidFill>
            </a:endParaRPr>
          </a:p>
        </p:txBody>
      </p:sp>
      <p:sp>
        <p:nvSpPr>
          <p:cNvPr id="4" name="Rectangle 3"/>
          <p:cNvSpPr/>
          <p:nvPr/>
        </p:nvSpPr>
        <p:spPr>
          <a:xfrm>
            <a:off x="3857620" y="2714620"/>
            <a:ext cx="4286280" cy="830997"/>
          </a:xfrm>
          <a:prstGeom prst="rect">
            <a:avLst/>
          </a:prstGeom>
        </p:spPr>
        <p:txBody>
          <a:bodyPr wrap="square">
            <a:spAutoFit/>
          </a:bodyPr>
          <a:lstStyle/>
          <a:p>
            <a:r>
              <a:rPr lang="fr-FR" sz="4800" b="1" dirty="0" smtClean="0">
                <a:solidFill>
                  <a:srgbClr val="FF0000"/>
                </a:solidFill>
              </a:rPr>
              <a:t>HEREDITAIRES</a:t>
            </a:r>
            <a:endParaRPr lang="fr-FR" sz="4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0" y="1554162"/>
            <a:ext cx="8991600" cy="4525963"/>
          </a:xfrm>
        </p:spPr>
        <p:txBody>
          <a:bodyPr>
            <a:normAutofit fontScale="70000" lnSpcReduction="20000"/>
          </a:bodyPr>
          <a:lstStyle/>
          <a:p>
            <a:pPr>
              <a:buNone/>
            </a:pPr>
            <a:r>
              <a:rPr lang="fr-FR" dirty="0" smtClean="0">
                <a:solidFill>
                  <a:srgbClr val="FF0000"/>
                </a:solidFill>
              </a:rPr>
              <a:t>2. Diagnostic positif </a:t>
            </a:r>
            <a:r>
              <a:rPr lang="fr-FR" dirty="0" smtClean="0"/>
              <a:t>: posé devant</a:t>
            </a:r>
          </a:p>
          <a:p>
            <a:pPr>
              <a:buNone/>
            </a:pPr>
            <a:r>
              <a:rPr lang="fr-FR" dirty="0" smtClean="0"/>
              <a:t>     * L’histoire familiale: </a:t>
            </a:r>
          </a:p>
          <a:p>
            <a:pPr>
              <a:buNone/>
            </a:pPr>
            <a:r>
              <a:rPr lang="fr-FR" dirty="0" smtClean="0"/>
              <a:t>          .  ATCD  de maladie kystique chez un des parents ou un frère.</a:t>
            </a:r>
          </a:p>
          <a:p>
            <a:pPr>
              <a:buNone/>
            </a:pPr>
            <a:r>
              <a:rPr lang="fr-FR" dirty="0" smtClean="0"/>
              <a:t>          .  Un arbre </a:t>
            </a:r>
            <a:r>
              <a:rPr lang="fr-FR" dirty="0" err="1" smtClean="0"/>
              <a:t>généalogigue</a:t>
            </a:r>
            <a:r>
              <a:rPr lang="fr-FR" dirty="0" smtClean="0"/>
              <a:t> détaillé est indispensable.</a:t>
            </a:r>
          </a:p>
          <a:p>
            <a:pPr>
              <a:buNone/>
            </a:pPr>
            <a:endParaRPr lang="fr-FR" dirty="0" smtClean="0"/>
          </a:p>
          <a:p>
            <a:pPr>
              <a:buNone/>
            </a:pPr>
            <a:r>
              <a:rPr lang="fr-FR" dirty="0" smtClean="0"/>
              <a:t>    *L’</a:t>
            </a:r>
            <a:r>
              <a:rPr lang="fr-FR" dirty="0" err="1" smtClean="0"/>
              <a:t>echographie</a:t>
            </a:r>
            <a:r>
              <a:rPr lang="fr-FR" dirty="0" smtClean="0"/>
              <a:t>  abdominale</a:t>
            </a:r>
          </a:p>
          <a:p>
            <a:pPr>
              <a:buNone/>
            </a:pPr>
            <a:r>
              <a:rPr lang="fr-FR" dirty="0" smtClean="0"/>
              <a:t>        . Deux  gros reins, </a:t>
            </a:r>
            <a:r>
              <a:rPr lang="fr-FR" dirty="0" err="1" smtClean="0"/>
              <a:t>bilateraux</a:t>
            </a:r>
            <a:r>
              <a:rPr lang="fr-FR" dirty="0" smtClean="0"/>
              <a:t> dont les contours sont déformés par des kystes.</a:t>
            </a:r>
          </a:p>
          <a:p>
            <a:pPr>
              <a:buNone/>
            </a:pPr>
            <a:r>
              <a:rPr lang="fr-FR" dirty="0" smtClean="0"/>
              <a:t>       .une polykystose hépatique dans 30 -70% des cas</a:t>
            </a:r>
          </a:p>
          <a:p>
            <a:pPr>
              <a:buNone/>
            </a:pPr>
            <a:r>
              <a:rPr lang="fr-FR" dirty="0" smtClean="0"/>
              <a:t>       .Le nombre des kystes augmente  avec l’</a:t>
            </a:r>
            <a:r>
              <a:rPr lang="fr-FR" dirty="0" err="1" smtClean="0"/>
              <a:t>age</a:t>
            </a:r>
            <a:r>
              <a:rPr lang="fr-FR" dirty="0" smtClean="0"/>
              <a:t>.</a:t>
            </a:r>
          </a:p>
          <a:p>
            <a:pPr>
              <a:buNone/>
            </a:pPr>
            <a:endParaRPr lang="fr-FR" dirty="0" smtClean="0"/>
          </a:p>
          <a:p>
            <a:pPr>
              <a:buNone/>
            </a:pPr>
            <a:r>
              <a:rPr lang="fr-FR" dirty="0" smtClean="0"/>
              <a:t>            </a:t>
            </a: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0" y="357166"/>
            <a:ext cx="8991600" cy="5722959"/>
          </a:xfrm>
        </p:spPr>
        <p:txBody>
          <a:bodyPr>
            <a:noAutofit/>
          </a:bodyPr>
          <a:lstStyle/>
          <a:p>
            <a:pPr>
              <a:buNone/>
            </a:pPr>
            <a:r>
              <a:rPr lang="fr-FR" sz="2400" dirty="0" smtClean="0"/>
              <a:t>*A l’âge adulte, la révélation se fait souvent entre 15 ans et 30 ans par de multiples kystes de petite taille</a:t>
            </a:r>
          </a:p>
          <a:p>
            <a:pPr>
              <a:buNone/>
            </a:pPr>
            <a:r>
              <a:rPr lang="fr-FR" sz="2400" i="1" dirty="0" smtClean="0"/>
              <a:t>*Une échographie négative n’exclut pas une PKD jusqu’à l’</a:t>
            </a:r>
            <a:r>
              <a:rPr lang="fr-FR" sz="2400" i="1" dirty="0" err="1" smtClean="0"/>
              <a:t>age</a:t>
            </a:r>
            <a:r>
              <a:rPr lang="fr-FR" sz="2400" i="1" dirty="0" smtClean="0"/>
              <a:t> de 30 ans</a:t>
            </a:r>
            <a:endParaRPr lang="fr-FR" sz="2400" b="1" dirty="0" smtClean="0"/>
          </a:p>
          <a:p>
            <a:pPr>
              <a:buNone/>
            </a:pPr>
            <a:r>
              <a:rPr lang="fr-FR" sz="2400" b="1" dirty="0" smtClean="0"/>
              <a:t> </a:t>
            </a:r>
            <a:r>
              <a:rPr lang="fr-FR" sz="2400" b="1" u="sng" dirty="0" err="1" smtClean="0">
                <a:solidFill>
                  <a:srgbClr val="FF0000"/>
                </a:solidFill>
              </a:rPr>
              <a:t>Criteres</a:t>
            </a:r>
            <a:r>
              <a:rPr lang="fr-FR" sz="2400" b="1" u="sng" dirty="0" smtClean="0">
                <a:solidFill>
                  <a:srgbClr val="FF0000"/>
                </a:solidFill>
              </a:rPr>
              <a:t> de Ravine </a:t>
            </a:r>
            <a:r>
              <a:rPr lang="fr-FR" sz="2400" b="1" dirty="0" smtClean="0"/>
              <a:t>:</a:t>
            </a:r>
          </a:p>
          <a:p>
            <a:pPr>
              <a:buNone/>
            </a:pPr>
            <a:r>
              <a:rPr lang="fr-FR" sz="2400" dirty="0" smtClean="0"/>
              <a:t> </a:t>
            </a:r>
            <a:r>
              <a:rPr lang="fr-FR" sz="2400" i="1" dirty="0" smtClean="0"/>
              <a:t>Diagnostic de PKAD posé si:</a:t>
            </a:r>
          </a:p>
          <a:p>
            <a:pPr>
              <a:buNone/>
            </a:pPr>
            <a:r>
              <a:rPr lang="fr-FR" sz="2400" i="1" dirty="0" smtClean="0"/>
              <a:t>  * au moins 2 kystes rénaux (uni ou bilatéraux) chez un patient de moins de 30 ans .</a:t>
            </a:r>
          </a:p>
          <a:p>
            <a:pPr>
              <a:buNone/>
            </a:pPr>
            <a:r>
              <a:rPr lang="fr-FR" sz="2400" i="1" dirty="0" smtClean="0"/>
              <a:t>  * au moins 2 kystes dans chaque rein chez un patient entre 30 et 59 ans</a:t>
            </a:r>
          </a:p>
          <a:p>
            <a:pPr>
              <a:buNone/>
            </a:pPr>
            <a:r>
              <a:rPr lang="fr-FR" sz="2400" i="1" dirty="0" smtClean="0"/>
              <a:t>  * au moins 4 kystes dans chaque rein chez un patient  au-delà de 59 ans</a:t>
            </a:r>
          </a:p>
          <a:p>
            <a:endParaRPr lang="fr-FR" sz="2000" i="1" dirty="0" smtClean="0"/>
          </a:p>
          <a:p>
            <a:r>
              <a:rPr lang="fr-FR" sz="2000" i="1" dirty="0" smtClean="0"/>
              <a:t>*** Contexte familial connu</a:t>
            </a:r>
            <a:endParaRPr lang="fr-FR"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304800" y="1000108"/>
            <a:ext cx="8686800" cy="5080017"/>
          </a:xfrm>
        </p:spPr>
        <p:txBody>
          <a:bodyPr>
            <a:normAutofit fontScale="77500" lnSpcReduction="20000"/>
          </a:bodyPr>
          <a:lstStyle/>
          <a:p>
            <a:pPr>
              <a:buNone/>
            </a:pPr>
            <a:r>
              <a:rPr lang="fr-FR" dirty="0" smtClean="0"/>
              <a:t> </a:t>
            </a:r>
            <a:r>
              <a:rPr lang="fr-FR" sz="4600" dirty="0" smtClean="0">
                <a:solidFill>
                  <a:srgbClr val="FF0000"/>
                </a:solidFill>
              </a:rPr>
              <a:t>Évolution et pronostic</a:t>
            </a:r>
          </a:p>
          <a:p>
            <a:pPr>
              <a:buNone/>
            </a:pPr>
            <a:r>
              <a:rPr lang="fr-FR" dirty="0" smtClean="0"/>
              <a:t>    *l’insuffisance rénale: 50 à 60 ans</a:t>
            </a:r>
          </a:p>
          <a:p>
            <a:pPr>
              <a:buNone/>
            </a:pPr>
            <a:r>
              <a:rPr lang="fr-FR" dirty="0" smtClean="0"/>
              <a:t>  Facteurs d’aggravation rapide (Facteurs pronostic péjoratif) :</a:t>
            </a:r>
          </a:p>
          <a:p>
            <a:pPr>
              <a:buNone/>
            </a:pPr>
            <a:r>
              <a:rPr lang="fr-FR" dirty="0" smtClean="0"/>
              <a:t>                        - sexe masculin</a:t>
            </a:r>
          </a:p>
          <a:p>
            <a:pPr>
              <a:buNone/>
            </a:pPr>
            <a:r>
              <a:rPr lang="fr-FR" dirty="0" smtClean="0"/>
              <a:t>                        - hypertension artérielle</a:t>
            </a:r>
          </a:p>
          <a:p>
            <a:pPr>
              <a:buNone/>
            </a:pPr>
            <a:r>
              <a:rPr lang="fr-FR" dirty="0" smtClean="0"/>
              <a:t>                        - hématurie macroscopique récidivante</a:t>
            </a:r>
          </a:p>
          <a:p>
            <a:pPr>
              <a:buNone/>
            </a:pPr>
            <a:r>
              <a:rPr lang="fr-FR" dirty="0" smtClean="0"/>
              <a:t>                         -génotype PKD1</a:t>
            </a:r>
          </a:p>
          <a:p>
            <a:pPr>
              <a:buNone/>
            </a:pPr>
            <a:r>
              <a:rPr lang="fr-FR" dirty="0" smtClean="0"/>
              <a:t> *Lithiase: 11 à 34% (PKD) vs 8% population générale</a:t>
            </a:r>
          </a:p>
          <a:p>
            <a:pPr>
              <a:buNone/>
            </a:pPr>
            <a:r>
              <a:rPr lang="fr-FR" dirty="0" smtClean="0"/>
              <a:t> *Cancer: association rare, , bilatéraux et sarcomateux ( TDM)</a:t>
            </a:r>
          </a:p>
          <a:p>
            <a:pPr>
              <a:buNone/>
            </a:pPr>
            <a:r>
              <a:rPr lang="fr-FR" dirty="0" smtClean="0"/>
              <a:t> *Grossesse: risque de prématurité + éclampsie si HTA et IR</a:t>
            </a:r>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77500" lnSpcReduction="20000"/>
          </a:bodyPr>
          <a:lstStyle/>
          <a:p>
            <a:pPr>
              <a:buNone/>
            </a:pPr>
            <a:r>
              <a:rPr lang="fr-FR" sz="4600" dirty="0" smtClean="0">
                <a:solidFill>
                  <a:srgbClr val="FF0000"/>
                </a:solidFill>
              </a:rPr>
              <a:t> Traitement</a:t>
            </a:r>
            <a:r>
              <a:rPr lang="fr-FR" dirty="0" smtClean="0"/>
              <a:t>:</a:t>
            </a:r>
          </a:p>
          <a:p>
            <a:pPr>
              <a:buNone/>
            </a:pPr>
            <a:r>
              <a:rPr lang="fr-FR" dirty="0" smtClean="0"/>
              <a:t>  * </a:t>
            </a:r>
            <a:r>
              <a:rPr lang="fr-FR" dirty="0" smtClean="0">
                <a:solidFill>
                  <a:srgbClr val="00B0F0"/>
                </a:solidFill>
              </a:rPr>
              <a:t>HTA</a:t>
            </a:r>
            <a:r>
              <a:rPr lang="fr-FR" dirty="0" smtClean="0"/>
              <a:t>:    IEC</a:t>
            </a:r>
          </a:p>
          <a:p>
            <a:pPr>
              <a:buNone/>
            </a:pPr>
            <a:r>
              <a:rPr lang="fr-FR" dirty="0" smtClean="0"/>
              <a:t>  * </a:t>
            </a:r>
            <a:r>
              <a:rPr lang="fr-FR" dirty="0" smtClean="0">
                <a:solidFill>
                  <a:srgbClr val="00B0F0"/>
                </a:solidFill>
              </a:rPr>
              <a:t>Insuffisance rénale </a:t>
            </a:r>
            <a:r>
              <a:rPr lang="fr-FR" dirty="0" smtClean="0"/>
              <a:t>:</a:t>
            </a:r>
          </a:p>
          <a:p>
            <a:pPr>
              <a:buNone/>
            </a:pPr>
            <a:r>
              <a:rPr lang="fr-FR" dirty="0" smtClean="0"/>
              <a:t>                Traitement conservateur</a:t>
            </a:r>
          </a:p>
          <a:p>
            <a:pPr>
              <a:buNone/>
            </a:pPr>
            <a:r>
              <a:rPr lang="fr-FR" dirty="0" smtClean="0"/>
              <a:t>                Hémodialyse et transplantation</a:t>
            </a:r>
          </a:p>
          <a:p>
            <a:pPr>
              <a:buNone/>
            </a:pPr>
            <a:r>
              <a:rPr lang="fr-FR" dirty="0" smtClean="0"/>
              <a:t>*</a:t>
            </a:r>
            <a:r>
              <a:rPr lang="fr-FR" dirty="0" smtClean="0">
                <a:solidFill>
                  <a:srgbClr val="00B0F0"/>
                </a:solidFill>
              </a:rPr>
              <a:t> Infection </a:t>
            </a:r>
            <a:r>
              <a:rPr lang="fr-FR" dirty="0" smtClean="0"/>
              <a:t>:</a:t>
            </a:r>
          </a:p>
          <a:p>
            <a:pPr>
              <a:buNone/>
            </a:pPr>
            <a:r>
              <a:rPr lang="fr-FR" dirty="0" smtClean="0"/>
              <a:t>                Infection parenchymateuse: </a:t>
            </a:r>
            <a:r>
              <a:rPr lang="fr-FR" b="1" dirty="0" smtClean="0"/>
              <a:t>3semaines</a:t>
            </a:r>
          </a:p>
          <a:p>
            <a:pPr>
              <a:buNone/>
            </a:pPr>
            <a:r>
              <a:rPr lang="fr-FR" dirty="0" smtClean="0"/>
              <a:t>              Infection intrakystique: </a:t>
            </a:r>
            <a:r>
              <a:rPr lang="fr-FR" b="1" dirty="0" smtClean="0"/>
              <a:t>6 semaines</a:t>
            </a:r>
          </a:p>
          <a:p>
            <a:pPr>
              <a:buNone/>
            </a:pPr>
            <a:r>
              <a:rPr lang="fr-FR" dirty="0" smtClean="0"/>
              <a:t>*</a:t>
            </a:r>
            <a:r>
              <a:rPr lang="fr-FR" dirty="0" smtClean="0">
                <a:solidFill>
                  <a:srgbClr val="00B0F0"/>
                </a:solidFill>
              </a:rPr>
              <a:t>Hématurie</a:t>
            </a:r>
            <a:r>
              <a:rPr lang="fr-FR" dirty="0" smtClean="0"/>
              <a:t> :</a:t>
            </a:r>
          </a:p>
          <a:p>
            <a:pPr>
              <a:buNone/>
            </a:pPr>
            <a:r>
              <a:rPr lang="fr-FR" dirty="0" smtClean="0"/>
              <a:t>                Boissons abondantes</a:t>
            </a:r>
          </a:p>
          <a:p>
            <a:pPr>
              <a:buNone/>
            </a:pPr>
            <a:r>
              <a:rPr lang="fr-FR" dirty="0" smtClean="0"/>
              <a:t>                Embolisation ou néphréctomie : exceptionnelles</a:t>
            </a:r>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098" name="Picture 2"/>
          <p:cNvPicPr>
            <a:picLocks noGrp="1" noChangeAspect="1" noChangeArrowheads="1"/>
          </p:cNvPicPr>
          <p:nvPr>
            <p:ph idx="1"/>
          </p:nvPr>
        </p:nvPicPr>
        <p:blipFill>
          <a:blip r:embed="rId2" cstate="print"/>
          <a:srcRect/>
          <a:stretch>
            <a:fillRect/>
          </a:stretch>
        </p:blipFill>
        <p:spPr bwMode="auto">
          <a:xfrm>
            <a:off x="1214414" y="1142984"/>
            <a:ext cx="6037479" cy="488315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3074" name="Picture 2"/>
          <p:cNvPicPr>
            <a:picLocks noGrp="1" noChangeAspect="1" noChangeArrowheads="1"/>
          </p:cNvPicPr>
          <p:nvPr>
            <p:ph idx="1"/>
          </p:nvPr>
        </p:nvPicPr>
        <p:blipFill>
          <a:blip r:embed="rId2" cstate="print"/>
          <a:srcRect/>
          <a:stretch>
            <a:fillRect/>
          </a:stretch>
        </p:blipFill>
        <p:spPr bwMode="auto">
          <a:xfrm>
            <a:off x="4357685" y="1554163"/>
            <a:ext cx="3643339" cy="4525962"/>
          </a:xfrm>
          <a:prstGeom prst="rect">
            <a:avLst/>
          </a:prstGeom>
          <a:noFill/>
          <a:ln w="9525">
            <a:noFill/>
            <a:miter lim="800000"/>
            <a:headEnd/>
            <a:tailEnd/>
          </a:ln>
          <a:effectLst/>
        </p:spPr>
      </p:pic>
      <p:pic>
        <p:nvPicPr>
          <p:cNvPr id="3075" name="Picture 3"/>
          <p:cNvPicPr>
            <a:picLocks noChangeAspect="1" noChangeArrowheads="1"/>
          </p:cNvPicPr>
          <p:nvPr/>
        </p:nvPicPr>
        <p:blipFill>
          <a:blip r:embed="rId3" cstate="print"/>
          <a:srcRect/>
          <a:stretch>
            <a:fillRect/>
          </a:stretch>
        </p:blipFill>
        <p:spPr bwMode="auto">
          <a:xfrm>
            <a:off x="785787" y="1595438"/>
            <a:ext cx="3214710" cy="447676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686800" cy="714356"/>
          </a:xfrm>
        </p:spPr>
        <p:txBody>
          <a:bodyPr>
            <a:normAutofit/>
          </a:bodyPr>
          <a:lstStyle/>
          <a:p>
            <a:r>
              <a:rPr lang="fr-FR" sz="2400" dirty="0" smtClean="0">
                <a:solidFill>
                  <a:srgbClr val="FF0000"/>
                </a:solidFill>
              </a:rPr>
              <a:t>Polykystose rénale autosomique  récessive</a:t>
            </a:r>
            <a:endParaRPr lang="fr-FR" sz="2400" dirty="0">
              <a:solidFill>
                <a:srgbClr val="FF0000"/>
              </a:solidFill>
            </a:endParaRPr>
          </a:p>
        </p:txBody>
      </p:sp>
      <p:graphicFrame>
        <p:nvGraphicFramePr>
          <p:cNvPr id="8" name="Espace réservé du contenu 7"/>
          <p:cNvGraphicFramePr>
            <a:graphicFrameLocks noGrp="1"/>
          </p:cNvGraphicFramePr>
          <p:nvPr>
            <p:ph idx="1"/>
          </p:nvPr>
        </p:nvGraphicFramePr>
        <p:xfrm>
          <a:off x="214282" y="785794"/>
          <a:ext cx="8686800" cy="6012224"/>
        </p:xfrm>
        <a:graphic>
          <a:graphicData uri="http://schemas.openxmlformats.org/drawingml/2006/table">
            <a:tbl>
              <a:tblPr firstRow="1" bandRow="1">
                <a:tableStyleId>{5C22544A-7EE6-4342-B048-85BDC9FD1C3A}</a:tableStyleId>
              </a:tblPr>
              <a:tblGrid>
                <a:gridCol w="3409944"/>
                <a:gridCol w="5276856"/>
              </a:tblGrid>
              <a:tr h="627264">
                <a:tc>
                  <a:txBody>
                    <a:bodyPr/>
                    <a:lstStyle/>
                    <a:p>
                      <a:r>
                        <a:rPr kumimoji="0" lang="fr-FR" sz="1800" b="1" kern="1200" baseline="0" dirty="0" smtClean="0">
                          <a:solidFill>
                            <a:schemeClr val="lt1"/>
                          </a:solidFill>
                          <a:latin typeface="+mn-lt"/>
                          <a:ea typeface="+mn-ea"/>
                          <a:cs typeface="+mn-cs"/>
                        </a:rPr>
                        <a:t>Âge au diagnostic</a:t>
                      </a:r>
                      <a:endParaRPr lang="fr-FR" dirty="0"/>
                    </a:p>
                  </a:txBody>
                  <a:tcPr/>
                </a:tc>
                <a:tc>
                  <a:txBody>
                    <a:bodyPr/>
                    <a:lstStyle/>
                    <a:p>
                      <a:r>
                        <a:rPr kumimoji="0" lang="fr-FR" sz="1800" b="1" kern="1200" baseline="0" dirty="0" smtClean="0">
                          <a:solidFill>
                            <a:schemeClr val="lt1"/>
                          </a:solidFill>
                          <a:latin typeface="+mn-lt"/>
                          <a:ea typeface="+mn-ea"/>
                          <a:cs typeface="+mn-cs"/>
                        </a:rPr>
                        <a:t>Anténatal le plus souvent, puis formes néonatales, infantiles et juvéniles</a:t>
                      </a:r>
                      <a:endParaRPr lang="fr-FR" dirty="0"/>
                    </a:p>
                  </a:txBody>
                  <a:tcPr/>
                </a:tc>
              </a:tr>
              <a:tr h="627264">
                <a:tc>
                  <a:txBody>
                    <a:bodyPr/>
                    <a:lstStyle/>
                    <a:p>
                      <a:r>
                        <a:rPr kumimoji="0" lang="fr-FR" sz="1800" b="1" kern="1200" baseline="0" dirty="0" smtClean="0">
                          <a:solidFill>
                            <a:schemeClr val="dk1"/>
                          </a:solidFill>
                          <a:latin typeface="+mn-lt"/>
                          <a:ea typeface="+mn-ea"/>
                          <a:cs typeface="+mn-cs"/>
                        </a:rPr>
                        <a:t>Mode de transmission</a:t>
                      </a:r>
                      <a:endParaRPr lang="fr-FR" dirty="0"/>
                    </a:p>
                  </a:txBody>
                  <a:tcPr/>
                </a:tc>
                <a:tc>
                  <a:txBody>
                    <a:bodyPr/>
                    <a:lstStyle/>
                    <a:p>
                      <a:r>
                        <a:rPr kumimoji="0" lang="fr-FR" sz="1800" kern="1200" baseline="0" dirty="0" smtClean="0">
                          <a:solidFill>
                            <a:schemeClr val="dk1"/>
                          </a:solidFill>
                          <a:latin typeface="+mn-lt"/>
                          <a:ea typeface="+mn-ea"/>
                          <a:cs typeface="+mn-cs"/>
                        </a:rPr>
                        <a:t>Autosomique récessive</a:t>
                      </a:r>
                      <a:endParaRPr lang="fr-FR" dirty="0"/>
                    </a:p>
                  </a:txBody>
                  <a:tcPr/>
                </a:tc>
              </a:tr>
              <a:tr h="627264">
                <a:tc>
                  <a:txBody>
                    <a:bodyPr/>
                    <a:lstStyle/>
                    <a:p>
                      <a:r>
                        <a:rPr kumimoji="0" lang="fr-FR" sz="1800" b="1" kern="1200" baseline="0" dirty="0" smtClean="0">
                          <a:solidFill>
                            <a:schemeClr val="dk1"/>
                          </a:solidFill>
                          <a:latin typeface="+mn-lt"/>
                          <a:ea typeface="+mn-ea"/>
                          <a:cs typeface="+mn-cs"/>
                        </a:rPr>
                        <a:t>Âge d’apparition de l’insuffisance</a:t>
                      </a:r>
                    </a:p>
                    <a:p>
                      <a:r>
                        <a:rPr kumimoji="0" lang="fr-FR" sz="1800" b="1" kern="1200" baseline="0" dirty="0" smtClean="0">
                          <a:solidFill>
                            <a:schemeClr val="dk1"/>
                          </a:solidFill>
                          <a:latin typeface="+mn-lt"/>
                          <a:ea typeface="+mn-ea"/>
                          <a:cs typeface="+mn-cs"/>
                        </a:rPr>
                        <a:t>rénale</a:t>
                      </a:r>
                      <a:endParaRPr lang="fr-FR" dirty="0"/>
                    </a:p>
                  </a:txBody>
                  <a:tcPr/>
                </a:tc>
                <a:tc>
                  <a:txBody>
                    <a:bodyPr/>
                    <a:lstStyle/>
                    <a:p>
                      <a:r>
                        <a:rPr kumimoji="0" lang="fr-FR" sz="1800" kern="1200" baseline="0" dirty="0" smtClean="0">
                          <a:solidFill>
                            <a:schemeClr val="dk1"/>
                          </a:solidFill>
                          <a:latin typeface="+mn-lt"/>
                          <a:ea typeface="+mn-ea"/>
                          <a:cs typeface="+mn-cs"/>
                        </a:rPr>
                        <a:t>75% de décès anténatal</a:t>
                      </a:r>
                    </a:p>
                    <a:p>
                      <a:r>
                        <a:rPr kumimoji="0" lang="fr-FR" sz="1800" kern="1200" baseline="0" dirty="0" smtClean="0">
                          <a:solidFill>
                            <a:schemeClr val="dk1"/>
                          </a:solidFill>
                          <a:latin typeface="+mn-lt"/>
                          <a:ea typeface="+mn-ea"/>
                          <a:cs typeface="+mn-cs"/>
                        </a:rPr>
                        <a:t>Insuffisance rénale vers l’âge moyen de 4 ans</a:t>
                      </a:r>
                      <a:endParaRPr lang="fr-FR" dirty="0"/>
                    </a:p>
                  </a:txBody>
                  <a:tcPr/>
                </a:tc>
              </a:tr>
              <a:tr h="627264">
                <a:tc>
                  <a:txBody>
                    <a:bodyPr/>
                    <a:lstStyle/>
                    <a:p>
                      <a:r>
                        <a:rPr kumimoji="0" lang="fr-FR" sz="1800" b="1" kern="1200" baseline="0" dirty="0" smtClean="0">
                          <a:solidFill>
                            <a:schemeClr val="dk1"/>
                          </a:solidFill>
                          <a:latin typeface="+mn-lt"/>
                          <a:ea typeface="+mn-ea"/>
                          <a:cs typeface="+mn-cs"/>
                        </a:rPr>
                        <a:t>Signes néphrologiques</a:t>
                      </a:r>
                      <a:endParaRPr lang="fr-FR" dirty="0"/>
                    </a:p>
                  </a:txBody>
                  <a:tcPr/>
                </a:tc>
                <a:tc>
                  <a:txBody>
                    <a:bodyPr/>
                    <a:lstStyle/>
                    <a:p>
                      <a:r>
                        <a:rPr kumimoji="0" lang="fr-FR" sz="1800" kern="1200" baseline="0" dirty="0" smtClean="0">
                          <a:solidFill>
                            <a:schemeClr val="dk1"/>
                          </a:solidFill>
                          <a:latin typeface="+mn-lt"/>
                          <a:ea typeface="+mn-ea"/>
                          <a:cs typeface="+mn-cs"/>
                        </a:rPr>
                        <a:t>Diminution du pouvoir de concentration des urines (polyurie),</a:t>
                      </a:r>
                    </a:p>
                    <a:p>
                      <a:r>
                        <a:rPr kumimoji="0" lang="fr-FR" sz="1800" kern="1200" baseline="0" dirty="0" smtClean="0">
                          <a:solidFill>
                            <a:schemeClr val="dk1"/>
                          </a:solidFill>
                          <a:latin typeface="+mn-lt"/>
                          <a:ea typeface="+mn-ea"/>
                          <a:cs typeface="+mn-cs"/>
                        </a:rPr>
                        <a:t>HTA, infections</a:t>
                      </a:r>
                      <a:endParaRPr lang="fr-FR" dirty="0"/>
                    </a:p>
                  </a:txBody>
                  <a:tcPr/>
                </a:tc>
              </a:tr>
              <a:tr h="627264">
                <a:tc>
                  <a:txBody>
                    <a:bodyPr/>
                    <a:lstStyle/>
                    <a:p>
                      <a:r>
                        <a:rPr kumimoji="0" lang="fr-FR" sz="1800" b="1" kern="1200" baseline="0" dirty="0" smtClean="0">
                          <a:solidFill>
                            <a:schemeClr val="dk1"/>
                          </a:solidFill>
                          <a:latin typeface="+mn-lt"/>
                          <a:ea typeface="+mn-ea"/>
                          <a:cs typeface="+mn-cs"/>
                        </a:rPr>
                        <a:t>Signes cliniques extrarénaux</a:t>
                      </a:r>
                      <a:endParaRPr lang="fr-FR" dirty="0"/>
                    </a:p>
                  </a:txBody>
                  <a:tcPr/>
                </a:tc>
                <a:tc>
                  <a:txBody>
                    <a:bodyPr/>
                    <a:lstStyle/>
                    <a:p>
                      <a:r>
                        <a:rPr kumimoji="0" lang="fr-FR" sz="1800" kern="1200" baseline="0" dirty="0" smtClean="0">
                          <a:solidFill>
                            <a:schemeClr val="dk1"/>
                          </a:solidFill>
                          <a:latin typeface="+mn-lt"/>
                          <a:ea typeface="+mn-ea"/>
                          <a:cs typeface="+mn-cs"/>
                        </a:rPr>
                        <a:t>Atteinte hépatique+++( dilatation VBIH, fibrose </a:t>
                      </a:r>
                      <a:r>
                        <a:rPr kumimoji="0" lang="fr-FR" sz="1800" kern="1200" baseline="0" dirty="0" err="1" smtClean="0">
                          <a:solidFill>
                            <a:schemeClr val="dk1"/>
                          </a:solidFill>
                          <a:latin typeface="+mn-lt"/>
                          <a:ea typeface="+mn-ea"/>
                          <a:cs typeface="+mn-cs"/>
                        </a:rPr>
                        <a:t>périportale</a:t>
                      </a:r>
                      <a:r>
                        <a:rPr kumimoji="0" lang="fr-FR" sz="1800" kern="1200" baseline="0" dirty="0" smtClean="0">
                          <a:solidFill>
                            <a:schemeClr val="dk1"/>
                          </a:solidFill>
                          <a:latin typeface="+mn-lt"/>
                          <a:ea typeface="+mn-ea"/>
                          <a:cs typeface="+mn-cs"/>
                        </a:rPr>
                        <a:t>)</a:t>
                      </a:r>
                    </a:p>
                    <a:p>
                      <a:r>
                        <a:rPr kumimoji="0" lang="fr-FR" sz="1800" kern="1200" baseline="0" dirty="0" smtClean="0">
                          <a:solidFill>
                            <a:schemeClr val="dk1"/>
                          </a:solidFill>
                          <a:latin typeface="+mn-lt"/>
                          <a:ea typeface="+mn-ea"/>
                          <a:cs typeface="+mn-cs"/>
                        </a:rPr>
                        <a:t>Hypoplasie pulmonaire avec détresse respiratoire+++</a:t>
                      </a:r>
                      <a:endParaRPr lang="fr-FR" dirty="0"/>
                    </a:p>
                  </a:txBody>
                  <a:tcPr/>
                </a:tc>
              </a:tr>
              <a:tr h="627264">
                <a:tc>
                  <a:txBody>
                    <a:bodyPr/>
                    <a:lstStyle/>
                    <a:p>
                      <a:r>
                        <a:rPr kumimoji="0" lang="fr-FR" sz="1800" b="1" kern="1200" baseline="0" dirty="0" smtClean="0">
                          <a:solidFill>
                            <a:schemeClr val="dk1"/>
                          </a:solidFill>
                          <a:latin typeface="+mn-lt"/>
                          <a:ea typeface="+mn-ea"/>
                          <a:cs typeface="+mn-cs"/>
                        </a:rPr>
                        <a:t>Morphologie taille des reins</a:t>
                      </a:r>
                      <a:endParaRPr lang="fr-FR" dirty="0"/>
                    </a:p>
                  </a:txBody>
                  <a:tcPr/>
                </a:tc>
                <a:tc>
                  <a:txBody>
                    <a:bodyPr/>
                    <a:lstStyle/>
                    <a:p>
                      <a:r>
                        <a:rPr kumimoji="0" lang="fr-FR" sz="1800" kern="1200" baseline="0" dirty="0" smtClean="0">
                          <a:solidFill>
                            <a:schemeClr val="dk1"/>
                          </a:solidFill>
                          <a:latin typeface="+mn-lt"/>
                          <a:ea typeface="+mn-ea"/>
                          <a:cs typeface="+mn-cs"/>
                        </a:rPr>
                        <a:t>Taille augmentée+++ (responsable de l’hypoplasie</a:t>
                      </a:r>
                    </a:p>
                    <a:p>
                      <a:r>
                        <a:rPr kumimoji="0" lang="fr-FR" sz="1800" kern="1200" baseline="0" dirty="0" smtClean="0">
                          <a:solidFill>
                            <a:schemeClr val="dk1"/>
                          </a:solidFill>
                          <a:latin typeface="+mn-lt"/>
                          <a:ea typeface="+mn-ea"/>
                          <a:cs typeface="+mn-cs"/>
                        </a:rPr>
                        <a:t>pulmonaire)</a:t>
                      </a:r>
                    </a:p>
                    <a:p>
                      <a:r>
                        <a:rPr kumimoji="0" lang="fr-FR" sz="1800" kern="1200" baseline="0" dirty="0" smtClean="0">
                          <a:solidFill>
                            <a:schemeClr val="dk1"/>
                          </a:solidFill>
                          <a:latin typeface="+mn-lt"/>
                          <a:ea typeface="+mn-ea"/>
                          <a:cs typeface="+mn-cs"/>
                        </a:rPr>
                        <a:t>Parenchyme </a:t>
                      </a:r>
                      <a:r>
                        <a:rPr kumimoji="0" lang="fr-FR" sz="1800" kern="1200" baseline="0" dirty="0" err="1" smtClean="0">
                          <a:solidFill>
                            <a:schemeClr val="dk1"/>
                          </a:solidFill>
                          <a:latin typeface="+mn-lt"/>
                          <a:ea typeface="+mn-ea"/>
                          <a:cs typeface="+mn-cs"/>
                        </a:rPr>
                        <a:t>hyperéchogène</a:t>
                      </a:r>
                      <a:r>
                        <a:rPr kumimoji="0" lang="fr-FR" sz="1800" kern="1200" baseline="0" dirty="0" smtClean="0">
                          <a:solidFill>
                            <a:schemeClr val="dk1"/>
                          </a:solidFill>
                          <a:latin typeface="+mn-lt"/>
                          <a:ea typeface="+mn-ea"/>
                          <a:cs typeface="+mn-cs"/>
                        </a:rPr>
                        <a:t> dédifférencié</a:t>
                      </a:r>
                      <a:endParaRPr lang="fr-FR" dirty="0"/>
                    </a:p>
                  </a:txBody>
                  <a:tcPr/>
                </a:tc>
              </a:tr>
              <a:tr h="627264">
                <a:tc>
                  <a:txBody>
                    <a:bodyPr/>
                    <a:lstStyle/>
                    <a:p>
                      <a:r>
                        <a:rPr kumimoji="0" lang="fr-FR" sz="1800" b="1" kern="1200" baseline="0" dirty="0" smtClean="0">
                          <a:solidFill>
                            <a:schemeClr val="dk1"/>
                          </a:solidFill>
                          <a:latin typeface="+mn-lt"/>
                          <a:ea typeface="+mn-ea"/>
                          <a:cs typeface="+mn-cs"/>
                        </a:rPr>
                        <a:t>Localisation et taille des kystes</a:t>
                      </a:r>
                      <a:endParaRPr lang="fr-FR" dirty="0"/>
                    </a:p>
                  </a:txBody>
                  <a:tcPr/>
                </a:tc>
                <a:tc>
                  <a:txBody>
                    <a:bodyPr/>
                    <a:lstStyle/>
                    <a:p>
                      <a:r>
                        <a:rPr kumimoji="0" lang="fr-FR" sz="1800" kern="1200" baseline="0" dirty="0" smtClean="0">
                          <a:solidFill>
                            <a:schemeClr val="dk1"/>
                          </a:solidFill>
                          <a:latin typeface="+mn-lt"/>
                          <a:ea typeface="+mn-ea"/>
                          <a:cs typeface="+mn-cs"/>
                        </a:rPr>
                        <a:t>Kystes de petite taille.</a:t>
                      </a:r>
                    </a:p>
                    <a:p>
                      <a:r>
                        <a:rPr kumimoji="0" lang="fr-FR" sz="1800" kern="1200" baseline="0" dirty="0" smtClean="0">
                          <a:solidFill>
                            <a:schemeClr val="dk1"/>
                          </a:solidFill>
                          <a:latin typeface="+mn-lt"/>
                          <a:ea typeface="+mn-ea"/>
                          <a:cs typeface="+mn-cs"/>
                        </a:rPr>
                        <a:t>De disposition radiée </a:t>
                      </a:r>
                      <a:r>
                        <a:rPr kumimoji="0" lang="fr-FR" sz="1800" kern="1200" baseline="0" dirty="0" err="1" smtClean="0">
                          <a:solidFill>
                            <a:schemeClr val="dk1"/>
                          </a:solidFill>
                          <a:latin typeface="+mn-lt"/>
                          <a:ea typeface="+mn-ea"/>
                          <a:cs typeface="+mn-cs"/>
                        </a:rPr>
                        <a:t>corticomédullaire</a:t>
                      </a:r>
                      <a:endParaRPr lang="fr-FR" dirty="0"/>
                    </a:p>
                  </a:txBody>
                  <a:tcPr/>
                </a:tc>
              </a:tr>
              <a:tr h="447200">
                <a:tc>
                  <a:txBody>
                    <a:bodyPr/>
                    <a:lstStyle/>
                    <a:p>
                      <a:r>
                        <a:rPr kumimoji="0" lang="fr-FR" sz="1800" b="1" kern="1200" baseline="0" dirty="0" smtClean="0">
                          <a:solidFill>
                            <a:schemeClr val="dk1"/>
                          </a:solidFill>
                          <a:latin typeface="+mn-lt"/>
                          <a:ea typeface="+mn-ea"/>
                          <a:cs typeface="+mn-cs"/>
                        </a:rPr>
                        <a:t>Fréquence</a:t>
                      </a:r>
                      <a:endParaRPr lang="fr-FR" dirty="0"/>
                    </a:p>
                  </a:txBody>
                  <a:tcPr/>
                </a:tc>
                <a:tc>
                  <a:txBody>
                    <a:bodyPr/>
                    <a:lstStyle/>
                    <a:p>
                      <a:r>
                        <a:rPr kumimoji="0" lang="fr-FR" sz="1800" kern="1200" baseline="0" dirty="0" smtClean="0">
                          <a:solidFill>
                            <a:schemeClr val="dk1"/>
                          </a:solidFill>
                          <a:latin typeface="+mn-lt"/>
                          <a:ea typeface="+mn-ea"/>
                          <a:cs typeface="+mn-cs"/>
                        </a:rPr>
                        <a:t>1/40 000</a:t>
                      </a:r>
                      <a:endParaRPr lang="fr-FR" dirty="0"/>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70000" lnSpcReduction="20000"/>
          </a:bodyPr>
          <a:lstStyle/>
          <a:p>
            <a:endParaRPr lang="fr-FR" dirty="0" smtClean="0"/>
          </a:p>
          <a:p>
            <a:pPr>
              <a:buNone/>
            </a:pPr>
            <a:r>
              <a:rPr lang="fr-FR" dirty="0" smtClean="0">
                <a:solidFill>
                  <a:srgbClr val="FF0000"/>
                </a:solidFill>
              </a:rPr>
              <a:t>Clinique:</a:t>
            </a:r>
          </a:p>
          <a:p>
            <a:pPr>
              <a:buNone/>
            </a:pPr>
            <a:r>
              <a:rPr lang="fr-FR" dirty="0" smtClean="0"/>
              <a:t>*</a:t>
            </a:r>
            <a:r>
              <a:rPr lang="fr-FR" u="sng" dirty="0" smtClean="0"/>
              <a:t>Formes à révélation périnatale</a:t>
            </a:r>
            <a:r>
              <a:rPr lang="fr-FR" dirty="0" smtClean="0"/>
              <a:t>:75%</a:t>
            </a:r>
          </a:p>
          <a:p>
            <a:pPr>
              <a:buNone/>
            </a:pPr>
            <a:r>
              <a:rPr lang="fr-FR" dirty="0" smtClean="0"/>
              <a:t>    -Volume rénal énorme( dystocie et hypoplasie</a:t>
            </a:r>
          </a:p>
          <a:p>
            <a:pPr>
              <a:buNone/>
            </a:pPr>
            <a:r>
              <a:rPr lang="fr-FR" dirty="0" smtClean="0"/>
              <a:t>Pulmonaire)</a:t>
            </a:r>
          </a:p>
          <a:p>
            <a:pPr>
              <a:buNone/>
            </a:pPr>
            <a:r>
              <a:rPr lang="fr-FR" dirty="0" smtClean="0"/>
              <a:t>   -Décès dans les premières heures ou jours de la vie</a:t>
            </a:r>
          </a:p>
          <a:p>
            <a:pPr>
              <a:buNone/>
            </a:pPr>
            <a:endParaRPr lang="fr-FR" dirty="0" smtClean="0"/>
          </a:p>
          <a:p>
            <a:pPr>
              <a:buNone/>
            </a:pPr>
            <a:r>
              <a:rPr lang="fr-FR" dirty="0" smtClean="0"/>
              <a:t>*</a:t>
            </a:r>
            <a:r>
              <a:rPr lang="fr-FR" u="sng" dirty="0" smtClean="0"/>
              <a:t>Formes à révélation infantile </a:t>
            </a:r>
            <a:r>
              <a:rPr lang="fr-FR" dirty="0" smtClean="0"/>
              <a:t>dans la  1ére année de vie</a:t>
            </a:r>
          </a:p>
          <a:p>
            <a:pPr>
              <a:buNone/>
            </a:pPr>
            <a:r>
              <a:rPr lang="pt-BR" dirty="0" smtClean="0"/>
              <a:t>  -Gros reins, IR , HTA , hépatomégalie</a:t>
            </a:r>
          </a:p>
          <a:p>
            <a:pPr>
              <a:buNone/>
            </a:pPr>
            <a:endParaRPr lang="pt-BR" dirty="0" smtClean="0"/>
          </a:p>
          <a:p>
            <a:pPr>
              <a:buNone/>
            </a:pPr>
            <a:r>
              <a:rPr lang="fr-FR" dirty="0" smtClean="0"/>
              <a:t> *</a:t>
            </a:r>
            <a:r>
              <a:rPr lang="fr-FR" u="sng" dirty="0" smtClean="0"/>
              <a:t>Formes à révélation tardive</a:t>
            </a:r>
          </a:p>
          <a:p>
            <a:pPr>
              <a:buNone/>
            </a:pPr>
            <a:r>
              <a:rPr lang="fr-FR" dirty="0" smtClean="0"/>
              <a:t> -IR majeure vers 15 –20 ans, hypertension portale (</a:t>
            </a:r>
            <a:r>
              <a:rPr lang="fr-FR" dirty="0" err="1" smtClean="0"/>
              <a:t>hgie</a:t>
            </a:r>
            <a:r>
              <a:rPr lang="fr-FR" dirty="0" smtClean="0"/>
              <a:t> digestive, pas IHC)</a:t>
            </a:r>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2052" name="Picture 4"/>
          <p:cNvPicPr>
            <a:picLocks noGrp="1" noChangeAspect="1" noChangeArrowheads="1"/>
          </p:cNvPicPr>
          <p:nvPr>
            <p:ph idx="1"/>
          </p:nvPr>
        </p:nvPicPr>
        <p:blipFill>
          <a:blip r:embed="rId2" cstate="print"/>
          <a:srcRect/>
          <a:stretch>
            <a:fillRect/>
          </a:stretch>
        </p:blipFill>
        <p:spPr bwMode="auto">
          <a:xfrm>
            <a:off x="3000364" y="4357694"/>
            <a:ext cx="3786214" cy="1623998"/>
          </a:xfrm>
          <a:prstGeom prst="rect">
            <a:avLst/>
          </a:prstGeom>
          <a:noFill/>
          <a:ln w="9525">
            <a:noFill/>
            <a:miter lim="800000"/>
            <a:headEnd/>
            <a:tailEnd/>
          </a:ln>
          <a:effectLst/>
        </p:spPr>
      </p:pic>
      <p:pic>
        <p:nvPicPr>
          <p:cNvPr id="2054" name="Picture 6"/>
          <p:cNvPicPr>
            <a:picLocks noChangeAspect="1" noChangeArrowheads="1"/>
          </p:cNvPicPr>
          <p:nvPr/>
        </p:nvPicPr>
        <p:blipFill>
          <a:blip r:embed="rId3" cstate="print"/>
          <a:srcRect/>
          <a:stretch>
            <a:fillRect/>
          </a:stretch>
        </p:blipFill>
        <p:spPr bwMode="auto">
          <a:xfrm>
            <a:off x="4500562" y="1357298"/>
            <a:ext cx="3143265" cy="2500330"/>
          </a:xfrm>
          <a:prstGeom prst="rect">
            <a:avLst/>
          </a:prstGeom>
          <a:noFill/>
          <a:ln w="9525">
            <a:noFill/>
            <a:miter lim="800000"/>
            <a:headEnd/>
            <a:tailEnd/>
          </a:ln>
          <a:effectLst/>
        </p:spPr>
      </p:pic>
      <p:pic>
        <p:nvPicPr>
          <p:cNvPr id="2055" name="Picture 7"/>
          <p:cNvPicPr>
            <a:picLocks noChangeAspect="1" noChangeArrowheads="1"/>
          </p:cNvPicPr>
          <p:nvPr/>
        </p:nvPicPr>
        <p:blipFill>
          <a:blip r:embed="rId4" cstate="print"/>
          <a:srcRect/>
          <a:stretch>
            <a:fillRect/>
          </a:stretch>
        </p:blipFill>
        <p:spPr bwMode="auto">
          <a:xfrm>
            <a:off x="2428860" y="1357298"/>
            <a:ext cx="2071701" cy="250033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    Maladie d’</a:t>
            </a:r>
            <a:r>
              <a:rPr lang="fr-FR" dirty="0" err="1" smtClean="0">
                <a:solidFill>
                  <a:srgbClr val="FF0000"/>
                </a:solidFill>
              </a:rPr>
              <a:t>alport</a:t>
            </a:r>
            <a:r>
              <a:rPr lang="fr-FR" dirty="0" smtClean="0">
                <a:solidFill>
                  <a:srgbClr val="FF0000"/>
                </a:solidFill>
              </a:rPr>
              <a:t>   </a:t>
            </a:r>
            <a:endParaRPr lang="fr-FR" dirty="0">
              <a:solidFill>
                <a:srgbClr val="FF0000"/>
              </a:solidFill>
            </a:endParaRPr>
          </a:p>
        </p:txBody>
      </p:sp>
      <p:sp>
        <p:nvSpPr>
          <p:cNvPr id="3" name="Espace réservé du contenu 2"/>
          <p:cNvSpPr>
            <a:spLocks noGrp="1"/>
          </p:cNvSpPr>
          <p:nvPr>
            <p:ph idx="1"/>
          </p:nvPr>
        </p:nvSpPr>
        <p:spPr/>
        <p:txBody>
          <a:bodyPr>
            <a:normAutofit fontScale="70000" lnSpcReduction="20000"/>
          </a:bodyPr>
          <a:lstStyle/>
          <a:p>
            <a:pPr lvl="0">
              <a:buNone/>
            </a:pPr>
            <a:r>
              <a:rPr lang="fr-FR" b="1" u="sng" dirty="0" smtClean="0">
                <a:solidFill>
                  <a:srgbClr val="FF0000"/>
                </a:solidFill>
              </a:rPr>
              <a:t>Généralité</a:t>
            </a:r>
            <a:r>
              <a:rPr lang="fr-FR" dirty="0" smtClean="0"/>
              <a:t> :</a:t>
            </a:r>
          </a:p>
          <a:p>
            <a:pPr>
              <a:buNone/>
            </a:pPr>
            <a:r>
              <a:rPr lang="fr-FR" dirty="0" smtClean="0"/>
              <a:t>   C’est une néphropathie glomérulaire familiale qui associe deux anomalies extra rénale :</a:t>
            </a:r>
          </a:p>
          <a:p>
            <a:pPr>
              <a:buNone/>
            </a:pPr>
            <a:r>
              <a:rPr lang="fr-FR" dirty="0" smtClean="0"/>
              <a:t>			            -</a:t>
            </a:r>
            <a:r>
              <a:rPr lang="fr-FR" dirty="0" smtClean="0">
                <a:solidFill>
                  <a:srgbClr val="FF0000"/>
                </a:solidFill>
              </a:rPr>
              <a:t>surdité de perception </a:t>
            </a:r>
          </a:p>
          <a:p>
            <a:pPr>
              <a:buNone/>
            </a:pPr>
            <a:r>
              <a:rPr lang="fr-FR" dirty="0" smtClean="0"/>
              <a:t>			            </a:t>
            </a:r>
            <a:r>
              <a:rPr lang="fr-FR" dirty="0" smtClean="0">
                <a:solidFill>
                  <a:srgbClr val="FF0000"/>
                </a:solidFill>
              </a:rPr>
              <a:t>-trouble oculaire</a:t>
            </a:r>
          </a:p>
          <a:p>
            <a:pPr>
              <a:buNone/>
            </a:pPr>
            <a:r>
              <a:rPr lang="fr-FR" dirty="0" smtClean="0"/>
              <a:t> *Elle se définit par des </a:t>
            </a:r>
            <a:r>
              <a:rPr lang="fr-FR" b="1" dirty="0" smtClean="0"/>
              <a:t>hématuries macroscopiques </a:t>
            </a:r>
            <a:r>
              <a:rPr lang="fr-FR" dirty="0" smtClean="0"/>
              <a:t>et une protéinurie d’abondance variable</a:t>
            </a:r>
          </a:p>
          <a:p>
            <a:pPr>
              <a:buNone/>
            </a:pPr>
            <a:r>
              <a:rPr lang="fr-FR" dirty="0" smtClean="0"/>
              <a:t> *Dans </a:t>
            </a:r>
            <a:r>
              <a:rPr lang="fr-FR" b="1" dirty="0" smtClean="0"/>
              <a:t>85% </a:t>
            </a:r>
            <a:r>
              <a:rPr lang="fr-FR" dirty="0" smtClean="0"/>
              <a:t>des cas, la transmission se fait selon un mode dominant lié à I’</a:t>
            </a:r>
            <a:r>
              <a:rPr lang="fr-FR" b="1" dirty="0" smtClean="0"/>
              <a:t>X</a:t>
            </a:r>
            <a:r>
              <a:rPr lang="fr-FR" dirty="0" smtClean="0"/>
              <a:t>, et dans </a:t>
            </a:r>
            <a:r>
              <a:rPr lang="fr-FR" b="1" dirty="0" smtClean="0"/>
              <a:t>15% </a:t>
            </a:r>
            <a:r>
              <a:rPr lang="fr-FR" dirty="0" smtClean="0"/>
              <a:t>des cas sur un mode autosomique récessif.</a:t>
            </a:r>
          </a:p>
          <a:p>
            <a:pPr>
              <a:buNone/>
            </a:pPr>
            <a:r>
              <a:rPr lang="fr-FR" dirty="0" smtClean="0"/>
              <a:t>* 1 -2% de IRCT adulte </a:t>
            </a:r>
          </a:p>
          <a:p>
            <a:pPr lvl="0">
              <a:buNone/>
            </a:pPr>
            <a:r>
              <a:rPr lang="fr-FR" b="1" u="sng" dirty="0" err="1" smtClean="0">
                <a:solidFill>
                  <a:srgbClr val="FF0000"/>
                </a:solidFill>
              </a:rPr>
              <a:t>Pathogenie</a:t>
            </a:r>
            <a:r>
              <a:rPr lang="fr-FR" b="1" u="sng" dirty="0" smtClean="0">
                <a:solidFill>
                  <a:srgbClr val="FF0000"/>
                </a:solidFill>
              </a:rPr>
              <a:t> :</a:t>
            </a:r>
          </a:p>
          <a:p>
            <a:pPr>
              <a:buNone/>
            </a:pPr>
            <a:r>
              <a:rPr lang="fr-FR" dirty="0" smtClean="0"/>
              <a:t>    Le syndrome d’</a:t>
            </a:r>
            <a:r>
              <a:rPr lang="fr-FR" dirty="0" err="1" smtClean="0"/>
              <a:t>Alport</a:t>
            </a:r>
            <a:r>
              <a:rPr lang="fr-FR" dirty="0" smtClean="0"/>
              <a:t> est du à une mutation du collagène de type IV , qui est un des composants essentiels des membranes basales.</a:t>
            </a:r>
          </a:p>
          <a:p>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INTRODUCTION</a:t>
            </a:r>
            <a:br>
              <a:rPr lang="fr-FR" b="1" dirty="0" smtClean="0">
                <a:solidFill>
                  <a:srgbClr val="FF0000"/>
                </a:solidFill>
              </a:rPr>
            </a:br>
            <a:endParaRPr lang="fr-FR" dirty="0"/>
          </a:p>
        </p:txBody>
      </p:sp>
      <p:sp>
        <p:nvSpPr>
          <p:cNvPr id="3" name="Espace réservé du contenu 2"/>
          <p:cNvSpPr>
            <a:spLocks noGrp="1"/>
          </p:cNvSpPr>
          <p:nvPr>
            <p:ph idx="1"/>
          </p:nvPr>
        </p:nvSpPr>
        <p:spPr>
          <a:xfrm>
            <a:off x="304800" y="1071546"/>
            <a:ext cx="8686800" cy="5008579"/>
          </a:xfrm>
        </p:spPr>
        <p:txBody>
          <a:bodyPr>
            <a:normAutofit fontScale="77500" lnSpcReduction="20000"/>
          </a:bodyPr>
          <a:lstStyle/>
          <a:p>
            <a:pPr>
              <a:buNone/>
            </a:pPr>
            <a:r>
              <a:rPr lang="fr-FR" dirty="0" smtClean="0"/>
              <a:t>*Les néphropathies héréditaires représente une cause importante d’insuffisance rénale terminale .</a:t>
            </a:r>
          </a:p>
          <a:p>
            <a:pPr>
              <a:buNone/>
            </a:pPr>
            <a:r>
              <a:rPr lang="fr-FR" dirty="0" smtClean="0"/>
              <a:t>*Environ </a:t>
            </a:r>
            <a:r>
              <a:rPr lang="fr-FR" dirty="0" smtClean="0">
                <a:solidFill>
                  <a:srgbClr val="FF0000"/>
                </a:solidFill>
              </a:rPr>
              <a:t>50% </a:t>
            </a:r>
            <a:r>
              <a:rPr lang="fr-FR" dirty="0" smtClean="0"/>
              <a:t>des enfants et  plus de </a:t>
            </a:r>
            <a:r>
              <a:rPr lang="fr-FR" dirty="0" smtClean="0">
                <a:solidFill>
                  <a:srgbClr val="FF0000"/>
                </a:solidFill>
              </a:rPr>
              <a:t>15% </a:t>
            </a:r>
            <a:r>
              <a:rPr lang="fr-FR" dirty="0" smtClean="0"/>
              <a:t>des patients adultes nécessitant la dialyse et/ou la transplantation rénale on une néphropathie héréditaire comme cause sous-jacente.</a:t>
            </a:r>
          </a:p>
          <a:p>
            <a:pPr>
              <a:buNone/>
            </a:pPr>
            <a:r>
              <a:rPr lang="fr-FR" dirty="0" smtClean="0"/>
              <a:t>*Les néphropathies héréditaires peuvent affecter  toutes les parties du néphron ou du rein soit sous la forme d’anomalies rénales primitives, soit sous la forme d’une atteinte rénale compliquant une affection plus généralisée comme c’est le cas en particulier au cours des maladies métaboliques .</a:t>
            </a:r>
          </a:p>
          <a:p>
            <a:pPr>
              <a:buNone/>
            </a:pPr>
            <a:r>
              <a:rPr lang="fr-FR" dirty="0" smtClean="0"/>
              <a:t>*Les plus fréquentes : polykystose rénale autosomique</a:t>
            </a:r>
          </a:p>
          <a:p>
            <a:pPr>
              <a:buNone/>
            </a:pPr>
            <a:r>
              <a:rPr lang="fr-FR" dirty="0" smtClean="0"/>
              <a:t>   dominante et syndrome d’</a:t>
            </a:r>
            <a:r>
              <a:rPr lang="fr-FR" dirty="0" err="1" smtClean="0"/>
              <a:t>Alport</a:t>
            </a:r>
            <a:r>
              <a:rPr lang="fr-FR" dirty="0" smtClean="0"/>
              <a:t> lié à l’X</a:t>
            </a:r>
          </a:p>
          <a:p>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28604"/>
            <a:ext cx="8686800" cy="838200"/>
          </a:xfrm>
        </p:spPr>
        <p:txBody>
          <a:bodyPr>
            <a:normAutofit/>
          </a:bodyPr>
          <a:lstStyle/>
          <a:p>
            <a:r>
              <a:rPr lang="fr-FR" sz="2000" b="1" dirty="0" smtClean="0">
                <a:solidFill>
                  <a:srgbClr val="FF0000"/>
                </a:solidFill>
              </a:rPr>
              <a:t>Composant matriciel de la barrière de filtration glomérulaire</a:t>
            </a:r>
            <a:endParaRPr lang="fr-FR" sz="2000" dirty="0">
              <a:solidFill>
                <a:srgbClr val="FF0000"/>
              </a:solidFill>
            </a:endParaRPr>
          </a:p>
        </p:txBody>
      </p:sp>
      <p:sp>
        <p:nvSpPr>
          <p:cNvPr id="3" name="Espace réservé du contenu 2"/>
          <p:cNvSpPr>
            <a:spLocks noGrp="1"/>
          </p:cNvSpPr>
          <p:nvPr>
            <p:ph idx="1"/>
          </p:nvPr>
        </p:nvSpPr>
        <p:spPr/>
        <p:txBody>
          <a:bodyPr/>
          <a:lstStyle/>
          <a:p>
            <a:pPr>
              <a:buNone/>
            </a:pPr>
            <a:r>
              <a:rPr lang="fr-FR" sz="1800" dirty="0" smtClean="0"/>
              <a:t>La MBG : élément essentiel du filtre glomérulaire</a:t>
            </a:r>
          </a:p>
          <a:p>
            <a:pPr>
              <a:buNone/>
            </a:pPr>
            <a:r>
              <a:rPr lang="fr-FR" sz="1800" dirty="0" smtClean="0"/>
              <a:t>                constitue : le collagène type IV</a:t>
            </a:r>
          </a:p>
          <a:p>
            <a:pPr>
              <a:buNone/>
            </a:pPr>
            <a:r>
              <a:rPr lang="fr-FR" sz="1800" dirty="0" smtClean="0"/>
              <a:t>                                  </a:t>
            </a:r>
            <a:r>
              <a:rPr lang="fr-FR" sz="1800" dirty="0" err="1" smtClean="0"/>
              <a:t>Laminine</a:t>
            </a:r>
            <a:r>
              <a:rPr lang="fr-FR" sz="1800" dirty="0" smtClean="0"/>
              <a:t> , PG à </a:t>
            </a:r>
            <a:r>
              <a:rPr lang="fr-FR" sz="1800" dirty="0" err="1" smtClean="0"/>
              <a:t>héparane</a:t>
            </a:r>
            <a:r>
              <a:rPr lang="fr-FR" sz="1800" dirty="0" smtClean="0"/>
              <a:t> sulfate , et </a:t>
            </a:r>
            <a:r>
              <a:rPr lang="fr-FR" sz="1800" dirty="0" err="1" smtClean="0"/>
              <a:t>Entactine</a:t>
            </a:r>
            <a:endParaRPr lang="fr-FR" sz="1800" dirty="0" smtClean="0"/>
          </a:p>
          <a:p>
            <a:pPr>
              <a:buNone/>
            </a:pPr>
            <a:endParaRPr lang="fr-FR" sz="1800" dirty="0" smtClean="0"/>
          </a:p>
          <a:p>
            <a:pPr>
              <a:buNone/>
            </a:pPr>
            <a:endParaRPr lang="fr-FR" sz="1800" dirty="0" smtClean="0"/>
          </a:p>
          <a:p>
            <a:pPr>
              <a:buNone/>
            </a:pPr>
            <a:endParaRPr lang="fr-FR" sz="1800" dirty="0" smtClean="0"/>
          </a:p>
          <a:p>
            <a:pPr>
              <a:buNone/>
            </a:pPr>
            <a:endParaRPr lang="fr-FR" sz="1800" dirty="0" smtClean="0"/>
          </a:p>
          <a:p>
            <a:pPr>
              <a:buNone/>
            </a:pPr>
            <a:endParaRPr lang="fr-FR" sz="1800" dirty="0" smtClean="0"/>
          </a:p>
          <a:p>
            <a:pPr>
              <a:buNone/>
            </a:pPr>
            <a:endParaRPr lang="fr-FR" sz="1800" dirty="0" smtClean="0"/>
          </a:p>
          <a:p>
            <a:pPr>
              <a:buNone/>
            </a:pPr>
            <a:endParaRPr lang="fr-FR" sz="1800" dirty="0" smtClean="0"/>
          </a:p>
          <a:p>
            <a:pPr>
              <a:buNone/>
            </a:pPr>
            <a:endParaRPr lang="fr-FR" sz="1800" dirty="0" smtClean="0"/>
          </a:p>
          <a:p>
            <a:pPr>
              <a:buNone/>
            </a:pPr>
            <a:endParaRPr lang="fr-FR" sz="1800" dirty="0" smtClean="0"/>
          </a:p>
          <a:p>
            <a:pPr>
              <a:buNone/>
            </a:pPr>
            <a:r>
              <a:rPr lang="fr-FR" sz="1800" dirty="0" smtClean="0"/>
              <a:t>Le collagène de type IV est constitué de 03 chaines alpha enroulées en triple </a:t>
            </a:r>
            <a:r>
              <a:rPr lang="fr-FR" sz="1800" dirty="0" err="1" smtClean="0"/>
              <a:t>helice</a:t>
            </a:r>
            <a:r>
              <a:rPr lang="fr-FR" sz="1800" dirty="0" smtClean="0"/>
              <a:t> </a:t>
            </a:r>
            <a:endParaRPr lang="fr-FR" sz="1800" dirty="0"/>
          </a:p>
        </p:txBody>
      </p:sp>
      <p:pic>
        <p:nvPicPr>
          <p:cNvPr id="1026" name="Picture 2"/>
          <p:cNvPicPr>
            <a:picLocks noChangeAspect="1" noChangeArrowheads="1"/>
          </p:cNvPicPr>
          <p:nvPr/>
        </p:nvPicPr>
        <p:blipFill>
          <a:blip r:embed="rId2" cstate="print"/>
          <a:srcRect/>
          <a:stretch>
            <a:fillRect/>
          </a:stretch>
        </p:blipFill>
        <p:spPr bwMode="auto">
          <a:xfrm>
            <a:off x="2071670" y="2786058"/>
            <a:ext cx="4333875" cy="25812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800" dirty="0" smtClean="0">
                <a:solidFill>
                  <a:srgbClr val="FF0000"/>
                </a:solidFill>
              </a:rPr>
              <a:t/>
            </a:r>
            <a:br>
              <a:rPr lang="fr-FR" sz="2800" dirty="0" smtClean="0">
                <a:solidFill>
                  <a:srgbClr val="FF0000"/>
                </a:solidFill>
              </a:rPr>
            </a:br>
            <a:endParaRPr lang="fr-FR" sz="2800" dirty="0">
              <a:solidFill>
                <a:srgbClr val="FF0000"/>
              </a:solidFill>
            </a:endParaRPr>
          </a:p>
        </p:txBody>
      </p:sp>
      <p:sp>
        <p:nvSpPr>
          <p:cNvPr id="3" name="Espace réservé du contenu 2"/>
          <p:cNvSpPr>
            <a:spLocks noGrp="1"/>
          </p:cNvSpPr>
          <p:nvPr>
            <p:ph idx="1"/>
          </p:nvPr>
        </p:nvSpPr>
        <p:spPr>
          <a:xfrm>
            <a:off x="304800" y="500042"/>
            <a:ext cx="8686800" cy="5580083"/>
          </a:xfrm>
        </p:spPr>
        <p:txBody>
          <a:bodyPr>
            <a:normAutofit fontScale="77500" lnSpcReduction="20000"/>
          </a:bodyPr>
          <a:lstStyle/>
          <a:p>
            <a:pPr>
              <a:buNone/>
            </a:pPr>
            <a:r>
              <a:rPr lang="fr-FR" dirty="0" smtClean="0">
                <a:solidFill>
                  <a:srgbClr val="FF0000"/>
                </a:solidFill>
              </a:rPr>
              <a:t>Distribution tissulaire des chaînes α du collagène IV</a:t>
            </a:r>
          </a:p>
          <a:p>
            <a:pPr>
              <a:buNone/>
            </a:pPr>
            <a:endParaRPr lang="fr-FR" dirty="0" smtClean="0">
              <a:solidFill>
                <a:srgbClr val="FF0000"/>
              </a:solidFill>
            </a:endParaRPr>
          </a:p>
          <a:p>
            <a:pPr>
              <a:buNone/>
            </a:pPr>
            <a:r>
              <a:rPr lang="fr-FR" u="sng" dirty="0" smtClean="0">
                <a:solidFill>
                  <a:srgbClr val="FF0000"/>
                </a:solidFill>
              </a:rPr>
              <a:t>Six chaines α ont été identifiées </a:t>
            </a:r>
          </a:p>
          <a:p>
            <a:pPr>
              <a:buNone/>
            </a:pPr>
            <a:r>
              <a:rPr lang="fr-FR" dirty="0" smtClean="0"/>
              <a:t>   α1 et α2 : toutes membranes basales</a:t>
            </a:r>
          </a:p>
          <a:p>
            <a:pPr>
              <a:buNone/>
            </a:pPr>
            <a:r>
              <a:rPr lang="fr-FR" dirty="0" smtClean="0"/>
              <a:t>   α3 et α4 : MB glomérulaire + cochléaire + oculaire</a:t>
            </a:r>
          </a:p>
          <a:p>
            <a:pPr>
              <a:buNone/>
            </a:pPr>
            <a:r>
              <a:rPr lang="fr-FR" dirty="0" smtClean="0"/>
              <a:t>   α5  : MB glomérulaire + cochléaire + oculaire</a:t>
            </a:r>
          </a:p>
          <a:p>
            <a:pPr>
              <a:buNone/>
            </a:pPr>
            <a:r>
              <a:rPr lang="fr-FR" dirty="0" smtClean="0"/>
              <a:t>            + MB </a:t>
            </a:r>
            <a:r>
              <a:rPr lang="fr-FR" dirty="0" err="1" smtClean="0"/>
              <a:t>dermoépidermique</a:t>
            </a:r>
            <a:endParaRPr lang="fr-FR" dirty="0" smtClean="0"/>
          </a:p>
          <a:p>
            <a:pPr>
              <a:buNone/>
            </a:pPr>
            <a:r>
              <a:rPr lang="fr-FR" dirty="0" smtClean="0"/>
              <a:t>   α6 :absente MBG et </a:t>
            </a:r>
            <a:r>
              <a:rPr lang="fr-FR" dirty="0" err="1" smtClean="0"/>
              <a:t>codistribuée</a:t>
            </a:r>
            <a:r>
              <a:rPr lang="fr-FR" dirty="0" smtClean="0"/>
              <a:t> avec α5 : dans la MB extra glomérulaire</a:t>
            </a:r>
          </a:p>
          <a:p>
            <a:pPr>
              <a:buNone/>
            </a:pPr>
            <a:r>
              <a:rPr lang="fr-FR" dirty="0" smtClean="0">
                <a:solidFill>
                  <a:srgbClr val="FF0000"/>
                </a:solidFill>
              </a:rPr>
              <a:t>Distribution tissulaire chaînes α dans syndrome d’</a:t>
            </a:r>
            <a:r>
              <a:rPr lang="fr-FR" dirty="0" err="1" smtClean="0">
                <a:solidFill>
                  <a:srgbClr val="FF0000"/>
                </a:solidFill>
              </a:rPr>
              <a:t>Alport</a:t>
            </a:r>
            <a:endParaRPr lang="fr-FR" dirty="0" smtClean="0">
              <a:solidFill>
                <a:srgbClr val="FF0000"/>
              </a:solidFill>
            </a:endParaRPr>
          </a:p>
          <a:p>
            <a:pPr>
              <a:buNone/>
            </a:pPr>
            <a:r>
              <a:rPr lang="fr-FR" dirty="0" smtClean="0"/>
              <a:t>*</a:t>
            </a:r>
            <a:r>
              <a:rPr lang="fr-FR" u="sng" dirty="0" smtClean="0"/>
              <a:t>Lié à X </a:t>
            </a:r>
            <a:r>
              <a:rPr lang="fr-FR" dirty="0" smtClean="0"/>
              <a:t>:</a:t>
            </a:r>
            <a:r>
              <a:rPr lang="it-IT" dirty="0" smtClean="0"/>
              <a:t>COL4A5 chromosome X (Xq22): </a:t>
            </a:r>
            <a:r>
              <a:rPr lang="fr-FR" dirty="0" smtClean="0"/>
              <a:t>α</a:t>
            </a:r>
            <a:r>
              <a:rPr lang="it-IT" dirty="0" smtClean="0"/>
              <a:t> 5</a:t>
            </a:r>
            <a:endParaRPr lang="fr-FR" dirty="0" smtClean="0"/>
          </a:p>
          <a:p>
            <a:pPr>
              <a:buNone/>
            </a:pPr>
            <a:r>
              <a:rPr lang="fr-FR" dirty="0" smtClean="0"/>
              <a:t>Atteinte plus sévère chez le garçon+++</a:t>
            </a:r>
          </a:p>
          <a:p>
            <a:pPr>
              <a:buNone/>
            </a:pPr>
            <a:r>
              <a:rPr lang="fr-FR" u="sng" dirty="0" smtClean="0"/>
              <a:t>*</a:t>
            </a:r>
            <a:r>
              <a:rPr lang="fr-FR" u="sng" dirty="0" err="1" smtClean="0"/>
              <a:t>Récessive:</a:t>
            </a:r>
            <a:r>
              <a:rPr lang="fr-FR" dirty="0" err="1" smtClean="0"/>
              <a:t>COL4A3</a:t>
            </a:r>
            <a:r>
              <a:rPr lang="fr-FR" dirty="0" smtClean="0"/>
              <a:t> ou COL4A4 chromosome 2 : α3 et α4</a:t>
            </a:r>
            <a:endParaRPr lang="fr-FR" u="sng" dirty="0" smtClean="0"/>
          </a:p>
          <a:p>
            <a:pPr>
              <a:buNone/>
            </a:pPr>
            <a:r>
              <a:rPr lang="fr-FR" dirty="0" smtClean="0"/>
              <a:t>Même sévérité dans les deux sexes (IRCT 20-30 ans)</a:t>
            </a:r>
            <a:endParaRPr lang="fr-F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1026" name="Picture 2"/>
          <p:cNvPicPr>
            <a:picLocks noGrp="1" noChangeAspect="1" noChangeArrowheads="1"/>
          </p:cNvPicPr>
          <p:nvPr>
            <p:ph idx="1"/>
          </p:nvPr>
        </p:nvPicPr>
        <p:blipFill>
          <a:blip r:embed="rId2" cstate="print"/>
          <a:srcRect/>
          <a:stretch>
            <a:fillRect/>
          </a:stretch>
        </p:blipFill>
        <p:spPr bwMode="auto">
          <a:xfrm>
            <a:off x="1142977" y="1571612"/>
            <a:ext cx="4643470" cy="3202795"/>
          </a:xfrm>
          <a:prstGeom prst="rect">
            <a:avLst/>
          </a:prstGeom>
          <a:noFill/>
          <a:ln w="9525">
            <a:noFill/>
            <a:miter lim="800000"/>
            <a:headEnd/>
            <a:tailEnd/>
          </a:ln>
          <a:effectLst/>
        </p:spPr>
      </p:pic>
      <p:sp>
        <p:nvSpPr>
          <p:cNvPr id="5" name="Rectangle 4"/>
          <p:cNvSpPr/>
          <p:nvPr/>
        </p:nvSpPr>
        <p:spPr>
          <a:xfrm>
            <a:off x="3898097" y="3143248"/>
            <a:ext cx="1347805" cy="369332"/>
          </a:xfrm>
          <a:prstGeom prst="rect">
            <a:avLst/>
          </a:prstGeom>
        </p:spPr>
        <p:txBody>
          <a:bodyPr wrap="square">
            <a:spAutoFit/>
          </a:bodyPr>
          <a:lstStyle/>
          <a:p>
            <a:r>
              <a:rPr lang="fr-FR" dirty="0" smtClean="0"/>
              <a:t>Ubiquitaires</a:t>
            </a:r>
            <a:endParaRPr lang="fr-FR" dirty="0"/>
          </a:p>
        </p:txBody>
      </p:sp>
      <p:sp>
        <p:nvSpPr>
          <p:cNvPr id="6" name="Rectangle 5"/>
          <p:cNvSpPr/>
          <p:nvPr/>
        </p:nvSpPr>
        <p:spPr>
          <a:xfrm>
            <a:off x="6143636" y="2000240"/>
            <a:ext cx="2000264" cy="369332"/>
          </a:xfrm>
          <a:prstGeom prst="rect">
            <a:avLst/>
          </a:prstGeom>
        </p:spPr>
        <p:txBody>
          <a:bodyPr wrap="square">
            <a:spAutoFit/>
          </a:bodyPr>
          <a:lstStyle/>
          <a:p>
            <a:r>
              <a:rPr lang="fr-FR" dirty="0" smtClean="0"/>
              <a:t>Ubiquitaires</a:t>
            </a:r>
            <a:endParaRPr lang="fr-FR" dirty="0"/>
          </a:p>
        </p:txBody>
      </p:sp>
      <p:sp>
        <p:nvSpPr>
          <p:cNvPr id="7" name="Rectangle 6"/>
          <p:cNvSpPr/>
          <p:nvPr/>
        </p:nvSpPr>
        <p:spPr>
          <a:xfrm>
            <a:off x="6072198" y="3105835"/>
            <a:ext cx="2786082" cy="646331"/>
          </a:xfrm>
          <a:prstGeom prst="rect">
            <a:avLst/>
          </a:prstGeom>
        </p:spPr>
        <p:txBody>
          <a:bodyPr wrap="square">
            <a:spAutoFit/>
          </a:bodyPr>
          <a:lstStyle/>
          <a:p>
            <a:r>
              <a:rPr lang="fr-FR" dirty="0" smtClean="0"/>
              <a:t>glomérulaire</a:t>
            </a:r>
          </a:p>
          <a:p>
            <a:r>
              <a:rPr lang="fr-FR" dirty="0" err="1" smtClean="0"/>
              <a:t>MBs</a:t>
            </a:r>
            <a:r>
              <a:rPr lang="fr-FR" dirty="0" smtClean="0"/>
              <a:t> </a:t>
            </a:r>
            <a:r>
              <a:rPr lang="fr-FR" dirty="0" err="1" smtClean="0"/>
              <a:t>oeil</a:t>
            </a:r>
            <a:r>
              <a:rPr lang="fr-FR" dirty="0" smtClean="0"/>
              <a:t>, oreille interne</a:t>
            </a:r>
            <a:endParaRPr lang="fr-FR" dirty="0"/>
          </a:p>
        </p:txBody>
      </p:sp>
      <p:sp>
        <p:nvSpPr>
          <p:cNvPr id="8" name="Rectangle 7"/>
          <p:cNvSpPr/>
          <p:nvPr/>
        </p:nvSpPr>
        <p:spPr>
          <a:xfrm>
            <a:off x="6286512" y="4000504"/>
            <a:ext cx="2286016" cy="646331"/>
          </a:xfrm>
          <a:prstGeom prst="rect">
            <a:avLst/>
          </a:prstGeom>
        </p:spPr>
        <p:txBody>
          <a:bodyPr wrap="square">
            <a:spAutoFit/>
          </a:bodyPr>
          <a:lstStyle/>
          <a:p>
            <a:r>
              <a:rPr lang="fr-FR" dirty="0" err="1" smtClean="0"/>
              <a:t>dermo</a:t>
            </a:r>
            <a:r>
              <a:rPr lang="fr-FR" dirty="0" smtClean="0"/>
              <a:t>-épidermique</a:t>
            </a:r>
          </a:p>
          <a:p>
            <a:r>
              <a:rPr lang="fr-FR" dirty="0" err="1" smtClean="0"/>
              <a:t>MBs</a:t>
            </a:r>
            <a:r>
              <a:rPr lang="fr-FR" dirty="0" smtClean="0"/>
              <a:t> du muscle lisse</a:t>
            </a:r>
            <a:endParaRPr lang="fr-F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304800" y="1142984"/>
            <a:ext cx="8686800" cy="4937141"/>
          </a:xfrm>
        </p:spPr>
        <p:txBody>
          <a:bodyPr>
            <a:normAutofit fontScale="70000" lnSpcReduction="20000"/>
          </a:bodyPr>
          <a:lstStyle/>
          <a:p>
            <a:pPr lvl="0">
              <a:buNone/>
            </a:pPr>
            <a:r>
              <a:rPr lang="fr-FR" b="1" u="sng" dirty="0" smtClean="0">
                <a:solidFill>
                  <a:srgbClr val="FF0000"/>
                </a:solidFill>
              </a:rPr>
              <a:t>Clinique :</a:t>
            </a:r>
            <a:endParaRPr lang="fr-FR" u="sng" dirty="0" smtClean="0">
              <a:solidFill>
                <a:srgbClr val="FF0000"/>
              </a:solidFill>
            </a:endParaRPr>
          </a:p>
          <a:p>
            <a:pPr lvl="0">
              <a:buNone/>
            </a:pPr>
            <a:r>
              <a:rPr lang="fr-FR" dirty="0" smtClean="0"/>
              <a:t>*L’hématurie est le signe le plus </a:t>
            </a:r>
            <a:r>
              <a:rPr lang="fr-FR" dirty="0" smtClean="0"/>
              <a:t>fréquent: </a:t>
            </a:r>
            <a:r>
              <a:rPr lang="fr-FR" dirty="0" smtClean="0"/>
              <a:t>macroscopique ou microscopique après un effort violent ou infection des voie aériennes supérieurs ou au cours d’une grossesse.</a:t>
            </a:r>
          </a:p>
          <a:p>
            <a:pPr lvl="0">
              <a:buNone/>
            </a:pPr>
            <a:endParaRPr lang="fr-FR" dirty="0" smtClean="0"/>
          </a:p>
          <a:p>
            <a:pPr>
              <a:buNone/>
            </a:pPr>
            <a:r>
              <a:rPr lang="fr-FR" dirty="0" smtClean="0"/>
              <a:t>*La protéinurie est d’abondance variable peut être néphrotique</a:t>
            </a:r>
          </a:p>
          <a:p>
            <a:pPr lvl="0">
              <a:buNone/>
            </a:pPr>
            <a:r>
              <a:rPr lang="fr-FR" dirty="0" smtClean="0"/>
              <a:t>*L’HTA  est fréquente</a:t>
            </a:r>
          </a:p>
          <a:p>
            <a:pPr lvl="0">
              <a:buNone/>
            </a:pPr>
            <a:r>
              <a:rPr lang="fr-FR" dirty="0" smtClean="0"/>
              <a:t>*IR fréquente (mode d’évolution ultime)</a:t>
            </a:r>
          </a:p>
          <a:p>
            <a:pPr lvl="0">
              <a:buNone/>
            </a:pPr>
            <a:endParaRPr lang="fr-FR" dirty="0" smtClean="0"/>
          </a:p>
          <a:p>
            <a:pPr>
              <a:buNone/>
            </a:pPr>
            <a:r>
              <a:rPr lang="fr-FR" dirty="0" smtClean="0"/>
              <a:t>    Le pronostic est plus mauvais chez le sexe masculin que </a:t>
            </a:r>
            <a:r>
              <a:rPr lang="fr-FR" dirty="0" smtClean="0"/>
              <a:t>féminin (lié a X)</a:t>
            </a:r>
            <a:endParaRPr lang="fr-FR" dirty="0" smtClean="0"/>
          </a:p>
          <a:p>
            <a:pPr>
              <a:buNone/>
            </a:pPr>
            <a:endParaRPr lang="fr-FR" dirty="0" smtClean="0"/>
          </a:p>
          <a:p>
            <a:pPr>
              <a:buNone/>
            </a:pPr>
            <a:r>
              <a:rPr lang="fr-FR" dirty="0" smtClean="0"/>
              <a:t>   La biopsie rénale confirme précisément le diagnostic : anomalies ultra structurale de la membrane basale glomérulaire (signe pathognomonique) au microscope électronique.</a:t>
            </a:r>
          </a:p>
          <a:p>
            <a:endParaRPr lang="fr-F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55000" lnSpcReduction="20000"/>
          </a:bodyPr>
          <a:lstStyle/>
          <a:p>
            <a:pPr lvl="0">
              <a:buNone/>
            </a:pPr>
            <a:r>
              <a:rPr lang="fr-FR" b="1" u="sng" dirty="0" smtClean="0">
                <a:solidFill>
                  <a:srgbClr val="FF0000"/>
                </a:solidFill>
              </a:rPr>
              <a:t>Anomalies associées :</a:t>
            </a:r>
            <a:endParaRPr lang="fr-FR" u="sng" dirty="0" smtClean="0">
              <a:solidFill>
                <a:srgbClr val="FF0000"/>
              </a:solidFill>
            </a:endParaRPr>
          </a:p>
          <a:p>
            <a:pPr>
              <a:buNone/>
            </a:pPr>
            <a:r>
              <a:rPr lang="fr-FR" dirty="0" smtClean="0"/>
              <a:t>- </a:t>
            </a:r>
            <a:r>
              <a:rPr lang="fr-FR" b="1" dirty="0" smtClean="0"/>
              <a:t>anomalie auriculaire</a:t>
            </a:r>
            <a:r>
              <a:rPr lang="fr-FR" dirty="0" smtClean="0"/>
              <a:t> :</a:t>
            </a:r>
          </a:p>
          <a:p>
            <a:pPr>
              <a:buNone/>
            </a:pPr>
            <a:r>
              <a:rPr lang="fr-FR" dirty="0" smtClean="0"/>
              <a:t>Surdité de perception symétrique et bilatérale (par l’audiogramme)</a:t>
            </a:r>
          </a:p>
          <a:p>
            <a:pPr>
              <a:buNone/>
            </a:pPr>
            <a:r>
              <a:rPr lang="fr-FR" dirty="0" smtClean="0"/>
              <a:t>     *Parfois révélatrice de la maladie dans l’enfance</a:t>
            </a:r>
          </a:p>
          <a:p>
            <a:pPr>
              <a:buNone/>
            </a:pPr>
            <a:r>
              <a:rPr lang="fr-FR" dirty="0" smtClean="0"/>
              <a:t>     * Prédomine sur les fréquences aigues</a:t>
            </a:r>
          </a:p>
          <a:p>
            <a:pPr>
              <a:buNone/>
            </a:pPr>
            <a:r>
              <a:rPr lang="fr-FR" dirty="0" smtClean="0"/>
              <a:t>     * Jamais présente à la naissance</a:t>
            </a:r>
          </a:p>
          <a:p>
            <a:pPr>
              <a:buNone/>
            </a:pPr>
            <a:r>
              <a:rPr lang="fr-FR" dirty="0" smtClean="0"/>
              <a:t>     * Inconstante +++</a:t>
            </a:r>
          </a:p>
          <a:p>
            <a:pPr>
              <a:buNone/>
            </a:pPr>
            <a:r>
              <a:rPr lang="fr-FR" dirty="0" smtClean="0"/>
              <a:t>-</a:t>
            </a:r>
            <a:r>
              <a:rPr lang="fr-FR" b="1" dirty="0" smtClean="0"/>
              <a:t>anomalies oculaires</a:t>
            </a:r>
            <a:r>
              <a:rPr lang="fr-FR" dirty="0" smtClean="0"/>
              <a:t> (examen à la lampe à fente) portent surtout sur le cristallin :</a:t>
            </a:r>
          </a:p>
          <a:p>
            <a:pPr>
              <a:buNone/>
            </a:pPr>
            <a:r>
              <a:rPr lang="fr-FR" dirty="0" smtClean="0"/>
              <a:t>                -</a:t>
            </a:r>
            <a:r>
              <a:rPr lang="fr-FR" dirty="0" err="1" smtClean="0"/>
              <a:t>Lenticône</a:t>
            </a:r>
            <a:r>
              <a:rPr lang="fr-FR" dirty="0" smtClean="0"/>
              <a:t> antérieur ou postérieur (pathognomonique)</a:t>
            </a:r>
          </a:p>
          <a:p>
            <a:pPr>
              <a:buNone/>
            </a:pPr>
            <a:r>
              <a:rPr lang="fr-FR" dirty="0" smtClean="0"/>
              <a:t>                -</a:t>
            </a:r>
            <a:r>
              <a:rPr lang="fr-FR" dirty="0" err="1" smtClean="0"/>
              <a:t>Maculopathie</a:t>
            </a:r>
            <a:r>
              <a:rPr lang="fr-FR" dirty="0" smtClean="0"/>
              <a:t> pigmentaire</a:t>
            </a:r>
          </a:p>
          <a:p>
            <a:pPr>
              <a:buNone/>
            </a:pPr>
            <a:r>
              <a:rPr lang="fr-FR" dirty="0" smtClean="0"/>
              <a:t>                  -Érosions récurrentes de la cornée</a:t>
            </a:r>
          </a:p>
          <a:p>
            <a:pPr>
              <a:buNone/>
            </a:pPr>
            <a:r>
              <a:rPr lang="fr-FR" dirty="0" smtClean="0"/>
              <a:t>-</a:t>
            </a:r>
            <a:r>
              <a:rPr lang="fr-FR" b="1" dirty="0" err="1" smtClean="0"/>
              <a:t>Léiomyomatose</a:t>
            </a:r>
            <a:r>
              <a:rPr lang="fr-FR" b="1" dirty="0" smtClean="0"/>
              <a:t> diffuse</a:t>
            </a:r>
          </a:p>
          <a:p>
            <a:pPr>
              <a:buNone/>
            </a:pPr>
            <a:r>
              <a:rPr lang="fr-FR" dirty="0" smtClean="0"/>
              <a:t>Touche </a:t>
            </a:r>
            <a:r>
              <a:rPr lang="fr-FR" dirty="0" err="1" smtClean="0"/>
              <a:t>oesophage</a:t>
            </a:r>
            <a:r>
              <a:rPr lang="fr-FR" dirty="0" smtClean="0"/>
              <a:t>, arbre </a:t>
            </a:r>
            <a:r>
              <a:rPr lang="fr-FR" dirty="0" err="1" smtClean="0"/>
              <a:t>trachéo</a:t>
            </a:r>
            <a:r>
              <a:rPr lang="fr-FR" dirty="0" smtClean="0"/>
              <a:t> bronchique et   organes génitaux féminins.</a:t>
            </a:r>
            <a:endParaRPr lang="fr-FR" u="sng" dirty="0" smtClean="0">
              <a:solidFill>
                <a:srgbClr val="FF0000"/>
              </a:solidFill>
            </a:endParaRPr>
          </a:p>
          <a:p>
            <a:pPr>
              <a:buNone/>
            </a:pPr>
            <a:r>
              <a:rPr lang="fr-FR" dirty="0" smtClean="0"/>
              <a:t> </a:t>
            </a:r>
          </a:p>
          <a:p>
            <a:endParaRPr lang="fr-F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fontScale="92500" lnSpcReduction="20000"/>
          </a:bodyPr>
          <a:lstStyle/>
          <a:p>
            <a:pPr lvl="0">
              <a:buNone/>
            </a:pPr>
            <a:endParaRPr lang="fr-FR" b="1" u="sng" dirty="0" smtClean="0">
              <a:solidFill>
                <a:srgbClr val="FF0000"/>
              </a:solidFill>
            </a:endParaRPr>
          </a:p>
          <a:p>
            <a:pPr>
              <a:buNone/>
            </a:pPr>
            <a:r>
              <a:rPr lang="fr-FR" b="1" u="sng" dirty="0" smtClean="0">
                <a:solidFill>
                  <a:srgbClr val="FF0000"/>
                </a:solidFill>
              </a:rPr>
              <a:t>Diagnostic positif</a:t>
            </a:r>
            <a:r>
              <a:rPr lang="fr-FR" dirty="0" smtClean="0"/>
              <a:t>:</a:t>
            </a:r>
          </a:p>
          <a:p>
            <a:pPr>
              <a:buNone/>
            </a:pPr>
            <a:r>
              <a:rPr lang="fr-FR" dirty="0" smtClean="0"/>
              <a:t>  Histologie :++++</a:t>
            </a:r>
          </a:p>
          <a:p>
            <a:pPr>
              <a:buNone/>
            </a:pPr>
            <a:r>
              <a:rPr lang="fr-FR" dirty="0" smtClean="0"/>
              <a:t>      Biopsie rénale</a:t>
            </a:r>
          </a:p>
          <a:p>
            <a:pPr>
              <a:buNone/>
            </a:pPr>
            <a:r>
              <a:rPr lang="fr-FR" dirty="0" smtClean="0"/>
              <a:t>      Biopsie cutané  : absence  d’expression de la chaine α 5</a:t>
            </a:r>
            <a:endParaRPr lang="fr-FR" b="1" u="sng" dirty="0" smtClean="0">
              <a:solidFill>
                <a:srgbClr val="FF0000"/>
              </a:solidFill>
            </a:endParaRPr>
          </a:p>
          <a:p>
            <a:pPr lvl="0">
              <a:buNone/>
            </a:pPr>
            <a:r>
              <a:rPr lang="fr-FR" b="1" u="sng" dirty="0" smtClean="0">
                <a:solidFill>
                  <a:srgbClr val="FF0000"/>
                </a:solidFill>
              </a:rPr>
              <a:t>Evolution </a:t>
            </a:r>
          </a:p>
          <a:p>
            <a:pPr>
              <a:buNone/>
            </a:pPr>
            <a:r>
              <a:rPr lang="fr-FR" dirty="0" smtClean="0"/>
              <a:t>L’insuffisance rénale chronique s’installe progressivement . le stade terminal étant atteint chez le garçon entre 15 et 35 ans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14348" y="571480"/>
            <a:ext cx="8686800" cy="838200"/>
          </a:xfrm>
        </p:spPr>
        <p:txBody>
          <a:bodyPr>
            <a:noAutofit/>
          </a:bodyPr>
          <a:lstStyle/>
          <a:p>
            <a:r>
              <a:rPr lang="fr-FR" sz="2000" dirty="0" smtClean="0">
                <a:solidFill>
                  <a:srgbClr val="FF0000"/>
                </a:solidFill>
              </a:rPr>
              <a:t>Cristallin:</a:t>
            </a:r>
            <a:br>
              <a:rPr lang="fr-FR" sz="2000" dirty="0" smtClean="0">
                <a:solidFill>
                  <a:srgbClr val="FF0000"/>
                </a:solidFill>
              </a:rPr>
            </a:br>
            <a:r>
              <a:rPr lang="fr-FR" sz="2000" dirty="0" smtClean="0"/>
              <a:t/>
            </a:r>
            <a:br>
              <a:rPr lang="fr-FR" sz="2000" dirty="0" smtClean="0"/>
            </a:br>
            <a:r>
              <a:rPr lang="fr-FR" sz="2000" dirty="0" smtClean="0"/>
              <a:t>-</a:t>
            </a:r>
            <a:r>
              <a:rPr lang="fr-FR" sz="2000" b="1" dirty="0" err="1" smtClean="0"/>
              <a:t>Lenticone</a:t>
            </a:r>
            <a:r>
              <a:rPr lang="fr-FR" sz="2000" b="1" dirty="0" smtClean="0"/>
              <a:t> antérieur:      </a:t>
            </a:r>
            <a:r>
              <a:rPr lang="fr-FR" sz="2000" dirty="0" smtClean="0"/>
              <a:t>caractéristique du SA +++</a:t>
            </a:r>
            <a:endParaRPr lang="fr-FR" sz="2000"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1357290" y="2143116"/>
            <a:ext cx="6072229" cy="307183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100" dirty="0" smtClean="0">
                <a:solidFill>
                  <a:srgbClr val="FF0000"/>
                </a:solidFill>
              </a:rPr>
              <a:t>Classification des néphropathies héréditaires   </a:t>
            </a:r>
            <a:r>
              <a:rPr lang="fr-FR" dirty="0" smtClean="0"/>
              <a:t/>
            </a:r>
            <a:br>
              <a:rPr lang="fr-FR" dirty="0" smtClean="0"/>
            </a:br>
            <a:endParaRPr lang="fr-FR" dirty="0"/>
          </a:p>
        </p:txBody>
      </p:sp>
      <p:sp>
        <p:nvSpPr>
          <p:cNvPr id="3" name="Espace réservé du contenu 2"/>
          <p:cNvSpPr>
            <a:spLocks noGrp="1"/>
          </p:cNvSpPr>
          <p:nvPr>
            <p:ph idx="1"/>
          </p:nvPr>
        </p:nvSpPr>
        <p:spPr>
          <a:xfrm>
            <a:off x="304800" y="1142984"/>
            <a:ext cx="8686800" cy="4937141"/>
          </a:xfrm>
        </p:spPr>
        <p:txBody>
          <a:bodyPr>
            <a:normAutofit fontScale="77500" lnSpcReduction="20000"/>
          </a:bodyPr>
          <a:lstStyle/>
          <a:p>
            <a:pPr>
              <a:buNone/>
            </a:pPr>
            <a:r>
              <a:rPr lang="fr-FR" dirty="0" smtClean="0"/>
              <a:t>*Les affections  héréditaires du rein peuvent être classées de façon arbitraire en plusieurs  sous- groupes :</a:t>
            </a:r>
          </a:p>
          <a:p>
            <a:pPr>
              <a:buNone/>
            </a:pPr>
            <a:r>
              <a:rPr lang="fr-FR" b="1" dirty="0" smtClean="0">
                <a:solidFill>
                  <a:srgbClr val="FF0000"/>
                </a:solidFill>
              </a:rPr>
              <a:t>1</a:t>
            </a:r>
            <a:r>
              <a:rPr lang="fr-FR" b="1" dirty="0" smtClean="0"/>
              <a:t>.Les malformation du rein</a:t>
            </a:r>
          </a:p>
          <a:p>
            <a:pPr>
              <a:buNone/>
            </a:pPr>
            <a:r>
              <a:rPr lang="fr-FR" b="1" dirty="0" smtClean="0">
                <a:solidFill>
                  <a:srgbClr val="FF0000"/>
                </a:solidFill>
              </a:rPr>
              <a:t>2</a:t>
            </a:r>
            <a:r>
              <a:rPr lang="fr-FR" b="1" dirty="0" smtClean="0"/>
              <a:t>.Les maladies kystiques des reins</a:t>
            </a:r>
            <a:r>
              <a:rPr lang="fr-FR" dirty="0" smtClean="0"/>
              <a:t> </a:t>
            </a:r>
          </a:p>
          <a:p>
            <a:pPr lvl="0">
              <a:buNone/>
            </a:pPr>
            <a:r>
              <a:rPr lang="fr-FR" dirty="0" smtClean="0"/>
              <a:t>     *Maladie kystique de la médullaire (ou néphronophtise)</a:t>
            </a:r>
          </a:p>
          <a:p>
            <a:pPr lvl="0">
              <a:buNone/>
            </a:pPr>
            <a:r>
              <a:rPr lang="fr-FR" dirty="0" smtClean="0"/>
              <a:t>   *Ectasie canaliculaire </a:t>
            </a:r>
            <a:r>
              <a:rPr lang="fr-FR" dirty="0" err="1" smtClean="0"/>
              <a:t>précalicielle</a:t>
            </a:r>
            <a:r>
              <a:rPr lang="fr-FR" dirty="0" smtClean="0"/>
              <a:t>(ou maladie de </a:t>
            </a:r>
            <a:r>
              <a:rPr lang="fr-FR" dirty="0" err="1" smtClean="0"/>
              <a:t>Cacci</a:t>
            </a:r>
            <a:r>
              <a:rPr lang="fr-FR" dirty="0" smtClean="0"/>
              <a:t>-Ricci)</a:t>
            </a:r>
          </a:p>
          <a:p>
            <a:pPr lvl="0">
              <a:buNone/>
            </a:pPr>
            <a:r>
              <a:rPr lang="fr-FR" dirty="0" smtClean="0"/>
              <a:t>    *Polykystose rénale autosomique récessive.</a:t>
            </a:r>
          </a:p>
          <a:p>
            <a:pPr lvl="0">
              <a:buNone/>
            </a:pPr>
            <a:r>
              <a:rPr lang="fr-FR" dirty="0" smtClean="0"/>
              <a:t>     *Polykystose rénale autosomique dominante.</a:t>
            </a:r>
          </a:p>
          <a:p>
            <a:pPr>
              <a:buNone/>
            </a:pPr>
            <a:r>
              <a:rPr lang="fr-FR" b="1" dirty="0" smtClean="0">
                <a:solidFill>
                  <a:srgbClr val="FF0000"/>
                </a:solidFill>
              </a:rPr>
              <a:t>3</a:t>
            </a:r>
            <a:r>
              <a:rPr lang="fr-FR" b="1" dirty="0" smtClean="0"/>
              <a:t>.Les affections glomérulaires héréditaires</a:t>
            </a:r>
          </a:p>
          <a:p>
            <a:pPr lvl="0">
              <a:buNone/>
            </a:pPr>
            <a:r>
              <a:rPr lang="fr-FR" dirty="0" smtClean="0"/>
              <a:t>      *Syndrome néphrotique congénital.</a:t>
            </a:r>
          </a:p>
          <a:p>
            <a:pPr lvl="0">
              <a:buNone/>
            </a:pPr>
            <a:r>
              <a:rPr lang="fr-FR" dirty="0" smtClean="0"/>
              <a:t>      *Syndrome d’</a:t>
            </a:r>
            <a:r>
              <a:rPr lang="fr-FR" dirty="0" err="1" smtClean="0"/>
              <a:t>Alport</a:t>
            </a:r>
            <a:r>
              <a:rPr lang="fr-FR" dirty="0" smtClean="0"/>
              <a:t>.</a:t>
            </a:r>
          </a:p>
          <a:p>
            <a:pPr lvl="0">
              <a:buNone/>
            </a:pPr>
            <a:r>
              <a:rPr lang="fr-FR" dirty="0" smtClean="0"/>
              <a:t>     </a:t>
            </a:r>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71480"/>
            <a:ext cx="8686800" cy="6286520"/>
          </a:xfrm>
        </p:spPr>
        <p:txBody>
          <a:bodyPr>
            <a:normAutofit fontScale="90000"/>
          </a:bodyPr>
          <a:lstStyle/>
          <a:p>
            <a:r>
              <a:rPr lang="fr-FR" sz="2800" b="1" cap="none" dirty="0" smtClean="0">
                <a:solidFill>
                  <a:srgbClr val="FF0000"/>
                </a:solidFill>
              </a:rPr>
              <a:t/>
            </a:r>
            <a:br>
              <a:rPr lang="fr-FR" sz="2800" b="1" cap="none" dirty="0" smtClean="0">
                <a:solidFill>
                  <a:srgbClr val="FF0000"/>
                </a:solidFill>
              </a:rPr>
            </a:br>
            <a:r>
              <a:rPr lang="fr-FR" sz="2800" cap="none" dirty="0" smtClean="0">
                <a:solidFill>
                  <a:srgbClr val="FF0000"/>
                </a:solidFill>
              </a:rPr>
              <a:t>4</a:t>
            </a:r>
            <a:r>
              <a:rPr lang="fr-FR" sz="2800" cap="none" dirty="0" smtClean="0"/>
              <a:t>.les affections interstitielles prédominantes</a:t>
            </a:r>
            <a:br>
              <a:rPr lang="fr-FR" sz="2800" cap="none" dirty="0" smtClean="0"/>
            </a:br>
            <a:r>
              <a:rPr lang="fr-FR" sz="2800" cap="none" dirty="0" smtClean="0"/>
              <a:t>     * Syndrome de </a:t>
            </a:r>
            <a:r>
              <a:rPr lang="fr-FR" sz="2800" cap="none" dirty="0" err="1" smtClean="0"/>
              <a:t>bardet</a:t>
            </a:r>
            <a:r>
              <a:rPr lang="fr-FR" sz="2800" cap="none" dirty="0" smtClean="0"/>
              <a:t>-</a:t>
            </a:r>
            <a:r>
              <a:rPr lang="fr-FR" sz="2800" cap="none" dirty="0" err="1" smtClean="0"/>
              <a:t>Bield</a:t>
            </a:r>
            <a:r>
              <a:rPr lang="fr-FR" sz="2800" cap="none" dirty="0" smtClean="0"/>
              <a:t>.</a:t>
            </a:r>
            <a:br>
              <a:rPr lang="fr-FR" sz="2800" cap="none" dirty="0" smtClean="0"/>
            </a:br>
            <a:r>
              <a:rPr lang="fr-FR" sz="2800" cap="none" dirty="0" smtClean="0"/>
              <a:t>       </a:t>
            </a:r>
            <a:br>
              <a:rPr lang="fr-FR" sz="2800" cap="none" dirty="0" smtClean="0"/>
            </a:br>
            <a:r>
              <a:rPr lang="fr-FR" sz="2800" cap="none" dirty="0" smtClean="0">
                <a:solidFill>
                  <a:srgbClr val="FF0000"/>
                </a:solidFill>
              </a:rPr>
              <a:t>5</a:t>
            </a:r>
            <a:r>
              <a:rPr lang="fr-FR" sz="2800" cap="none" dirty="0" smtClean="0"/>
              <a:t>. les tubulopathies (anomalies du transport tubulaire )</a:t>
            </a:r>
            <a:br>
              <a:rPr lang="fr-FR" sz="2800" cap="none" dirty="0" smtClean="0"/>
            </a:br>
            <a:r>
              <a:rPr lang="fr-FR" sz="2800" cap="none" dirty="0" smtClean="0"/>
              <a:t>        *Amino-</a:t>
            </a:r>
            <a:r>
              <a:rPr lang="fr-FR" sz="2800" cap="none" dirty="0" err="1" smtClean="0"/>
              <a:t>aciduries</a:t>
            </a:r>
            <a:r>
              <a:rPr lang="fr-FR" sz="2800" cap="none" dirty="0" smtClean="0"/>
              <a:t> et le syndrome de </a:t>
            </a:r>
            <a:r>
              <a:rPr lang="fr-FR" sz="2800" cap="none" dirty="0" err="1" smtClean="0"/>
              <a:t>Fonconi</a:t>
            </a:r>
            <a:r>
              <a:rPr lang="fr-FR" sz="2800" cap="none" dirty="0" smtClean="0"/>
              <a:t/>
            </a:r>
            <a:br>
              <a:rPr lang="fr-FR" sz="2800" cap="none" dirty="0" smtClean="0"/>
            </a:br>
            <a:r>
              <a:rPr lang="fr-FR" sz="2800" cap="none" dirty="0" smtClean="0"/>
              <a:t>         *Diabète insipide néphrogénique </a:t>
            </a:r>
            <a:br>
              <a:rPr lang="fr-FR" sz="2800" cap="none" dirty="0" smtClean="0"/>
            </a:br>
            <a:r>
              <a:rPr lang="fr-FR" sz="2800" cap="none" dirty="0" smtClean="0"/>
              <a:t>           *Acidose tubulaires rénales</a:t>
            </a:r>
            <a:br>
              <a:rPr lang="fr-FR" sz="2800" cap="none" dirty="0" smtClean="0"/>
            </a:br>
            <a:r>
              <a:rPr lang="fr-FR" sz="2800" cap="none" dirty="0" smtClean="0"/>
              <a:t>     *Syndrome de </a:t>
            </a:r>
            <a:r>
              <a:rPr lang="fr-FR" sz="2800" cap="none" dirty="0" err="1" smtClean="0"/>
              <a:t>bartter</a:t>
            </a:r>
            <a:r>
              <a:rPr lang="fr-FR" sz="2800" cap="none" dirty="0" smtClean="0"/>
              <a:t> et syndrome de </a:t>
            </a:r>
            <a:r>
              <a:rPr lang="fr-FR" sz="2800" cap="none" dirty="0" err="1" smtClean="0"/>
              <a:t>Gitelmen</a:t>
            </a:r>
            <a:r>
              <a:rPr lang="fr-FR" sz="2800" cap="none" dirty="0" smtClean="0"/>
              <a:t/>
            </a:r>
            <a:br>
              <a:rPr lang="fr-FR" sz="2800" cap="none" dirty="0" smtClean="0"/>
            </a:br>
            <a:r>
              <a:rPr lang="fr-FR" sz="2800" cap="none" dirty="0" smtClean="0"/>
              <a:t>      *pseudo-</a:t>
            </a:r>
            <a:r>
              <a:rPr lang="fr-FR" sz="2800" cap="none" dirty="0" err="1" smtClean="0"/>
              <a:t>hypoaldostéronisme</a:t>
            </a:r>
            <a:r>
              <a:rPr lang="fr-FR" sz="2800" cap="none" dirty="0" smtClean="0"/>
              <a:t> de type 1</a:t>
            </a:r>
            <a:br>
              <a:rPr lang="fr-FR" sz="2800" cap="none" dirty="0" smtClean="0"/>
            </a:br>
            <a:r>
              <a:rPr lang="fr-FR" sz="2800" cap="none" dirty="0" smtClean="0"/>
              <a:t>        *Syndrome de </a:t>
            </a:r>
            <a:r>
              <a:rPr lang="fr-FR" sz="2800" cap="none" dirty="0" err="1" smtClean="0"/>
              <a:t>lidddle</a:t>
            </a:r>
            <a:r>
              <a:rPr lang="fr-FR" sz="2800" cap="none" dirty="0" smtClean="0"/>
              <a:t>( pseudo-</a:t>
            </a:r>
            <a:r>
              <a:rPr lang="fr-FR" sz="2800" cap="none" dirty="0" err="1" smtClean="0"/>
              <a:t>hyperaldostéronisme</a:t>
            </a:r>
            <a:r>
              <a:rPr lang="fr-FR" sz="2800" cap="none" dirty="0" smtClean="0"/>
              <a:t> )</a:t>
            </a:r>
            <a:br>
              <a:rPr lang="fr-FR" sz="2800" cap="none" dirty="0" smtClean="0"/>
            </a:br>
            <a:r>
              <a:rPr lang="fr-FR" sz="2800" cap="none" dirty="0" smtClean="0">
                <a:solidFill>
                  <a:srgbClr val="FF0000"/>
                </a:solidFill>
              </a:rPr>
              <a:t>6</a:t>
            </a:r>
            <a:r>
              <a:rPr lang="fr-FR" sz="2800" cap="none" dirty="0" smtClean="0"/>
              <a:t>.les affection métaboliques avec atteintes rénales </a:t>
            </a:r>
            <a:br>
              <a:rPr lang="fr-FR" sz="2800" cap="none" dirty="0" smtClean="0"/>
            </a:br>
            <a:r>
              <a:rPr lang="fr-FR" sz="2800" cap="none" dirty="0" smtClean="0"/>
              <a:t>    *Déficit  en alpha-galactosidase A(maladie de Fabry) et autres lipidoses.</a:t>
            </a:r>
            <a:br>
              <a:rPr lang="fr-FR" sz="2800" cap="none" dirty="0" smtClean="0"/>
            </a:br>
            <a:r>
              <a:rPr lang="fr-FR" sz="2800" cap="none" dirty="0" smtClean="0"/>
              <a:t>   *Déficit en lécithine-</a:t>
            </a:r>
            <a:r>
              <a:rPr lang="fr-FR" sz="2800" cap="none" dirty="0" err="1" smtClean="0"/>
              <a:t>choléstérol</a:t>
            </a:r>
            <a:r>
              <a:rPr lang="fr-FR" sz="2800" cap="none" dirty="0" smtClean="0"/>
              <a:t>-</a:t>
            </a:r>
            <a:r>
              <a:rPr lang="fr-FR" sz="2800" cap="none" dirty="0" err="1" smtClean="0"/>
              <a:t>acyltransférase</a:t>
            </a:r>
            <a:r>
              <a:rPr lang="fr-FR" sz="2800" cap="none" dirty="0" smtClean="0"/>
              <a:t>(LCAT)</a:t>
            </a:r>
            <a:br>
              <a:rPr lang="fr-FR" sz="2800" cap="none" dirty="0" smtClean="0"/>
            </a:br>
            <a:r>
              <a:rPr lang="fr-FR" sz="2800" cap="none" dirty="0" smtClean="0"/>
              <a:t>    *</a:t>
            </a:r>
            <a:r>
              <a:rPr lang="fr-FR" sz="2800" cap="none" dirty="0" err="1" smtClean="0"/>
              <a:t>Cystinose</a:t>
            </a:r>
            <a:r>
              <a:rPr lang="fr-FR" sz="2800" cap="none" dirty="0" smtClean="0"/>
              <a:t>.</a:t>
            </a:r>
            <a:r>
              <a:rPr lang="fr-FR" sz="1800" cap="none" dirty="0" smtClean="0"/>
              <a:t/>
            </a:r>
            <a:br>
              <a:rPr lang="fr-FR" sz="1800" cap="none" dirty="0" smtClean="0"/>
            </a:br>
            <a:r>
              <a:rPr lang="fr-FR" dirty="0" smtClean="0"/>
              <a:t/>
            </a:r>
            <a:br>
              <a:rPr lang="fr-FR" dirty="0" smtClean="0"/>
            </a:b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4800" y="1071546"/>
            <a:ext cx="8686800" cy="3786214"/>
          </a:xfrm>
        </p:spPr>
        <p:txBody>
          <a:bodyPr>
            <a:normAutofit fontScale="90000"/>
          </a:bodyPr>
          <a:lstStyle/>
          <a:p>
            <a:r>
              <a:rPr lang="fr-FR" sz="2500" b="1" cap="none" dirty="0" smtClean="0">
                <a:solidFill>
                  <a:srgbClr val="FF0000"/>
                </a:solidFill>
              </a:rPr>
              <a:t>7</a:t>
            </a:r>
            <a:r>
              <a:rPr lang="fr-FR" sz="2500" b="1" cap="none" dirty="0" smtClean="0"/>
              <a:t>.les affections héréditaires associées à des calculs rénaux et/ou une </a:t>
            </a:r>
            <a:r>
              <a:rPr lang="fr-FR" sz="2500" b="1" cap="none" dirty="0" err="1" smtClean="0"/>
              <a:t>néphrocalcinose</a:t>
            </a:r>
            <a:r>
              <a:rPr lang="fr-FR" sz="2500" cap="none" dirty="0" smtClean="0"/>
              <a:t/>
            </a:r>
            <a:br>
              <a:rPr lang="fr-FR" sz="2500" cap="none" dirty="0" smtClean="0"/>
            </a:br>
            <a:r>
              <a:rPr lang="fr-FR" sz="2500" cap="none" dirty="0" smtClean="0"/>
              <a:t>      * </a:t>
            </a:r>
            <a:r>
              <a:rPr lang="fr-FR" sz="2500" cap="none" dirty="0" err="1" smtClean="0"/>
              <a:t>Hyperoxalurie</a:t>
            </a:r>
            <a:r>
              <a:rPr lang="fr-FR" sz="2500" cap="none" dirty="0" smtClean="0"/>
              <a:t> primitive</a:t>
            </a:r>
            <a:br>
              <a:rPr lang="fr-FR" sz="2500" cap="none" dirty="0" smtClean="0"/>
            </a:br>
            <a:r>
              <a:rPr lang="fr-FR" sz="2500" cap="none" dirty="0" smtClean="0"/>
              <a:t>       *</a:t>
            </a:r>
            <a:r>
              <a:rPr lang="fr-FR" sz="2500" cap="none" dirty="0" err="1" smtClean="0"/>
              <a:t>Cystinurie</a:t>
            </a:r>
            <a:r>
              <a:rPr lang="fr-FR" sz="2500" cap="none" dirty="0" smtClean="0"/>
              <a:t> </a:t>
            </a:r>
            <a:br>
              <a:rPr lang="fr-FR" sz="2500" cap="none" dirty="0" smtClean="0"/>
            </a:br>
            <a:r>
              <a:rPr lang="fr-FR" sz="2500" cap="none" dirty="0" smtClean="0"/>
              <a:t>       *Acidose tubulaire distale</a:t>
            </a:r>
            <a:br>
              <a:rPr lang="fr-FR" sz="2500" cap="none" dirty="0" smtClean="0"/>
            </a:br>
            <a:r>
              <a:rPr lang="fr-FR" sz="2500" cap="none" dirty="0" smtClean="0"/>
              <a:t>   </a:t>
            </a:r>
            <a:br>
              <a:rPr lang="fr-FR" sz="2500" cap="none" dirty="0" smtClean="0"/>
            </a:br>
            <a:r>
              <a:rPr lang="fr-FR" sz="2500" b="1" cap="none" dirty="0" smtClean="0">
                <a:solidFill>
                  <a:srgbClr val="FF0000"/>
                </a:solidFill>
              </a:rPr>
              <a:t>8</a:t>
            </a:r>
            <a:r>
              <a:rPr lang="fr-FR" sz="2500" b="1" cap="none" dirty="0" smtClean="0"/>
              <a:t>.les </a:t>
            </a:r>
            <a:r>
              <a:rPr lang="fr-FR" sz="2500" b="1" cap="none" dirty="0" err="1" smtClean="0"/>
              <a:t>phacomatoses</a:t>
            </a:r>
            <a:r>
              <a:rPr lang="fr-FR" sz="2500" b="1" cap="none" dirty="0" smtClean="0"/>
              <a:t> et les tumeurs héréditaires du rein</a:t>
            </a:r>
            <a:br>
              <a:rPr lang="fr-FR" sz="2500" b="1" cap="none" dirty="0" smtClean="0"/>
            </a:br>
            <a:r>
              <a:rPr lang="fr-FR" sz="2500" cap="none" dirty="0" smtClean="0"/>
              <a:t> *les neurofibromatoses et la sclérose tubéreuse  de </a:t>
            </a:r>
            <a:r>
              <a:rPr lang="fr-FR" sz="2500" cap="none" dirty="0" err="1" smtClean="0"/>
              <a:t>Bourneville</a:t>
            </a:r>
            <a:r>
              <a:rPr lang="fr-FR" sz="2500" cap="none" dirty="0" smtClean="0"/>
              <a:t/>
            </a:r>
            <a:br>
              <a:rPr lang="fr-FR" sz="2500" cap="none" dirty="0" smtClean="0"/>
            </a:br>
            <a:r>
              <a:rPr lang="fr-FR" sz="2500" cap="none" dirty="0" smtClean="0"/>
              <a:t>  *la maladie de Von </a:t>
            </a:r>
            <a:r>
              <a:rPr lang="fr-FR" sz="2500" cap="none" dirty="0" err="1" smtClean="0"/>
              <a:t>Hippel</a:t>
            </a:r>
            <a:r>
              <a:rPr lang="fr-FR" sz="2500" cap="none" dirty="0" smtClean="0"/>
              <a:t> Lindau </a:t>
            </a:r>
            <a:br>
              <a:rPr lang="fr-FR" sz="2500" cap="none" dirty="0" smtClean="0"/>
            </a:br>
            <a:r>
              <a:rPr lang="fr-FR" sz="2500" cap="none" dirty="0" smtClean="0"/>
              <a:t>   *la tumeur de </a:t>
            </a:r>
            <a:r>
              <a:rPr lang="fr-FR" sz="2500" cap="none" dirty="0" err="1" smtClean="0"/>
              <a:t>wilms</a:t>
            </a:r>
            <a:endParaRPr lang="fr-FR" sz="2500" dirty="0"/>
          </a:p>
        </p:txBody>
      </p:sp>
      <p:sp>
        <p:nvSpPr>
          <p:cNvPr id="3" name="Espace réservé du contenu 2"/>
          <p:cNvSpPr>
            <a:spLocks noGrp="1"/>
          </p:cNvSpPr>
          <p:nvPr>
            <p:ph idx="1"/>
          </p:nvPr>
        </p:nvSpPr>
        <p:spPr>
          <a:xfrm>
            <a:off x="304800" y="4786322"/>
            <a:ext cx="8686800" cy="1785950"/>
          </a:xfrm>
        </p:spPr>
        <p:txBody>
          <a:bodyPr/>
          <a:lstStyle/>
          <a:p>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4800" y="285728"/>
            <a:ext cx="8686800" cy="1009672"/>
          </a:xfrm>
        </p:spPr>
        <p:txBody>
          <a:bodyPr>
            <a:normAutofit/>
          </a:bodyPr>
          <a:lstStyle/>
          <a:p>
            <a:r>
              <a:rPr lang="fr-FR" sz="2800" dirty="0" smtClean="0">
                <a:solidFill>
                  <a:srgbClr val="FF0000"/>
                </a:solidFill>
              </a:rPr>
              <a:t>La polykystose rénale autosomique dominante</a:t>
            </a:r>
            <a:endParaRPr lang="fr-FR" sz="2800" dirty="0">
              <a:solidFill>
                <a:srgbClr val="FF0000"/>
              </a:solidFill>
            </a:endParaRPr>
          </a:p>
        </p:txBody>
      </p:sp>
      <p:sp>
        <p:nvSpPr>
          <p:cNvPr id="3" name="Espace réservé du contenu 2"/>
          <p:cNvSpPr>
            <a:spLocks noGrp="1"/>
          </p:cNvSpPr>
          <p:nvPr>
            <p:ph idx="1"/>
          </p:nvPr>
        </p:nvSpPr>
        <p:spPr>
          <a:xfrm>
            <a:off x="0" y="1214422"/>
            <a:ext cx="8991600" cy="4865703"/>
          </a:xfrm>
        </p:spPr>
        <p:txBody>
          <a:bodyPr>
            <a:normAutofit fontScale="70000" lnSpcReduction="20000"/>
          </a:bodyPr>
          <a:lstStyle/>
          <a:p>
            <a:pPr>
              <a:buNone/>
            </a:pPr>
            <a:r>
              <a:rPr lang="fr-FR" b="1" u="sng" dirty="0" smtClean="0"/>
              <a:t>Epidémiologie – génétique:</a:t>
            </a:r>
          </a:p>
          <a:p>
            <a:pPr>
              <a:buNone/>
            </a:pPr>
            <a:endParaRPr lang="fr-FR" b="1" dirty="0" smtClean="0"/>
          </a:p>
          <a:p>
            <a:pPr>
              <a:buNone/>
            </a:pPr>
            <a:r>
              <a:rPr lang="fr-FR" dirty="0" smtClean="0"/>
              <a:t>* La polykystose rénale autosomique dominante (PKRAD) est une </a:t>
            </a:r>
            <a:r>
              <a:rPr lang="fr-FR" b="1" dirty="0" smtClean="0"/>
              <a:t>maladie héréditaire fréquente .</a:t>
            </a:r>
          </a:p>
          <a:p>
            <a:pPr>
              <a:buNone/>
            </a:pPr>
            <a:r>
              <a:rPr lang="fr-FR" dirty="0" smtClean="0"/>
              <a:t>*prévalence </a:t>
            </a:r>
            <a:r>
              <a:rPr lang="fr-FR" b="1" dirty="0" smtClean="0"/>
              <a:t>1/1 000 dans la population générale.</a:t>
            </a:r>
          </a:p>
          <a:p>
            <a:pPr>
              <a:buNone/>
            </a:pPr>
            <a:r>
              <a:rPr lang="fr-FR" b="1" dirty="0" smtClean="0"/>
              <a:t>*</a:t>
            </a:r>
            <a:r>
              <a:rPr lang="fr-FR" dirty="0" smtClean="0"/>
              <a:t> C’est la plus fréquente des néphropathies héréditaires : elle cause 8 à 10 % des insuffisances rénales terminales.</a:t>
            </a:r>
          </a:p>
          <a:p>
            <a:pPr>
              <a:buNone/>
            </a:pPr>
            <a:r>
              <a:rPr lang="fr-FR" dirty="0" smtClean="0"/>
              <a:t>* La transmission de la maladie se fait sur le mode </a:t>
            </a:r>
            <a:r>
              <a:rPr lang="fr-FR" b="1" dirty="0" smtClean="0"/>
              <a:t>autosomique dominant. Le risque qu’un parent  </a:t>
            </a:r>
            <a:r>
              <a:rPr lang="fr-FR" dirty="0" smtClean="0"/>
              <a:t>atteint transmette la maladie est de 50 % pour chacun de ses enfants, quel que soit le sexe de celui ci.</a:t>
            </a:r>
          </a:p>
          <a:p>
            <a:pPr>
              <a:buNone/>
            </a:pPr>
            <a:r>
              <a:rPr lang="fr-FR" dirty="0" smtClean="0"/>
              <a:t>*Un sujet à risque mais non atteint ne transmet pas la maladie.</a:t>
            </a:r>
          </a:p>
          <a:p>
            <a:pPr>
              <a:buNone/>
            </a:pPr>
            <a:r>
              <a:rPr lang="fr-FR" dirty="0" smtClean="0"/>
              <a:t>* La PKRAD est </a:t>
            </a:r>
            <a:r>
              <a:rPr lang="fr-FR" b="1" dirty="0" smtClean="0"/>
              <a:t>génétiquement hétérogène : deux gènes sont impliqués, </a:t>
            </a:r>
            <a:r>
              <a:rPr lang="fr-FR" b="1" i="1" dirty="0" smtClean="0"/>
              <a:t>PKD1 et PKD2.</a:t>
            </a:r>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graphicFrame>
        <p:nvGraphicFramePr>
          <p:cNvPr id="4" name="Espace réservé du contenu 3"/>
          <p:cNvGraphicFramePr>
            <a:graphicFrameLocks noGrp="1"/>
          </p:cNvGraphicFramePr>
          <p:nvPr>
            <p:ph idx="1"/>
          </p:nvPr>
        </p:nvGraphicFramePr>
        <p:xfrm>
          <a:off x="304800" y="928668"/>
          <a:ext cx="8686800" cy="4643472"/>
        </p:xfrm>
        <a:graphic>
          <a:graphicData uri="http://schemas.openxmlformats.org/drawingml/2006/table">
            <a:tbl>
              <a:tblPr firstRow="1" bandRow="1">
                <a:tableStyleId>{5C22544A-7EE6-4342-B048-85BDC9FD1C3A}</a:tableStyleId>
              </a:tblPr>
              <a:tblGrid>
                <a:gridCol w="2895600"/>
                <a:gridCol w="2895600"/>
                <a:gridCol w="2895600"/>
              </a:tblGrid>
              <a:tr h="565899">
                <a:tc>
                  <a:txBody>
                    <a:bodyPr/>
                    <a:lstStyle/>
                    <a:p>
                      <a:endParaRPr lang="fr-FR" dirty="0"/>
                    </a:p>
                  </a:txBody>
                  <a:tcPr/>
                </a:tc>
                <a:tc>
                  <a:txBody>
                    <a:bodyPr/>
                    <a:lstStyle/>
                    <a:p>
                      <a:r>
                        <a:rPr kumimoji="0" lang="fr-FR" sz="1800" b="1" kern="1200" baseline="0" dirty="0" smtClean="0">
                          <a:solidFill>
                            <a:schemeClr val="lt1"/>
                          </a:solidFill>
                          <a:latin typeface="+mn-lt"/>
                          <a:ea typeface="+mn-ea"/>
                          <a:cs typeface="+mn-cs"/>
                        </a:rPr>
                        <a:t>PKD1</a:t>
                      </a:r>
                      <a:endParaRPr lang="fr-FR" dirty="0"/>
                    </a:p>
                  </a:txBody>
                  <a:tcPr/>
                </a:tc>
                <a:tc>
                  <a:txBody>
                    <a:bodyPr/>
                    <a:lstStyle/>
                    <a:p>
                      <a:r>
                        <a:rPr kumimoji="0" lang="fr-FR" sz="1800" b="1" kern="1200" baseline="0" dirty="0" smtClean="0">
                          <a:solidFill>
                            <a:schemeClr val="lt1"/>
                          </a:solidFill>
                          <a:latin typeface="+mn-lt"/>
                          <a:ea typeface="+mn-ea"/>
                          <a:cs typeface="+mn-cs"/>
                        </a:rPr>
                        <a:t>PKD2</a:t>
                      </a:r>
                      <a:endParaRPr lang="fr-FR" dirty="0"/>
                    </a:p>
                  </a:txBody>
                  <a:tcPr/>
                </a:tc>
              </a:tr>
              <a:tr h="565899">
                <a:tc>
                  <a:txBody>
                    <a:bodyPr/>
                    <a:lstStyle/>
                    <a:p>
                      <a:r>
                        <a:rPr kumimoji="0" lang="fr-FR" sz="1800" kern="1200" baseline="0" dirty="0" smtClean="0">
                          <a:solidFill>
                            <a:schemeClr val="dk1"/>
                          </a:solidFill>
                          <a:latin typeface="+mn-lt"/>
                          <a:ea typeface="+mn-ea"/>
                          <a:cs typeface="+mn-cs"/>
                        </a:rPr>
                        <a:t>Localisation</a:t>
                      </a:r>
                      <a:endParaRPr lang="fr-FR" dirty="0"/>
                    </a:p>
                  </a:txBody>
                  <a:tcPr/>
                </a:tc>
                <a:tc>
                  <a:txBody>
                    <a:bodyPr/>
                    <a:lstStyle/>
                    <a:p>
                      <a:r>
                        <a:rPr kumimoji="0" lang="fr-FR" sz="1800" kern="1200" baseline="0" dirty="0" smtClean="0">
                          <a:solidFill>
                            <a:schemeClr val="dk1"/>
                          </a:solidFill>
                          <a:latin typeface="+mn-lt"/>
                          <a:ea typeface="+mn-ea"/>
                          <a:cs typeface="+mn-cs"/>
                        </a:rPr>
                        <a:t>Chromosome 16</a:t>
                      </a:r>
                      <a:endParaRPr lang="fr-FR" dirty="0"/>
                    </a:p>
                  </a:txBody>
                  <a:tcPr/>
                </a:tc>
                <a:tc>
                  <a:txBody>
                    <a:bodyPr/>
                    <a:lstStyle/>
                    <a:p>
                      <a:r>
                        <a:rPr kumimoji="0" lang="fr-FR" sz="1800" kern="1200" baseline="0" dirty="0" smtClean="0">
                          <a:solidFill>
                            <a:schemeClr val="dk1"/>
                          </a:solidFill>
                          <a:latin typeface="+mn-lt"/>
                          <a:ea typeface="+mn-ea"/>
                          <a:cs typeface="+mn-cs"/>
                        </a:rPr>
                        <a:t>Chromosome 4</a:t>
                      </a:r>
                      <a:endParaRPr lang="fr-FR" dirty="0"/>
                    </a:p>
                  </a:txBody>
                  <a:tcPr/>
                </a:tc>
              </a:tr>
              <a:tr h="565899">
                <a:tc>
                  <a:txBody>
                    <a:bodyPr/>
                    <a:lstStyle/>
                    <a:p>
                      <a:r>
                        <a:rPr kumimoji="0" lang="fr-FR" sz="1800" kern="1200" baseline="0" dirty="0" smtClean="0">
                          <a:solidFill>
                            <a:schemeClr val="dk1"/>
                          </a:solidFill>
                          <a:latin typeface="+mn-lt"/>
                          <a:ea typeface="+mn-ea"/>
                          <a:cs typeface="+mn-cs"/>
                        </a:rPr>
                        <a:t>Incidence</a:t>
                      </a:r>
                      <a:endParaRPr lang="fr-FR" dirty="0"/>
                    </a:p>
                  </a:txBody>
                  <a:tcPr/>
                </a:tc>
                <a:tc>
                  <a:txBody>
                    <a:bodyPr/>
                    <a:lstStyle/>
                    <a:p>
                      <a:r>
                        <a:rPr kumimoji="0" lang="fr-FR" sz="1800" kern="1200" baseline="0" dirty="0" smtClean="0">
                          <a:solidFill>
                            <a:schemeClr val="dk1"/>
                          </a:solidFill>
                          <a:latin typeface="+mn-lt"/>
                          <a:ea typeface="+mn-ea"/>
                          <a:cs typeface="+mn-cs"/>
                        </a:rPr>
                        <a:t>85 %</a:t>
                      </a:r>
                      <a:endParaRPr lang="fr-FR" dirty="0"/>
                    </a:p>
                  </a:txBody>
                  <a:tcPr/>
                </a:tc>
                <a:tc>
                  <a:txBody>
                    <a:bodyPr/>
                    <a:lstStyle/>
                    <a:p>
                      <a:r>
                        <a:rPr kumimoji="0" lang="fr-FR" sz="1800" kern="1200" baseline="0" dirty="0" smtClean="0">
                          <a:solidFill>
                            <a:schemeClr val="dk1"/>
                          </a:solidFill>
                          <a:latin typeface="+mn-lt"/>
                          <a:ea typeface="+mn-ea"/>
                          <a:cs typeface="+mn-cs"/>
                        </a:rPr>
                        <a:t>15 %</a:t>
                      </a:r>
                      <a:endParaRPr lang="fr-FR" dirty="0"/>
                    </a:p>
                  </a:txBody>
                  <a:tcPr/>
                </a:tc>
              </a:tr>
              <a:tr h="565899">
                <a:tc>
                  <a:txBody>
                    <a:bodyPr/>
                    <a:lstStyle/>
                    <a:p>
                      <a:r>
                        <a:rPr kumimoji="0" lang="fr-FR" sz="1800" kern="1200" baseline="0" dirty="0" err="1" smtClean="0">
                          <a:solidFill>
                            <a:schemeClr val="dk1"/>
                          </a:solidFill>
                          <a:latin typeface="+mn-lt"/>
                          <a:ea typeface="+mn-ea"/>
                          <a:cs typeface="+mn-cs"/>
                        </a:rPr>
                        <a:t>Proteine</a:t>
                      </a:r>
                      <a:r>
                        <a:rPr kumimoji="0" lang="fr-FR" sz="1800" kern="1200" baseline="0" dirty="0" smtClean="0">
                          <a:solidFill>
                            <a:schemeClr val="dk1"/>
                          </a:solidFill>
                          <a:latin typeface="+mn-lt"/>
                          <a:ea typeface="+mn-ea"/>
                          <a:cs typeface="+mn-cs"/>
                        </a:rPr>
                        <a:t> mutée</a:t>
                      </a:r>
                      <a:endParaRPr lang="fr-FR" dirty="0"/>
                    </a:p>
                  </a:txBody>
                  <a:tcPr/>
                </a:tc>
                <a:tc>
                  <a:txBody>
                    <a:bodyPr/>
                    <a:lstStyle/>
                    <a:p>
                      <a:r>
                        <a:rPr kumimoji="0" lang="fr-FR" sz="1800" kern="1200" baseline="0" dirty="0" err="1" smtClean="0">
                          <a:solidFill>
                            <a:schemeClr val="dk1"/>
                          </a:solidFill>
                          <a:latin typeface="+mn-lt"/>
                          <a:ea typeface="+mn-ea"/>
                          <a:cs typeface="+mn-cs"/>
                        </a:rPr>
                        <a:t>Polycystine</a:t>
                      </a:r>
                      <a:r>
                        <a:rPr kumimoji="0" lang="fr-FR" sz="1800" kern="1200" baseline="0" dirty="0" smtClean="0">
                          <a:solidFill>
                            <a:schemeClr val="dk1"/>
                          </a:solidFill>
                          <a:latin typeface="+mn-lt"/>
                          <a:ea typeface="+mn-ea"/>
                          <a:cs typeface="+mn-cs"/>
                        </a:rPr>
                        <a:t> 1</a:t>
                      </a:r>
                      <a:endParaRPr lang="fr-FR" dirty="0"/>
                    </a:p>
                  </a:txBody>
                  <a:tcPr/>
                </a:tc>
                <a:tc>
                  <a:txBody>
                    <a:bodyPr/>
                    <a:lstStyle/>
                    <a:p>
                      <a:r>
                        <a:rPr kumimoji="0" lang="fr-FR" sz="1800" kern="1200" baseline="0" dirty="0" err="1" smtClean="0">
                          <a:solidFill>
                            <a:schemeClr val="dk1"/>
                          </a:solidFill>
                          <a:latin typeface="+mn-lt"/>
                          <a:ea typeface="+mn-ea"/>
                          <a:cs typeface="+mn-cs"/>
                        </a:rPr>
                        <a:t>Polycystine</a:t>
                      </a:r>
                      <a:r>
                        <a:rPr kumimoji="0" lang="fr-FR" sz="1800" kern="1200" baseline="0" dirty="0" smtClean="0">
                          <a:solidFill>
                            <a:schemeClr val="dk1"/>
                          </a:solidFill>
                          <a:latin typeface="+mn-lt"/>
                          <a:ea typeface="+mn-ea"/>
                          <a:cs typeface="+mn-cs"/>
                        </a:rPr>
                        <a:t> 2</a:t>
                      </a:r>
                      <a:endParaRPr lang="fr-FR" dirty="0"/>
                    </a:p>
                  </a:txBody>
                  <a:tcPr/>
                </a:tc>
              </a:tr>
              <a:tr h="1813977">
                <a:tc>
                  <a:txBody>
                    <a:bodyPr/>
                    <a:lstStyle/>
                    <a:p>
                      <a:endParaRPr kumimoji="0" lang="fr-FR" sz="1800" kern="1200" baseline="0" dirty="0" smtClean="0">
                        <a:solidFill>
                          <a:schemeClr val="dk1"/>
                        </a:solidFill>
                        <a:latin typeface="+mn-lt"/>
                        <a:ea typeface="+mn-ea"/>
                        <a:cs typeface="+mn-cs"/>
                      </a:endParaRPr>
                    </a:p>
                    <a:p>
                      <a:r>
                        <a:rPr kumimoji="0" lang="fr-FR" sz="1800" kern="1200" baseline="0" dirty="0" smtClean="0">
                          <a:solidFill>
                            <a:schemeClr val="dk1"/>
                          </a:solidFill>
                          <a:latin typeface="+mn-lt"/>
                          <a:ea typeface="+mn-ea"/>
                          <a:cs typeface="+mn-cs"/>
                        </a:rPr>
                        <a:t>Fonction(s) possible(s)</a:t>
                      </a:r>
                    </a:p>
                    <a:p>
                      <a:r>
                        <a:rPr kumimoji="0" lang="fr-FR" sz="1800" kern="1200" baseline="0" dirty="0" smtClean="0">
                          <a:solidFill>
                            <a:schemeClr val="dk1"/>
                          </a:solidFill>
                          <a:latin typeface="+mn-lt"/>
                          <a:ea typeface="+mn-ea"/>
                          <a:cs typeface="+mn-cs"/>
                        </a:rPr>
                        <a:t>de la </a:t>
                      </a:r>
                      <a:r>
                        <a:rPr kumimoji="0" lang="fr-FR" sz="1800" kern="1200" baseline="0" dirty="0" err="1" smtClean="0">
                          <a:solidFill>
                            <a:schemeClr val="dk1"/>
                          </a:solidFill>
                          <a:latin typeface="+mn-lt"/>
                          <a:ea typeface="+mn-ea"/>
                          <a:cs typeface="+mn-cs"/>
                        </a:rPr>
                        <a:t>proteine</a:t>
                      </a:r>
                      <a:endParaRPr lang="fr-FR" dirty="0"/>
                    </a:p>
                  </a:txBody>
                  <a:tcPr/>
                </a:tc>
                <a:tc>
                  <a:txBody>
                    <a:bodyPr/>
                    <a:lstStyle/>
                    <a:p>
                      <a:endParaRPr kumimoji="0" lang="fr-FR" sz="1800" kern="1200" baseline="0" dirty="0" smtClean="0">
                        <a:solidFill>
                          <a:schemeClr val="dk1"/>
                        </a:solidFill>
                        <a:latin typeface="+mn-lt"/>
                        <a:ea typeface="+mn-ea"/>
                        <a:cs typeface="+mn-cs"/>
                      </a:endParaRPr>
                    </a:p>
                    <a:p>
                      <a:r>
                        <a:rPr kumimoji="0" lang="fr-FR" sz="1800" kern="1200" baseline="0" dirty="0" smtClean="0">
                          <a:solidFill>
                            <a:schemeClr val="dk1"/>
                          </a:solidFill>
                          <a:latin typeface="+mn-lt"/>
                          <a:ea typeface="+mn-ea"/>
                          <a:cs typeface="+mn-cs"/>
                        </a:rPr>
                        <a:t>*</a:t>
                      </a:r>
                      <a:r>
                        <a:rPr kumimoji="0" lang="fr-FR" sz="1800" kern="1200" baseline="0" dirty="0" err="1" smtClean="0">
                          <a:solidFill>
                            <a:schemeClr val="dk1"/>
                          </a:solidFill>
                          <a:latin typeface="+mn-lt"/>
                          <a:ea typeface="+mn-ea"/>
                          <a:cs typeface="+mn-cs"/>
                        </a:rPr>
                        <a:t>Mécano-recepteur</a:t>
                      </a:r>
                      <a:endParaRPr kumimoji="0" lang="fr-FR" sz="1800" kern="1200" baseline="0" dirty="0" smtClean="0">
                        <a:solidFill>
                          <a:schemeClr val="dk1"/>
                        </a:solidFill>
                        <a:latin typeface="+mn-lt"/>
                        <a:ea typeface="+mn-ea"/>
                        <a:cs typeface="+mn-cs"/>
                      </a:endParaRPr>
                    </a:p>
                    <a:p>
                      <a:r>
                        <a:rPr kumimoji="0" lang="fr-FR" sz="1800" kern="1200" baseline="0" dirty="0" smtClean="0">
                          <a:solidFill>
                            <a:schemeClr val="dk1"/>
                          </a:solidFill>
                          <a:latin typeface="+mn-lt"/>
                          <a:ea typeface="+mn-ea"/>
                          <a:cs typeface="+mn-cs"/>
                        </a:rPr>
                        <a:t>* Interaction avec la matrice  extracellulaire</a:t>
                      </a:r>
                      <a:endParaRPr lang="fr-FR" dirty="0"/>
                    </a:p>
                  </a:txBody>
                  <a:tcPr/>
                </a:tc>
                <a:tc>
                  <a:txBody>
                    <a:bodyPr/>
                    <a:lstStyle/>
                    <a:p>
                      <a:endParaRPr kumimoji="0" lang="fr-FR" sz="1800" kern="1200" baseline="0" dirty="0" smtClean="0">
                        <a:solidFill>
                          <a:schemeClr val="dk1"/>
                        </a:solidFill>
                        <a:latin typeface="+mn-lt"/>
                        <a:ea typeface="+mn-ea"/>
                        <a:cs typeface="+mn-cs"/>
                      </a:endParaRPr>
                    </a:p>
                    <a:p>
                      <a:endParaRPr kumimoji="0" lang="fr-FR" sz="1800" kern="1200" baseline="0" dirty="0" smtClean="0">
                        <a:solidFill>
                          <a:schemeClr val="dk1"/>
                        </a:solidFill>
                        <a:latin typeface="+mn-lt"/>
                        <a:ea typeface="+mn-ea"/>
                        <a:cs typeface="+mn-cs"/>
                      </a:endParaRPr>
                    </a:p>
                    <a:p>
                      <a:r>
                        <a:rPr kumimoji="0" lang="fr-FR" sz="1800" kern="1200" baseline="0" dirty="0" smtClean="0">
                          <a:solidFill>
                            <a:schemeClr val="dk1"/>
                          </a:solidFill>
                          <a:latin typeface="+mn-lt"/>
                          <a:ea typeface="+mn-ea"/>
                          <a:cs typeface="+mn-cs"/>
                        </a:rPr>
                        <a:t>Homologie avec un canal calcique</a:t>
                      </a:r>
                      <a:endParaRPr lang="fr-FR" dirty="0"/>
                    </a:p>
                  </a:txBody>
                  <a:tcPr/>
                </a:tc>
              </a:tr>
              <a:tr h="565899">
                <a:tc>
                  <a:txBody>
                    <a:bodyPr/>
                    <a:lstStyle/>
                    <a:p>
                      <a:r>
                        <a:rPr kumimoji="0" lang="fr-FR" sz="1800" kern="1200" baseline="0" dirty="0" smtClean="0">
                          <a:solidFill>
                            <a:schemeClr val="dk1"/>
                          </a:solidFill>
                          <a:latin typeface="+mn-lt"/>
                          <a:ea typeface="+mn-ea"/>
                          <a:cs typeface="+mn-cs"/>
                        </a:rPr>
                        <a:t>Age moyen de l’IRT</a:t>
                      </a:r>
                      <a:endParaRPr lang="fr-FR" dirty="0"/>
                    </a:p>
                  </a:txBody>
                  <a:tcPr/>
                </a:tc>
                <a:tc>
                  <a:txBody>
                    <a:bodyPr/>
                    <a:lstStyle/>
                    <a:p>
                      <a:r>
                        <a:rPr kumimoji="0" lang="fr-FR" sz="1800" kern="1200" baseline="0" dirty="0" smtClean="0">
                          <a:solidFill>
                            <a:schemeClr val="dk1"/>
                          </a:solidFill>
                          <a:latin typeface="+mn-lt"/>
                          <a:ea typeface="+mn-ea"/>
                          <a:cs typeface="+mn-cs"/>
                        </a:rPr>
                        <a:t>54 ans</a:t>
                      </a:r>
                      <a:endParaRPr lang="fr-FR" dirty="0"/>
                    </a:p>
                  </a:txBody>
                  <a:tcPr/>
                </a:tc>
                <a:tc>
                  <a:txBody>
                    <a:bodyPr/>
                    <a:lstStyle/>
                    <a:p>
                      <a:r>
                        <a:rPr kumimoji="0" lang="fr-FR" sz="1800" kern="1200" baseline="0" dirty="0" smtClean="0">
                          <a:solidFill>
                            <a:schemeClr val="dk1"/>
                          </a:solidFill>
                          <a:latin typeface="+mn-lt"/>
                          <a:ea typeface="+mn-ea"/>
                          <a:cs typeface="+mn-cs"/>
                        </a:rPr>
                        <a:t>69 ans</a:t>
                      </a:r>
                      <a:endParaRPr lang="fr-FR" dirty="0"/>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304800" y="1857364"/>
            <a:ext cx="8686800" cy="4643470"/>
          </a:xfrm>
        </p:spPr>
        <p:txBody>
          <a:bodyPr/>
          <a:lstStyle/>
          <a:p>
            <a:endParaRPr lang="fr-FR" dirty="0"/>
          </a:p>
        </p:txBody>
      </p:sp>
      <p:sp>
        <p:nvSpPr>
          <p:cNvPr id="4" name="Rectangle 3"/>
          <p:cNvSpPr/>
          <p:nvPr/>
        </p:nvSpPr>
        <p:spPr>
          <a:xfrm>
            <a:off x="642910" y="1305342"/>
            <a:ext cx="7286676" cy="3724096"/>
          </a:xfrm>
          <a:prstGeom prst="rect">
            <a:avLst/>
          </a:prstGeom>
        </p:spPr>
        <p:txBody>
          <a:bodyPr wrap="square">
            <a:spAutoFit/>
          </a:bodyPr>
          <a:lstStyle/>
          <a:p>
            <a:r>
              <a:rPr lang="fr-FR" sz="2800" u="sng" dirty="0" smtClean="0"/>
              <a:t>Clinique et diagnostic</a:t>
            </a:r>
          </a:p>
          <a:p>
            <a:endParaRPr lang="fr-FR" sz="2800" u="sng" dirty="0" smtClean="0"/>
          </a:p>
          <a:p>
            <a:r>
              <a:rPr lang="fr-FR" sz="2000" b="1" dirty="0" smtClean="0">
                <a:solidFill>
                  <a:srgbClr val="FF0000"/>
                </a:solidFill>
              </a:rPr>
              <a:t>1-Circonstances de découvertes et symptomatologie clinique </a:t>
            </a:r>
            <a:r>
              <a:rPr lang="fr-FR" sz="2000" b="1" dirty="0" smtClean="0"/>
              <a:t>:</a:t>
            </a:r>
          </a:p>
          <a:p>
            <a:endParaRPr lang="fr-FR" sz="2000" b="1" dirty="0" smtClean="0"/>
          </a:p>
          <a:p>
            <a:r>
              <a:rPr lang="fr-FR" sz="2000" u="sng" dirty="0" smtClean="0"/>
              <a:t>1.1 atteintes rénales</a:t>
            </a:r>
          </a:p>
          <a:p>
            <a:r>
              <a:rPr lang="fr-FR" sz="2000" dirty="0" smtClean="0"/>
              <a:t>         *Douleur (40%) : pesanteur ou colique </a:t>
            </a:r>
            <a:r>
              <a:rPr lang="fr-FR" sz="2000" dirty="0" err="1" smtClean="0"/>
              <a:t>néphritique</a:t>
            </a:r>
            <a:r>
              <a:rPr lang="fr-FR" sz="2000" dirty="0" smtClean="0"/>
              <a:t>.</a:t>
            </a:r>
          </a:p>
          <a:p>
            <a:r>
              <a:rPr lang="fr-FR" sz="2000" dirty="0" smtClean="0"/>
              <a:t>          *Hématurie microscopique (25%) ou macroscopique (50%)</a:t>
            </a:r>
          </a:p>
          <a:p>
            <a:r>
              <a:rPr lang="fr-FR" sz="2000" dirty="0" smtClean="0"/>
              <a:t>          *Protéinurie modérée &lt; 1g/24h</a:t>
            </a:r>
          </a:p>
          <a:p>
            <a:r>
              <a:rPr lang="fr-FR" sz="2000" dirty="0" smtClean="0"/>
              <a:t>          *HTA 60 – 80% précoce souvent révélatrice</a:t>
            </a:r>
          </a:p>
          <a:p>
            <a:r>
              <a:rPr lang="fr-FR" sz="2000" dirty="0" smtClean="0"/>
              <a:t>          *Infection urinaire</a:t>
            </a:r>
          </a:p>
          <a:p>
            <a:r>
              <a:rPr lang="fr-FR" sz="2000" dirty="0" smtClean="0"/>
              <a:t>          *Insuffisance rénale : 50% à l’âge de 60 ans</a:t>
            </a:r>
            <a:endParaRPr lang="fr-FR"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1357298"/>
            <a:ext cx="8686800" cy="5294331"/>
          </a:xfrm>
        </p:spPr>
        <p:txBody>
          <a:bodyPr>
            <a:normAutofit fontScale="85000" lnSpcReduction="20000"/>
          </a:bodyPr>
          <a:lstStyle/>
          <a:p>
            <a:pPr>
              <a:buNone/>
            </a:pPr>
            <a:r>
              <a:rPr lang="fr-FR" b="1" u="sng" dirty="0" smtClean="0"/>
              <a:t>1.2 Atteintes extra rénales</a:t>
            </a:r>
          </a:p>
          <a:p>
            <a:pPr>
              <a:buNone/>
            </a:pPr>
            <a:r>
              <a:rPr lang="fr-FR" dirty="0" smtClean="0"/>
              <a:t>     * Kystes hépatiques (1/3 des cas)</a:t>
            </a:r>
          </a:p>
          <a:p>
            <a:pPr>
              <a:buNone/>
            </a:pPr>
            <a:r>
              <a:rPr lang="fr-FR" dirty="0" smtClean="0"/>
              <a:t> </a:t>
            </a:r>
          </a:p>
          <a:p>
            <a:pPr>
              <a:buNone/>
            </a:pPr>
            <a:r>
              <a:rPr lang="fr-FR" dirty="0" smtClean="0"/>
              <a:t>    * Anévrysmes intracrâniens</a:t>
            </a:r>
          </a:p>
          <a:p>
            <a:pPr>
              <a:buNone/>
            </a:pPr>
            <a:r>
              <a:rPr lang="fr-FR" dirty="0" smtClean="0"/>
              <a:t>            - Touche surtout artère cérébrale moyenne</a:t>
            </a:r>
          </a:p>
          <a:p>
            <a:pPr>
              <a:buNone/>
            </a:pPr>
            <a:r>
              <a:rPr lang="fr-FR" dirty="0" smtClean="0"/>
              <a:t>            - Rupture avec hémorragie méningée (TDM) ; décès 50%</a:t>
            </a:r>
          </a:p>
          <a:p>
            <a:pPr>
              <a:buNone/>
            </a:pPr>
            <a:r>
              <a:rPr lang="fr-FR" dirty="0" smtClean="0"/>
              <a:t>            - Dépistage des malades à risque</a:t>
            </a:r>
          </a:p>
          <a:p>
            <a:pPr>
              <a:buNone/>
            </a:pPr>
            <a:r>
              <a:rPr lang="fr-FR" dirty="0" smtClean="0"/>
              <a:t>    * cardiaques : </a:t>
            </a:r>
            <a:r>
              <a:rPr lang="fr-FR" dirty="0" err="1" smtClean="0"/>
              <a:t>valvuloplaties</a:t>
            </a:r>
            <a:r>
              <a:rPr lang="fr-FR" dirty="0" smtClean="0"/>
              <a:t> (25%), anévrysme Aorte.</a:t>
            </a:r>
          </a:p>
          <a:p>
            <a:pPr>
              <a:buNone/>
            </a:pPr>
            <a:r>
              <a:rPr lang="fr-FR" dirty="0" smtClean="0"/>
              <a:t>    * Diverticulose colique(2/3 cas)</a:t>
            </a:r>
          </a:p>
          <a:p>
            <a:pPr>
              <a:buNone/>
            </a:pPr>
            <a:r>
              <a:rPr lang="fr-FR" dirty="0" smtClean="0"/>
              <a:t>   * Hernie inguinale (15%)</a:t>
            </a:r>
          </a:p>
          <a:p>
            <a:pPr>
              <a:buNone/>
            </a:pPr>
            <a:r>
              <a:rPr lang="fr-FR" dirty="0" smtClean="0"/>
              <a:t>    * Kystes ovaires, pancréas, rate, œsophage et cerveau</a:t>
            </a:r>
            <a:endParaRPr lang="fr-F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romenade">
  <a:themeElements>
    <a:clrScheme name="Promenad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Promenade">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Promenade">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428</TotalTime>
  <Words>1085</Words>
  <Application>Microsoft Office PowerPoint</Application>
  <PresentationFormat>Affichage à l'écran (4:3)</PresentationFormat>
  <Paragraphs>230</Paragraphs>
  <Slides>26</Slides>
  <Notes>0</Notes>
  <HiddenSlides>0</HiddenSlides>
  <MMClips>0</MMClips>
  <ScaleCrop>false</ScaleCrop>
  <HeadingPairs>
    <vt:vector size="4" baseType="variant">
      <vt:variant>
        <vt:lpstr>Thème</vt:lpstr>
      </vt:variant>
      <vt:variant>
        <vt:i4>1</vt:i4>
      </vt:variant>
      <vt:variant>
        <vt:lpstr>Titres des diapositives</vt:lpstr>
      </vt:variant>
      <vt:variant>
        <vt:i4>26</vt:i4>
      </vt:variant>
    </vt:vector>
  </HeadingPairs>
  <TitlesOfParts>
    <vt:vector size="27" baseType="lpstr">
      <vt:lpstr>Promenade</vt:lpstr>
      <vt:lpstr>                                dr bendjeddou</vt:lpstr>
      <vt:lpstr>INTRODUCTION </vt:lpstr>
      <vt:lpstr>Classification des néphropathies héréditaires    </vt:lpstr>
      <vt:lpstr> 4.les affections interstitielles prédominantes      * Syndrome de bardet-Bield.         5. les tubulopathies (anomalies du transport tubulaire )         *Amino-aciduries et le syndrome de Fonconi          *Diabète insipide néphrogénique             *Acidose tubulaires rénales      *Syndrome de bartter et syndrome de Gitelmen       *pseudo-hypoaldostéronisme de type 1         *Syndrome de lidddle( pseudo-hyperaldostéronisme ) 6.les affection métaboliques avec atteintes rénales      *Déficit  en alpha-galactosidase A(maladie de Fabry) et autres lipidoses.    *Déficit en lécithine-choléstérol-acyltransférase(LCAT)     *Cystinose.  </vt:lpstr>
      <vt:lpstr>7.les affections héréditaires associées à des calculs rénaux et/ou une néphrocalcinose       * Hyperoxalurie primitive        *Cystinurie         *Acidose tubulaire distale     8.les phacomatoses et les tumeurs héréditaires du rein  *les neurofibromatoses et la sclérose tubéreuse  de Bourneville   *la maladie de Von Hippel Lindau     *la tumeur de wilms</vt:lpstr>
      <vt:lpstr>La polykystose rénale autosomique dominante</vt:lpstr>
      <vt:lpstr>Diapositive 7</vt:lpstr>
      <vt:lpstr>Diapositive 8</vt:lpstr>
      <vt:lpstr>Diapositive 9</vt:lpstr>
      <vt:lpstr>Diapositive 10</vt:lpstr>
      <vt:lpstr>Diapositive 11</vt:lpstr>
      <vt:lpstr>Diapositive 12</vt:lpstr>
      <vt:lpstr>Diapositive 13</vt:lpstr>
      <vt:lpstr>Diapositive 14</vt:lpstr>
      <vt:lpstr>Diapositive 15</vt:lpstr>
      <vt:lpstr>Polykystose rénale autosomique  récessive</vt:lpstr>
      <vt:lpstr>Diapositive 17</vt:lpstr>
      <vt:lpstr>Diapositive 18</vt:lpstr>
      <vt:lpstr>    Maladie d’alport   </vt:lpstr>
      <vt:lpstr>Composant matriciel de la barrière de filtration glomérulaire</vt:lpstr>
      <vt:lpstr> </vt:lpstr>
      <vt:lpstr>Diapositive 22</vt:lpstr>
      <vt:lpstr>Diapositive 23</vt:lpstr>
      <vt:lpstr>Diapositive 24</vt:lpstr>
      <vt:lpstr>Diapositive 25</vt:lpstr>
      <vt:lpstr>Cristallin:  -Lenticone antérieur:      caractéristique du SA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DR bendjeddou</dc:title>
  <dc:creator>PLAY</dc:creator>
  <cp:lastModifiedBy>BENDJEDOU</cp:lastModifiedBy>
  <cp:revision>58</cp:revision>
  <dcterms:created xsi:type="dcterms:W3CDTF">2017-03-10T18:09:33Z</dcterms:created>
  <dcterms:modified xsi:type="dcterms:W3CDTF">2017-11-28T09:01:01Z</dcterms:modified>
</cp:coreProperties>
</file>