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1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73" r:id="rId8"/>
    <p:sldId id="274" r:id="rId9"/>
    <p:sldId id="286" r:id="rId10"/>
    <p:sldId id="288" r:id="rId11"/>
    <p:sldId id="287" r:id="rId12"/>
    <p:sldId id="289" r:id="rId13"/>
    <p:sldId id="290" r:id="rId14"/>
    <p:sldId id="275" r:id="rId15"/>
    <p:sldId id="262" r:id="rId16"/>
    <p:sldId id="276" r:id="rId17"/>
    <p:sldId id="263" r:id="rId18"/>
    <p:sldId id="277" r:id="rId19"/>
    <p:sldId id="278" r:id="rId20"/>
    <p:sldId id="264" r:id="rId21"/>
    <p:sldId id="279" r:id="rId22"/>
    <p:sldId id="280" r:id="rId23"/>
    <p:sldId id="281" r:id="rId24"/>
    <p:sldId id="265" r:id="rId25"/>
    <p:sldId id="266" r:id="rId26"/>
    <p:sldId id="267" r:id="rId27"/>
    <p:sldId id="268" r:id="rId28"/>
    <p:sldId id="299" r:id="rId29"/>
    <p:sldId id="291" r:id="rId30"/>
    <p:sldId id="292" r:id="rId31"/>
    <p:sldId id="294" r:id="rId32"/>
    <p:sldId id="295" r:id="rId33"/>
    <p:sldId id="296" r:id="rId34"/>
    <p:sldId id="297" r:id="rId35"/>
    <p:sldId id="283" r:id="rId36"/>
    <p:sldId id="30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0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8999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4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5574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79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76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3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5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3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2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7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8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7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4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6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Insuffisance Rénale Aigue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5180780"/>
            <a:ext cx="8915399" cy="1126283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fr-FR" b="1" dirty="0" smtClean="0">
                <a:solidFill>
                  <a:schemeClr val="tx1"/>
                </a:solidFill>
              </a:rPr>
              <a:t>Cours destiné aux externes 5</a:t>
            </a:r>
            <a:r>
              <a:rPr lang="fr-FR" b="1" baseline="30000" dirty="0" smtClean="0">
                <a:solidFill>
                  <a:schemeClr val="tx1"/>
                </a:solidFill>
              </a:rPr>
              <a:t>ème</a:t>
            </a:r>
            <a:r>
              <a:rPr lang="fr-FR" b="1" dirty="0" smtClean="0">
                <a:solidFill>
                  <a:schemeClr val="tx1"/>
                </a:solidFill>
              </a:rPr>
              <a:t> Année  Médecine </a:t>
            </a:r>
          </a:p>
          <a:p>
            <a:pPr algn="r"/>
            <a:r>
              <a:rPr lang="fr-FR" b="1" dirty="0" smtClean="0">
                <a:solidFill>
                  <a:schemeClr val="tx1"/>
                </a:solidFill>
              </a:rPr>
              <a:t>Dr: S. BOUTENNOUNE</a:t>
            </a:r>
          </a:p>
          <a:p>
            <a:pPr algn="r"/>
            <a:r>
              <a:rPr lang="fr-FR" b="1" dirty="0" smtClean="0">
                <a:solidFill>
                  <a:schemeClr val="tx1"/>
                </a:solidFill>
              </a:rPr>
              <a:t>Maitre assistante en Néphrologie</a:t>
            </a:r>
          </a:p>
          <a:p>
            <a:pPr algn="r"/>
            <a:r>
              <a:rPr lang="fr-FR" b="1" dirty="0" smtClean="0">
                <a:solidFill>
                  <a:schemeClr val="tx1"/>
                </a:solidFill>
              </a:rPr>
              <a:t>2021/2022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25413" y="360609"/>
            <a:ext cx="47689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/>
              <a:t>Université Saleh </a:t>
            </a:r>
            <a:r>
              <a:rPr lang="fr-FR" sz="1300" b="1" dirty="0" err="1"/>
              <a:t>Boubnider</a:t>
            </a:r>
            <a:r>
              <a:rPr lang="fr-FR" sz="1300" b="1" dirty="0"/>
              <a:t>-Constantine.</a:t>
            </a:r>
          </a:p>
          <a:p>
            <a:pPr algn="ctr"/>
            <a:r>
              <a:rPr lang="fr-FR" sz="1300" b="1" dirty="0"/>
              <a:t>Faculté de Médecine.</a:t>
            </a:r>
          </a:p>
          <a:p>
            <a:pPr algn="ctr"/>
            <a:r>
              <a:rPr lang="fr-FR" sz="1300" b="1" dirty="0"/>
              <a:t>Département de Médecine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34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02534"/>
            <a:ext cx="8915400" cy="44603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conséquences rénales sont :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les glomérules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Augmentation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pour maintenir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PF: mécanisme non durable; chute de PF 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les tubules : </a:t>
            </a:r>
            <a:endParaRPr lang="fr-F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réabsorption tubulaire proximale,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réabsorption distale accrue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sodium (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aldosterone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• réabsorption d’eau (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ADH). 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Oligurie: urines pauvre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sodium, riche en potassium,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très concentrée.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réabsorption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passive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d’urée au niveau de TC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expliquant l’augmentation plus importante de l’urée plasmatique que de la créatinine au cours des IRA fonctionnelles 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78157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 particulière d’IRA 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Fonctionnelle 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liée à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l’absence de vasoconstriction de l’AE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dimunution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sous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l’effet des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bloqueurs du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SRA (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IEC ARA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2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56637" y="1940416"/>
            <a:ext cx="8915400" cy="45118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IRA</a:t>
            </a:r>
            <a:r>
              <a:rPr lang="fr-FR" dirty="0" smtClean="0"/>
              <a:t> </a:t>
            </a:r>
            <a:r>
              <a:rPr lang="fr-FR" sz="20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parenchymateuse ou Rénale</a:t>
            </a:r>
            <a:r>
              <a:rPr lang="fr-FR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Lésions anatomiques : Tubulaire, interstitielle, glomérulaire, vasculaire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Nécrose Tubulaire Aigue NTA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80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des IRA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organiques.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mécanismes de NTA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ischémique/ Toxique 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svt</a:t>
            </a: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intriqués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fr-FR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NTA ischémique: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Baisse de DSR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ischémie /Nécrose des Cs épithéliales tubulaires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accumulation des débris Cres----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Augmentation de pression </a:t>
            </a:r>
            <a:r>
              <a:rPr lang="fr-FR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intratubulaire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Pu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diminution de FG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Défaut de réabsorption tubulaire de Na 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activation de feed-back </a:t>
            </a:r>
            <a:r>
              <a:rPr lang="fr-FR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tubulo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-glomérulaire 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Augmentation des Raf</a:t>
            </a:r>
          </a:p>
          <a:p>
            <a:pPr marL="0" indent="0">
              <a:lnSpc>
                <a:spcPct val="150000"/>
              </a:lnSpc>
              <a:buNone/>
            </a:pPr>
            <a:endParaRPr lang="fr-F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592925" y="624109"/>
            <a:ext cx="8911687" cy="11698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 smtClean="0"/>
              <a:t>Physiopathologie et principaux types d’IRA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373983" y="1229595"/>
            <a:ext cx="8911687" cy="5643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400" b="1" i="1" smtClean="0">
                <a:solidFill>
                  <a:srgbClr val="FF6600"/>
                </a:solidFill>
                <a:latin typeface="+mn-lt"/>
                <a:ea typeface="+mn-ea"/>
                <a:cs typeface="+mn-cs"/>
              </a:rPr>
              <a:t>C- Principaux types d’IRA</a:t>
            </a:r>
            <a:endParaRPr lang="fr-FR" sz="2400" b="1" i="1" dirty="0">
              <a:solidFill>
                <a:srgbClr val="FF66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17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7681" y="1429406"/>
            <a:ext cx="8915400" cy="44248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fr-FR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 IRA </a:t>
            </a:r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parenchymateuses</a:t>
            </a:r>
          </a:p>
          <a:p>
            <a:pPr marL="0" indent="0">
              <a:buNone/>
            </a:pPr>
            <a:endParaRPr lang="fr-FR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Glomérulonéphrite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Microangiopathie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thrombotique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la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baisse du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Kf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essentiellement par baisse de la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surface de filtration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Néphrite interstitielle aigue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l’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oedème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intrarénal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augmente la pression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intrarénale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diminuant ainsi le flux sanguin et la pression de FG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Rhabdomyolyse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, Hémolyse massive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la précipitation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intratubulaire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de myoglobine ou d’hémoglobine, ou de chaînes légères d’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est impliquée dans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l’IR</a:t>
            </a:r>
          </a:p>
          <a:p>
            <a:pPr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(Augmentation de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Pu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96" y="407346"/>
            <a:ext cx="8615966" cy="571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Diagnostic positif de l’IRA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91" y="1541400"/>
            <a:ext cx="9174690" cy="49224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fr-F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 Caractère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igu: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Créatinine antérieure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normale 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Taille des reins </a:t>
            </a:r>
            <a:r>
              <a:rPr lang="fr-FR" dirty="0">
                <a:latin typeface="Arial" pitchFamily="34" charset="0"/>
                <a:cs typeface="Arial" pitchFamily="34" charset="0"/>
              </a:rPr>
              <a:t>normale ou augmentée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Absence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d’anémie et d’hypocalcémie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(caractère </a:t>
            </a:r>
            <a:r>
              <a:rPr lang="fr-FR" dirty="0">
                <a:latin typeface="Arial" pitchFamily="34" charset="0"/>
                <a:cs typeface="Arial" pitchFamily="34" charset="0"/>
              </a:rPr>
              <a:t>aigu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récent)</a:t>
            </a: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Diagnostic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différentiel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entre IRA et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IRC:</a:t>
            </a:r>
          </a:p>
          <a:p>
            <a:endParaRPr lang="fr-F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76" y="4597211"/>
            <a:ext cx="5857875" cy="1309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92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9833" y="1649021"/>
            <a:ext cx="7598981" cy="4930455"/>
          </a:xfrm>
          <a:solidFill>
            <a:srgbClr val="FFFF99"/>
          </a:solidFill>
        </p:spPr>
        <p:txBody>
          <a:bodyPr/>
          <a:lstStyle/>
          <a:p>
            <a:r>
              <a:rPr lang="en-GB" dirty="0" smtClean="0"/>
              <a:t>                       </a:t>
            </a:r>
            <a:r>
              <a:rPr lang="en-GB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Particularités</a:t>
            </a:r>
            <a:r>
              <a:rPr lang="en-GB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diagnostiques</a:t>
            </a:r>
            <a:endParaRPr lang="en-GB" sz="20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945" y="2451209"/>
            <a:ext cx="5862309" cy="3350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Diagnostic positif de l’IRA</a:t>
            </a:r>
            <a:br>
              <a:rPr lang="fr-FR" b="1" dirty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626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IRA Obstructives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36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Présentation clinique: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ATCD</a:t>
            </a:r>
            <a:r>
              <a:rPr lang="fr-FR" dirty="0">
                <a:latin typeface="Arial" pitchFamily="34" charset="0"/>
                <a:cs typeface="Arial" pitchFamily="34" charset="0"/>
              </a:rPr>
              <a:t>: lithiase urinaire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Kc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digestif ou utérin ;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prostatique </a:t>
            </a:r>
            <a:r>
              <a:rPr lang="fr-FR" dirty="0">
                <a:latin typeface="Arial" pitchFamily="34" charset="0"/>
                <a:cs typeface="Arial" pitchFamily="34" charset="0"/>
              </a:rPr>
              <a:t>ou de vessie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>
                <a:latin typeface="Arial" pitchFamily="34" charset="0"/>
                <a:cs typeface="Arial" pitchFamily="34" charset="0"/>
              </a:rPr>
              <a:t>Signes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>
                <a:latin typeface="Arial" pitchFamily="34" charset="0"/>
                <a:cs typeface="Arial" pitchFamily="34" charset="0"/>
              </a:rPr>
              <a:t>douleur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lombaire; hématurie </a:t>
            </a:r>
            <a:r>
              <a:rPr lang="fr-FR" dirty="0">
                <a:latin typeface="Arial" pitchFamily="34" charset="0"/>
                <a:cs typeface="Arial" pitchFamily="34" charset="0"/>
              </a:rPr>
              <a:t>macroscopique avec caillots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globe </a:t>
            </a:r>
            <a:r>
              <a:rPr lang="fr-FR" dirty="0">
                <a:latin typeface="Arial" pitchFamily="34" charset="0"/>
                <a:cs typeface="Arial" pitchFamily="34" charset="0"/>
              </a:rPr>
              <a:t>vésical ;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fr-FR" dirty="0">
                <a:latin typeface="Arial" pitchFamily="34" charset="0"/>
                <a:cs typeface="Arial" pitchFamily="34" charset="0"/>
              </a:rPr>
              <a:t>blindage pelvien au toucher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vaginal/ </a:t>
            </a:r>
            <a:r>
              <a:rPr lang="fr-FR" dirty="0">
                <a:latin typeface="Arial" pitchFamily="34" charset="0"/>
                <a:cs typeface="Arial" pitchFamily="34" charset="0"/>
              </a:rPr>
              <a:t>rectal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b="1" dirty="0" err="1" smtClean="0">
                <a:latin typeface="Arial" pitchFamily="34" charset="0"/>
                <a:cs typeface="Arial" pitchFamily="34" charset="0"/>
              </a:rPr>
              <a:t>EchoAP</a:t>
            </a:r>
            <a:r>
              <a:rPr lang="fr-FR" dirty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Dilatation </a:t>
            </a:r>
            <a:r>
              <a:rPr lang="fr-FR" dirty="0">
                <a:latin typeface="Arial" pitchFamily="34" charset="0"/>
                <a:cs typeface="Arial" pitchFamily="34" charset="0"/>
              </a:rPr>
              <a:t>des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CPC (unilatérale ’R unique’/ bilatérale)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               -  Pas de dilatation: obstruction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récénte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déshydratation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IRA Obstructives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20743" y="1723697"/>
            <a:ext cx="8915400" cy="3777622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Arial" pitchFamily="34" charset="0"/>
                <a:cs typeface="Arial" pitchFamily="34" charset="0"/>
              </a:rPr>
              <a:t>Causes:</a:t>
            </a:r>
            <a:endParaRPr lang="fr-F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312719"/>
            <a:ext cx="7948734" cy="3852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56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IRA Obstructives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04522" y="1881351"/>
            <a:ext cx="8236443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latin typeface="Arial" pitchFamily="34" charset="0"/>
                <a:cs typeface="Arial" pitchFamily="34" charset="0"/>
              </a:rPr>
              <a:t>TRT: 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Dérivation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 urines en urgence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- sondage vésical ou un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catheter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sus-pubien</a:t>
            </a:r>
            <a:r>
              <a:rPr lang="fr-FR" dirty="0">
                <a:latin typeface="Arial" pitchFamily="34" charset="0"/>
                <a:cs typeface="Arial" pitchFamily="34" charset="0"/>
              </a:rPr>
              <a:t> :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            obstacle bas </a:t>
            </a:r>
            <a:r>
              <a:rPr lang="fr-FR" dirty="0">
                <a:latin typeface="Arial" pitchFamily="34" charset="0"/>
                <a:cs typeface="Arial" pitchFamily="34" charset="0"/>
              </a:rPr>
              <a:t>situé (vessie, urètre,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prostate)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Sonde </a:t>
            </a:r>
            <a:r>
              <a:rPr lang="fr-FR" dirty="0">
                <a:latin typeface="Arial" pitchFamily="34" charset="0"/>
                <a:cs typeface="Arial" pitchFamily="34" charset="0"/>
              </a:rPr>
              <a:t>urétérale (double J) ou la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néphrostomie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per-cutanée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            obstacle haut situé</a:t>
            </a: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TRT étiologique </a:t>
            </a:r>
            <a:endParaRPr lang="fr-F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Plan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Définition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Classification 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Physiopathologie et principaux types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d’IRA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Diagnostic positif de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l’IRA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IRA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Obstructives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IRA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Fonctionnelles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IRA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Organiques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Complications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 IRA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Prévention de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l’IRA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Traitement symptomatique des IRA organiques</a:t>
            </a:r>
          </a:p>
        </p:txBody>
      </p:sp>
    </p:spTree>
    <p:extLst>
      <p:ext uri="{BB962C8B-B14F-4D97-AF65-F5344CB8AC3E}">
        <p14:creationId xmlns:p14="http://schemas.microsoft.com/office/powerpoint/2010/main" val="31033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IRA Fonctionnelles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36660" y="1944414"/>
            <a:ext cx="8915400" cy="426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Circonstances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survenue:</a:t>
            </a: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Déshydratations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extracellulaires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importantes: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hypotension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artérielle; tachycardie; pli cutané; perte 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poids; hémoconcentration</a:t>
            </a:r>
          </a:p>
          <a:p>
            <a:pPr marL="0" indent="0">
              <a:buNone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b="1" dirty="0" err="1" smtClean="0">
                <a:latin typeface="Arial" pitchFamily="34" charset="0"/>
                <a:cs typeface="Arial" pitchFamily="34" charset="0"/>
              </a:rPr>
              <a:t>Hypovolémies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efficaces: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Insuffisance </a:t>
            </a:r>
            <a:r>
              <a:rPr lang="fr-FR" dirty="0">
                <a:latin typeface="Arial" pitchFamily="34" charset="0"/>
                <a:cs typeface="Arial" pitchFamily="34" charset="0"/>
              </a:rPr>
              <a:t>cardiaque congestive ;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Décompensation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oedémato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-ascitique de cirrhose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Syndrome </a:t>
            </a:r>
            <a:r>
              <a:rPr lang="fr-FR" dirty="0">
                <a:latin typeface="Arial" pitchFamily="34" charset="0"/>
                <a:cs typeface="Arial" pitchFamily="34" charset="0"/>
              </a:rPr>
              <a:t>néphrotique</a:t>
            </a:r>
          </a:p>
        </p:txBody>
      </p:sp>
    </p:spTree>
    <p:extLst>
      <p:ext uri="{BB962C8B-B14F-4D97-AF65-F5344CB8AC3E}">
        <p14:creationId xmlns:p14="http://schemas.microsoft.com/office/powerpoint/2010/main" val="39702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74124" y="1261240"/>
            <a:ext cx="8179676" cy="4170961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 principales causes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907" y="1818289"/>
            <a:ext cx="7038242" cy="4729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b="1" dirty="0"/>
              <a:t>IRA Fonctionnelles</a:t>
            </a:r>
          </a:p>
        </p:txBody>
      </p:sp>
    </p:spTree>
    <p:extLst>
      <p:ext uri="{BB962C8B-B14F-4D97-AF65-F5344CB8AC3E}">
        <p14:creationId xmlns:p14="http://schemas.microsoft.com/office/powerpoint/2010/main" val="5540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7289" y="1314319"/>
            <a:ext cx="9889618" cy="5322150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Les signes distinctifs entre IRA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fonctionnelle et </a:t>
            </a:r>
            <a:r>
              <a:rPr lang="fr-FR" dirty="0">
                <a:latin typeface="Arial" pitchFamily="34" charset="0"/>
                <a:cs typeface="Arial" pitchFamily="34" charset="0"/>
              </a:rPr>
              <a:t>IRA organique par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NTA</a:t>
            </a:r>
          </a:p>
          <a:p>
            <a:pPr marL="0" indent="0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Indices plasmatiques et urinaires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512" y="2269864"/>
            <a:ext cx="6325496" cy="3685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3594874" y="6107188"/>
            <a:ext cx="7646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itchFamily="34" charset="0"/>
                <a:cs typeface="Arial" pitchFamily="34" charset="0"/>
              </a:rPr>
              <a:t>FE Na+ : fraction d’excrétion du sodium = </a:t>
            </a:r>
            <a:r>
              <a:rPr lang="fr-FR" sz="1600" dirty="0" err="1">
                <a:latin typeface="Arial" pitchFamily="34" charset="0"/>
                <a:cs typeface="Arial" pitchFamily="34" charset="0"/>
              </a:rPr>
              <a:t>CNa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/</a:t>
            </a:r>
            <a:r>
              <a:rPr lang="fr-FR" sz="1600" dirty="0" err="1">
                <a:latin typeface="Arial" pitchFamily="34" charset="0"/>
                <a:cs typeface="Arial" pitchFamily="34" charset="0"/>
              </a:rPr>
              <a:t>Ccr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 = (</a:t>
            </a:r>
            <a:r>
              <a:rPr lang="fr-FR" sz="1600" dirty="0" err="1">
                <a:latin typeface="Arial" pitchFamily="34" charset="0"/>
                <a:cs typeface="Arial" pitchFamily="34" charset="0"/>
              </a:rPr>
              <a:t>UNa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/</a:t>
            </a:r>
            <a:r>
              <a:rPr lang="fr-FR" sz="1600" dirty="0" err="1">
                <a:latin typeface="Arial" pitchFamily="34" charset="0"/>
                <a:cs typeface="Arial" pitchFamily="34" charset="0"/>
              </a:rPr>
              <a:t>PNa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)/(</a:t>
            </a:r>
            <a:r>
              <a:rPr lang="fr-FR" sz="1600" dirty="0" err="1">
                <a:latin typeface="Arial" pitchFamily="34" charset="0"/>
                <a:cs typeface="Arial" pitchFamily="34" charset="0"/>
              </a:rPr>
              <a:t>Ucr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/</a:t>
            </a:r>
            <a:r>
              <a:rPr lang="fr-FR" sz="1600" dirty="0" err="1">
                <a:latin typeface="Arial" pitchFamily="34" charset="0"/>
                <a:cs typeface="Arial" pitchFamily="34" charset="0"/>
              </a:rPr>
              <a:t>Pcr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) x 100 FE urée : fraction d’excrétion de l’urée =Curée/</a:t>
            </a:r>
            <a:r>
              <a:rPr lang="fr-FR" sz="1600" dirty="0" err="1">
                <a:latin typeface="Arial" pitchFamily="34" charset="0"/>
                <a:cs typeface="Arial" pitchFamily="34" charset="0"/>
              </a:rPr>
              <a:t>Ccr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 (même calcul)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b="1" dirty="0"/>
              <a:t>IRA Fonctionnelles</a:t>
            </a:r>
          </a:p>
        </p:txBody>
      </p:sp>
    </p:spTree>
    <p:extLst>
      <p:ext uri="{BB962C8B-B14F-4D97-AF65-F5344CB8AC3E}">
        <p14:creationId xmlns:p14="http://schemas.microsoft.com/office/powerpoint/2010/main" val="15765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15336" y="1765738"/>
            <a:ext cx="7689905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fr-F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Traitement:</a:t>
            </a:r>
          </a:p>
          <a:p>
            <a:pPr>
              <a:buFontTx/>
              <a:buChar char="-"/>
            </a:pPr>
            <a:r>
              <a:rPr lang="fr-FR" u="sng" dirty="0" smtClean="0">
                <a:latin typeface="Arial" pitchFamily="34" charset="0"/>
                <a:cs typeface="Arial" pitchFamily="34" charset="0"/>
              </a:rPr>
              <a:t>Déshydratation </a:t>
            </a:r>
            <a:r>
              <a:rPr lang="fr-FR" u="sng" dirty="0" err="1">
                <a:latin typeface="Arial" pitchFamily="34" charset="0"/>
                <a:cs typeface="Arial" pitchFamily="34" charset="0"/>
              </a:rPr>
              <a:t>extraC</a:t>
            </a:r>
            <a:r>
              <a:rPr lang="fr-FR" dirty="0">
                <a:latin typeface="Arial" pitchFamily="34" charset="0"/>
                <a:cs typeface="Arial" pitchFamily="34" charset="0"/>
              </a:rPr>
              <a:t>: restauration d’une volémie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efficace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(IV: SSI,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rehydratation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orale)</a:t>
            </a:r>
          </a:p>
          <a:p>
            <a:pPr marL="0" indent="0"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u="sng" dirty="0" smtClean="0">
                <a:latin typeface="Arial" pitchFamily="34" charset="0"/>
                <a:cs typeface="Arial" pitchFamily="34" charset="0"/>
              </a:rPr>
              <a:t>IRAF + </a:t>
            </a:r>
            <a:r>
              <a:rPr lang="fr-FR" u="sng" dirty="0" err="1" smtClean="0">
                <a:latin typeface="Arial" pitchFamily="34" charset="0"/>
                <a:cs typeface="Arial" pitchFamily="34" charset="0"/>
              </a:rPr>
              <a:t>Oedèmes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Albumine + Diurétiques; TRT de l’IC.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u="sng" dirty="0">
                <a:latin typeface="Arial" pitchFamily="34" charset="0"/>
                <a:cs typeface="Arial" pitchFamily="34" charset="0"/>
              </a:rPr>
              <a:t>Cas particulier des IEC et des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AINS: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Arret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mdct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b="1" dirty="0"/>
              <a:t>IRA Fonctionnelles</a:t>
            </a:r>
          </a:p>
        </p:txBody>
      </p:sp>
    </p:spTree>
    <p:extLst>
      <p:ext uri="{BB962C8B-B14F-4D97-AF65-F5344CB8AC3E}">
        <p14:creationId xmlns:p14="http://schemas.microsoft.com/office/powerpoint/2010/main" val="32931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6639" y="613311"/>
            <a:ext cx="6536754" cy="1047324"/>
          </a:xfrm>
        </p:spPr>
        <p:txBody>
          <a:bodyPr/>
          <a:lstStyle/>
          <a:p>
            <a:r>
              <a:rPr lang="fr-FR" b="1" dirty="0"/>
              <a:t>IRA Organiques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68717" y="1834433"/>
            <a:ext cx="7591540" cy="614477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Diagnostic syndromique des IRA </a:t>
            </a:r>
            <a:r>
              <a:rPr lang="fr-F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organiques</a:t>
            </a:r>
          </a:p>
          <a:p>
            <a:pPr marL="0" indent="0">
              <a:buNone/>
            </a:pPr>
            <a:endParaRPr lang="fr-F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680" y="2614707"/>
            <a:ext cx="7505598" cy="3387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951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46803" y="2045281"/>
            <a:ext cx="7648265" cy="30753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Procédures </a:t>
            </a:r>
            <a:r>
              <a:rPr lang="fr-F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diagnostiques:</a:t>
            </a:r>
          </a:p>
          <a:p>
            <a:pPr marL="0" indent="0"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Echographie rénale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systématique</a:t>
            </a:r>
          </a:p>
          <a:p>
            <a:pPr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La ponction biopsie rénale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(PBR</a:t>
            </a:r>
            <a:r>
              <a:rPr lang="fr-FR" dirty="0">
                <a:latin typeface="Arial" pitchFamily="34" charset="0"/>
                <a:cs typeface="Arial" pitchFamily="34" charset="0"/>
              </a:rPr>
              <a:t>): néphropathie glomérulaire,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                                                      vasculaire </a:t>
            </a:r>
            <a:r>
              <a:rPr lang="fr-FR" dirty="0">
                <a:latin typeface="Arial" pitchFamily="34" charset="0"/>
                <a:cs typeface="Arial" pitchFamily="34" charset="0"/>
              </a:rPr>
              <a:t>ou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interstitielle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fr-FR" dirty="0">
                <a:latin typeface="Arial" pitchFamily="34" charset="0"/>
                <a:cs typeface="Arial" pitchFamily="34" charset="0"/>
              </a:rPr>
              <a:t>tableau de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NTA</a:t>
            </a:r>
            <a:r>
              <a:rPr lang="fr-FR" dirty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si FR </a:t>
            </a:r>
            <a:r>
              <a:rPr lang="fr-FR" dirty="0">
                <a:latin typeface="Arial" pitchFamily="34" charset="0"/>
                <a:cs typeface="Arial" pitchFamily="34" charset="0"/>
              </a:rPr>
              <a:t>ne s’améliore pas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4 à 5 semaines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456639" y="613311"/>
            <a:ext cx="6536754" cy="1047324"/>
          </a:xfrm>
        </p:spPr>
        <p:txBody>
          <a:bodyPr/>
          <a:lstStyle/>
          <a:p>
            <a:r>
              <a:rPr lang="fr-FR" b="1" dirty="0"/>
              <a:t>IRA Organiques</a:t>
            </a:r>
          </a:p>
        </p:txBody>
      </p:sp>
    </p:spTree>
    <p:extLst>
      <p:ext uri="{BB962C8B-B14F-4D97-AF65-F5344CB8AC3E}">
        <p14:creationId xmlns:p14="http://schemas.microsoft.com/office/powerpoint/2010/main" val="3009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74883" y="1343934"/>
            <a:ext cx="8216307" cy="940767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Causes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856" y="1829542"/>
            <a:ext cx="6955701" cy="4711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456639" y="371573"/>
            <a:ext cx="6536754" cy="1047324"/>
          </a:xfrm>
        </p:spPr>
        <p:txBody>
          <a:bodyPr/>
          <a:lstStyle/>
          <a:p>
            <a:r>
              <a:rPr lang="fr-FR" b="1" dirty="0"/>
              <a:t>IRA </a:t>
            </a:r>
            <a:r>
              <a:rPr lang="fr-FR" b="1" dirty="0" smtClean="0"/>
              <a:t>Organiques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201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9465" y="1793124"/>
            <a:ext cx="7088701" cy="4829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456639" y="613311"/>
            <a:ext cx="6536754" cy="1047324"/>
          </a:xfrm>
        </p:spPr>
        <p:txBody>
          <a:bodyPr/>
          <a:lstStyle/>
          <a:p>
            <a:r>
              <a:rPr lang="fr-FR" b="1" dirty="0"/>
              <a:t>IRA Organiques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674883" y="1343934"/>
            <a:ext cx="8216307" cy="94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Causes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5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48607" y="1797269"/>
            <a:ext cx="4288220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NTA ischémique (</a:t>
            </a:r>
            <a:r>
              <a:rPr lang="fr-FR" sz="1600" b="1" i="1" u="sng" dirty="0" err="1" smtClean="0">
                <a:latin typeface="Arial" pitchFamily="34" charset="0"/>
                <a:cs typeface="Arial" pitchFamily="34" charset="0"/>
              </a:rPr>
              <a:t>hypoperfusion</a:t>
            </a: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 rénale):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  le tableau dominé par </a:t>
            </a: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le choc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  une </a:t>
            </a: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oligurie initiale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; les urines sont peu concentrées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(U/P urée &lt; 50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 et  </a:t>
            </a: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Na+/K+ urinaire  &gt; 1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NTA toxiques: </a:t>
            </a:r>
          </a:p>
          <a:p>
            <a:endParaRPr lang="fr-FR" sz="1600" b="1" i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le profil urinaire est identique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diurèse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est le plus souvent </a:t>
            </a: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conservée.</a:t>
            </a:r>
            <a:endParaRPr lang="fr-FR" sz="1600" dirty="0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620000" y="1954924"/>
            <a:ext cx="4025462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NTA </a:t>
            </a:r>
            <a:r>
              <a:rPr lang="fr-FR" sz="1600" b="1" i="1" u="sng" dirty="0" err="1" smtClean="0">
                <a:latin typeface="Arial" pitchFamily="34" charset="0"/>
                <a:cs typeface="Arial" pitchFamily="34" charset="0"/>
              </a:rPr>
              <a:t>IIre</a:t>
            </a: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 à une </a:t>
            </a:r>
            <a:r>
              <a:rPr lang="fr-FR" sz="1600" b="1" i="1" u="sng" dirty="0" err="1" smtClean="0">
                <a:latin typeface="Arial" pitchFamily="34" charset="0"/>
                <a:cs typeface="Arial" pitchFamily="34" charset="0"/>
              </a:rPr>
              <a:t>rhabdomyolyse</a:t>
            </a: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 aigue</a:t>
            </a:r>
          </a:p>
          <a:p>
            <a:endParaRPr lang="fr-FR" sz="1600" b="1" i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Particularités sémiologiques : </a:t>
            </a:r>
          </a:p>
          <a:p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600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hyperuricémie</a:t>
            </a: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importante, 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hypocalcémie initiale, </a:t>
            </a:r>
            <a:r>
              <a:rPr lang="fr-FR" sz="1600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hyperphosphorémie</a:t>
            </a:r>
            <a:endParaRPr lang="fr-FR" sz="1600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élévation des CPK (&gt; 10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x N le plus souvent). </a:t>
            </a:r>
          </a:p>
          <a:p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669627" y="4708635"/>
            <a:ext cx="8660524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Les formes les plus sévères sont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oligoanuriques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Tx/>
              <a:buChar char="-"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La PBR n’est pas pratiquée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dans ces formes d’IRA. 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Après une phase d’IRA de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1 à 3 semaines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, la fonction rénale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récupère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progressivement pour revenir à l’état antérieur.</a:t>
            </a:r>
          </a:p>
          <a:p>
            <a:pPr>
              <a:buFontTx/>
              <a:buChar char="-"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La prévention est souvent possible et doit être appliquée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132083" y="1156138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1- Nécrose tubulaire Aigue NTA: </a:t>
            </a:r>
            <a:r>
              <a:rPr lang="fr-FR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80% des IRA organiques </a:t>
            </a:r>
            <a:endParaRPr lang="fr-FR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52274" y="1229710"/>
            <a:ext cx="4084857" cy="48032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19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2. Les néphrites interstitielles aiguës NIA 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Infectieuses: </a:t>
            </a:r>
          </a:p>
          <a:p>
            <a:pPr>
              <a:buNone/>
            </a:pP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ascendantes (pyélonéphrites) ou hématogènes (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septicemie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Toxiques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Médicamenteuses (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immuno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-allergiques)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hyper éosinophilie,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une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éosinophilurie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une fièvre,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un rash cutané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cytolyse hépatique. 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161212" y="2501462"/>
            <a:ext cx="4463229" cy="22176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19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 Les glomérulonéphrites rapidement progressives GNRP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fr-FR" sz="16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Urgences thérapeutique</a:t>
            </a: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1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bilan immunologique/PBR</a:t>
            </a: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(en urgence).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1258" y="392290"/>
            <a:ext cx="8911687" cy="1280890"/>
          </a:xfrm>
        </p:spPr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Introduction/Définition: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02091" y="1287887"/>
            <a:ext cx="8915400" cy="31424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Diminution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brusque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(en quelques heures ou jours) du débit de filtration glomérulaire (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DFG)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entrainant un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d’urémie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aiguë.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Elle peut être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oligurique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(débit urinaire &lt; 400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/24 h chez l’adulte) ou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diurèse conservée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(non oligurique)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Habituellement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réversible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après traitement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28326" y="4623515"/>
            <a:ext cx="7662930" cy="203132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fr-F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fr-F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d’urémie aigue: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élévation quotidienne de la créatininémie et de l’urée sanguine </a:t>
            </a:r>
            <a:r>
              <a:rPr lang="fr-FR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++++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 hyperkaliémie,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 acidose métabolique,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hyperhydratation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8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47696" y="1221243"/>
            <a:ext cx="7052441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4. Les néphropathies vasculaires </a:t>
            </a:r>
          </a:p>
          <a:p>
            <a:endParaRPr lang="fr-FR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Atteinte des artères de petits calibres et des capillaires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 anémie hémolytique(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schyzocytes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), thrombopénie, haptoglobine bas, LDH élevé</a:t>
            </a:r>
          </a:p>
          <a:p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Les embolies de </a:t>
            </a:r>
            <a:r>
              <a:rPr lang="fr-FR" sz="16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cholesterol</a:t>
            </a:r>
            <a:r>
              <a:rPr lang="fr-FR" sz="1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16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nécrose distale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périunguéale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et livedo (sujet athéromateux, après une artériographie ou une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manoeuvre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endovasculaire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, ou lors d’un traitement anticoagulant </a:t>
            </a:r>
          </a:p>
          <a:p>
            <a:endParaRPr lang="fr-FR" sz="1600" i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b="1" i="1" dirty="0" smtClean="0"/>
              <a:t> </a:t>
            </a: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Atteinte des artères de gros calibre:</a:t>
            </a:r>
          </a:p>
          <a:p>
            <a:pPr>
              <a:buFontTx/>
              <a:buChar char="-"/>
            </a:pPr>
            <a:endParaRPr lang="fr-FR" sz="1600" b="1" dirty="0" smtClean="0"/>
          </a:p>
          <a:p>
            <a:r>
              <a:rPr lang="fr-FR" sz="1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Thromboses athéromateuses, dissection des artères rénales</a:t>
            </a:r>
          </a:p>
          <a:p>
            <a:endParaRPr lang="fr-FR" sz="1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douleur lombaire, hématurie macroscopique et fièvre</a:t>
            </a:r>
          </a:p>
          <a:p>
            <a:endParaRPr lang="fr-FR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Complications des IRA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6469" y="1849820"/>
            <a:ext cx="7577959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Acidose métabolique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hyperkaliémie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Hypervolémie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oedème</a:t>
            </a:r>
            <a:r>
              <a:rPr lang="fr-FR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pulmonaire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Dénutrition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par défaut d’anabolisme et souvent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hypercatabolisme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azoté.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Prévention des IRA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46867" y="1397877"/>
            <a:ext cx="7921133" cy="5328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Prévention de la NTA chez les sujets à risque :</a:t>
            </a:r>
          </a:p>
          <a:p>
            <a:pPr>
              <a:buNone/>
            </a:pPr>
            <a:endParaRPr lang="fr-FR" sz="24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Situations à risque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infection grave ; état de choc ; chirurgie lourde</a:t>
            </a:r>
          </a:p>
          <a:p>
            <a:pPr>
              <a:buNone/>
            </a:pPr>
            <a:r>
              <a:rPr lang="fr-FR" sz="1600" b="1" i="1" u="sng" dirty="0" smtClean="0">
                <a:latin typeface="Arial" pitchFamily="34" charset="0"/>
                <a:cs typeface="Arial" pitchFamily="34" charset="0"/>
              </a:rPr>
              <a:t>Sujets à risque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   sujets âgés, diabétiques, athéromateux, ayant déjà une insuffisance rénale. </a:t>
            </a:r>
          </a:p>
          <a:p>
            <a:pPr>
              <a:buNone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Le traitement préventif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repose sur le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maintien d’une volémie efficace et de la diurèse. 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Les apports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hydrosodés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seront adaptés en fonction : poids ;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oedèmes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, entrées et des sorties</a:t>
            </a:r>
          </a:p>
          <a:p>
            <a:pPr>
              <a:buFont typeface="Wingdings" pitchFamily="2" charset="2"/>
              <a:buChar char="§"/>
            </a:pPr>
            <a:endParaRPr lang="fr-F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Les solutés de remplissage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:c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ristalloïdes, et les colloïdes. </a:t>
            </a:r>
          </a:p>
          <a:p>
            <a:pPr>
              <a:buNone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46868" y="1797268"/>
            <a:ext cx="7963174" cy="44248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fr-FR" dirty="0" smtClean="0"/>
          </a:p>
          <a:p>
            <a:r>
              <a:rPr lang="fr-FR" sz="4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Prévention de la </a:t>
            </a:r>
            <a:r>
              <a:rPr lang="fr-FR" sz="44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tubulopathie</a:t>
            </a:r>
            <a:r>
              <a:rPr lang="fr-FR" sz="4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à l’iode </a:t>
            </a:r>
          </a:p>
          <a:p>
            <a:endParaRPr lang="fr-FR" dirty="0" smtClean="0"/>
          </a:p>
          <a:p>
            <a:pPr>
              <a:buNone/>
            </a:pPr>
            <a:r>
              <a:rPr lang="fr-FR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b="1" i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Les sujets à risque 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fr-FR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diabétiques ;  insuffisants rénaux ;  insuffisants cardiaques ; ou ayant un myélome. </a:t>
            </a:r>
          </a:p>
          <a:p>
            <a:pPr>
              <a:buNone/>
            </a:pPr>
            <a:endParaRPr lang="fr-FR" sz="3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4000" b="1" i="1" u="sng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Les mesures préventives: </a:t>
            </a:r>
          </a:p>
          <a:p>
            <a:endParaRPr lang="fr-FR" sz="3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Arrêt préalable des AINS et des diurétique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Hydratation correcte soit per os (eau de Vichy), SSI 9% (1 ml/kg/h 12 h avant l’examen 12 h après ).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3400" dirty="0" smtClean="0">
                <a:latin typeface="Arial" pitchFamily="34" charset="0"/>
                <a:cs typeface="Arial" pitchFamily="34" charset="0"/>
              </a:rPr>
              <a:t>Utiliser des 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PCI de faible </a:t>
            </a:r>
            <a:r>
              <a:rPr lang="fr-FR" sz="3400" b="1" dirty="0" err="1" smtClean="0">
                <a:latin typeface="Arial" pitchFamily="34" charset="0"/>
                <a:cs typeface="Arial" pitchFamily="34" charset="0"/>
              </a:rPr>
              <a:t>osmolarité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fr-FR" sz="3400" b="1" dirty="0" err="1" smtClean="0">
                <a:latin typeface="Arial" pitchFamily="34" charset="0"/>
                <a:cs typeface="Arial" pitchFamily="34" charset="0"/>
              </a:rPr>
              <a:t>isoosmolaires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Limiter le volume de PCI </a:t>
            </a:r>
            <a:r>
              <a:rPr lang="fr-FR" sz="3400" b="1" dirty="0" err="1" smtClean="0">
                <a:latin typeface="Arial" pitchFamily="34" charset="0"/>
                <a:cs typeface="Arial" pitchFamily="34" charset="0"/>
              </a:rPr>
              <a:t>adminsitrés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b="1" dirty="0" smtClean="0"/>
              <a:t>Prévention des IRA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985" y="1566042"/>
            <a:ext cx="4683946" cy="41936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fr-FR" dirty="0" smtClean="0"/>
          </a:p>
          <a:p>
            <a:r>
              <a:rPr lang="fr-FR" sz="45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Prévention des IRA fonctionnelles médicamenteuses </a:t>
            </a:r>
          </a:p>
          <a:p>
            <a:endParaRPr lang="fr-FR" dirty="0" smtClean="0"/>
          </a:p>
          <a:p>
            <a:r>
              <a:rPr lang="fr-FR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3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Les IEC et les ARA II : </a:t>
            </a:r>
          </a:p>
          <a:p>
            <a:pPr>
              <a:buNone/>
            </a:pPr>
            <a:r>
              <a:rPr lang="fr-FR" sz="3000" dirty="0" smtClean="0">
                <a:latin typeface="Arial" pitchFamily="34" charset="0"/>
                <a:cs typeface="Arial" pitchFamily="34" charset="0"/>
              </a:rPr>
              <a:t>–Prescription prudente chez </a:t>
            </a:r>
            <a:r>
              <a:rPr lang="fr-FR" sz="3000" b="1" dirty="0" smtClean="0">
                <a:latin typeface="Arial" pitchFamily="34" charset="0"/>
                <a:cs typeface="Arial" pitchFamily="34" charset="0"/>
              </a:rPr>
              <a:t>le sujet âgé et chez les patients à risque vasculaire ; </a:t>
            </a:r>
          </a:p>
          <a:p>
            <a:pPr>
              <a:buNone/>
            </a:pPr>
            <a:r>
              <a:rPr lang="fr-FR" sz="3000" dirty="0" smtClean="0">
                <a:latin typeface="Arial" pitchFamily="34" charset="0"/>
                <a:cs typeface="Arial" pitchFamily="34" charset="0"/>
              </a:rPr>
              <a:t>– R</a:t>
            </a:r>
            <a:r>
              <a:rPr lang="fr-FR" sz="3000" b="1" dirty="0" smtClean="0">
                <a:latin typeface="Arial" pitchFamily="34" charset="0"/>
                <a:cs typeface="Arial" pitchFamily="34" charset="0"/>
              </a:rPr>
              <a:t>echerche d’un souffle abdominal et au moindre doute d’une sténose des artères rénales (écho-doppler) qui contre-indiquerait ces traitements.</a:t>
            </a:r>
          </a:p>
          <a:p>
            <a:pPr>
              <a:buNone/>
            </a:pPr>
            <a:r>
              <a:rPr lang="fr-FR" sz="3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29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Les AINS </a:t>
            </a:r>
            <a:r>
              <a:rPr lang="fr-FR" sz="3000" b="1" dirty="0" smtClean="0">
                <a:latin typeface="Arial" pitchFamily="34" charset="0"/>
                <a:cs typeface="Arial" pitchFamily="34" charset="0"/>
              </a:rPr>
              <a:t>sont contre-indiqués au cours de l’IRC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15504"/>
          </a:xfrm>
        </p:spPr>
        <p:txBody>
          <a:bodyPr/>
          <a:lstStyle/>
          <a:p>
            <a:r>
              <a:rPr lang="fr-FR" b="1" dirty="0" smtClean="0"/>
              <a:t>Prévention des IRA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7399282" y="1870842"/>
            <a:ext cx="4309241" cy="35548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1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Prévention de NTA du syndrome de lyse </a:t>
            </a:r>
          </a:p>
          <a:p>
            <a:endParaRPr lang="fr-FR" sz="21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Hydratation massive avec diurèse forcée. </a:t>
            </a:r>
          </a:p>
          <a:p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Alcalinisation des urines : </a:t>
            </a:r>
          </a:p>
          <a:p>
            <a:pPr>
              <a:buNone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recommandée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si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rhabdomyolyses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>
              <a:buFont typeface="Wingdings" pitchFamily="2" charset="2"/>
              <a:buChar char="§"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évité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e si syndromes de lyse le risque de précipitation de cristaux de phosphate de calcium.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652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Traitement symptomatique des IRA organiques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3777622"/>
          </a:xfrm>
        </p:spPr>
        <p:txBody>
          <a:bodyPr/>
          <a:lstStyle/>
          <a:p>
            <a:r>
              <a:rPr lang="fr-FR" sz="21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traitement de l’hyperkaliémie 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1879" y="2359572"/>
            <a:ext cx="778192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800935" y="4813737"/>
            <a:ext cx="5924167" cy="1870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Traitement de l’acidose métabolique 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Char char="-"/>
              <a:tabLst/>
              <a:defRPr/>
            </a:pPr>
            <a:r>
              <a:rPr kumimoji="0" lang="fr-FR" sz="1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kumimoji="0" lang="fr-FR" sz="1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pport de bicarbonates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si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hyperkaliémie associée,  perte de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bicar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(diarrhées)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Char char="-"/>
              <a:tabLst/>
              <a:defRPr/>
            </a:pPr>
            <a:r>
              <a:rPr kumimoji="0" lang="fr-FR" sz="1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EER: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 état de surcharge (OAP)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fr-FR" sz="2100" b="1" i="0" u="none" strike="noStrike" kern="1200" cap="none" spc="0" normalizeH="0" baseline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93270" y="5065986"/>
            <a:ext cx="4130565" cy="12464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1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TRT de </a:t>
            </a:r>
            <a:r>
              <a:rPr lang="fr-FR" sz="21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Surchage</a:t>
            </a:r>
            <a:r>
              <a:rPr lang="fr-FR" sz="21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1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hydrosodée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Diurétiques</a:t>
            </a:r>
          </a:p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EER</a:t>
            </a:r>
          </a:p>
        </p:txBody>
      </p:sp>
    </p:spTree>
    <p:extLst>
      <p:ext uri="{BB962C8B-B14F-4D97-AF65-F5344CB8AC3E}">
        <p14:creationId xmlns:p14="http://schemas.microsoft.com/office/powerpoint/2010/main" val="135509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CUEN 2018</a:t>
            </a:r>
          </a:p>
          <a:p>
            <a:r>
              <a:rPr lang="fr-FR" dirty="0"/>
              <a:t>Néphrologie et troubles </a:t>
            </a:r>
            <a:r>
              <a:rPr lang="fr-FR" dirty="0" err="1"/>
              <a:t>hydroélectrolytiques</a:t>
            </a:r>
            <a:r>
              <a:rPr lang="fr-FR" dirty="0"/>
              <a:t> Alain </a:t>
            </a:r>
            <a:r>
              <a:rPr lang="fr-FR" dirty="0" err="1"/>
              <a:t>Kanfer</a:t>
            </a:r>
            <a:r>
              <a:rPr lang="fr-FR" dirty="0"/>
              <a:t> Olivier </a:t>
            </a:r>
            <a:r>
              <a:rPr lang="fr-FR" dirty="0" err="1"/>
              <a:t>Kourilsky</a:t>
            </a:r>
            <a:r>
              <a:rPr lang="fr-FR" dirty="0"/>
              <a:t> Marie-Noëlle </a:t>
            </a:r>
            <a:r>
              <a:rPr lang="fr-FR" dirty="0" err="1"/>
              <a:t>Peraldi</a:t>
            </a:r>
            <a:r>
              <a:rPr lang="fr-FR" dirty="0"/>
              <a:t> Christian Combe 3e édition </a:t>
            </a:r>
          </a:p>
        </p:txBody>
      </p:sp>
    </p:spTree>
    <p:extLst>
      <p:ext uri="{BB962C8B-B14F-4D97-AF65-F5344CB8AC3E}">
        <p14:creationId xmlns:p14="http://schemas.microsoft.com/office/powerpoint/2010/main" val="1400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7015" y="533958"/>
            <a:ext cx="8911687" cy="1280890"/>
          </a:xfrm>
        </p:spPr>
        <p:txBody>
          <a:bodyPr>
            <a:norm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Classification:</a:t>
            </a:r>
            <a:b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16479" b="3572"/>
          <a:stretch/>
        </p:blipFill>
        <p:spPr>
          <a:xfrm>
            <a:off x="3316311" y="1636825"/>
            <a:ext cx="5100033" cy="538844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065172" y="1267493"/>
            <a:ext cx="4417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FF6600"/>
                </a:solidFill>
              </a:rPr>
              <a:t>Classification </a:t>
            </a:r>
            <a:r>
              <a:rPr lang="fr-FR" b="1" i="1" dirty="0" smtClean="0">
                <a:solidFill>
                  <a:srgbClr val="FF6600"/>
                </a:solidFill>
              </a:rPr>
              <a:t> RIFLE </a:t>
            </a:r>
            <a:endParaRPr lang="fr-FR" b="1" i="1" dirty="0">
              <a:solidFill>
                <a:srgbClr val="FF66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959144" y="2446986"/>
            <a:ext cx="772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959144" y="4376533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89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13777"/>
          <a:stretch/>
        </p:blipFill>
        <p:spPr>
          <a:xfrm>
            <a:off x="2848033" y="2163650"/>
            <a:ext cx="8401469" cy="3854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825024" y="1449324"/>
            <a:ext cx="664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6600"/>
                </a:solidFill>
              </a:rPr>
              <a:t>KDIGO (</a:t>
            </a:r>
            <a:r>
              <a:rPr lang="fr-FR" b="1" i="1" dirty="0" err="1" smtClean="0">
                <a:solidFill>
                  <a:srgbClr val="FF6600"/>
                </a:solidFill>
              </a:rPr>
              <a:t>Kidney</a:t>
            </a:r>
            <a:r>
              <a:rPr lang="fr-FR" b="1" i="1" dirty="0" smtClean="0">
                <a:solidFill>
                  <a:srgbClr val="FF6600"/>
                </a:solidFill>
              </a:rPr>
              <a:t> </a:t>
            </a:r>
            <a:r>
              <a:rPr lang="fr-FR" b="1" i="1" dirty="0" err="1" smtClean="0">
                <a:solidFill>
                  <a:srgbClr val="FF6600"/>
                </a:solidFill>
              </a:rPr>
              <a:t>Disease</a:t>
            </a:r>
            <a:r>
              <a:rPr lang="fr-FR" b="1" i="1" dirty="0" smtClean="0">
                <a:solidFill>
                  <a:srgbClr val="FF6600"/>
                </a:solidFill>
              </a:rPr>
              <a:t>/</a:t>
            </a:r>
            <a:r>
              <a:rPr lang="fr-FR" b="1" i="1" dirty="0" err="1" smtClean="0">
                <a:solidFill>
                  <a:srgbClr val="FF6600"/>
                </a:solidFill>
              </a:rPr>
              <a:t>Improving</a:t>
            </a:r>
            <a:r>
              <a:rPr lang="fr-FR" b="1" i="1" dirty="0" smtClean="0">
                <a:solidFill>
                  <a:srgbClr val="FF6600"/>
                </a:solidFill>
              </a:rPr>
              <a:t> Global </a:t>
            </a:r>
            <a:r>
              <a:rPr lang="fr-FR" b="1" i="1" dirty="0" err="1" smtClean="0">
                <a:solidFill>
                  <a:srgbClr val="FF6600"/>
                </a:solidFill>
              </a:rPr>
              <a:t>Outcome</a:t>
            </a:r>
            <a:r>
              <a:rPr lang="fr-FR" b="1" i="1" dirty="0" smtClean="0">
                <a:solidFill>
                  <a:srgbClr val="FF6600"/>
                </a:solidFill>
              </a:rPr>
              <a:t> 2012</a:t>
            </a:r>
            <a:endParaRPr lang="fr-FR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Physiopathologie et principaux types d’IRA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8044" y="1968916"/>
            <a:ext cx="3258355" cy="622479"/>
          </a:xfrm>
          <a:solidFill>
            <a:srgbClr val="FF66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/>
              <a:t>DFG = ∆P x Kf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97747" y="1345811"/>
            <a:ext cx="6542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rgbClr val="FF6600"/>
                </a:solidFill>
              </a:rPr>
              <a:t>A. Les déterminants de la filtration glomérulaire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48226" y="5092212"/>
            <a:ext cx="8911687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Pcg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dépend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 deux paramètres: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Débit sanguin rénal (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DSR)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Différence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résistances entre artérioles afférentes (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Raf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) et efférentes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28044" y="2994505"/>
            <a:ext cx="397957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∆P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pression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filtration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P= (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Pcg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Pu) – (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cg –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u)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Kf: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coefficient de filtration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754" y="1905001"/>
            <a:ext cx="5342803" cy="302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11866" y="1793941"/>
            <a:ext cx="8911687" cy="663777"/>
          </a:xfrm>
        </p:spPr>
        <p:txBody>
          <a:bodyPr>
            <a:normAutofit/>
          </a:bodyPr>
          <a:lstStyle/>
          <a:p>
            <a:pPr algn="ctr"/>
            <a:r>
              <a:rPr lang="fr-FR" sz="2000" b="1" i="1" dirty="0">
                <a:solidFill>
                  <a:srgbClr val="FF6600"/>
                </a:solidFill>
                <a:latin typeface="+mn-lt"/>
                <a:ea typeface="+mn-ea"/>
                <a:cs typeface="+mn-cs"/>
              </a:rPr>
              <a:t>B- Les mécanismes de l’insuffisance rénale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58603"/>
            <a:ext cx="8915400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FG baisse ou s’annule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quand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DSR diminue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hypovolémie, choc) ; </a:t>
            </a:r>
            <a:endParaRPr lang="fr-F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diminuent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vasodilatation efférente glomérulaire)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Raf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augmentent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vasoconstriction pré-glomérulaire intense) ; </a:t>
            </a:r>
            <a:endParaRPr lang="fr-F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Pu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augmente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obstacle </a:t>
            </a:r>
            <a:r>
              <a:rPr lang="fr-FR" i="1" dirty="0" err="1">
                <a:latin typeface="Arial" panose="020B0604020202020204" pitchFamily="34" charset="0"/>
                <a:cs typeface="Arial" panose="020B0604020202020204" pitchFamily="34" charset="0"/>
              </a:rPr>
              <a:t>intratubulaire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 ou sur la voie excrétrice).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592925" y="624109"/>
            <a:ext cx="8911687" cy="11698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 smtClean="0"/>
              <a:t>Physiopathologie et principaux types d’IRA</a:t>
            </a:r>
            <a:br>
              <a:rPr lang="fr-FR" b="1" dirty="0" smtClean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390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3983" y="1229595"/>
            <a:ext cx="8911687" cy="564345"/>
          </a:xfrm>
        </p:spPr>
        <p:txBody>
          <a:bodyPr>
            <a:normAutofit/>
          </a:bodyPr>
          <a:lstStyle/>
          <a:p>
            <a:pPr algn="ctr"/>
            <a:r>
              <a:rPr lang="fr-FR" sz="2400" b="1" i="1" dirty="0">
                <a:solidFill>
                  <a:srgbClr val="FF6600"/>
                </a:solidFill>
                <a:latin typeface="+mn-lt"/>
                <a:ea typeface="+mn-ea"/>
                <a:cs typeface="+mn-cs"/>
              </a:rPr>
              <a:t>C- Principaux types d’IRA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094070"/>
            <a:ext cx="8915400" cy="377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/>
            </a:pPr>
            <a:endParaRPr lang="fr-FR" sz="2000" b="1" u="sng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fr-FR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 </a:t>
            </a:r>
            <a:r>
              <a:rPr lang="fr-FR" sz="20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obstructive, ou </a:t>
            </a:r>
            <a:r>
              <a:rPr lang="fr-FR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post-rénale:</a:t>
            </a:r>
          </a:p>
          <a:p>
            <a:pPr marL="0" indent="0">
              <a:buNone/>
            </a:pPr>
            <a:endParaRPr lang="fr-FR" sz="2000" b="1" u="sng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dirty="0" smtClean="0"/>
              <a:t>-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Obstacle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 la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voie excrétrice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/.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Pu augmente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; et Si Pu =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Pcg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: ∆P  = 0</a:t>
            </a:r>
          </a:p>
          <a:p>
            <a:pPr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IRA n’apparaît que si l’obstacle est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bilatéral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/ un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rein unique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Anurie = Obstacle complet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103527" y="624109"/>
            <a:ext cx="8911687" cy="11698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 smtClean="0"/>
              <a:t>Physiopathologie et principaux types d’IRA</a:t>
            </a:r>
            <a:br>
              <a:rPr lang="fr-FR" b="1" dirty="0" smtClean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572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793939"/>
            <a:ext cx="8915400" cy="46583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sz="2000" b="1" u="sng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dirty="0" smtClean="0"/>
              <a:t> </a:t>
            </a:r>
            <a:r>
              <a:rPr lang="fr-FR" sz="20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 fonctionnelle, ou </a:t>
            </a:r>
            <a:r>
              <a:rPr lang="fr-FR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pré-rénale:</a:t>
            </a:r>
          </a:p>
          <a:p>
            <a:pPr marL="0" indent="0">
              <a:buNone/>
            </a:pPr>
            <a:endParaRPr lang="fr-FR" sz="2000" b="1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Diminution </a:t>
            </a:r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de la pression de perfusion rénale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Hypoperfusion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rénale-------baisse de la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FG</a:t>
            </a:r>
          </a:p>
          <a:p>
            <a:pPr marL="0" indent="0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hypoperfusion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rénale stimule :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SRA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système sympathique périphérique </a:t>
            </a:r>
            <a:r>
              <a:rPr lang="fr-F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sécrétion d’ADH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277615" y="471486"/>
            <a:ext cx="8911687" cy="11698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 smtClean="0"/>
              <a:t>Physiopathologie et principaux types d’IRA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373983" y="1229595"/>
            <a:ext cx="8911687" cy="564345"/>
          </a:xfrm>
        </p:spPr>
        <p:txBody>
          <a:bodyPr>
            <a:normAutofit/>
          </a:bodyPr>
          <a:lstStyle/>
          <a:p>
            <a:pPr algn="ctr"/>
            <a:r>
              <a:rPr lang="fr-FR" sz="2400" b="1" i="1" dirty="0">
                <a:solidFill>
                  <a:srgbClr val="FF6600"/>
                </a:solidFill>
                <a:latin typeface="+mn-lt"/>
                <a:ea typeface="+mn-ea"/>
                <a:cs typeface="+mn-cs"/>
              </a:rPr>
              <a:t>C- Principaux types d’IRA</a:t>
            </a:r>
          </a:p>
        </p:txBody>
      </p:sp>
    </p:spTree>
    <p:extLst>
      <p:ext uri="{BB962C8B-B14F-4D97-AF65-F5344CB8AC3E}">
        <p14:creationId xmlns:p14="http://schemas.microsoft.com/office/powerpoint/2010/main" val="15218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19787</TotalTime>
  <Words>1651</Words>
  <Application>Microsoft Office PowerPoint</Application>
  <PresentationFormat>Grand écran</PresentationFormat>
  <Paragraphs>290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1" baseType="lpstr">
      <vt:lpstr>Arial</vt:lpstr>
      <vt:lpstr>Century Gothic</vt:lpstr>
      <vt:lpstr>Wingdings</vt:lpstr>
      <vt:lpstr>Wingdings 3</vt:lpstr>
      <vt:lpstr>Brin</vt:lpstr>
      <vt:lpstr>Insuffisance Rénale Aigue</vt:lpstr>
      <vt:lpstr>Plan  </vt:lpstr>
      <vt:lpstr>Introduction/Définition:</vt:lpstr>
      <vt:lpstr>Classification:  </vt:lpstr>
      <vt:lpstr>Classification </vt:lpstr>
      <vt:lpstr>Physiopathologie et principaux types d’IRA </vt:lpstr>
      <vt:lpstr>B- Les mécanismes de l’insuffisance rénale</vt:lpstr>
      <vt:lpstr>C- Principaux types d’IRA</vt:lpstr>
      <vt:lpstr>C- Principaux types d’IRA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Diagnostic positif de l’IRA </vt:lpstr>
      <vt:lpstr>Diagnostic positif de l’IRA </vt:lpstr>
      <vt:lpstr>IRA Obstructives</vt:lpstr>
      <vt:lpstr>IRA Obstructives </vt:lpstr>
      <vt:lpstr>IRA Obstructives</vt:lpstr>
      <vt:lpstr>IRA Fonctionnelles</vt:lpstr>
      <vt:lpstr>IRA Fonctionnelles</vt:lpstr>
      <vt:lpstr>IRA Fonctionnelles</vt:lpstr>
      <vt:lpstr>IRA Fonctionnelles</vt:lpstr>
      <vt:lpstr>IRA Organiques</vt:lpstr>
      <vt:lpstr>IRA Organiques</vt:lpstr>
      <vt:lpstr>IRA Organiques</vt:lpstr>
      <vt:lpstr>IRA Organiques</vt:lpstr>
      <vt:lpstr>Présentation PowerPoint</vt:lpstr>
      <vt:lpstr>Présentation PowerPoint</vt:lpstr>
      <vt:lpstr>Présentation PowerPoint</vt:lpstr>
      <vt:lpstr>Complications des IRA</vt:lpstr>
      <vt:lpstr>Prévention des IRA</vt:lpstr>
      <vt:lpstr>Prévention des IRA</vt:lpstr>
      <vt:lpstr>Prévention des IRA</vt:lpstr>
      <vt:lpstr>Traitement symptomatique des IRA organiques  </vt:lpstr>
      <vt:lpstr>Références: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timgad informatique</dc:creator>
  <cp:lastModifiedBy>timgad informatique</cp:lastModifiedBy>
  <cp:revision>47</cp:revision>
  <dcterms:created xsi:type="dcterms:W3CDTF">2021-12-20T20:58:25Z</dcterms:created>
  <dcterms:modified xsi:type="dcterms:W3CDTF">2022-01-06T13:21:44Z</dcterms:modified>
</cp:coreProperties>
</file>