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2" r:id="rId8"/>
    <p:sldId id="276" r:id="rId9"/>
    <p:sldId id="277" r:id="rId10"/>
    <p:sldId id="263" r:id="rId11"/>
    <p:sldId id="264" r:id="rId12"/>
    <p:sldId id="273" r:id="rId13"/>
    <p:sldId id="274" r:id="rId14"/>
    <p:sldId id="266" r:id="rId15"/>
    <p:sldId id="267" r:id="rId16"/>
    <p:sldId id="265" r:id="rId17"/>
    <p:sldId id="271" r:id="rId18"/>
    <p:sldId id="272" r:id="rId19"/>
    <p:sldId id="269" r:id="rId20"/>
    <p:sldId id="270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E325-9C69-42F6-8C02-52554B2C9E1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A50EFA5-D398-41A3-A492-25228081647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E325-9C69-42F6-8C02-52554B2C9E1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EFA5-D398-41A3-A492-2522808164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E325-9C69-42F6-8C02-52554B2C9E1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EFA5-D398-41A3-A492-2522808164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E325-9C69-42F6-8C02-52554B2C9E1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EFA5-D398-41A3-A492-25228081647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E325-9C69-42F6-8C02-52554B2C9E1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A50EFA5-D398-41A3-A492-2522808164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E325-9C69-42F6-8C02-52554B2C9E1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EFA5-D398-41A3-A492-25228081647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E325-9C69-42F6-8C02-52554B2C9E1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EFA5-D398-41A3-A492-25228081647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E325-9C69-42F6-8C02-52554B2C9E1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EFA5-D398-41A3-A492-2522808164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E325-9C69-42F6-8C02-52554B2C9E1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EFA5-D398-41A3-A492-2522808164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E325-9C69-42F6-8C02-52554B2C9E1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0EFA5-D398-41A3-A492-25228081647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E325-9C69-42F6-8C02-52554B2C9E1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A50EFA5-D398-41A3-A492-25228081647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F3E325-9C69-42F6-8C02-52554B2C9E1F}" type="datetimeFigureOut">
              <a:rPr lang="fr-FR" smtClean="0"/>
              <a:pPr/>
              <a:t>20/08/2016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A50EFA5-D398-41A3-A492-2522808164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b="1" dirty="0" smtClean="0"/>
              <a:t>Dr. </a:t>
            </a:r>
            <a:r>
              <a:rPr lang="fr-FR" b="1" dirty="0" err="1"/>
              <a:t>T</a:t>
            </a:r>
            <a:r>
              <a:rPr lang="fr-FR" b="1" dirty="0" err="1" smtClean="0"/>
              <a:t>ebbani</a:t>
            </a:r>
            <a:r>
              <a:rPr lang="fr-FR" b="1" dirty="0" smtClean="0"/>
              <a:t> </a:t>
            </a:r>
          </a:p>
          <a:p>
            <a:r>
              <a:rPr lang="fr-FR" dirty="0" smtClean="0"/>
              <a:t>Dr </a:t>
            </a:r>
            <a:r>
              <a:rPr lang="fr-FR" dirty="0" err="1" smtClean="0">
                <a:solidFill>
                  <a:schemeClr val="tx1"/>
                </a:solidFill>
              </a:rPr>
              <a:t>dr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Insuffisance rénale aigue </a:t>
            </a:r>
            <a:br>
              <a:rPr lang="fr-FR" dirty="0" smtClean="0"/>
            </a:br>
            <a:r>
              <a:rPr lang="fr-FR" dirty="0" err="1" smtClean="0"/>
              <a:t>Dr.Tebbani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1026" name="Picture 2" descr="C:\Users\InfoGenie\Desktop\insuffisance-renale-chronique-introdu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068960"/>
            <a:ext cx="6120680" cy="362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9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2632502" cy="57606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ETIOLOGIES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36327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2</a:t>
            </a:r>
            <a:r>
              <a:rPr lang="fr-FR" dirty="0" smtClean="0"/>
              <a:t>/ *IRA </a:t>
            </a:r>
            <a:r>
              <a:rPr lang="fr-FR" dirty="0" smtClean="0"/>
              <a:t>FONCTIONNELLE: ( 25%)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* diminution du flux </a:t>
            </a:r>
            <a:r>
              <a:rPr lang="fr-FR" dirty="0" err="1" smtClean="0"/>
              <a:t>sg</a:t>
            </a:r>
            <a:r>
              <a:rPr lang="fr-FR" dirty="0" smtClean="0"/>
              <a:t> </a:t>
            </a:r>
            <a:r>
              <a:rPr lang="fr-FR" dirty="0" err="1" smtClean="0"/>
              <a:t>renal</a:t>
            </a:r>
            <a:r>
              <a:rPr lang="fr-FR" dirty="0" smtClean="0"/>
              <a:t> et pression de perfusion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Causes : </a:t>
            </a:r>
            <a:r>
              <a:rPr lang="fr-FR" sz="2000" dirty="0" smtClean="0"/>
              <a:t>- </a:t>
            </a:r>
            <a:r>
              <a:rPr lang="fr-FR" sz="2000" dirty="0" err="1" smtClean="0"/>
              <a:t>deshydratation</a:t>
            </a:r>
            <a:r>
              <a:rPr lang="fr-FR" sz="2000" dirty="0" smtClean="0"/>
              <a:t> extracellulaire (pertes </a:t>
            </a:r>
            <a:r>
              <a:rPr lang="fr-FR" sz="2000" dirty="0" err="1" smtClean="0"/>
              <a:t>renales</a:t>
            </a:r>
            <a:r>
              <a:rPr lang="fr-FR" sz="2000" dirty="0" smtClean="0"/>
              <a:t> , </a:t>
            </a:r>
            <a:r>
              <a:rPr lang="fr-FR" sz="2000" dirty="0" err="1" smtClean="0"/>
              <a:t>cutanes</a:t>
            </a:r>
            <a:r>
              <a:rPr lang="fr-FR" sz="2000" dirty="0" smtClean="0"/>
              <a:t> , digestives)</a:t>
            </a:r>
          </a:p>
          <a:p>
            <a:pPr marL="1097280" lvl="4" indent="0">
              <a:buNone/>
            </a:pPr>
            <a:r>
              <a:rPr lang="fr-FR" dirty="0" smtClean="0"/>
              <a:t>-</a:t>
            </a:r>
            <a:r>
              <a:rPr lang="fr-FR" dirty="0" err="1" smtClean="0"/>
              <a:t>hypovolemie</a:t>
            </a:r>
            <a:r>
              <a:rPr lang="fr-FR" dirty="0" smtClean="0"/>
              <a:t> </a:t>
            </a:r>
            <a:r>
              <a:rPr lang="fr-FR" dirty="0" err="1" smtClean="0"/>
              <a:t>reelle</a:t>
            </a:r>
            <a:r>
              <a:rPr lang="fr-FR" dirty="0" smtClean="0"/>
              <a:t> ( </a:t>
            </a:r>
            <a:r>
              <a:rPr lang="fr-FR" dirty="0" err="1" smtClean="0"/>
              <a:t>etat</a:t>
            </a:r>
            <a:r>
              <a:rPr lang="fr-FR" dirty="0" smtClean="0"/>
              <a:t> de choc ) ou efficace ( </a:t>
            </a:r>
            <a:r>
              <a:rPr lang="fr-FR" dirty="0" err="1" smtClean="0"/>
              <a:t>sd</a:t>
            </a:r>
            <a:r>
              <a:rPr lang="fr-FR" dirty="0" smtClean="0"/>
              <a:t> </a:t>
            </a:r>
            <a:r>
              <a:rPr lang="fr-FR" dirty="0" err="1" smtClean="0"/>
              <a:t>nephrotique</a:t>
            </a:r>
            <a:r>
              <a:rPr lang="fr-FR" dirty="0" smtClean="0"/>
              <a:t> , </a:t>
            </a:r>
            <a:r>
              <a:rPr lang="fr-FR" dirty="0" err="1" smtClean="0"/>
              <a:t>insuff</a:t>
            </a:r>
            <a:r>
              <a:rPr lang="fr-FR" dirty="0" smtClean="0"/>
              <a:t> cardiaque , cirrhose )</a:t>
            </a:r>
          </a:p>
          <a:p>
            <a:pPr marL="1440180" lvl="4" indent="-342900">
              <a:buFontTx/>
              <a:buChar char="-"/>
            </a:pPr>
            <a:r>
              <a:rPr lang="fr-FR" dirty="0" smtClean="0"/>
              <a:t>Les </a:t>
            </a:r>
            <a:r>
              <a:rPr lang="fr-FR" dirty="0" err="1" smtClean="0"/>
              <a:t>medicaments</a:t>
            </a:r>
            <a:r>
              <a:rPr lang="fr-FR" dirty="0" smtClean="0"/>
              <a:t> ( IEC , ARAII, AINS )</a:t>
            </a:r>
          </a:p>
          <a:p>
            <a:pPr marL="342900" indent="-342900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Clinique</a:t>
            </a:r>
            <a:r>
              <a:rPr lang="fr-FR" dirty="0" smtClean="0"/>
              <a:t> : hypotension , pli </a:t>
            </a:r>
            <a:r>
              <a:rPr lang="fr-FR" dirty="0" err="1" smtClean="0"/>
              <a:t>cutane</a:t>
            </a:r>
            <a:r>
              <a:rPr lang="fr-FR" dirty="0" smtClean="0"/>
              <a:t> , tachycardie , perte de poids </a:t>
            </a:r>
          </a:p>
          <a:p>
            <a:pPr marL="342900" indent="-342900">
              <a:buFontTx/>
              <a:buChar char="-"/>
            </a:pPr>
            <a:r>
              <a:rPr lang="fr-FR" dirty="0" err="1" smtClean="0">
                <a:solidFill>
                  <a:srgbClr val="FF0000"/>
                </a:solidFill>
              </a:rPr>
              <a:t>Paraclinique</a:t>
            </a:r>
            <a:r>
              <a:rPr lang="fr-FR" dirty="0" smtClean="0">
                <a:solidFill>
                  <a:srgbClr val="FF0000"/>
                </a:solidFill>
              </a:rPr>
              <a:t> :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*</a:t>
            </a:r>
            <a:r>
              <a:rPr lang="fr-FR" dirty="0" err="1" smtClean="0"/>
              <a:t>hemocencentration</a:t>
            </a:r>
            <a:r>
              <a:rPr lang="fr-FR" dirty="0" smtClean="0"/>
              <a:t> ( augment de HTE , </a:t>
            </a:r>
            <a:r>
              <a:rPr lang="fr-FR" dirty="0" err="1" smtClean="0"/>
              <a:t>prot</a:t>
            </a:r>
            <a:r>
              <a:rPr lang="fr-FR" dirty="0" smtClean="0"/>
              <a:t> totaux )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*NA+ </a:t>
            </a:r>
            <a:r>
              <a:rPr lang="fr-FR" dirty="0" err="1" smtClean="0"/>
              <a:t>urese</a:t>
            </a:r>
            <a:r>
              <a:rPr lang="fr-FR" dirty="0" smtClean="0"/>
              <a:t> &lt;20mmol /l ( si pas de </a:t>
            </a:r>
            <a:r>
              <a:rPr lang="fr-FR" dirty="0" err="1" smtClean="0"/>
              <a:t>diuretiques</a:t>
            </a:r>
            <a:r>
              <a:rPr lang="fr-FR" dirty="0" smtClean="0"/>
              <a:t> )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*NA+/K+&lt;1</a:t>
            </a:r>
          </a:p>
          <a:p>
            <a:pPr marL="342900" indent="-342900">
              <a:buFontTx/>
              <a:buChar char="-"/>
            </a:pPr>
            <a:r>
              <a:rPr lang="fr-FR" dirty="0" smtClean="0"/>
              <a:t>*FE ure  utile ( si </a:t>
            </a:r>
            <a:r>
              <a:rPr lang="fr-FR" dirty="0" err="1" smtClean="0"/>
              <a:t>diuretique</a:t>
            </a:r>
            <a:r>
              <a:rPr lang="fr-FR" dirty="0" smtClean="0"/>
              <a:t> ) &lt; 35%</a:t>
            </a:r>
          </a:p>
          <a:p>
            <a:pPr marL="342900" indent="-342900">
              <a:buFontTx/>
              <a:buChar char="-"/>
            </a:pPr>
            <a:endParaRPr lang="fr-FR" dirty="0" smtClean="0"/>
          </a:p>
          <a:p>
            <a:pPr marL="1440180" lvl="4" indent="-342900">
              <a:buFontTx/>
              <a:buChar char="-"/>
            </a:pPr>
            <a:endParaRPr lang="fr-FR" dirty="0" smtClean="0"/>
          </a:p>
          <a:p>
            <a:pPr marL="274320" lvl="1" indent="0">
              <a:buNone/>
            </a:pPr>
            <a:endParaRPr lang="fr-FR" dirty="0" smtClean="0"/>
          </a:p>
          <a:p>
            <a:pPr marL="274320" lvl="1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725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Traitement :</a:t>
            </a:r>
          </a:p>
          <a:p>
            <a:r>
              <a:rPr lang="fr-FR" dirty="0"/>
              <a:t> </a:t>
            </a:r>
            <a:r>
              <a:rPr lang="fr-FR" dirty="0" err="1" smtClean="0"/>
              <a:t>prevention</a:t>
            </a:r>
            <a:r>
              <a:rPr lang="fr-FR" dirty="0" smtClean="0"/>
              <a:t> ( </a:t>
            </a:r>
            <a:r>
              <a:rPr lang="fr-FR" dirty="0" err="1" smtClean="0"/>
              <a:t>surveillence</a:t>
            </a:r>
            <a:r>
              <a:rPr lang="fr-FR" dirty="0" smtClean="0"/>
              <a:t> TRT par IEC , ARAII , aminosides )</a:t>
            </a:r>
          </a:p>
          <a:p>
            <a:r>
              <a:rPr lang="fr-FR" dirty="0"/>
              <a:t> </a:t>
            </a:r>
            <a:r>
              <a:rPr lang="fr-FR" dirty="0" err="1" smtClean="0"/>
              <a:t>rehydratation</a:t>
            </a:r>
            <a:r>
              <a:rPr lang="fr-FR" dirty="0" smtClean="0"/>
              <a:t> ( si risque d’IRA </a:t>
            </a:r>
            <a:r>
              <a:rPr lang="fr-FR" dirty="0" err="1" smtClean="0"/>
              <a:t>apres</a:t>
            </a:r>
            <a:r>
              <a:rPr lang="fr-FR" dirty="0" smtClean="0"/>
              <a:t> produit de contraste )</a:t>
            </a:r>
          </a:p>
          <a:p>
            <a:r>
              <a:rPr lang="fr-FR" dirty="0"/>
              <a:t> </a:t>
            </a:r>
            <a:r>
              <a:rPr lang="fr-FR" dirty="0" smtClean="0"/>
              <a:t>corriger l’</a:t>
            </a:r>
            <a:r>
              <a:rPr lang="fr-FR" dirty="0" err="1" smtClean="0"/>
              <a:t>hypovolemie</a:t>
            </a:r>
            <a:r>
              <a:rPr lang="fr-FR" dirty="0" smtClean="0"/>
              <a:t> </a:t>
            </a:r>
            <a:r>
              <a:rPr lang="fr-FR" dirty="0" err="1" smtClean="0"/>
              <a:t>reelle</a:t>
            </a:r>
            <a:r>
              <a:rPr lang="fr-FR" dirty="0" smtClean="0"/>
              <a:t> ou efficace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022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507288" cy="5903168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3</a:t>
            </a:r>
            <a:r>
              <a:rPr lang="fr-FR" dirty="0" smtClean="0"/>
              <a:t>/*IRA </a:t>
            </a:r>
            <a:r>
              <a:rPr lang="fr-FR" dirty="0" smtClean="0"/>
              <a:t>organique :</a:t>
            </a:r>
          </a:p>
          <a:p>
            <a:pPr marL="0" indent="0">
              <a:buNone/>
            </a:pPr>
            <a:r>
              <a:rPr lang="fr-FR" dirty="0" smtClean="0"/>
              <a:t>Diagnostique syndromique des IRA organiques 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121434"/>
              </p:ext>
            </p:extLst>
          </p:nvPr>
        </p:nvGraphicFramePr>
        <p:xfrm>
          <a:off x="539552" y="1484784"/>
          <a:ext cx="8208914" cy="5062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682"/>
                <a:gridCol w="1540682"/>
                <a:gridCol w="1540682"/>
                <a:gridCol w="1540682"/>
                <a:gridCol w="2046186"/>
              </a:tblGrid>
              <a:tr h="792088">
                <a:tc>
                  <a:txBody>
                    <a:bodyPr/>
                    <a:lstStyle/>
                    <a:p>
                      <a:r>
                        <a:rPr lang="fr-FR" dirty="0" smtClean="0"/>
                        <a:t>signes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NTA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NIA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NGA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NVA</a:t>
                      </a:r>
                      <a:endParaRPr lang="fr-FR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fr-FR" dirty="0" smtClean="0"/>
                        <a:t>HTA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fr-FR" dirty="0" smtClean="0"/>
                        <a:t>OEDEMES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fr-FR" dirty="0" smtClean="0"/>
                        <a:t>PROTEINURIE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&lt;2G/L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&lt;2G/L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&gt;2G/L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VARIABLE</a:t>
                      </a:r>
                      <a:endParaRPr lang="fr-FR" dirty="0"/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fr-FR" dirty="0" smtClean="0"/>
                        <a:t>HEMATURIE MICRO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fr-FR" dirty="0" smtClean="0"/>
                        <a:t>HEMATURIE MACRO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POSSIBLE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POSSIBLE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POSSIBLE</a:t>
                      </a:r>
                      <a:endParaRPr lang="fr-FR" dirty="0"/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fr-FR" dirty="0" smtClean="0"/>
                        <a:t>LEUCOCYTURIE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</a:tr>
              <a:tr h="486054">
                <a:tc>
                  <a:txBody>
                    <a:bodyPr/>
                    <a:lstStyle/>
                    <a:p>
                      <a:r>
                        <a:rPr lang="fr-FR" dirty="0" smtClean="0"/>
                        <a:t>INFECTION </a:t>
                      </a:r>
                    </a:p>
                    <a:p>
                      <a:r>
                        <a:rPr lang="fr-FR" dirty="0" smtClean="0"/>
                        <a:t>URINAIRE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POSSIBLE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43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363272" cy="6264696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PRINCIPALES CAUSES DES IRA ORGANIQUES :</a:t>
            </a:r>
          </a:p>
          <a:p>
            <a:pPr marL="0" indent="0">
              <a:buNone/>
            </a:pPr>
            <a:r>
              <a:rPr lang="fr-FR" dirty="0" smtClean="0"/>
              <a:t>* </a:t>
            </a:r>
            <a:r>
              <a:rPr lang="fr-FR" b="1" u="sng" dirty="0" err="1" smtClean="0">
                <a:solidFill>
                  <a:srgbClr val="C00000"/>
                </a:solidFill>
              </a:rPr>
              <a:t>necrose</a:t>
            </a:r>
            <a:r>
              <a:rPr lang="fr-FR" b="1" u="sng" dirty="0" smtClean="0">
                <a:solidFill>
                  <a:srgbClr val="C00000"/>
                </a:solidFill>
              </a:rPr>
              <a:t> tubulaire aigue : 80%  </a:t>
            </a:r>
          </a:p>
          <a:p>
            <a:pPr marL="548640" lvl="2" indent="0">
              <a:buNone/>
            </a:pPr>
            <a:r>
              <a:rPr lang="fr-FR" dirty="0" smtClean="0"/>
              <a:t>-</a:t>
            </a:r>
            <a:r>
              <a:rPr lang="fr-FR" dirty="0" err="1" smtClean="0"/>
              <a:t>ischemique</a:t>
            </a:r>
            <a:r>
              <a:rPr lang="fr-FR" dirty="0" smtClean="0"/>
              <a:t> par choc ( septique , </a:t>
            </a:r>
            <a:r>
              <a:rPr lang="fr-FR" dirty="0" err="1" smtClean="0"/>
              <a:t>hemorragique</a:t>
            </a:r>
            <a:r>
              <a:rPr lang="fr-FR" dirty="0" smtClean="0"/>
              <a:t>, </a:t>
            </a:r>
            <a:r>
              <a:rPr lang="fr-FR" dirty="0" err="1" smtClean="0"/>
              <a:t>cardiogenique</a:t>
            </a:r>
            <a:r>
              <a:rPr lang="fr-FR" dirty="0" smtClean="0"/>
              <a:t>  ….)</a:t>
            </a:r>
          </a:p>
          <a:p>
            <a:pPr marL="548640" lvl="2" indent="0">
              <a:buNone/>
            </a:pPr>
            <a:r>
              <a:rPr lang="fr-FR" dirty="0" smtClean="0"/>
              <a:t>- </a:t>
            </a:r>
            <a:r>
              <a:rPr lang="fr-FR" dirty="0" err="1" smtClean="0"/>
              <a:t>toxicite</a:t>
            </a:r>
            <a:r>
              <a:rPr lang="fr-FR" dirty="0" smtClean="0"/>
              <a:t> tubulaire directe ( aminosides , PCI , AINS ….)</a:t>
            </a:r>
          </a:p>
          <a:p>
            <a:pPr marL="548640" lvl="2" indent="0">
              <a:buNone/>
            </a:pPr>
            <a:r>
              <a:rPr lang="fr-FR" dirty="0" smtClean="0"/>
              <a:t>- </a:t>
            </a:r>
            <a:r>
              <a:rPr lang="fr-FR" dirty="0" err="1" smtClean="0"/>
              <a:t>precipitation</a:t>
            </a:r>
            <a:r>
              <a:rPr lang="fr-FR" dirty="0" smtClean="0"/>
              <a:t> </a:t>
            </a:r>
            <a:r>
              <a:rPr lang="fr-FR" dirty="0" err="1" smtClean="0"/>
              <a:t>intratubulaire</a:t>
            </a:r>
            <a:r>
              <a:rPr lang="fr-FR" dirty="0" smtClean="0"/>
              <a:t> ( chaines </a:t>
            </a:r>
            <a:r>
              <a:rPr lang="fr-FR" dirty="0" err="1" smtClean="0"/>
              <a:t>legeres</a:t>
            </a:r>
            <a:r>
              <a:rPr lang="fr-FR" dirty="0" smtClean="0"/>
              <a:t> d’</a:t>
            </a:r>
            <a:r>
              <a:rPr lang="fr-FR" dirty="0" err="1" smtClean="0"/>
              <a:t>Ig</a:t>
            </a:r>
            <a:r>
              <a:rPr lang="fr-FR" dirty="0" smtClean="0"/>
              <a:t> </a:t>
            </a:r>
            <a:r>
              <a:rPr lang="fr-FR" dirty="0" err="1" smtClean="0"/>
              <a:t>myelome</a:t>
            </a:r>
            <a:r>
              <a:rPr lang="fr-FR" dirty="0" smtClean="0"/>
              <a:t> ,</a:t>
            </a:r>
          </a:p>
          <a:p>
            <a:pPr marL="548640" lvl="2" indent="0">
              <a:buNone/>
            </a:pPr>
            <a:r>
              <a:rPr lang="fr-FR" dirty="0" err="1" smtClean="0"/>
              <a:t>Rhabdomyolyse</a:t>
            </a:r>
            <a:r>
              <a:rPr lang="fr-FR" dirty="0" smtClean="0"/>
              <a:t> : </a:t>
            </a:r>
            <a:r>
              <a:rPr lang="fr-FR" dirty="0" err="1" smtClean="0"/>
              <a:t>myolyse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Clinique </a:t>
            </a:r>
            <a:r>
              <a:rPr lang="fr-FR" dirty="0" smtClean="0"/>
              <a:t>: contexte +++</a:t>
            </a:r>
          </a:p>
          <a:p>
            <a:pPr marL="274320" lvl="1" indent="0">
              <a:buNone/>
            </a:pPr>
            <a:r>
              <a:rPr lang="fr-FR" dirty="0" err="1" smtClean="0"/>
              <a:t>Diurese</a:t>
            </a:r>
            <a:r>
              <a:rPr lang="fr-FR" dirty="0" smtClean="0"/>
              <a:t> </a:t>
            </a:r>
            <a:r>
              <a:rPr lang="fr-FR" dirty="0" err="1" smtClean="0"/>
              <a:t>conservee</a:t>
            </a:r>
            <a:r>
              <a:rPr lang="fr-FR" dirty="0" smtClean="0"/>
              <a:t>, </a:t>
            </a:r>
            <a:r>
              <a:rPr lang="fr-FR" dirty="0" err="1" smtClean="0"/>
              <a:t>oligo-anurique</a:t>
            </a:r>
            <a:r>
              <a:rPr lang="fr-FR" dirty="0" smtClean="0"/>
              <a:t> ( formes </a:t>
            </a:r>
            <a:r>
              <a:rPr lang="fr-FR" dirty="0" err="1" smtClean="0"/>
              <a:t>severes</a:t>
            </a:r>
            <a:r>
              <a:rPr lang="fr-FR" dirty="0" smtClean="0"/>
              <a:t> )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Paraclinique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smtClean="0"/>
              <a:t>-Na+ U &gt;40mmol/l</a:t>
            </a:r>
          </a:p>
          <a:p>
            <a:pPr marL="0" indent="0">
              <a:buNone/>
            </a:pPr>
            <a:r>
              <a:rPr lang="fr-FR" dirty="0" smtClean="0"/>
              <a:t>-Na+/k+&gt;1</a:t>
            </a:r>
          </a:p>
          <a:p>
            <a:pPr marL="0" indent="0">
              <a:buNone/>
            </a:pPr>
            <a:r>
              <a:rPr lang="fr-FR" dirty="0" smtClean="0"/>
              <a:t>-FE </a:t>
            </a:r>
            <a:r>
              <a:rPr lang="fr-FR" dirty="0" err="1" smtClean="0"/>
              <a:t>uree</a:t>
            </a:r>
            <a:r>
              <a:rPr lang="fr-FR" dirty="0" smtClean="0"/>
              <a:t> &gt;35-40%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TRT:</a:t>
            </a:r>
          </a:p>
          <a:p>
            <a:pPr marL="0" indent="0">
              <a:buNone/>
            </a:pPr>
            <a:r>
              <a:rPr lang="fr-FR" dirty="0" smtClean="0"/>
              <a:t>-</a:t>
            </a:r>
            <a:r>
              <a:rPr lang="fr-FR" dirty="0" err="1" smtClean="0"/>
              <a:t>preventif</a:t>
            </a:r>
            <a:r>
              <a:rPr lang="fr-FR" dirty="0" smtClean="0"/>
              <a:t> +++</a:t>
            </a:r>
          </a:p>
          <a:p>
            <a:pPr marL="0" indent="0">
              <a:buNone/>
            </a:pPr>
            <a:r>
              <a:rPr lang="fr-FR" dirty="0" smtClean="0"/>
              <a:t>- </a:t>
            </a:r>
            <a:r>
              <a:rPr lang="fr-FR" dirty="0" err="1" smtClean="0"/>
              <a:t>Recuperation</a:t>
            </a:r>
            <a:r>
              <a:rPr lang="fr-FR" dirty="0" smtClean="0"/>
              <a:t> 1-3 semaines 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223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u="sng" dirty="0" smtClean="0">
                <a:solidFill>
                  <a:srgbClr val="C00000"/>
                </a:solidFill>
              </a:rPr>
              <a:t>* NIA :</a:t>
            </a:r>
          </a:p>
          <a:p>
            <a:pPr marL="0" indent="0">
              <a:buNone/>
            </a:pPr>
            <a:r>
              <a:rPr lang="fr-FR" dirty="0" smtClean="0"/>
              <a:t> * infectieuses ( ascendantes , </a:t>
            </a:r>
            <a:r>
              <a:rPr lang="fr-FR" dirty="0" err="1" smtClean="0"/>
              <a:t>hematogenes</a:t>
            </a:r>
            <a:r>
              <a:rPr lang="fr-FR" dirty="0" smtClean="0"/>
              <a:t> , leptospiroses) </a:t>
            </a:r>
          </a:p>
          <a:p>
            <a:pPr marL="0" indent="0">
              <a:buNone/>
            </a:pPr>
            <a:r>
              <a:rPr lang="fr-FR" dirty="0" smtClean="0"/>
              <a:t>*Immunologique , allergique , ampicilline , AINS ….)</a:t>
            </a:r>
          </a:p>
          <a:p>
            <a:pPr marL="0" indent="0">
              <a:buNone/>
            </a:pPr>
            <a:r>
              <a:rPr lang="fr-FR" dirty="0" smtClean="0"/>
              <a:t>*causes </a:t>
            </a:r>
            <a:r>
              <a:rPr lang="fr-FR" dirty="0" err="1" smtClean="0"/>
              <a:t>systemiques</a:t>
            </a:r>
            <a:r>
              <a:rPr lang="fr-FR" dirty="0" smtClean="0"/>
              <a:t> (LED…)</a:t>
            </a:r>
          </a:p>
          <a:p>
            <a:pPr marL="0" indent="0">
              <a:buNone/>
            </a:pPr>
            <a:r>
              <a:rPr lang="fr-FR" dirty="0" smtClean="0"/>
              <a:t>*Causes </a:t>
            </a:r>
            <a:r>
              <a:rPr lang="fr-FR" dirty="0" err="1" smtClean="0"/>
              <a:t>hematologiques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*NIA idiopathique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u="sng" dirty="0" smtClean="0">
                <a:solidFill>
                  <a:srgbClr val="C00000"/>
                </a:solidFill>
              </a:rPr>
              <a:t>*NP </a:t>
            </a:r>
            <a:r>
              <a:rPr lang="fr-FR" b="1" u="sng" dirty="0" err="1" smtClean="0">
                <a:solidFill>
                  <a:srgbClr val="C00000"/>
                </a:solidFill>
              </a:rPr>
              <a:t>glomerulaire</a:t>
            </a:r>
            <a:r>
              <a:rPr lang="fr-FR" b="1" u="sng" dirty="0" smtClean="0">
                <a:solidFill>
                  <a:srgbClr val="C00000"/>
                </a:solidFill>
              </a:rPr>
              <a:t> aigue </a:t>
            </a:r>
            <a:r>
              <a:rPr lang="fr-FR" u="sng" dirty="0" smtClean="0">
                <a:solidFill>
                  <a:srgbClr val="C00000"/>
                </a:solidFill>
              </a:rPr>
              <a:t>ou rapidement progressive :</a:t>
            </a:r>
          </a:p>
          <a:p>
            <a:pPr>
              <a:buFont typeface="Arial" charset="0"/>
              <a:buChar char="•"/>
            </a:pPr>
            <a:r>
              <a:rPr lang="fr-FR" dirty="0"/>
              <a:t> </a:t>
            </a:r>
            <a:r>
              <a:rPr lang="fr-FR" dirty="0" smtClean="0"/>
              <a:t>GNA post infectieuse 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GNRP</a:t>
            </a:r>
          </a:p>
          <a:p>
            <a:pPr>
              <a:buFont typeface="Arial" charset="0"/>
              <a:buChar char="•"/>
            </a:pPr>
            <a:endParaRPr lang="fr-FR" dirty="0" smtClean="0"/>
          </a:p>
          <a:p>
            <a:pPr marL="0" indent="0">
              <a:buNone/>
            </a:pPr>
            <a:r>
              <a:rPr lang="fr-FR" b="1" u="sng" dirty="0" smtClean="0">
                <a:solidFill>
                  <a:srgbClr val="C00000"/>
                </a:solidFill>
              </a:rPr>
              <a:t>* NP vasculaire :</a:t>
            </a:r>
          </a:p>
          <a:p>
            <a:pPr marL="0" indent="0">
              <a:buNone/>
            </a:pPr>
            <a:r>
              <a:rPr lang="fr-FR" dirty="0" smtClean="0"/>
              <a:t>-</a:t>
            </a:r>
            <a:r>
              <a:rPr lang="fr-FR" dirty="0" err="1" smtClean="0"/>
              <a:t>sd</a:t>
            </a:r>
            <a:r>
              <a:rPr lang="fr-FR" dirty="0" smtClean="0"/>
              <a:t>  </a:t>
            </a:r>
            <a:r>
              <a:rPr lang="fr-FR" dirty="0" err="1" smtClean="0"/>
              <a:t>hemolytique</a:t>
            </a:r>
            <a:r>
              <a:rPr lang="fr-FR" dirty="0" smtClean="0"/>
              <a:t> et </a:t>
            </a:r>
            <a:r>
              <a:rPr lang="fr-FR" dirty="0" err="1" smtClean="0"/>
              <a:t>uremique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-emboles des cristaux de </a:t>
            </a:r>
            <a:r>
              <a:rPr lang="fr-FR" dirty="0" err="1" smtClean="0"/>
              <a:t>cholesterol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-thromboses et embolies des </a:t>
            </a:r>
            <a:r>
              <a:rPr lang="fr-FR" dirty="0" err="1" smtClean="0"/>
              <a:t>Arteres</a:t>
            </a:r>
            <a:r>
              <a:rPr lang="fr-FR" dirty="0" smtClean="0"/>
              <a:t> </a:t>
            </a:r>
            <a:r>
              <a:rPr lang="fr-FR" dirty="0" err="1" smtClean="0"/>
              <a:t>renales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044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Procedes</a:t>
            </a:r>
            <a:r>
              <a:rPr lang="fr-FR" dirty="0" smtClean="0"/>
              <a:t> diagnostiques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dirty="0" err="1" smtClean="0"/>
              <a:t>echographie</a:t>
            </a:r>
            <a:r>
              <a:rPr lang="fr-FR" dirty="0" smtClean="0"/>
              <a:t> </a:t>
            </a:r>
            <a:r>
              <a:rPr lang="fr-FR" dirty="0" err="1" smtClean="0"/>
              <a:t>systematique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PBR :</a:t>
            </a:r>
          </a:p>
          <a:p>
            <a:pPr marL="274320" lvl="1" indent="0">
              <a:buNone/>
            </a:pPr>
            <a:r>
              <a:rPr lang="fr-FR" dirty="0" smtClean="0"/>
              <a:t>-</a:t>
            </a:r>
            <a:r>
              <a:rPr lang="fr-FR" dirty="0" err="1" smtClean="0"/>
              <a:t>nephropathies</a:t>
            </a:r>
            <a:r>
              <a:rPr lang="fr-FR" dirty="0" smtClean="0"/>
              <a:t> </a:t>
            </a:r>
            <a:r>
              <a:rPr lang="fr-FR" dirty="0" err="1" smtClean="0"/>
              <a:t>glomerulaires</a:t>
            </a:r>
            <a:r>
              <a:rPr lang="fr-FR" dirty="0" smtClean="0"/>
              <a:t> </a:t>
            </a:r>
          </a:p>
          <a:p>
            <a:pPr lvl="1">
              <a:buFontTx/>
              <a:buChar char="-"/>
            </a:pPr>
            <a:r>
              <a:rPr lang="fr-FR" dirty="0" smtClean="0"/>
              <a:t>Certaines atteintes vasculaires , interstitielle</a:t>
            </a:r>
          </a:p>
          <a:p>
            <a:pPr>
              <a:buFontTx/>
              <a:buChar char="-"/>
            </a:pPr>
            <a:r>
              <a:rPr lang="fr-FR" dirty="0" err="1" smtClean="0"/>
              <a:t>Precautions</a:t>
            </a:r>
            <a:r>
              <a:rPr lang="fr-FR" dirty="0" smtClean="0"/>
              <a:t>: </a:t>
            </a:r>
          </a:p>
          <a:p>
            <a:pPr marL="320040" lvl="1" indent="0">
              <a:buNone/>
            </a:pPr>
            <a:r>
              <a:rPr lang="fr-FR" dirty="0" smtClean="0"/>
              <a:t>* contrôle de l’</a:t>
            </a:r>
            <a:r>
              <a:rPr lang="fr-FR" dirty="0" err="1" smtClean="0"/>
              <a:t>hypertention</a:t>
            </a:r>
            <a:r>
              <a:rPr lang="fr-FR" dirty="0" smtClean="0"/>
              <a:t> </a:t>
            </a:r>
            <a:r>
              <a:rPr lang="fr-FR" dirty="0" err="1" smtClean="0"/>
              <a:t>arterielle</a:t>
            </a:r>
            <a:r>
              <a:rPr lang="fr-FR" dirty="0" smtClean="0"/>
              <a:t> </a:t>
            </a:r>
          </a:p>
          <a:p>
            <a:pPr marL="320040" lvl="1" indent="0">
              <a:buNone/>
            </a:pPr>
            <a:r>
              <a:rPr lang="fr-FR" dirty="0" smtClean="0"/>
              <a:t>*absence de trouble de l’</a:t>
            </a:r>
            <a:r>
              <a:rPr lang="fr-FR" dirty="0" err="1" smtClean="0"/>
              <a:t>hemostase</a:t>
            </a:r>
            <a:r>
              <a:rPr lang="fr-FR" dirty="0" smtClean="0"/>
              <a:t> </a:t>
            </a:r>
          </a:p>
          <a:p>
            <a:pPr marL="320040" lvl="1" indent="0">
              <a:buNone/>
            </a:pPr>
            <a:r>
              <a:rPr lang="fr-FR" dirty="0" smtClean="0"/>
              <a:t>*contre indication : rein unique .</a:t>
            </a:r>
          </a:p>
          <a:p>
            <a:pPr marL="32004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118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Traitement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* </a:t>
            </a:r>
            <a:r>
              <a:rPr lang="fr-FR" dirty="0" err="1" smtClean="0"/>
              <a:t>Preventif</a:t>
            </a:r>
            <a:r>
              <a:rPr lang="fr-FR" dirty="0" smtClean="0"/>
              <a:t> chez les sujets a risque .</a:t>
            </a:r>
          </a:p>
          <a:p>
            <a:pPr marL="0" indent="0">
              <a:buNone/>
            </a:pPr>
            <a:r>
              <a:rPr lang="fr-FR" dirty="0" smtClean="0"/>
              <a:t>* </a:t>
            </a:r>
            <a:r>
              <a:rPr lang="fr-FR" dirty="0" err="1" smtClean="0"/>
              <a:t>Tubulopathie</a:t>
            </a:r>
            <a:r>
              <a:rPr lang="fr-FR" dirty="0" smtClean="0"/>
              <a:t> a l’iode .</a:t>
            </a:r>
          </a:p>
          <a:p>
            <a:pPr>
              <a:buFontTx/>
              <a:buChar char="-"/>
            </a:pPr>
            <a:r>
              <a:rPr lang="fr-FR" dirty="0" smtClean="0"/>
              <a:t>TRT symptomatique urgent ( </a:t>
            </a:r>
            <a:r>
              <a:rPr lang="fr-FR" dirty="0" err="1" smtClean="0"/>
              <a:t>medicament</a:t>
            </a:r>
            <a:r>
              <a:rPr lang="fr-FR" dirty="0" smtClean="0"/>
              <a:t> , EER ) </a:t>
            </a:r>
          </a:p>
          <a:p>
            <a:pPr>
              <a:buFontTx/>
              <a:buChar char="-"/>
            </a:pPr>
            <a:r>
              <a:rPr lang="fr-FR" dirty="0" smtClean="0"/>
              <a:t>TRT </a:t>
            </a:r>
            <a:r>
              <a:rPr lang="fr-FR" dirty="0" err="1" smtClean="0"/>
              <a:t>etiologique</a:t>
            </a:r>
            <a:r>
              <a:rPr lang="fr-FR" dirty="0" smtClean="0"/>
              <a:t> ( lupus : </a:t>
            </a:r>
            <a:r>
              <a:rPr lang="fr-FR" dirty="0" err="1" smtClean="0"/>
              <a:t>ctc</a:t>
            </a:r>
            <a:r>
              <a:rPr lang="fr-FR" dirty="0" smtClean="0"/>
              <a:t> +IS / </a:t>
            </a:r>
          </a:p>
          <a:p>
            <a:pPr>
              <a:buNone/>
            </a:pPr>
            <a:r>
              <a:rPr lang="fr-FR" dirty="0" smtClean="0"/>
              <a:t>     </a:t>
            </a:r>
            <a:r>
              <a:rPr lang="fr-FR" dirty="0" err="1" smtClean="0"/>
              <a:t>myelome</a:t>
            </a:r>
            <a:r>
              <a:rPr lang="fr-FR" dirty="0" smtClean="0"/>
              <a:t> : </a:t>
            </a:r>
            <a:r>
              <a:rPr lang="fr-FR" dirty="0" err="1" smtClean="0"/>
              <a:t>chimiotherapie</a:t>
            </a:r>
            <a:r>
              <a:rPr lang="fr-FR" dirty="0" smtClean="0"/>
              <a:t> )</a:t>
            </a:r>
          </a:p>
          <a:p>
            <a:pPr>
              <a:buFontTx/>
              <a:buChar char="-"/>
            </a:pPr>
            <a:r>
              <a:rPr lang="fr-FR" dirty="0"/>
              <a:t> </a:t>
            </a:r>
            <a:r>
              <a:rPr lang="fr-FR" dirty="0" smtClean="0"/>
              <a:t>EER : urgences si persistance de l’IRA , causes </a:t>
            </a:r>
            <a:r>
              <a:rPr lang="fr-FR" dirty="0" err="1" smtClean="0"/>
              <a:t>precitees</a:t>
            </a: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018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Techniques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Hémodialyse intermittente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FR" dirty="0" smtClean="0"/>
              <a:t>Hémodialyse a filtration continue </a:t>
            </a:r>
            <a:endParaRPr lang="fr-FR" dirty="0"/>
          </a:p>
        </p:txBody>
      </p:sp>
      <p:pic>
        <p:nvPicPr>
          <p:cNvPr id="1026" name="Picture 2" descr="C:\Users\InfoGenie\Desktop\générateur-de-dialyse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47900"/>
            <a:ext cx="3816424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nfoGenie\Desktop\84533-16004508.jpg"/>
          <p:cNvPicPr>
            <a:picLocks noGrp="1" noChangeAspect="1" noChangeArrowheads="1"/>
          </p:cNvPicPr>
          <p:nvPr>
            <p:ph sz="half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096344" cy="310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16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Dialyse </a:t>
            </a:r>
            <a:r>
              <a:rPr lang="fr-FR" dirty="0" smtClean="0"/>
              <a:t>péritonéale </a:t>
            </a:r>
            <a:endParaRPr lang="fr-FR" dirty="0"/>
          </a:p>
          <a:p>
            <a:endParaRPr lang="fr-FR" dirty="0"/>
          </a:p>
        </p:txBody>
      </p:sp>
      <p:pic>
        <p:nvPicPr>
          <p:cNvPr id="2050" name="Picture 2" descr="C:\Users\InfoGenie\Desktop\nephro-dialyse_peritonea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2204864"/>
            <a:ext cx="6715125" cy="362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187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2636912"/>
            <a:ext cx="7772400" cy="2088232"/>
          </a:xfrm>
        </p:spPr>
        <p:txBody>
          <a:bodyPr/>
          <a:lstStyle/>
          <a:p>
            <a:r>
              <a:rPr lang="fr-FR" dirty="0" smtClean="0"/>
              <a:t> Affection fréquente , surtout dans les services de </a:t>
            </a:r>
            <a:r>
              <a:rPr lang="fr-FR" dirty="0" err="1" smtClean="0"/>
              <a:t>reanimation</a:t>
            </a:r>
            <a:r>
              <a:rPr lang="fr-FR" dirty="0" smtClean="0"/>
              <a:t> </a:t>
            </a:r>
          </a:p>
          <a:p>
            <a:r>
              <a:rPr lang="fr-FR" dirty="0"/>
              <a:t> </a:t>
            </a:r>
            <a:r>
              <a:rPr lang="fr-FR" dirty="0" smtClean="0"/>
              <a:t>Pronostic vital en jeu </a:t>
            </a:r>
          </a:p>
          <a:p>
            <a:r>
              <a:rPr lang="fr-FR" dirty="0" err="1" smtClean="0"/>
              <a:t>Prevention</a:t>
            </a:r>
            <a:r>
              <a:rPr lang="fr-FR" dirty="0" smtClean="0"/>
              <a:t>  ( population a risque 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447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PLAN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 Définition </a:t>
            </a:r>
          </a:p>
          <a:p>
            <a:r>
              <a:rPr lang="fr-FR" dirty="0" smtClean="0"/>
              <a:t> Classification </a:t>
            </a:r>
          </a:p>
          <a:p>
            <a:r>
              <a:rPr lang="fr-FR" dirty="0" smtClean="0"/>
              <a:t> Signes de gravite de l’IRA </a:t>
            </a:r>
          </a:p>
          <a:p>
            <a:r>
              <a:rPr lang="fr-FR" dirty="0" smtClean="0"/>
              <a:t> Physiopathologie</a:t>
            </a:r>
          </a:p>
          <a:p>
            <a:r>
              <a:rPr lang="fr-FR" dirty="0" smtClean="0"/>
              <a:t> Diagnostic positif de l’IRA</a:t>
            </a:r>
          </a:p>
          <a:p>
            <a:r>
              <a:rPr lang="fr-FR" dirty="0" smtClean="0"/>
              <a:t> </a:t>
            </a:r>
            <a:r>
              <a:rPr lang="fr-FR" dirty="0"/>
              <a:t>E</a:t>
            </a:r>
            <a:r>
              <a:rPr lang="fr-FR" dirty="0" smtClean="0"/>
              <a:t>tiologies </a:t>
            </a:r>
          </a:p>
          <a:p>
            <a:r>
              <a:rPr lang="fr-FR" dirty="0" smtClean="0"/>
              <a:t> Procédés diagnostiques </a:t>
            </a:r>
          </a:p>
          <a:p>
            <a:r>
              <a:rPr lang="fr-FR" dirty="0" smtClean="0"/>
              <a:t>Traitement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216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187624" y="2204864"/>
            <a:ext cx="7499176" cy="27363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800" b="1" smtClean="0"/>
              <a:t>Merci </a:t>
            </a:r>
          </a:p>
          <a:p>
            <a:pPr marL="0" indent="0" algn="ctr">
              <a:buNone/>
            </a:pPr>
            <a:endParaRPr lang="fr-FR" sz="8800" b="1" dirty="0"/>
          </a:p>
        </p:txBody>
      </p:sp>
    </p:spTree>
    <p:extLst>
      <p:ext uri="{BB962C8B-B14F-4D97-AF65-F5344CB8AC3E}">
        <p14:creationId xmlns:p14="http://schemas.microsoft.com/office/powerpoint/2010/main" val="102007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Definition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2952328"/>
          </a:xfrm>
        </p:spPr>
        <p:txBody>
          <a:bodyPr/>
          <a:lstStyle/>
          <a:p>
            <a:r>
              <a:rPr lang="fr-FR" dirty="0" smtClean="0"/>
              <a:t> baisse brutale et importante de la filtration </a:t>
            </a:r>
            <a:r>
              <a:rPr lang="fr-FR" dirty="0" err="1" smtClean="0"/>
              <a:t>glomerulaire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Elevation</a:t>
            </a:r>
            <a:r>
              <a:rPr lang="fr-FR" dirty="0" smtClean="0"/>
              <a:t> de la </a:t>
            </a:r>
            <a:r>
              <a:rPr lang="fr-FR" dirty="0" err="1" smtClean="0"/>
              <a:t>creatininemie</a:t>
            </a:r>
            <a:r>
              <a:rPr lang="fr-FR" dirty="0" smtClean="0"/>
              <a:t> plasmatique </a:t>
            </a:r>
          </a:p>
          <a:p>
            <a:r>
              <a:rPr lang="fr-FR" dirty="0" smtClean="0"/>
              <a:t>Habituellement </a:t>
            </a:r>
            <a:r>
              <a:rPr lang="fr-FR" dirty="0" err="1" smtClean="0"/>
              <a:t>reversible</a:t>
            </a:r>
            <a:r>
              <a:rPr lang="fr-FR" dirty="0" smtClean="0"/>
              <a:t> sous traitement </a:t>
            </a:r>
          </a:p>
          <a:p>
            <a:r>
              <a:rPr lang="fr-FR" dirty="0" err="1" smtClean="0"/>
              <a:t>Diuerese</a:t>
            </a:r>
            <a:r>
              <a:rPr lang="fr-FR" dirty="0" smtClean="0"/>
              <a:t> peut </a:t>
            </a:r>
            <a:r>
              <a:rPr lang="fr-FR" dirty="0" err="1" smtClean="0"/>
              <a:t>etre</a:t>
            </a:r>
            <a:r>
              <a:rPr lang="fr-FR" dirty="0" smtClean="0"/>
              <a:t> </a:t>
            </a:r>
            <a:r>
              <a:rPr lang="fr-FR" dirty="0" err="1" smtClean="0"/>
              <a:t>conservee</a:t>
            </a:r>
            <a:r>
              <a:rPr lang="fr-FR" dirty="0" smtClean="0"/>
              <a:t> , </a:t>
            </a:r>
            <a:r>
              <a:rPr lang="fr-FR" dirty="0" err="1" smtClean="0"/>
              <a:t>oligoanurie</a:t>
            </a:r>
            <a:r>
              <a:rPr lang="fr-FR" dirty="0" smtClean="0"/>
              <a:t> si (&lt;500/24h )et </a:t>
            </a:r>
            <a:r>
              <a:rPr lang="fr-FR" dirty="0" err="1" smtClean="0"/>
              <a:t>anurique</a:t>
            </a:r>
            <a:r>
              <a:rPr lang="fr-FR" dirty="0" smtClean="0"/>
              <a:t> si ( &lt;100 ml /24h)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183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Classification « RIFLE »</a:t>
            </a:r>
            <a:endParaRPr lang="fr-FR" dirty="0"/>
          </a:p>
        </p:txBody>
      </p:sp>
      <p:pic>
        <p:nvPicPr>
          <p:cNvPr id="2050" name="Picture 2" descr="C:\Users\InfoGenie\Desktop\1-s2.0-S0085253815530445-gr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41930"/>
            <a:ext cx="7632848" cy="483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66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Signes de gravite de l’IRA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2276872"/>
            <a:ext cx="6969968" cy="3742928"/>
          </a:xfrm>
        </p:spPr>
        <p:txBody>
          <a:bodyPr/>
          <a:lstStyle/>
          <a:p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TRAITEMENT SYMPTOMATIQUE URGENT !!!</a:t>
            </a:r>
          </a:p>
          <a:p>
            <a:r>
              <a:rPr lang="fr-FR" dirty="0"/>
              <a:t> </a:t>
            </a:r>
            <a:r>
              <a:rPr lang="fr-FR" dirty="0" smtClean="0"/>
              <a:t> ACIDOSE METABOLIQUE SEVERE</a:t>
            </a:r>
          </a:p>
          <a:p>
            <a:r>
              <a:rPr lang="fr-FR" dirty="0"/>
              <a:t> </a:t>
            </a:r>
            <a:r>
              <a:rPr lang="fr-FR" dirty="0" err="1"/>
              <a:t>H</a:t>
            </a:r>
            <a:r>
              <a:rPr lang="fr-FR" dirty="0" err="1" smtClean="0"/>
              <a:t>yperkaliemie</a:t>
            </a:r>
            <a:r>
              <a:rPr lang="fr-FR" dirty="0" smtClean="0"/>
              <a:t> &gt;6mmol/l( ECG </a:t>
            </a:r>
            <a:r>
              <a:rPr lang="fr-FR" dirty="0" err="1" smtClean="0"/>
              <a:t>systematique</a:t>
            </a:r>
            <a:r>
              <a:rPr lang="fr-FR" dirty="0" smtClean="0"/>
              <a:t> )</a:t>
            </a:r>
          </a:p>
          <a:p>
            <a:r>
              <a:rPr lang="fr-FR" dirty="0"/>
              <a:t>S</a:t>
            </a:r>
            <a:r>
              <a:rPr lang="fr-FR" dirty="0" smtClean="0"/>
              <a:t>urcharge </a:t>
            </a:r>
            <a:r>
              <a:rPr lang="fr-FR" dirty="0" err="1" smtClean="0"/>
              <a:t>hydrosodee</a:t>
            </a:r>
            <a:r>
              <a:rPr lang="fr-FR" dirty="0" smtClean="0"/>
              <a:t>( OAP/ </a:t>
            </a:r>
            <a:r>
              <a:rPr lang="fr-FR" dirty="0" err="1" smtClean="0"/>
              <a:t>hyponatremie</a:t>
            </a:r>
            <a:r>
              <a:rPr lang="fr-FR" dirty="0" smtClean="0"/>
              <a:t> )</a:t>
            </a:r>
          </a:p>
          <a:p>
            <a:r>
              <a:rPr lang="fr-FR" dirty="0"/>
              <a:t> </a:t>
            </a:r>
            <a:r>
              <a:rPr lang="fr-FR" dirty="0" err="1"/>
              <a:t>U</a:t>
            </a:r>
            <a:r>
              <a:rPr lang="fr-FR" dirty="0" err="1" smtClean="0"/>
              <a:t>remie</a:t>
            </a:r>
            <a:r>
              <a:rPr lang="fr-FR" dirty="0" smtClean="0"/>
              <a:t> &gt;60mmol/l </a:t>
            </a:r>
          </a:p>
          <a:p>
            <a:r>
              <a:rPr lang="fr-FR" dirty="0" smtClean="0"/>
              <a:t> Anurie.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7026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PHYSIOPATHOLOGIE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95536" y="1600200"/>
            <a:ext cx="2423864" cy="44958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>
          <a:xfrm>
            <a:off x="3588122" y="1449257"/>
            <a:ext cx="5098678" cy="4968552"/>
          </a:xfrm>
        </p:spPr>
        <p:txBody>
          <a:bodyPr>
            <a:normAutofit fontScale="92500" lnSpcReduction="10000"/>
          </a:bodyPr>
          <a:lstStyle/>
          <a:p>
            <a:pPr marL="274320" lvl="1" indent="0">
              <a:buNone/>
            </a:pPr>
            <a:r>
              <a:rPr lang="fr-FR" dirty="0" smtClean="0"/>
              <a:t>           </a:t>
            </a:r>
            <a:r>
              <a:rPr lang="fr-FR" b="1" dirty="0" smtClean="0">
                <a:solidFill>
                  <a:srgbClr val="C00000"/>
                </a:solidFill>
              </a:rPr>
              <a:t>DFG </a:t>
            </a:r>
            <a:r>
              <a:rPr lang="fr-FR" b="1" dirty="0">
                <a:solidFill>
                  <a:srgbClr val="C00000"/>
                </a:solidFill>
              </a:rPr>
              <a:t>= </a:t>
            </a:r>
            <a:r>
              <a:rPr lang="fr-FR" b="1" dirty="0" err="1">
                <a:solidFill>
                  <a:srgbClr val="C00000"/>
                </a:solidFill>
              </a:rPr>
              <a:t>PUFxKf</a:t>
            </a:r>
            <a:r>
              <a:rPr lang="fr-FR" b="1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/>
              <a:t>Ou  : </a:t>
            </a:r>
          </a:p>
          <a:p>
            <a:pPr marL="274320" lvl="1" indent="0">
              <a:buNone/>
            </a:pPr>
            <a:r>
              <a:rPr lang="fr-FR" dirty="0" smtClean="0"/>
              <a:t>*</a:t>
            </a:r>
            <a:r>
              <a:rPr lang="fr-FR" dirty="0" err="1" smtClean="0"/>
              <a:t>PUf</a:t>
            </a:r>
            <a:r>
              <a:rPr lang="fr-FR" dirty="0"/>
              <a:t>: gradient de pression </a:t>
            </a:r>
            <a:r>
              <a:rPr lang="fr-FR" dirty="0" err="1"/>
              <a:t>transcapillaire</a:t>
            </a:r>
            <a:r>
              <a:rPr lang="fr-FR" dirty="0"/>
              <a:t> </a:t>
            </a:r>
            <a:r>
              <a:rPr lang="fr-FR" dirty="0" err="1"/>
              <a:t>glomerulaire</a:t>
            </a:r>
            <a:r>
              <a:rPr lang="fr-FR" dirty="0"/>
              <a:t>(pression d’ultrafiltration</a:t>
            </a:r>
            <a:r>
              <a:rPr lang="fr-FR" dirty="0" smtClean="0"/>
              <a:t>).</a:t>
            </a:r>
            <a:endParaRPr lang="fr-FR" dirty="0"/>
          </a:p>
          <a:p>
            <a:pPr marL="274320" lvl="1" indent="0">
              <a:buNone/>
            </a:pPr>
            <a:r>
              <a:rPr lang="fr-FR" dirty="0" smtClean="0"/>
              <a:t>*</a:t>
            </a:r>
            <a:r>
              <a:rPr lang="fr-FR" dirty="0" err="1" smtClean="0"/>
              <a:t>Kf:coefficient</a:t>
            </a:r>
            <a:r>
              <a:rPr lang="fr-FR" dirty="0" smtClean="0"/>
              <a:t> </a:t>
            </a:r>
            <a:r>
              <a:rPr lang="fr-FR" dirty="0"/>
              <a:t>de filtration 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C00000"/>
                </a:solidFill>
              </a:rPr>
              <a:t>-Les mécanismes </a:t>
            </a:r>
            <a:r>
              <a:rPr lang="fr-FR" b="1" dirty="0">
                <a:solidFill>
                  <a:srgbClr val="C00000"/>
                </a:solidFill>
              </a:rPr>
              <a:t>de l’IRA :</a:t>
            </a:r>
          </a:p>
          <a:p>
            <a:pPr marL="274320" lvl="1" indent="0">
              <a:buNone/>
            </a:pPr>
            <a:r>
              <a:rPr lang="fr-FR" dirty="0"/>
              <a:t>-</a:t>
            </a:r>
            <a:r>
              <a:rPr lang="fr-FR" dirty="0" smtClean="0"/>
              <a:t>Le </a:t>
            </a:r>
            <a:r>
              <a:rPr lang="fr-FR" dirty="0" err="1"/>
              <a:t>debit</a:t>
            </a:r>
            <a:r>
              <a:rPr lang="fr-FR" dirty="0"/>
              <a:t> sanguin </a:t>
            </a:r>
            <a:r>
              <a:rPr lang="fr-FR" dirty="0" err="1"/>
              <a:t>renal</a:t>
            </a:r>
            <a:r>
              <a:rPr lang="fr-FR" dirty="0"/>
              <a:t> diminue ( </a:t>
            </a:r>
            <a:r>
              <a:rPr lang="fr-FR" dirty="0" err="1"/>
              <a:t>hypovolemie</a:t>
            </a:r>
            <a:r>
              <a:rPr lang="fr-FR" dirty="0"/>
              <a:t> , </a:t>
            </a:r>
            <a:r>
              <a:rPr lang="fr-FR" dirty="0" err="1"/>
              <a:t>etat</a:t>
            </a:r>
            <a:r>
              <a:rPr lang="fr-FR" dirty="0"/>
              <a:t> de choc </a:t>
            </a:r>
            <a:r>
              <a:rPr lang="fr-FR" dirty="0" smtClean="0"/>
              <a:t>)</a:t>
            </a:r>
          </a:p>
          <a:p>
            <a:pPr marL="274320" lvl="1" indent="0">
              <a:buNone/>
            </a:pPr>
            <a:r>
              <a:rPr lang="fr-FR" dirty="0"/>
              <a:t>-</a:t>
            </a:r>
            <a:r>
              <a:rPr lang="fr-FR" dirty="0" smtClean="0"/>
              <a:t> </a:t>
            </a:r>
            <a:r>
              <a:rPr lang="fr-FR" dirty="0"/>
              <a:t>les </a:t>
            </a:r>
            <a:r>
              <a:rPr lang="fr-FR" dirty="0" err="1" smtClean="0"/>
              <a:t>Reff</a:t>
            </a:r>
            <a:r>
              <a:rPr lang="fr-FR" dirty="0" smtClean="0"/>
              <a:t> </a:t>
            </a:r>
            <a:r>
              <a:rPr lang="fr-FR" dirty="0"/>
              <a:t>diminuent ( vasodilatation de l’</a:t>
            </a:r>
            <a:r>
              <a:rPr lang="fr-FR" dirty="0" err="1"/>
              <a:t>arteriole</a:t>
            </a:r>
            <a:r>
              <a:rPr lang="fr-FR" dirty="0"/>
              <a:t> </a:t>
            </a:r>
            <a:r>
              <a:rPr lang="fr-FR" dirty="0" err="1"/>
              <a:t>efferente</a:t>
            </a:r>
            <a:r>
              <a:rPr lang="fr-FR" dirty="0"/>
              <a:t> </a:t>
            </a:r>
            <a:r>
              <a:rPr lang="fr-FR" dirty="0" err="1"/>
              <a:t>glomerulaire</a:t>
            </a:r>
            <a:r>
              <a:rPr lang="fr-FR" dirty="0"/>
              <a:t>)</a:t>
            </a:r>
          </a:p>
          <a:p>
            <a:pPr marL="274320" lvl="1" indent="0">
              <a:buNone/>
            </a:pPr>
            <a:r>
              <a:rPr lang="fr-FR" dirty="0"/>
              <a:t>-les Raff augmentent (vasoconstriction </a:t>
            </a:r>
            <a:r>
              <a:rPr lang="fr-FR" dirty="0" err="1"/>
              <a:t>pre</a:t>
            </a:r>
            <a:r>
              <a:rPr lang="fr-FR" dirty="0"/>
              <a:t> </a:t>
            </a:r>
            <a:r>
              <a:rPr lang="fr-FR" dirty="0" err="1"/>
              <a:t>glomerulaire</a:t>
            </a:r>
            <a:r>
              <a:rPr lang="fr-FR" dirty="0"/>
              <a:t>)</a:t>
            </a:r>
          </a:p>
          <a:p>
            <a:pPr marL="274320" lvl="1" indent="0">
              <a:buNone/>
            </a:pPr>
            <a:r>
              <a:rPr lang="fr-FR" dirty="0"/>
              <a:t>- Ou encore si la Pu augmente( obstacle </a:t>
            </a:r>
            <a:r>
              <a:rPr lang="fr-FR" dirty="0" err="1"/>
              <a:t>intratubulaireou</a:t>
            </a:r>
            <a:r>
              <a:rPr lang="fr-FR" dirty="0"/>
              <a:t> sur la voie </a:t>
            </a:r>
            <a:r>
              <a:rPr lang="fr-FR" dirty="0" err="1"/>
              <a:t>excretrice</a:t>
            </a:r>
            <a:r>
              <a:rPr lang="fr-FR" dirty="0"/>
              <a:t> )</a:t>
            </a:r>
          </a:p>
        </p:txBody>
      </p:sp>
      <p:pic>
        <p:nvPicPr>
          <p:cNvPr id="1026" name="Picture 2" descr="C:\Users\InfoGenie\Desktop\néphr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49257"/>
            <a:ext cx="3336602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65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r>
              <a:rPr lang="fr-FR" dirty="0" smtClean="0"/>
              <a:t>Diagnostique positif de l’IRA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57765110"/>
              </p:ext>
            </p:extLst>
          </p:nvPr>
        </p:nvGraphicFramePr>
        <p:xfrm>
          <a:off x="539552" y="1590244"/>
          <a:ext cx="7488831" cy="398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/>
                <a:gridCol w="2496277"/>
                <a:gridCol w="2496277"/>
              </a:tblGrid>
              <a:tr h="758636"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IRA ( </a:t>
                      </a:r>
                      <a:r>
                        <a:rPr lang="fr-FR" dirty="0" err="1" smtClean="0"/>
                        <a:t>creat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ant</a:t>
                      </a:r>
                      <a:r>
                        <a:rPr lang="fr-FR" dirty="0" smtClean="0"/>
                        <a:t> normale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IRC( </a:t>
                      </a:r>
                      <a:r>
                        <a:rPr lang="fr-FR" dirty="0" err="1" smtClean="0"/>
                        <a:t>creat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ant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elevee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</a:tr>
              <a:tr h="697955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Elev</a:t>
                      </a:r>
                      <a:r>
                        <a:rPr lang="fr-FR" dirty="0" smtClean="0"/>
                        <a:t> de </a:t>
                      </a:r>
                      <a:r>
                        <a:rPr lang="fr-FR" dirty="0" err="1" smtClean="0"/>
                        <a:t>creat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sg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Rapide(</a:t>
                      </a:r>
                      <a:r>
                        <a:rPr lang="fr-FR" baseline="0" dirty="0" smtClean="0"/>
                        <a:t> H , j , </a:t>
                      </a:r>
                      <a:r>
                        <a:rPr lang="fr-FR" baseline="0" dirty="0" err="1" smtClean="0"/>
                        <a:t>sem</a:t>
                      </a:r>
                      <a:r>
                        <a:rPr lang="fr-FR" baseline="0" dirty="0" smtClean="0"/>
                        <a:t>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Lente ( mois</a:t>
                      </a:r>
                      <a:r>
                        <a:rPr lang="fr-FR" baseline="0" dirty="0" smtClean="0"/>
                        <a:t> ou des </a:t>
                      </a:r>
                      <a:r>
                        <a:rPr lang="fr-FR" baseline="0" dirty="0" err="1" smtClean="0"/>
                        <a:t>annees</a:t>
                      </a:r>
                      <a:r>
                        <a:rPr lang="fr-FR" baseline="0" dirty="0" smtClean="0"/>
                        <a:t> )</a:t>
                      </a:r>
                      <a:endParaRPr lang="fr-FR" dirty="0"/>
                    </a:p>
                  </a:txBody>
                  <a:tcPr/>
                </a:tc>
              </a:tr>
              <a:tr h="751106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Anemie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Absence ( sauf choc </a:t>
                      </a:r>
                      <a:r>
                        <a:rPr lang="fr-FR" dirty="0" err="1" smtClean="0"/>
                        <a:t>hemmorragique</a:t>
                      </a:r>
                      <a:r>
                        <a:rPr lang="fr-FR" dirty="0" smtClean="0"/>
                        <a:t> ou </a:t>
                      </a:r>
                      <a:r>
                        <a:rPr lang="fr-FR" dirty="0" err="1" smtClean="0"/>
                        <a:t>hemolyse</a:t>
                      </a:r>
                      <a:r>
                        <a:rPr lang="fr-FR" dirty="0" smtClean="0"/>
                        <a:t> aigue 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Presente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697955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hypocalcemie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Absence sauf </a:t>
                      </a:r>
                      <a:r>
                        <a:rPr lang="fr-FR" dirty="0" err="1" smtClean="0"/>
                        <a:t>rhabdomyolyse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Presente</a:t>
                      </a:r>
                      <a:r>
                        <a:rPr lang="fr-FR" dirty="0" smtClean="0"/>
                        <a:t> sauf ( </a:t>
                      </a:r>
                      <a:r>
                        <a:rPr lang="fr-FR" dirty="0" err="1" smtClean="0"/>
                        <a:t>myelome</a:t>
                      </a:r>
                      <a:r>
                        <a:rPr lang="fr-FR" dirty="0" smtClean="0"/>
                        <a:t> , </a:t>
                      </a:r>
                      <a:r>
                        <a:rPr lang="fr-FR" dirty="0" err="1" smtClean="0"/>
                        <a:t>sarcoidose</a:t>
                      </a:r>
                      <a:r>
                        <a:rPr lang="fr-FR" dirty="0" smtClean="0"/>
                        <a:t> …</a:t>
                      </a:r>
                      <a:r>
                        <a:rPr lang="fr-FR" dirty="0" err="1" smtClean="0"/>
                        <a:t>etc</a:t>
                      </a:r>
                      <a:r>
                        <a:rPr lang="fr-FR" dirty="0" smtClean="0"/>
                        <a:t> )</a:t>
                      </a:r>
                      <a:endParaRPr lang="fr-FR" dirty="0"/>
                    </a:p>
                  </a:txBody>
                  <a:tcPr/>
                </a:tc>
              </a:tr>
              <a:tr h="751106">
                <a:tc>
                  <a:txBody>
                    <a:bodyPr/>
                    <a:lstStyle/>
                    <a:p>
                      <a:r>
                        <a:rPr lang="fr-FR" dirty="0" smtClean="0"/>
                        <a:t>Taille des reins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normale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Diminuee</a:t>
                      </a:r>
                      <a:r>
                        <a:rPr lang="fr-FR" dirty="0" smtClean="0"/>
                        <a:t>( sauf PKR,</a:t>
                      </a:r>
                      <a:r>
                        <a:rPr lang="fr-FR" baseline="0" dirty="0" smtClean="0"/>
                        <a:t> amylose , </a:t>
                      </a:r>
                      <a:r>
                        <a:rPr lang="fr-FR" baseline="0" dirty="0" err="1" smtClean="0"/>
                        <a:t>diabete</a:t>
                      </a:r>
                      <a:r>
                        <a:rPr lang="fr-FR" baseline="0" dirty="0" smtClean="0"/>
                        <a:t> , TVR,??</a:t>
                      </a:r>
                    </a:p>
                    <a:p>
                      <a:endParaRPr lang="fr-FR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73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</a:t>
            </a:r>
            <a:r>
              <a:rPr lang="fr-FR" dirty="0" smtClean="0"/>
              <a:t>tiologies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5077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 1/* IRA obstructive:</a:t>
            </a:r>
          </a:p>
          <a:p>
            <a:pPr marL="0" indent="0">
              <a:buNone/>
            </a:pPr>
            <a:r>
              <a:rPr lang="fr-FR" dirty="0" err="1" smtClean="0"/>
              <a:t>Elements</a:t>
            </a:r>
            <a:r>
              <a:rPr lang="fr-FR" dirty="0" smtClean="0"/>
              <a:t> cliniques :</a:t>
            </a:r>
          </a:p>
          <a:p>
            <a:pPr>
              <a:buFont typeface="Arial" charset="0"/>
              <a:buChar char="•"/>
            </a:pPr>
            <a:r>
              <a:rPr lang="fr-FR" dirty="0" err="1" smtClean="0"/>
              <a:t>Anamnese</a:t>
            </a:r>
            <a:r>
              <a:rPr lang="fr-FR" dirty="0" smtClean="0"/>
              <a:t> ( ATCD urologique )</a:t>
            </a:r>
          </a:p>
          <a:p>
            <a:pPr>
              <a:buFont typeface="Arial" charset="0"/>
              <a:buChar char="•"/>
            </a:pPr>
            <a:r>
              <a:rPr lang="fr-FR" dirty="0"/>
              <a:t> </a:t>
            </a:r>
            <a:r>
              <a:rPr lang="fr-FR" dirty="0" err="1" smtClean="0"/>
              <a:t>diurese</a:t>
            </a:r>
            <a:r>
              <a:rPr lang="fr-FR" dirty="0" smtClean="0"/>
              <a:t>, anurie rare , souvent </a:t>
            </a:r>
            <a:r>
              <a:rPr lang="fr-FR" dirty="0" err="1" smtClean="0"/>
              <a:t>conservee</a:t>
            </a:r>
            <a:r>
              <a:rPr lang="fr-FR" dirty="0" smtClean="0"/>
              <a:t> voire </a:t>
            </a:r>
            <a:r>
              <a:rPr lang="fr-FR" dirty="0" err="1" smtClean="0"/>
              <a:t>elevee</a:t>
            </a:r>
            <a:endParaRPr lang="fr-FR" dirty="0" smtClean="0"/>
          </a:p>
          <a:p>
            <a:pPr>
              <a:buFont typeface="Arial" charset="0"/>
              <a:buChar char="•"/>
            </a:pPr>
            <a:r>
              <a:rPr lang="fr-FR" dirty="0"/>
              <a:t> </a:t>
            </a:r>
            <a:r>
              <a:rPr lang="fr-FR" dirty="0" err="1" smtClean="0"/>
              <a:t>echographie</a:t>
            </a:r>
            <a:r>
              <a:rPr lang="fr-FR" dirty="0" smtClean="0"/>
              <a:t> </a:t>
            </a:r>
            <a:r>
              <a:rPr lang="fr-FR" dirty="0" err="1" smtClean="0"/>
              <a:t>renale</a:t>
            </a:r>
            <a:r>
              <a:rPr lang="fr-FR" dirty="0" smtClean="0"/>
              <a:t> </a:t>
            </a:r>
            <a:r>
              <a:rPr lang="fr-FR" dirty="0" err="1" smtClean="0"/>
              <a:t>systematique</a:t>
            </a:r>
            <a:r>
              <a:rPr lang="fr-FR" dirty="0" smtClean="0"/>
              <a:t> :</a:t>
            </a:r>
          </a:p>
          <a:p>
            <a:pPr lvl="2">
              <a:buFontTx/>
              <a:buChar char="-"/>
            </a:pPr>
            <a:r>
              <a:rPr lang="fr-FR" dirty="0" smtClean="0"/>
              <a:t>Dilatation des </a:t>
            </a:r>
            <a:r>
              <a:rPr lang="fr-FR" dirty="0" err="1" smtClean="0"/>
              <a:t>cavites</a:t>
            </a:r>
            <a:r>
              <a:rPr lang="fr-FR" dirty="0" smtClean="0"/>
              <a:t> </a:t>
            </a:r>
            <a:r>
              <a:rPr lang="fr-FR" dirty="0" err="1" smtClean="0"/>
              <a:t>pyelocalicielles</a:t>
            </a:r>
            <a:r>
              <a:rPr lang="fr-FR" dirty="0" smtClean="0"/>
              <a:t> 85% sensibles ;</a:t>
            </a:r>
          </a:p>
          <a:p>
            <a:pPr lvl="2">
              <a:buFontTx/>
              <a:buChar char="-"/>
            </a:pPr>
            <a:r>
              <a:rPr lang="fr-FR" dirty="0" smtClean="0"/>
              <a:t> 15% faux </a:t>
            </a:r>
            <a:r>
              <a:rPr lang="fr-FR" dirty="0" err="1" smtClean="0"/>
              <a:t>negatifs</a:t>
            </a:r>
            <a:r>
              <a:rPr lang="fr-FR" dirty="0" smtClean="0"/>
              <a:t> : - obstruction </a:t>
            </a:r>
            <a:r>
              <a:rPr lang="fr-FR" dirty="0" err="1" smtClean="0"/>
              <a:t>recente</a:t>
            </a:r>
            <a:r>
              <a:rPr lang="fr-FR" dirty="0" smtClean="0"/>
              <a:t> </a:t>
            </a:r>
          </a:p>
          <a:p>
            <a:pPr lvl="8">
              <a:buFontTx/>
              <a:buChar char="-"/>
            </a:pPr>
            <a:r>
              <a:rPr lang="fr-FR" dirty="0" smtClean="0"/>
              <a:t>- fibrose </a:t>
            </a:r>
            <a:r>
              <a:rPr lang="fr-FR" dirty="0" err="1" smtClean="0"/>
              <a:t>retroperitoneale</a:t>
            </a:r>
            <a:r>
              <a:rPr lang="fr-FR" dirty="0" smtClean="0"/>
              <a:t> </a:t>
            </a:r>
          </a:p>
          <a:p>
            <a:pPr lvl="8">
              <a:buFontTx/>
              <a:buChar char="-"/>
            </a:pPr>
            <a:r>
              <a:rPr lang="fr-FR" dirty="0" smtClean="0"/>
              <a:t>- </a:t>
            </a:r>
            <a:r>
              <a:rPr lang="fr-FR" dirty="0" err="1" smtClean="0"/>
              <a:t>deshydratation</a:t>
            </a:r>
            <a:r>
              <a:rPr lang="fr-FR" dirty="0" smtClean="0"/>
              <a:t> </a:t>
            </a:r>
            <a:r>
              <a:rPr lang="fr-FR" dirty="0" err="1" smtClean="0"/>
              <a:t>associee</a:t>
            </a:r>
            <a:r>
              <a:rPr lang="fr-FR" dirty="0" smtClean="0"/>
              <a:t> </a:t>
            </a:r>
          </a:p>
          <a:p>
            <a:pPr>
              <a:buFontTx/>
              <a:buChar char="-"/>
            </a:pPr>
            <a:r>
              <a:rPr lang="fr-FR" dirty="0" smtClean="0"/>
              <a:t>Une 2 </a:t>
            </a:r>
            <a:r>
              <a:rPr lang="fr-FR" dirty="0" err="1" smtClean="0"/>
              <a:t>eme</a:t>
            </a:r>
            <a:r>
              <a:rPr lang="fr-FR" dirty="0" smtClean="0"/>
              <a:t> </a:t>
            </a:r>
            <a:r>
              <a:rPr lang="fr-FR" dirty="0" err="1" smtClean="0"/>
              <a:t>echo</a:t>
            </a:r>
            <a:r>
              <a:rPr lang="fr-FR" dirty="0" smtClean="0"/>
              <a:t> a 48h .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err="1" smtClean="0"/>
              <a:t>etiologies</a:t>
            </a:r>
            <a:r>
              <a:rPr lang="fr-FR" dirty="0" smtClean="0"/>
              <a:t> : -</a:t>
            </a:r>
            <a:r>
              <a:rPr lang="fr-FR" dirty="0" err="1" smtClean="0"/>
              <a:t>neoplasies</a:t>
            </a:r>
            <a:r>
              <a:rPr lang="fr-FR" dirty="0" smtClean="0"/>
              <a:t> ( pelviennes ou </a:t>
            </a:r>
            <a:r>
              <a:rPr lang="fr-FR" dirty="0" err="1" smtClean="0"/>
              <a:t>retroperitoneale</a:t>
            </a:r>
            <a:r>
              <a:rPr lang="fr-FR" dirty="0" smtClean="0"/>
              <a:t>)</a:t>
            </a:r>
          </a:p>
          <a:p>
            <a:pPr marL="1657350" lvl="5" indent="-285750">
              <a:buFontTx/>
              <a:buChar char="-"/>
            </a:pPr>
            <a:r>
              <a:rPr lang="fr-FR" dirty="0" smtClean="0"/>
              <a:t>Lithiases </a:t>
            </a:r>
          </a:p>
          <a:p>
            <a:pPr marL="1657350" lvl="5" indent="-285750">
              <a:buFontTx/>
              <a:buChar char="-"/>
            </a:pPr>
            <a:r>
              <a:rPr lang="fr-FR" dirty="0" smtClean="0"/>
              <a:t>-FRP</a:t>
            </a:r>
          </a:p>
          <a:p>
            <a:pPr marL="1657350" lvl="5" indent="-285750"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512456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 Traitement : </a:t>
            </a:r>
          </a:p>
          <a:p>
            <a:pPr marL="0" indent="0">
              <a:buNone/>
            </a:pPr>
            <a:r>
              <a:rPr lang="fr-FR" dirty="0" smtClean="0"/>
              <a:t>Selon le site et la nature de l’obstacle 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Globe </a:t>
            </a:r>
            <a:r>
              <a:rPr lang="fr-FR" dirty="0" err="1" smtClean="0"/>
              <a:t>vesical</a:t>
            </a:r>
            <a:r>
              <a:rPr lang="fr-FR" dirty="0" smtClean="0"/>
              <a:t> : sondage </a:t>
            </a:r>
            <a:r>
              <a:rPr lang="fr-FR" dirty="0" err="1" smtClean="0"/>
              <a:t>vesical</a:t>
            </a:r>
            <a:r>
              <a:rPr lang="fr-FR" dirty="0" smtClean="0"/>
              <a:t> ; CI ( Prostatite, </a:t>
            </a:r>
            <a:r>
              <a:rPr lang="fr-FR" dirty="0" err="1" smtClean="0"/>
              <a:t>orchiepidedimyte</a:t>
            </a:r>
            <a:r>
              <a:rPr lang="fr-FR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fr-FR" dirty="0"/>
              <a:t> </a:t>
            </a:r>
            <a:r>
              <a:rPr lang="fr-FR" dirty="0" err="1" smtClean="0"/>
              <a:t>catheterisme</a:t>
            </a:r>
            <a:r>
              <a:rPr lang="fr-FR" dirty="0" smtClean="0"/>
              <a:t>  sus pubien </a:t>
            </a:r>
          </a:p>
          <a:p>
            <a:pPr>
              <a:buFont typeface="Arial" charset="0"/>
              <a:buChar char="•"/>
            </a:pPr>
            <a:r>
              <a:rPr lang="fr-FR" dirty="0"/>
              <a:t> </a:t>
            </a:r>
            <a:r>
              <a:rPr lang="fr-FR" dirty="0" smtClean="0"/>
              <a:t>obstruction du haut appareil :</a:t>
            </a:r>
          </a:p>
          <a:p>
            <a:pPr marL="868680" lvl="3" indent="0">
              <a:buNone/>
            </a:pPr>
            <a:r>
              <a:rPr lang="fr-FR" dirty="0" smtClean="0"/>
              <a:t>* </a:t>
            </a:r>
            <a:r>
              <a:rPr lang="fr-FR" dirty="0" err="1" smtClean="0"/>
              <a:t>montee</a:t>
            </a:r>
            <a:r>
              <a:rPr lang="fr-FR" dirty="0" smtClean="0"/>
              <a:t> de sonde en double voie avec ATB prophylactique </a:t>
            </a:r>
          </a:p>
          <a:p>
            <a:pPr lvl="3">
              <a:buFont typeface="Arial" charset="0"/>
              <a:buChar char="•"/>
            </a:pPr>
            <a:r>
              <a:rPr lang="fr-FR" dirty="0" smtClean="0"/>
              <a:t>soit </a:t>
            </a:r>
            <a:r>
              <a:rPr lang="fr-FR" dirty="0" err="1" smtClean="0"/>
              <a:t>nephrostomie</a:t>
            </a:r>
            <a:r>
              <a:rPr lang="fr-FR" dirty="0" smtClean="0"/>
              <a:t> </a:t>
            </a:r>
            <a:r>
              <a:rPr lang="fr-FR" dirty="0" err="1" smtClean="0"/>
              <a:t>echoguidee</a:t>
            </a:r>
            <a:r>
              <a:rPr lang="fr-FR" dirty="0" smtClean="0"/>
              <a:t> ,uni ou </a:t>
            </a:r>
            <a:r>
              <a:rPr lang="fr-FR" dirty="0" err="1" smtClean="0"/>
              <a:t>bilateral</a:t>
            </a:r>
            <a:r>
              <a:rPr lang="fr-FR" dirty="0" smtClean="0"/>
              <a:t> .</a:t>
            </a:r>
          </a:p>
          <a:p>
            <a:pPr marL="45720" indent="0">
              <a:buNone/>
            </a:pPr>
            <a:r>
              <a:rPr lang="fr-FR" dirty="0" smtClean="0"/>
              <a:t>TRT </a:t>
            </a:r>
            <a:r>
              <a:rPr lang="fr-FR" dirty="0" err="1" smtClean="0"/>
              <a:t>etiologique</a:t>
            </a:r>
            <a:r>
              <a:rPr lang="fr-FR" dirty="0" smtClean="0"/>
              <a:t> </a:t>
            </a:r>
          </a:p>
          <a:p>
            <a:pPr lvl="2">
              <a:buFont typeface="Arial" charset="0"/>
              <a:buChar char="•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34662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280</TotalTime>
  <Words>864</Words>
  <Application>Microsoft Office PowerPoint</Application>
  <PresentationFormat>Affichage à l'écran (4:3)</PresentationFormat>
  <Paragraphs>191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Capitaux</vt:lpstr>
      <vt:lpstr>Insuffisance rénale aigue  Dr.Tebbani </vt:lpstr>
      <vt:lpstr>PLAN </vt:lpstr>
      <vt:lpstr>Definition </vt:lpstr>
      <vt:lpstr>Classification « RIFLE »</vt:lpstr>
      <vt:lpstr>Signes de gravite de l’IRA</vt:lpstr>
      <vt:lpstr>PHYSIOPATHOLOGIE</vt:lpstr>
      <vt:lpstr>Diagnostique positif de l’IRA</vt:lpstr>
      <vt:lpstr>Etiologies</vt:lpstr>
      <vt:lpstr>Présentation PowerPoint</vt:lpstr>
      <vt:lpstr>ETIOLOGIES </vt:lpstr>
      <vt:lpstr>Présentation PowerPoint</vt:lpstr>
      <vt:lpstr>Présentation PowerPoint</vt:lpstr>
      <vt:lpstr>Présentation PowerPoint</vt:lpstr>
      <vt:lpstr>Présentation PowerPoint</vt:lpstr>
      <vt:lpstr>Procedes diagnostiques </vt:lpstr>
      <vt:lpstr>Traitement </vt:lpstr>
      <vt:lpstr>Techniques </vt:lpstr>
      <vt:lpstr>Présentation PowerPoint</vt:lpstr>
      <vt:lpstr>Conclusion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InfoGenie</dc:creator>
  <cp:lastModifiedBy>InfoGenie</cp:lastModifiedBy>
  <cp:revision>87</cp:revision>
  <dcterms:created xsi:type="dcterms:W3CDTF">2016-08-11T17:31:38Z</dcterms:created>
  <dcterms:modified xsi:type="dcterms:W3CDTF">2016-08-20T19:27:38Z</dcterms:modified>
</cp:coreProperties>
</file>