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13" r:id="rId16"/>
    <p:sldId id="315" r:id="rId17"/>
    <p:sldId id="345" r:id="rId18"/>
    <p:sldId id="317" r:id="rId19"/>
    <p:sldId id="316" r:id="rId20"/>
    <p:sldId id="346" r:id="rId21"/>
    <p:sldId id="318" r:id="rId22"/>
    <p:sldId id="319" r:id="rId23"/>
    <p:sldId id="341" r:id="rId24"/>
    <p:sldId id="342" r:id="rId25"/>
    <p:sldId id="343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7" r:id="rId38"/>
    <p:sldId id="331" r:id="rId39"/>
    <p:sldId id="332" r:id="rId40"/>
    <p:sldId id="333" r:id="rId41"/>
    <p:sldId id="334" r:id="rId42"/>
    <p:sldId id="335" r:id="rId43"/>
    <p:sldId id="336" r:id="rId44"/>
    <p:sldId id="338" r:id="rId45"/>
    <p:sldId id="339" r:id="rId46"/>
    <p:sldId id="340" r:id="rId47"/>
    <p:sldId id="347" r:id="rId48"/>
    <p:sldId id="344" r:id="rId49"/>
    <p:sldId id="348" r:id="rId50"/>
    <p:sldId id="300" r:id="rId51"/>
    <p:sldId id="305" r:id="rId52"/>
    <p:sldId id="349" r:id="rId53"/>
    <p:sldId id="306" r:id="rId54"/>
    <p:sldId id="307" r:id="rId55"/>
    <p:sldId id="308" r:id="rId56"/>
    <p:sldId id="350" r:id="rId57"/>
    <p:sldId id="309" r:id="rId58"/>
    <p:sldId id="351" r:id="rId59"/>
    <p:sldId id="352" r:id="rId60"/>
    <p:sldId id="353" r:id="rId61"/>
    <p:sldId id="295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4" r:id="rId70"/>
    <p:sldId id="361" r:id="rId71"/>
    <p:sldId id="365" r:id="rId72"/>
    <p:sldId id="362" r:id="rId73"/>
    <p:sldId id="363" r:id="rId74"/>
    <p:sldId id="366" r:id="rId75"/>
    <p:sldId id="296" r:id="rId7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0D26-09A1-42BB-9077-B60F57BEE0BF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19BB-54AE-4336-84B2-6380A7FE64D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43</a:t>
            </a:fld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44</a:t>
            </a:fld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45</a:t>
            </a:fld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60</a:t>
            </a:fld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75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EEAC-312B-49C0-BE8D-C99F1A808ACD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5A08-F24D-4838-82DC-5480947C96C0}" type="datetimeFigureOut">
              <a:rPr lang="fr-FR"/>
              <a:pPr>
                <a:defRPr/>
              </a:pPr>
              <a:t>16/02/2018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7D8C-575D-4E52-B235-ED0FF6F88E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495D-C878-4C0E-AB02-8B8DA844014C}" type="datetimeFigureOut">
              <a:rPr lang="fr-FR"/>
              <a:pPr>
                <a:defRPr/>
              </a:pPr>
              <a:t>16/02/2018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C747-05B3-4652-9719-44EB752D1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1098AB-F035-4F77-9877-2EC1C2E225A5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67C903-E167-48D9-9378-24B650867A8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fr/imgres?start=207&amp;um=1&amp;hl=fr&amp;sa=N&amp;biw=1014&amp;bih=445&amp;tbm=isch&amp;tbnid=txFTC-Jg5IHj-M:&amp;imgrefurl=http://www.lasdepic.fr/member/view_blog.php?profile_id=11&amp;docid=N-Q3T7nY7XtVCM&amp;imgurl=http://www.lasdepic.fr/$userfiles/blog_post_image_116.jpg&amp;w=463&amp;h=356&amp;ei=LgK4T6DTC-TP4QTo273OCQ&amp;zoom=1&amp;iact=hc&amp;vpx=324&amp;vpy=112&amp;dur=10078&amp;hovh=197&amp;hovw=256&amp;tx=143&amp;ty=114&amp;sig=109544900505387574508&amp;page=13&amp;tbnh=113&amp;tbnw=147&amp;ndsp=18&amp;ved=1t:429,r:8,s:207,i:6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fr/imgres?start=230&amp;um=1&amp;hl=fr&amp;biw=1014&amp;bih=445&amp;tbm=isch&amp;tbnid=QOkdvouE_LgraM:&amp;imgrefurl=http://cyrilpoujoulat.over-blog.com/396-index.html&amp;docid=VvCL1CKjjk5wyM&amp;imgurl=http://img.over-blog.com/247x313/1/16/70/94//rein1.jpg&amp;w=247&amp;h=313&amp;ei=-QK4T5yRE4rj4QSgy-zNCQ&amp;zoom=1&amp;iact=hc&amp;vpx=99&amp;vpy=76&amp;dur=1110&amp;hovh=250&amp;hovw=197&amp;tx=131&amp;ty=147&amp;sig=109544900505387574508&amp;page=15&amp;tbnh=150&amp;tbnw=118&amp;ndsp=19&amp;ved=1t:429,r:0,s:230,i:85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hl=fr&amp;biw=1014&amp;bih=445&amp;tbm=isch&amp;tbnid=vAmB2FGc5_mKtM:&amp;imgrefurl=http://www.canstockphoto.fr/cass%C3%A9-marteau-tampon-4241589.html&amp;docid=TP4jLbAjaFe2pM&amp;itg=1&amp;imgurl=http://comps.canstockphoto.com/can-stock-photo_csp4241589.jpg&amp;w=400&amp;h=315&amp;ei=0QO4T4SjOYLg4QSnrYywCQ&amp;zoom=1&amp;iact=hc&amp;vpx=207&amp;vpy=91&amp;dur=1953&amp;hovh=199&amp;hovw=253&amp;tx=164&amp;ty=108&amp;sig=109544900505387574508&amp;page=1&amp;tbnh=90&amp;tbnw=114&amp;start=0&amp;ndsp=12&amp;ved=1t:429,r:1,s:0,i:7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start=230&amp;um=1&amp;hl=fr&amp;biw=1014&amp;bih=445&amp;tbm=isch&amp;tbnid=QOkdvouE_LgraM:&amp;imgrefurl=http://cyrilpoujoulat.over-blog.com/396-index.html&amp;docid=VvCL1CKjjk5wyM&amp;imgurl=http://img.over-blog.com/247x313/1/16/70/94//rein1.jpg&amp;w=247&amp;h=313&amp;ei=-QK4T5yRE4rj4QSgy-zNCQ&amp;zoom=1&amp;iact=hc&amp;vpx=99&amp;vpy=76&amp;dur=1110&amp;hovh=250&amp;hovw=197&amp;tx=131&amp;ty=147&amp;sig=109544900505387574508&amp;page=15&amp;tbnh=150&amp;tbnw=118&amp;ndsp=19&amp;ved=1t:429,r:0,s:230,i:8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hl=fr&amp;biw=1014&amp;bih=445&amp;tbm=isch&amp;tbnid=_6Zi4z9vrtEN-M:&amp;imgrefurl=http://cours.cegep-st-jerome.qc.ca/101-902-m.f/bio903/urinaire/anatomienephron.htm&amp;docid=XgGuCmaxhhARqM&amp;imgurl=http://cours.cegep-st-jerome.qc.ca/101-902-m.f/bio903/urinaire/Images/nephron.gif&amp;w=359&amp;h=459&amp;ei=KgO4T6KJLI3U4QT5hsmiCQ&amp;zoom=1&amp;iact=hc&amp;vpx=681&amp;vpy=56&amp;dur=7766&amp;hovh=254&amp;hovw=198&amp;tx=128&amp;ty=187&amp;sig=109544900505387574508&amp;page=1&amp;tbnh=98&amp;tbnw=82&amp;start=0&amp;ndsp=14&amp;ved=1t:429,r:12,s:0,i:1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hl=fr&amp;biw=1014&amp;bih=445&amp;tbm=isch&amp;tbnid=_6Zi4z9vrtEN-M:&amp;imgrefurl=http://cours.cegep-st-jerome.qc.ca/101-902-m.f/bio903/urinaire/anatomienephron.htm&amp;docid=XgGuCmaxhhARqM&amp;imgurl=http://cours.cegep-st-jerome.qc.ca/101-902-m.f/bio903/urinaire/Images/nephron.gif&amp;w=359&amp;h=459&amp;ei=KgO4T6KJLI3U4QT5hsmiCQ&amp;zoom=1&amp;iact=hc&amp;vpx=681&amp;vpy=56&amp;dur=7766&amp;hovh=254&amp;hovw=198&amp;tx=128&amp;ty=187&amp;sig=109544900505387574508&amp;page=1&amp;tbnh=98&amp;tbnw=82&amp;start=0&amp;ndsp=14&amp;ved=1t:429,r:12,s:0,i:12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hl=fr&amp;biw=1014&amp;bih=445&amp;tbm=isch&amp;tbnid=_6Zi4z9vrtEN-M:&amp;imgrefurl=http://cours.cegep-st-jerome.qc.ca/101-902-m.f/bio903/urinaire/anatomienephron.htm&amp;docid=XgGuCmaxhhARqM&amp;imgurl=http://cours.cegep-st-jerome.qc.ca/101-902-m.f/bio903/urinaire/Images/nephron.gif&amp;w=359&amp;h=459&amp;ei=KgO4T6KJLI3U4QT5hsmiCQ&amp;zoom=1&amp;iact=hc&amp;vpx=681&amp;vpy=56&amp;dur=7766&amp;hovh=254&amp;hovw=198&amp;tx=128&amp;ty=187&amp;sig=109544900505387574508&amp;page=1&amp;tbnh=98&amp;tbnw=82&amp;start=0&amp;ndsp=14&amp;ved=1t:429,r:12,s:0,i:12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phrohus.org/s/IMG/jpg/CCN01_07b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hl=fr&amp;biw=1014&amp;bih=445&amp;tbm=isch&amp;tbnid=_6Zi4z9vrtEN-M:&amp;imgrefurl=http://cours.cegep-st-jerome.qc.ca/101-902-m.f/bio903/urinaire/anatomienephron.htm&amp;docid=XgGuCmaxhhARqM&amp;imgurl=http://cours.cegep-st-jerome.qc.ca/101-902-m.f/bio903/urinaire/Images/nephron.gif&amp;w=359&amp;h=459&amp;ei=KgO4T6KJLI3U4QT5hsmiCQ&amp;zoom=1&amp;iact=hc&amp;vpx=681&amp;vpy=56&amp;dur=7766&amp;hovh=254&amp;hovw=198&amp;tx=128&amp;ty=187&amp;sig=109544900505387574508&amp;page=1&amp;tbnh=98&amp;tbnw=82&amp;start=0&amp;ndsp=14&amp;ved=1t:429,r:12,s:0,i:12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fr/imgres?start=207&amp;um=1&amp;hl=fr&amp;sa=N&amp;biw=1014&amp;bih=445&amp;tbm=isch&amp;tbnid=txFTC-Jg5IHj-M:&amp;imgrefurl=http://www.lasdepic.fr/member/view_blog.php?profile_id=11&amp;docid=N-Q3T7nY7XtVCM&amp;imgurl=http://www.lasdepic.fr/$userfiles/blog_post_image_116.jpg&amp;w=463&amp;h=356&amp;ei=LgK4T6DTC-TP4QTo273OCQ&amp;zoom=1&amp;iact=hc&amp;vpx=324&amp;vpy=112&amp;dur=10078&amp;hovh=197&amp;hovw=256&amp;tx=143&amp;ty=114&amp;sig=109544900505387574508&amp;page=13&amp;tbnh=113&amp;tbnw=147&amp;ndsp=18&amp;ved=1t:429,r:8,s:207,i:62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fr/imgres?start=230&amp;um=1&amp;hl=fr&amp;biw=1014&amp;bih=445&amp;tbm=isch&amp;tbnid=QOkdvouE_LgraM:&amp;imgrefurl=http://cyrilpoujoulat.over-blog.com/396-index.html&amp;docid=VvCL1CKjjk5wyM&amp;imgurl=http://img.over-blog.com/247x313/1/16/70/94//rein1.jpg&amp;w=247&amp;h=313&amp;ei=-QK4T5yRE4rj4QSgy-zNCQ&amp;zoom=1&amp;iact=hc&amp;vpx=99&amp;vpy=76&amp;dur=1110&amp;hovh=250&amp;hovw=197&amp;tx=131&amp;ty=147&amp;sig=109544900505387574508&amp;page=15&amp;tbnh=150&amp;tbnw=118&amp;ndsp=19&amp;ved=1t:429,r:0,s:230,i:85" TargetMode="External"/><Relationship Id="rId4" Type="http://schemas.openxmlformats.org/officeDocument/2006/relationships/image" Target="../media/image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7356" y="1142984"/>
            <a:ext cx="728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57950" y="600076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  S. MISSOUM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oogle.com/images?q=tbn:ANd9GcRGmx17WN-Fc8VURE8g1UIzlGm-DTQAU7sAdT-Kla00aXog5BeL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71744"/>
            <a:ext cx="3814935" cy="2857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428604"/>
            <a:ext cx="7036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cap="all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L’INSUFFISANCE  </a:t>
            </a:r>
            <a:r>
              <a:rPr lang="fr-FR" sz="3200" b="1" i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RENALE </a:t>
            </a:r>
            <a:r>
              <a:rPr lang="fr-FR" sz="3200" b="1" i="1" cap="all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AIGUE</a:t>
            </a:r>
            <a:endParaRPr lang="fr-FR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8249" y="1571612"/>
            <a:ext cx="8125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cap="all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L’INSUFFISANCE  </a:t>
            </a:r>
            <a:r>
              <a:rPr lang="fr-FR" sz="3200" b="1" i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RENALE </a:t>
            </a:r>
            <a:r>
              <a:rPr lang="fr-FR" sz="3200" b="1" i="1" cap="all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chronique</a:t>
            </a:r>
            <a:endParaRPr lang="fr-FR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s://encrypted-tbn0.google.com/images?q=tbn:ANd9GcRPT76DzCrsnbwOTQ-2IyTCFq4VrKlUYcCF8N6Ww4-CSP2rrJAD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461715" cy="2786082"/>
          </a:xfrm>
          <a:prstGeom prst="rect">
            <a:avLst/>
          </a:prstGeom>
          <a:noFill/>
        </p:spPr>
      </p:pic>
      <p:pic>
        <p:nvPicPr>
          <p:cNvPr id="29704" name="Picture 8" descr="https://encrypted-tbn3.google.com/images?q=tbn:ANd9GcQTijqo_HbfCR8xHlkdGtu24R-IRHhbcVFoqQwCGk2wJc-BJeRG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1743075" cy="2619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71736" y="4143380"/>
            <a:ext cx="285752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15074" y="4214818"/>
            <a:ext cx="2214578" cy="14773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dirty="0" smtClean="0"/>
              <a:t>Prostaglandines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IGF1  /  EGF</a:t>
            </a:r>
          </a:p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V="1">
            <a:off x="2571736" y="2000240"/>
            <a:ext cx="1143008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4786314" y="2000240"/>
            <a:ext cx="121444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2536017" y="4464851"/>
            <a:ext cx="1143008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6200000" flipH="1">
            <a:off x="4893471" y="4536289"/>
            <a:ext cx="1143008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786050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EPO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28926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VIT  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14876" y="12144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Rénine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4" name="rg_hi" descr="https://encrypted-tbn1.google.com/images?q=tbn:ANd9GcRy-t9JjPTVBVmo_ID8r7_T-9g5cEkYhNIhu8YcueNk-Il5XVtv8w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496"/>
            <a:ext cx="2071702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g_hi" descr="https://encrypted-tbn3.google.com/images?q=tbn:ANd9GcS8uMuQr3_FbmDPgBsnk7lETdGwog1nBNt4aKIqvbwH_0pEQ5nB1Q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0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786446" y="0"/>
            <a:ext cx="2928958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g_hi" descr="https://encrypted-tbn1.google.com/images?q=tbn:ANd9GcREtlZhcIIq9eanaN2-sW86K0HEFW3IxRPfxiQdWxfH3QSJZUY9M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3276614" cy="29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643174" y="2786058"/>
            <a:ext cx="1714512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628" y="92867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Catabolisme  des polypeptides</a:t>
            </a:r>
            <a:endParaRPr lang="fr-FR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3857620" y="3429000"/>
            <a:ext cx="1071570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insuline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4714876" y="4286256"/>
            <a:ext cx="1214446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glucagon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5429256" y="3429000"/>
            <a:ext cx="928694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PTH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6357950" y="4357694"/>
            <a:ext cx="1357322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calcitonine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5572132" y="5429264"/>
            <a:ext cx="1285884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Hormones de croissance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6929454" y="3429000"/>
            <a:ext cx="1571636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Beta 2 micro globuline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3071802" y="4500570"/>
            <a:ext cx="1071570" cy="7143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Chaines légères IG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0" y="64291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Elimination des déchets  de l’organisme </a:t>
            </a:r>
            <a:endParaRPr lang="fr-FR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150017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Régulation du  milieu intérieur  ( homéostasie )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43240" y="4929198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Catabolisme  des polypeptides</a:t>
            </a:r>
            <a:endParaRPr lang="fr-FR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5918" y="2428868"/>
            <a:ext cx="735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Régulation endocrine du volume extra cellulaire 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et de la pression artérielle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85918" y="3244334"/>
            <a:ext cx="735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Régulation endocrine de la masse érythrocytaire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85918" y="407194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Régulation endocrine du métabolisme minéral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14480" y="5715016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Néoglucogenèse – métabolisme lipidique –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synthèse de facteurs de croissance</a:t>
            </a:r>
            <a:endParaRPr lang="fr-FR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2.gstatic.com/images?q=tbn:ANd9GcQBIt3q13wb8heP3P0N8qeF7VJqcvjZ4hMKLrlYvrH-5QP_4NnHyHeo3mSt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368" y="1000108"/>
            <a:ext cx="5624054" cy="500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28794" y="1285860"/>
            <a:ext cx="7215206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Baisse brutale de la filtration glomérulaire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Habituellement réversible après traitement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Peut être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        Anurique 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diurèse &lt; 100 ml/j  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       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 l’absence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globe vésical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Oligurique 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diurèse &lt; 400ml/j</a:t>
            </a:r>
          </a:p>
          <a:p>
            <a:pPr lvl="1">
              <a:lnSpc>
                <a:spcPct val="80000"/>
              </a:lnSpc>
              <a:defRPr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Diurèse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conservée si &gt; 400ml/j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28860" y="35716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Insuffisance </a:t>
            </a:r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rénale aigue</a:t>
            </a:r>
            <a:endParaRPr lang="fr-FR" sz="36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t0.gstatic.com/images?q=tbn:ANd9GcRmyHUmlQS3W-DlSjeFYKPvCXlIJdCkJBm-71_VFmkYSEG510L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923278"/>
            <a:ext cx="2847981" cy="1934722"/>
          </a:xfrm>
          <a:prstGeom prst="rect">
            <a:avLst/>
          </a:prstGeom>
          <a:noFill/>
        </p:spPr>
      </p:pic>
      <p:sp>
        <p:nvSpPr>
          <p:cNvPr id="5" name="Étoile à 5 branches 4"/>
          <p:cNvSpPr/>
          <p:nvPr/>
        </p:nvSpPr>
        <p:spPr>
          <a:xfrm>
            <a:off x="3143240" y="307181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3143240" y="3929066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3143240" y="4429132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785794"/>
            <a:ext cx="8143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Insuffisance </a:t>
            </a:r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rénale chronique</a:t>
            </a:r>
          </a:p>
          <a:p>
            <a:pPr algn="ctr"/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14480" y="2143116"/>
            <a:ext cx="7072362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1928802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Perte progressive et irréversible des fonctions endocrines et exocrines des reins en relation avec une réduction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néphronique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Résultat de recherche d'images pour &quot;insuffisance renale chronique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3159125"/>
            <a:ext cx="9144000" cy="369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862013" y="333375"/>
            <a:ext cx="8281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CLEARANCE DE LA CREATININE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0" y="1357298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CALCUL </a:t>
            </a:r>
            <a:r>
              <a:rPr lang="fr-FR" sz="28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SELON COCKROFT ET GAULT</a:t>
            </a: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8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l.Cr</a:t>
            </a: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(ml/min) = </a:t>
            </a:r>
            <a:r>
              <a:rPr lang="fr-FR" sz="28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(140-AGE) X POIDS (kg) x K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lang="fr-F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(micro-mol/l)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K = 1.23 chez l’homme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K = 1.04 chez la femme</a:t>
            </a:r>
          </a:p>
        </p:txBody>
      </p:sp>
      <p:sp>
        <p:nvSpPr>
          <p:cNvPr id="116738" name="AutoShape 2" descr="Résultat de recherche d'images pour &quot;calculatr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740" name="AutoShape 4" descr="Résultat de recherche d'images pour &quot;calculatr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742" name="AutoShape 6" descr="Résultat de recherche d'images pour &quot;calculatr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744" name="AutoShape 8" descr="Résultat de recherche d'images pour &quot;calculatr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6746" name="Picture 10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14752"/>
            <a:ext cx="28575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643470" cy="545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0" y="857232"/>
            <a:ext cx="342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Insuffisance rénale chronique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286512" y="857232"/>
            <a:ext cx="290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Insuffisance rénale aigue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214546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Anémie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57950" y="200024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d’hypocalcémie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43108" y="25717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Taille des reins réduite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57950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d’anémie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14546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hypocalcémie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57918" y="25717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Taille des reins normale</a:t>
            </a:r>
            <a:endParaRPr lang="fr-FR" dirty="0"/>
          </a:p>
        </p:txBody>
      </p:sp>
      <p:pic>
        <p:nvPicPr>
          <p:cNvPr id="12" name="rg_hi" descr="https://encrypted-tbn1.google.com/images?q=tbn:ANd9GcRy-t9JjPTVBVmo_ID8r7_T-9g5cEkYhNIhu8YcueNk-Il5XVtv8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 rot="5400000">
            <a:off x="4714876" y="3500438"/>
            <a:ext cx="500066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2428860" y="5786454"/>
            <a:ext cx="500066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000760" y="4071943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Exceptions:</a:t>
            </a:r>
          </a:p>
          <a:p>
            <a:endParaRPr lang="fr-FR" b="1" u="sng" dirty="0" smtClean="0"/>
          </a:p>
          <a:p>
            <a:r>
              <a:rPr lang="fr-FR" b="1" dirty="0" smtClean="0"/>
              <a:t>Diabète </a:t>
            </a:r>
          </a:p>
          <a:p>
            <a:r>
              <a:rPr lang="fr-FR" b="1" dirty="0" smtClean="0"/>
              <a:t>Myélome</a:t>
            </a:r>
          </a:p>
          <a:p>
            <a:r>
              <a:rPr lang="fr-FR" b="1" dirty="0" smtClean="0"/>
              <a:t>Pyélonéphrite</a:t>
            </a:r>
          </a:p>
          <a:p>
            <a:r>
              <a:rPr lang="fr-FR" b="1" dirty="0" err="1" smtClean="0"/>
              <a:t>Polykystose</a:t>
            </a:r>
            <a:r>
              <a:rPr lang="fr-FR" b="1" dirty="0" smtClean="0"/>
              <a:t> </a:t>
            </a:r>
            <a:r>
              <a:rPr lang="fr-FR" b="1" dirty="0" smtClean="0"/>
              <a:t>rénale</a:t>
            </a:r>
          </a:p>
          <a:p>
            <a:r>
              <a:rPr lang="fr-FR" b="1" dirty="0" smtClean="0"/>
              <a:t>TVR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1163 0.00532 -0.00677 0.00185 -0.01459 0.00857 C -0.02188 0.02338 -0.01736 0.01991 -0.02587 0.02361 C -0.03004 0.02732 -0.03229 0.02894 -0.03559 0.03449 C -0.03802 0.03866 -0.04202 0.04745 -0.04202 0.04745 " pathEditMode="relative" ptsTypes="ffff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C 0.00677 -0.00579 0.00486 -0.00903 0.01146 -0.01505 C 0.0125 -0.01713 0.0132 -0.01991 0.01458 -0.02153 C 0.01754 -0.025 0.02431 -0.03009 0.02431 -0.03009 C 0.03229 -0.04653 0.02205 -0.02732 0.03229 -0.04074 C 0.03472 -0.04398 0.03629 -0.04838 0.03872 -0.05162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642918"/>
            <a:ext cx="4038600" cy="54292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fr-FR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CLINIQUE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fr-FR" b="1" u="sng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OAP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Encéphalopathie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dialysables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Alcools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Lithium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Salicylates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Théophylline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Barbituriques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4" y="642918"/>
            <a:ext cx="4495800" cy="5072098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fr-FR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BIOLOGIQUE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fr-FR" sz="2400" b="1" u="sng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HYPERKALIEMIE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&gt; 6,5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/l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Rapidement évolutive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ECG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Urée supérieure a 2 gr  IRA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et supérieure a 3gr IRC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Acidose Métabolique sévère: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RA &lt;8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mmoles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PH &lt;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7,2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29190" y="342900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834" name="AutoShape 2" descr="Résultat de recherche d'images pour &quot;hémodialy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0836" name="Picture 4" descr="Résultat de recherche d'images pour &quot;hémodialy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2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2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2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2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2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  <p:bldP spid="52229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14480" y="235743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Pourquoi  les reins sont des organes vitaux</a:t>
            </a:r>
            <a:endParaRPr lang="fr-FR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2330" y="300037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r-FR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orage.canalblog.com/85/37/225270/173226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4997942" cy="49177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000232" y="35716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Insuffisance </a:t>
            </a:r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rénale aigue</a:t>
            </a:r>
            <a:endParaRPr lang="fr-FR" sz="36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reins_et_la_vess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8" y="928670"/>
            <a:ext cx="2901950" cy="4525963"/>
          </a:xfrm>
          <a:prstGeom prst="rect">
            <a:avLst/>
          </a:prstGeom>
          <a:noFill/>
        </p:spPr>
      </p:pic>
      <p:pic>
        <p:nvPicPr>
          <p:cNvPr id="4" name="Picture 4" descr="450px-PhysiologieGlom%C3%A9ru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5650" y="2571744"/>
            <a:ext cx="3308350" cy="2743200"/>
          </a:xfrm>
          <a:prstGeom prst="rect">
            <a:avLst/>
          </a:prstGeom>
          <a:noFill/>
        </p:spPr>
      </p:pic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1785918" y="357166"/>
            <a:ext cx="515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IRA </a:t>
            </a:r>
            <a:r>
              <a:rPr lang="fr-FR" b="1" dirty="0" smtClean="0"/>
              <a:t>PRE-RENALE  ou Fonctionnelle  30%</a:t>
            </a:r>
            <a:endParaRPr lang="fr-FR" b="1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857884" y="1714488"/>
            <a:ext cx="2759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INTRA-RENALE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ou Parenchymateuse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1857356" y="6000768"/>
            <a:ext cx="4400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POST-RENALE ou Obstructive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28794" y="214290"/>
            <a:ext cx="5857916" cy="392909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Diminution des volumes intra-vasculaires: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Hémorragie aigue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Pertes hydro-sodées: cutanées, digestives, rénales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Séquestration dans un troisième secteur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Pancréatite aigue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Cirrhose décompensée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Syndrome néphrotique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Iléus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Déshydratation: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3600" b="1" i="0" u="sng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600" dirty="0" smtClean="0">
                <a:solidFill>
                  <a:schemeClr val="accent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pertes cutanées ou digestives (sudation, gastroentérite)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600" b="1" dirty="0" smtClean="0"/>
              <a:t>          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pertes rénales (diurétique)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600" b="1" dirty="0" smtClean="0"/>
              <a:t>          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Hémorragie aigue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00232" y="4214818"/>
            <a:ext cx="6858048" cy="107157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Diminution des performances cardiaques: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8000" b="1" i="0" u="sng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Insuffisance cardiaque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Embolie pulmonaire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Tamponnade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fr-FR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 « hémodynamiques »</a:t>
            </a:r>
          </a:p>
          <a:p>
            <a:pPr marL="800100" marR="0" lvl="3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AINS</a:t>
            </a:r>
          </a:p>
          <a:p>
            <a:pPr marL="800100" marR="0" lvl="3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IEC, SARTAN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fr-FR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00125" y="714375"/>
            <a:ext cx="100012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AINS</a:t>
            </a:r>
            <a: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fr-FR" sz="200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71500" y="1928813"/>
            <a:ext cx="2000250" cy="500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b="1">
              <a:solidFill>
                <a:srgbClr val="000000"/>
              </a:solidFill>
              <a:latin typeface="Helvetica" pitchFamily="6" charset="0"/>
              <a:ea typeface="MS PGothic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diur</a:t>
            </a:r>
            <a:r>
              <a:rPr lang="fr-FR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é</a:t>
            </a: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tiques</a:t>
            </a:r>
            <a:r>
              <a:rPr lang="fr-FR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</a:br>
            <a:endParaRPr lang="fr-FR" sz="2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42938" y="3071813"/>
            <a:ext cx="1857375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IEC,</a:t>
            </a:r>
            <a:r>
              <a:rPr lang="fr-FR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ARA2</a:t>
            </a:r>
            <a:endParaRPr lang="fr-FR" sz="4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063" y="4714875"/>
            <a:ext cx="2214562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ciclosporine A</a:t>
            </a:r>
            <a:endParaRPr lang="fr-FR" sz="8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2" descr="Résultat de recherche d'images pour &quot;filtration glomérul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285875"/>
            <a:ext cx="5715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8938" y="1285875"/>
            <a:ext cx="642937" cy="857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715000" y="1857375"/>
            <a:ext cx="10001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43250" y="1285875"/>
            <a:ext cx="1000125" cy="7143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29563" y="1285875"/>
            <a:ext cx="714375" cy="1000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rot="4394161">
            <a:off x="2879725" y="1474788"/>
            <a:ext cx="714375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 rot="15346736">
            <a:off x="3295650" y="3041650"/>
            <a:ext cx="714375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1216 0.064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98 -0.0419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00125" y="714375"/>
            <a:ext cx="1000125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AINS</a:t>
            </a:r>
            <a: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fr-FR" sz="200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71500" y="1928813"/>
            <a:ext cx="2000250" cy="5000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b="1">
              <a:solidFill>
                <a:srgbClr val="000000"/>
              </a:solidFill>
              <a:latin typeface="Helvetica" pitchFamily="6" charset="0"/>
              <a:ea typeface="MS PGothic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diur</a:t>
            </a:r>
            <a:r>
              <a:rPr lang="fr-FR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é</a:t>
            </a: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tiques</a:t>
            </a:r>
            <a:r>
              <a:rPr lang="fr-FR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</a:br>
            <a:endParaRPr lang="fr-FR" sz="2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42938" y="3071813"/>
            <a:ext cx="1857375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IEC,</a:t>
            </a:r>
            <a:r>
              <a:rPr lang="fr-FR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ARA2</a:t>
            </a:r>
            <a:endParaRPr lang="fr-FR" sz="4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063" y="4714875"/>
            <a:ext cx="2214562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ciclosporine A</a:t>
            </a:r>
            <a:endParaRPr lang="fr-FR" sz="8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2" descr="Résultat de recherche d'images pour &quot;filtration glomérul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285875"/>
            <a:ext cx="5715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8938" y="1285875"/>
            <a:ext cx="642937" cy="857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715000" y="1857375"/>
            <a:ext cx="10001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43250" y="1285875"/>
            <a:ext cx="1000125" cy="7143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29563" y="1285875"/>
            <a:ext cx="714375" cy="1000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00125" y="714375"/>
            <a:ext cx="1000125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AINS</a:t>
            </a:r>
            <a: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0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fr-FR" sz="200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71500" y="1928813"/>
            <a:ext cx="2000250" cy="500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b="1">
              <a:solidFill>
                <a:srgbClr val="000000"/>
              </a:solidFill>
              <a:latin typeface="Helvetica" pitchFamily="6" charset="0"/>
              <a:ea typeface="MS PGothic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diur</a:t>
            </a:r>
            <a:r>
              <a:rPr lang="fr-FR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é</a:t>
            </a:r>
            <a:r>
              <a:rPr lang="fr-FR" sz="2400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tiques</a:t>
            </a:r>
            <a:r>
              <a:rPr lang="fr-FR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400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</a:br>
            <a:endParaRPr lang="fr-FR" sz="2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42938" y="3071813"/>
            <a:ext cx="1857375" cy="7143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IEC,</a:t>
            </a:r>
            <a:r>
              <a:rPr lang="fr-FR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 </a:t>
            </a:r>
            <a:r>
              <a:rPr lang="fr-FR" b="1">
                <a:solidFill>
                  <a:schemeClr val="bg1"/>
                </a:solidFill>
                <a:latin typeface="Helvetica" pitchFamily="6" charset="0"/>
                <a:ea typeface="MS PGothic" pitchFamily="34" charset="-128"/>
                <a:cs typeface="Times New Roman" pitchFamily="18" charset="0"/>
              </a:rPr>
              <a:t>ARA2</a:t>
            </a:r>
            <a:endParaRPr lang="fr-FR" sz="440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063" y="4714875"/>
            <a:ext cx="2214562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ciclosporine A</a:t>
            </a:r>
            <a:endParaRPr lang="fr-FR" sz="8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2" descr="Résultat de recherche d'images pour &quot;filtration glomérul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285875"/>
            <a:ext cx="5715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8938" y="1285875"/>
            <a:ext cx="642937" cy="857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715000" y="1857375"/>
            <a:ext cx="1000125" cy="285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43250" y="1285875"/>
            <a:ext cx="1000125" cy="7143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29563" y="1285875"/>
            <a:ext cx="714375" cy="1000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rot="13326815">
            <a:off x="3894138" y="1241425"/>
            <a:ext cx="642937" cy="357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 rot="2438998">
            <a:off x="4752975" y="2024063"/>
            <a:ext cx="642938" cy="357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79 0.03171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031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reins_et_la_vess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8" y="928670"/>
            <a:ext cx="2901950" cy="4525963"/>
          </a:xfrm>
          <a:prstGeom prst="rect">
            <a:avLst/>
          </a:prstGeom>
          <a:noFill/>
        </p:spPr>
      </p:pic>
      <p:pic>
        <p:nvPicPr>
          <p:cNvPr id="4" name="Picture 4" descr="450px-PhysiologieGlom%C3%A9ru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5650" y="2571744"/>
            <a:ext cx="3308350" cy="2743200"/>
          </a:xfrm>
          <a:prstGeom prst="rect">
            <a:avLst/>
          </a:prstGeom>
          <a:noFill/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1857356" y="6000768"/>
            <a:ext cx="4990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IRA </a:t>
            </a:r>
            <a:r>
              <a:rPr lang="fr-FR" b="1" dirty="0" smtClean="0"/>
              <a:t>POST-RENALE ou Obstructive  10%</a:t>
            </a:r>
            <a:endParaRPr lang="fr-FR" b="1" dirty="0"/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1785918" y="357166"/>
            <a:ext cx="5086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PRE-RENALE  ou Fonctionnelle 30%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857884" y="1714488"/>
            <a:ext cx="2759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INTRA-RENALE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ou Parenchymateuse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71670" y="928670"/>
            <a:ext cx="6786610" cy="535784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Lithiases urinaires sur rein unique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Pathologie tumorale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Adénome, cancer de la prostate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Tumeur de vessie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Cancer du rectum, utérus, ovaire envahissant les voies excrétrices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Pathologie inflammatoire: fibrose rétro-péritonéale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reins_et_la_vess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8" y="928670"/>
            <a:ext cx="2901950" cy="4525963"/>
          </a:xfrm>
          <a:prstGeom prst="rect">
            <a:avLst/>
          </a:prstGeom>
          <a:noFill/>
        </p:spPr>
      </p:pic>
      <p:pic>
        <p:nvPicPr>
          <p:cNvPr id="4" name="Picture 4" descr="450px-PhysiologieGlom%C3%A9ru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5650" y="2571744"/>
            <a:ext cx="3308350" cy="2743200"/>
          </a:xfrm>
          <a:prstGeom prst="rect">
            <a:avLst/>
          </a:prstGeom>
          <a:noFill/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1857356" y="6000768"/>
            <a:ext cx="4924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POST-RENALE ou Obstructive 10%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1785918" y="357166"/>
            <a:ext cx="5086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IRA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PRE-RENALE  ou Fonctionnelle 30%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857884" y="1714488"/>
            <a:ext cx="3297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IRA </a:t>
            </a:r>
            <a:r>
              <a:rPr lang="fr-FR" b="1" dirty="0" smtClean="0"/>
              <a:t>INTRA-RENALE</a:t>
            </a:r>
          </a:p>
          <a:p>
            <a:pPr algn="ctr"/>
            <a:r>
              <a:rPr lang="fr-FR" b="1" dirty="0" smtClean="0"/>
              <a:t>ou Parenchymateuse  60%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0826" y="1071546"/>
            <a:ext cx="2357454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715008" y="2571744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143372" y="4857760"/>
            <a:ext cx="357190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29388" y="2285992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rg_hi" descr="https://encrypted-tbn2.google.com/images?q=tbn:ANd9GcQR4o2pDx5RlqRmgrUwcWr8TEnDgNdyWZdM1Yb32sQZ1a05yMMYw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8"/>
            <a:ext cx="53578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00100" y="2786058"/>
            <a:ext cx="18261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Vaisseaux </a:t>
            </a:r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     5%</a:t>
            </a:r>
            <a:endParaRPr lang="fr-FR" sz="2000" b="1" dirty="0">
              <a:solidFill>
                <a:srgbClr val="00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3108" y="1500174"/>
            <a:ext cx="1936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Glomérule </a:t>
            </a:r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    5%</a:t>
            </a:r>
            <a:endParaRPr lang="fr-FR" sz="2000" b="1" dirty="0">
              <a:solidFill>
                <a:srgbClr val="00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643570" y="2143116"/>
            <a:ext cx="140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</a:rPr>
              <a:t>Tubule </a:t>
            </a:r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 80%</a:t>
            </a:r>
            <a:endParaRPr lang="fr-FR" sz="2000" b="1" dirty="0">
              <a:solidFill>
                <a:srgbClr val="00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86116" y="4929198"/>
            <a:ext cx="1745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</a:rPr>
              <a:t>Interstitium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Tahoma" pitchFamily="34" charset="0"/>
              </a:rPr>
              <a:t>10% </a:t>
            </a:r>
            <a:endParaRPr lang="fr-FR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929322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14546" y="114298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1-  Le glomérule  est un filtre </a:t>
            </a:r>
            <a:endParaRPr lang="fr-FR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Glomerulus by Jim Stan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40" y="2428868"/>
            <a:ext cx="4786346" cy="382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857364"/>
            <a:ext cx="742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Néphropathies aigues</a:t>
            </a:r>
            <a:endParaRPr lang="fr-FR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vasculaires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64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tubulo-interstitielles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58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Glomérulonéphrites  aigues</a:t>
            </a: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857496"/>
            <a:ext cx="857256" cy="1857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214546" y="2786058"/>
            <a:ext cx="928694" cy="1857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643438" y="2786058"/>
            <a:ext cx="428628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s://encrypted-tbn2.google.com/images?q=tbn:ANd9GcQR4o2pDx5RlqRmgrUwcWr8TEnDgNdyWZdM1Yb32sQZ1a05yMMYw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50" y="0"/>
            <a:ext cx="53578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643570" y="2143116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Tubule </a:t>
            </a:r>
            <a:r>
              <a:rPr lang="fr-FR" sz="2000" b="1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14876" y="3643314"/>
            <a:ext cx="180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Interstitium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71670" y="471488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Généralement silencieuses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071670" y="5286388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cylindres leucocytaires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928762" y="6000768"/>
            <a:ext cx="72152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   </a:t>
            </a:r>
            <a:r>
              <a:rPr lang="fr-FR" b="1" dirty="0" smtClean="0"/>
              <a:t>Protéinurie peu abondante &lt; 1g/ 24h, de type tubulaire.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14480" y="285728"/>
            <a:ext cx="7429520" cy="46434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3600" b="1" i="0" u="sng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nécrose tubulaire aigue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fr-FR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ischémique: 80% des cas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fr-FR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oxique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obstructive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786446" y="1643050"/>
          <a:ext cx="3071834" cy="5078985"/>
        </p:xfrm>
        <a:graphic>
          <a:graphicData uri="http://schemas.openxmlformats.org/drawingml/2006/table">
            <a:tbl>
              <a:tblPr/>
              <a:tblGrid>
                <a:gridCol w="1609056"/>
                <a:gridCol w="1462778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sng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Clinique</a:t>
                      </a: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Hématurie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Protéinurie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Na/K  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Echographie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Rénale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normale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5720" y="5990070"/>
            <a:ext cx="53578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Après 3 semaines, la fonction rénale récupère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1500174"/>
            <a:ext cx="6357982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Ischémie rénale liée à la baisse prolongée du flux sanguin rénal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Aboutit à la nécrose des cellules tubulaires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32" y="1071546"/>
            <a:ext cx="405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Nécrose tubulaire ischémique</a:t>
            </a:r>
            <a:endParaRPr lang="fr-FR" sz="2400" u="sng" dirty="0">
              <a:solidFill>
                <a:schemeClr val="accent3"/>
              </a:solidFill>
            </a:endParaRPr>
          </a:p>
        </p:txBody>
      </p:sp>
      <p:graphicFrame>
        <p:nvGraphicFramePr>
          <p:cNvPr id="4" name="Group 54"/>
          <p:cNvGraphicFramePr>
            <a:graphicFrameLocks/>
          </p:cNvGraphicFramePr>
          <p:nvPr/>
        </p:nvGraphicFramePr>
        <p:xfrm>
          <a:off x="2500298" y="3357561"/>
          <a:ext cx="5959490" cy="3178366"/>
        </p:xfrm>
        <a:graphic>
          <a:graphicData uri="http://schemas.openxmlformats.org/drawingml/2006/table">
            <a:tbl>
              <a:tblPr/>
              <a:tblGrid>
                <a:gridCol w="1986906"/>
                <a:gridCol w="2191982"/>
                <a:gridCol w="1780602"/>
              </a:tblGrid>
              <a:tr h="4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FONCTIONNELLE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ORGANIQUE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Na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20 mmoles/l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20 </a:t>
                      </a:r>
                      <a:r>
                        <a:rPr kumimoji="0" lang="fr-FR" sz="1600" b="0" i="0" u="none" strike="noStrike" cap="none" normalizeH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mmoles</a:t>
                      </a: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Fe 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Na/ K  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Urée </a:t>
                      </a:r>
                      <a:r>
                        <a:rPr kumimoji="0" lang="fr-FR" sz="1600" b="1" i="0" u="none" strike="noStrike" cap="none" normalizeH="0" baseline="-300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S   </a:t>
                      </a:r>
                      <a:r>
                        <a:rPr kumimoji="0" lang="fr-FR" sz="1600" b="1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/Créat </a:t>
                      </a:r>
                      <a:r>
                        <a:rPr kumimoji="0" lang="fr-FR" sz="1600" b="1" i="0" u="none" strike="noStrike" cap="none" normalizeH="0" baseline="-300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100</a:t>
                      </a:r>
                      <a:endParaRPr kumimoji="0" lang="fr-FR" sz="1600" b="0" i="0" u="none" strike="noStrike" cap="none" normalizeH="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50</a:t>
                      </a:r>
                      <a:endParaRPr kumimoji="0" lang="fr-FR" sz="1600" b="0" i="0" u="none" strike="noStrike" cap="none" normalizeH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U/P créatinine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2286048" y="500042"/>
            <a:ext cx="8715375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3107" y="1142984"/>
            <a:ext cx="6357983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400" b="1" u="sng" dirty="0" smtClean="0">
                <a:solidFill>
                  <a:schemeClr val="accent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fr-FR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écrose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tubulaire toxique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aminosides, </a:t>
            </a: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produits de contraste iodés, </a:t>
            </a: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cisplatine …</a:t>
            </a:r>
          </a:p>
          <a:p>
            <a:pPr marL="914400" marR="0" lvl="2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Précipitation intratubulaire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Chaines légères (myélome)</a:t>
            </a: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Myoglobine (rhabdomyolyse)</a:t>
            </a: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Hémoglobine (hémolyse)</a:t>
            </a:r>
          </a:p>
          <a:p>
            <a:pPr marL="914400" marR="0" lvl="2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t2.gstatic.com/images?q=tbn:ANd9GcTps4dU8Xkc-7N6UHyRlEz3R0iCcHP1rgWUhZA25wWd8SDm0cDk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92867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00134" y="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Néphropathies interstitielles  aigues</a:t>
            </a:r>
            <a:endParaRPr lang="fr-FR" sz="36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285984" y="785794"/>
          <a:ext cx="6000792" cy="5743449"/>
        </p:xfrm>
        <a:graphic>
          <a:graphicData uri="http://schemas.openxmlformats.org/drawingml/2006/table">
            <a:tbl>
              <a:tblPr/>
              <a:tblGrid>
                <a:gridCol w="3851255"/>
                <a:gridCol w="2149537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sng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Clinique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Hématurie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Protéinurie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Leucocyturie</a:t>
                      </a:r>
                      <a:endParaRPr kumimoji="0" lang="fr-FR" sz="24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Eosinophilurie</a:t>
                      </a:r>
                      <a:endParaRPr kumimoji="0" lang="fr-FR" sz="24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Na/K  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Echographie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rénale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Normale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28860" y="714356"/>
            <a:ext cx="6243654" cy="58579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Néphrite interstitielle aigue bactérienne (pyélonéphrites), virales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 médicamenteuses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 du rejet de greffe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 des maladies autoimmunes primitives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 toxiques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 infiltratives – hémopathies avec infiltration interstitielle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857364"/>
            <a:ext cx="742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Néphropathies aigues</a:t>
            </a:r>
            <a:endParaRPr lang="fr-FR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vasculaires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64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tubulo-interstitielles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58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Glomérulonéphrites  aigues</a:t>
            </a: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857496"/>
            <a:ext cx="857256" cy="1857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214546" y="2786058"/>
            <a:ext cx="928694" cy="1857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643438" y="2786058"/>
            <a:ext cx="428628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s://encrypted-tbn2.google.com/images?q=tbn:ANd9GcQR4o2pDx5RlqRmgrUwcWr8TEnDgNdyWZdM1Yb32sQZ1a05yMMYw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50" y="0"/>
            <a:ext cx="53578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43306" y="928670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Glomérule </a:t>
            </a:r>
            <a:r>
              <a:rPr lang="fr-FR" sz="2000" b="1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fr-FR" sz="2000" b="1" dirty="0">
              <a:solidFill>
                <a:srgbClr val="00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57422" y="400050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Syndrome néphritique aigu 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357422" y="5286388"/>
            <a:ext cx="67865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/>
              <a:t>Syndrome de glomérulopathie  rapidement évolutive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214942" y="1285860"/>
          <a:ext cx="3714776" cy="4713225"/>
        </p:xfrm>
        <a:graphic>
          <a:graphicData uri="http://schemas.openxmlformats.org/drawingml/2006/table">
            <a:tbl>
              <a:tblPr/>
              <a:tblGrid>
                <a:gridCol w="2326633"/>
                <a:gridCol w="1388143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sng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Clinique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Hématurie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Protéinurie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1g</a:t>
                      </a: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Na/K  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Echographie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rénale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Normale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42878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Glomérulonéphrite aigue post streptococcique</a:t>
            </a:r>
            <a:endParaRPr lang="fr-FR" sz="32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786" y="1214422"/>
            <a:ext cx="5143536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 caractérise par l’apparition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brutale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1-4 semaines après un épisode infectieux streptococcique).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œdèmes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HTA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- h</a:t>
            </a:r>
            <a:r>
              <a:rPr lang="fr-FR" sz="2000" b="1" dirty="0" err="1" smtClean="0"/>
              <a:t>ématurie</a:t>
            </a:r>
            <a:r>
              <a:rPr lang="fr-FR" sz="2000" b="1" dirty="0" smtClean="0"/>
              <a:t> macroscopique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/>
              <a:t>          - oligurie </a:t>
            </a:r>
            <a:endParaRPr lang="ro-RO" sz="2000" b="1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428728" y="2857496"/>
            <a:ext cx="3786214" cy="23574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5977759"/>
            <a:ext cx="492919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souches du streptocoque les plus néphritogènes  -  groupes A12 et A49.</a:t>
            </a:r>
          </a:p>
          <a:p>
            <a:pPr algn="ctr">
              <a:lnSpc>
                <a:spcPct val="80000"/>
              </a:lnSpc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PG - 263.2 ko">
            <a:hlinkClick r:id="rId3" tooltip="JPG - 263.2 k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071546"/>
            <a:ext cx="5884087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428604"/>
            <a:ext cx="6429404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Examens biologiques</a:t>
            </a:r>
          </a:p>
          <a:p>
            <a:pPr>
              <a:lnSpc>
                <a:spcPct val="8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Cultures du prélèvement de gorge ou d’une plaie cutanée à la recherche  du germe responsable de l’infection.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Marqueurs sériques d’une infection streptococcique : les antistreptolysines O,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fractions du complément (C3)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hypocomplémentémie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Syndrome biologique inflammatoire non-spécifique : fibrinogène↑ ⁭, VSH⁭↑, protéine C réactive↑ ⁭, etc.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    Fonction rénale – normale ou altération  transitoire (créatinine et urée élevées), évolution progressive vers l’insuffisance rénale sévère - rare.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929198"/>
            <a:ext cx="30591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428604"/>
            <a:ext cx="428628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FR" sz="32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Examen histologique</a:t>
            </a:r>
          </a:p>
          <a:p>
            <a:pPr>
              <a:lnSpc>
                <a:spcPct val="90000"/>
              </a:lnSpc>
            </a:pPr>
            <a:endParaRPr lang="fr-FR" sz="32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b="1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fr-FR" b="1" dirty="0" smtClean="0"/>
              <a:t>     </a:t>
            </a:r>
          </a:p>
          <a:p>
            <a:pPr>
              <a:lnSpc>
                <a:spcPct val="90000"/>
              </a:lnSpc>
            </a:pPr>
            <a:r>
              <a:rPr lang="fr-FR" b="1" dirty="0" smtClean="0"/>
              <a:t> Atteinte inflammatoire des       glomérules avec un glomérulonéphrite  aiguë endocapillaire (cellules mésangiales, histiocytes, polynucléaires)  avec des dépôts d’IgG et de C3.</a:t>
            </a:r>
            <a:endParaRPr lang="ro-RO" b="1" dirty="0" smtClean="0"/>
          </a:p>
        </p:txBody>
      </p:sp>
      <p:pic>
        <p:nvPicPr>
          <p:cNvPr id="3" name="Picture 7" descr="GNendocap_sch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3570" y="1500174"/>
            <a:ext cx="31305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7290" y="500042"/>
            <a:ext cx="7498080" cy="1143000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1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Syndrome de glomérulonéphrite rapidement progressive </a:t>
            </a:r>
            <a:br>
              <a:rPr kumimoji="0" lang="fr-FR" sz="11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o-RO" sz="11200" b="1" i="0" u="sng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57356" y="2428868"/>
            <a:ext cx="749808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Lésions glomérulaires destructrices avec apparition des croissants épithéliaux et évolution sévère et rapide vers l’insuffisance rénale irréversible.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918" y="1500174"/>
            <a:ext cx="5786478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Baisse relativement  rapide de la filtration glomérulaire en l’espace de 3 semaines a 3 mois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357187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évolution sévère et rapide vers l’insuffisance rénale irréversible.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3174" y="507207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Grande urgence néphrologique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32" y="1357298"/>
            <a:ext cx="200026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Maladies  autoimmunes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00760" y="1357298"/>
            <a:ext cx="200026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Vascularites petits vaisseaux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86182" y="3143248"/>
            <a:ext cx="257176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Maladies de la membrane basale  glomérulaires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214546" y="5072074"/>
            <a:ext cx="200026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Maladies  glomérulaires primitives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072198" y="5072074"/>
            <a:ext cx="200026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Maladies  </a:t>
            </a:r>
            <a:r>
              <a:rPr lang="fr-FR" dirty="0" err="1" smtClean="0"/>
              <a:t>inféctieuses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857364"/>
            <a:ext cx="742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Néphropathies aigues</a:t>
            </a:r>
            <a:endParaRPr lang="fr-FR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vasculaires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64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Néphropathies tubulo-interstitielles  aigues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58" y="4857760"/>
            <a:ext cx="2357454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Glomérulonéphrites  aigues</a:t>
            </a: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857496"/>
            <a:ext cx="857256" cy="1857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214546" y="2786058"/>
            <a:ext cx="928694" cy="1857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643438" y="2786058"/>
            <a:ext cx="428628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s://encrypted-tbn2.google.com/images?q=tbn:ANd9GcQR4o2pDx5RlqRmgrUwcWr8TEnDgNdyWZdM1Yb32sQZ1a05yMMYw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50" y="0"/>
            <a:ext cx="53578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71802" y="1785926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ahoma" pitchFamily="34" charset="0"/>
              </a:rPr>
              <a:t>Vaisseaux </a:t>
            </a:r>
            <a:r>
              <a:rPr lang="fr-FR" sz="2000" b="1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43174" y="47148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HTA  au premiers plan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643174" y="528638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signes urinaires  pauvres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5"/>
          <p:cNvGraphicFramePr>
            <a:graphicFrameLocks/>
          </p:cNvGraphicFramePr>
          <p:nvPr/>
        </p:nvGraphicFramePr>
        <p:xfrm>
          <a:off x="5572132" y="1785926"/>
          <a:ext cx="3376613" cy="4329431"/>
        </p:xfrm>
        <a:graphic>
          <a:graphicData uri="http://schemas.openxmlformats.org/drawingml/2006/table">
            <a:tbl>
              <a:tblPr/>
              <a:tblGrid>
                <a:gridCol w="1979613"/>
                <a:gridCol w="1397000"/>
              </a:tblGrid>
              <a:tr h="32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Clinique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Hématurie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Protéinurie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Na/K   Urinaire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Echographie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Doppler rénal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Normale ou oclusion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596" y="42860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Néphropathies vasculaires aigues:</a:t>
            </a:r>
          </a:p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HTA maligne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Emboles de cholestérol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Syndrome hémolytique et urémique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orage.canalblog.com/85/37/225270/173226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4997942" cy="49177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85852" y="35716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Insuffisance </a:t>
            </a:r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rénale </a:t>
            </a:r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chroniq</a:t>
            </a:r>
            <a:r>
              <a:rPr lang="fr-FR" sz="3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ue</a:t>
            </a:r>
            <a:endParaRPr lang="fr-FR" sz="36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785794"/>
            <a:ext cx="8143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Insuffisance </a:t>
            </a:r>
            <a:r>
              <a:rPr lang="fr-FR" sz="32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rénale chronique</a:t>
            </a:r>
          </a:p>
          <a:p>
            <a:pPr algn="ctr"/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298" y="1643050"/>
            <a:ext cx="578647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Baisse lente de la filtration glomérulaire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14480" y="2143116"/>
            <a:ext cx="7072362" cy="4114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Causes :</a:t>
            </a: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-néphropathies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glomérulaires  ( Diabète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-maladies de l’appareil excréteur : pyélonéphrites chroniques, lithiase, malformations</a:t>
            </a: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-anomalies héréditaires : polykystose rénale</a:t>
            </a: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-atteinte des vaisseaux du rein : principalement par l’HTA</a:t>
            </a: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-atteinte toxique de l’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interstitium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rénal : médicaments antalgiques</a:t>
            </a: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xtraire 3"/>
          <p:cNvSpPr/>
          <p:nvPr/>
        </p:nvSpPr>
        <p:spPr>
          <a:xfrm>
            <a:off x="0" y="214290"/>
            <a:ext cx="4286280" cy="628654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1538" y="1857364"/>
            <a:ext cx="19288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  STADE 5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   DFG&lt;15ml/mn 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100" y="2928934"/>
            <a:ext cx="22860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STADE 4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DFG= 15-29ml/mn</a:t>
            </a:r>
            <a:endParaRPr lang="fr-FR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5786" y="4071942"/>
            <a:ext cx="271464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STADE 3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  DFG= 30-59ml/mn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5000636"/>
            <a:ext cx="32861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STADE 2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DFG= 60-89ml/mn 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282" y="5786454"/>
            <a:ext cx="37862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STADE 1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DFG= 90ml/mn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48" y="4214818"/>
            <a:ext cx="4355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fatigue ; perte d’appétit ;prurit 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678" y="2571744"/>
            <a:ext cx="5929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persistance de la fatigue l’anorexie ;anémie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   - préparation a la dialyse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   - procéder aux examens nécessaire pour       éventuelle greffe du rein 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928670"/>
            <a:ext cx="6572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insomnie; gêne respiratoire ;prurit ; vomissement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 instaurer la dialyse  ou greffe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ncentbourquin.files.wordpress.com/2009/12/capture-d_ecran-2009-12-04-a-11-04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179388" y="142875"/>
            <a:ext cx="8785225" cy="1143000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DEMARCHE  DIAGNOSTIQUE  ETIOLOGIQUE</a:t>
            </a:r>
          </a:p>
        </p:txBody>
      </p:sp>
      <p:sp>
        <p:nvSpPr>
          <p:cNvPr id="14339" name="ZoneTexte 11"/>
          <p:cNvSpPr txBox="1">
            <a:spLocks noChangeArrowheads="1"/>
          </p:cNvSpPr>
          <p:nvPr/>
        </p:nvSpPr>
        <p:spPr bwMode="auto">
          <a:xfrm>
            <a:off x="2771775" y="1052513"/>
            <a:ext cx="3000375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orbel" pitchFamily="34" charset="0"/>
              </a:rPr>
              <a:t>Élevation de la créatininémie</a:t>
            </a:r>
          </a:p>
        </p:txBody>
      </p:sp>
      <p:sp>
        <p:nvSpPr>
          <p:cNvPr id="14340" name="ZoneTexte 12"/>
          <p:cNvSpPr txBox="1">
            <a:spLocks noChangeArrowheads="1"/>
          </p:cNvSpPr>
          <p:nvPr/>
        </p:nvSpPr>
        <p:spPr bwMode="auto">
          <a:xfrm>
            <a:off x="5572125" y="1714500"/>
            <a:ext cx="2714625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orbel" pitchFamily="34" charset="0"/>
              </a:rPr>
              <a:t>Stable par rapport aux chiffres antérieurs du patient</a:t>
            </a:r>
          </a:p>
        </p:txBody>
      </p:sp>
      <p:sp>
        <p:nvSpPr>
          <p:cNvPr id="14341" name="ZoneTexte 13"/>
          <p:cNvSpPr txBox="1">
            <a:spLocks noChangeArrowheads="1"/>
          </p:cNvSpPr>
          <p:nvPr/>
        </p:nvSpPr>
        <p:spPr bwMode="auto">
          <a:xfrm>
            <a:off x="571500" y="1714500"/>
            <a:ext cx="2714625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orbel" pitchFamily="34" charset="0"/>
              </a:rPr>
              <a:t>Élevation par rapport aux chiffres antérieurs du patient</a:t>
            </a:r>
          </a:p>
        </p:txBody>
      </p:sp>
      <p:sp>
        <p:nvSpPr>
          <p:cNvPr id="14342" name="ZoneTexte 15"/>
          <p:cNvSpPr txBox="1">
            <a:spLocks noChangeArrowheads="1"/>
          </p:cNvSpPr>
          <p:nvPr/>
        </p:nvSpPr>
        <p:spPr bwMode="auto">
          <a:xfrm>
            <a:off x="500063" y="3286125"/>
            <a:ext cx="2714625" cy="1077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orbel" pitchFamily="34" charset="0"/>
              </a:rPr>
              <a:t>Ionogramme urinaire</a:t>
            </a:r>
          </a:p>
          <a:p>
            <a:r>
              <a:rPr lang="fr-FR" sz="1600">
                <a:latin typeface="Corbel" pitchFamily="34" charset="0"/>
              </a:rPr>
              <a:t>Sédiment urinaire</a:t>
            </a:r>
          </a:p>
          <a:p>
            <a:r>
              <a:rPr lang="fr-FR" sz="1600">
                <a:latin typeface="Corbel" pitchFamily="34" charset="0"/>
              </a:rPr>
              <a:t>Echographie rénale</a:t>
            </a:r>
          </a:p>
          <a:p>
            <a:r>
              <a:rPr lang="fr-FR" sz="1600">
                <a:latin typeface="Corbel" pitchFamily="34" charset="0"/>
              </a:rPr>
              <a:t>Doppler   +/- PBR</a:t>
            </a:r>
          </a:p>
        </p:txBody>
      </p:sp>
      <p:sp>
        <p:nvSpPr>
          <p:cNvPr id="14343" name="ZoneTexte 16"/>
          <p:cNvSpPr txBox="1">
            <a:spLocks noChangeArrowheads="1"/>
          </p:cNvSpPr>
          <p:nvPr/>
        </p:nvSpPr>
        <p:spPr bwMode="auto">
          <a:xfrm>
            <a:off x="500063" y="2643188"/>
            <a:ext cx="2714625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hlink"/>
                </a:solidFill>
                <a:latin typeface="Corbel" pitchFamily="34" charset="0"/>
              </a:rPr>
              <a:t>IRA</a:t>
            </a:r>
          </a:p>
        </p:txBody>
      </p:sp>
      <p:sp>
        <p:nvSpPr>
          <p:cNvPr id="14344" name="ZoneTexte 17"/>
          <p:cNvSpPr txBox="1">
            <a:spLocks noChangeArrowheads="1"/>
          </p:cNvSpPr>
          <p:nvPr/>
        </p:nvSpPr>
        <p:spPr bwMode="auto">
          <a:xfrm>
            <a:off x="5643563" y="2714625"/>
            <a:ext cx="2714625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hlink"/>
                </a:solidFill>
                <a:latin typeface="Corbel" pitchFamily="34" charset="0"/>
              </a:rPr>
              <a:t>IRC</a:t>
            </a:r>
          </a:p>
        </p:txBody>
      </p:sp>
      <p:sp>
        <p:nvSpPr>
          <p:cNvPr id="14345" name="ZoneTexte 19"/>
          <p:cNvSpPr txBox="1">
            <a:spLocks noChangeArrowheads="1"/>
          </p:cNvSpPr>
          <p:nvPr/>
        </p:nvSpPr>
        <p:spPr bwMode="auto">
          <a:xfrm>
            <a:off x="6215063" y="4714875"/>
            <a:ext cx="2571750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chemeClr val="hlink"/>
                </a:solidFill>
                <a:latin typeface="Corbel" pitchFamily="34" charset="0"/>
              </a:rPr>
              <a:t>IRA ORGANIQUE</a:t>
            </a:r>
          </a:p>
        </p:txBody>
      </p:sp>
      <p:sp>
        <p:nvSpPr>
          <p:cNvPr id="14346" name="ZoneTexte 20"/>
          <p:cNvSpPr txBox="1">
            <a:spLocks noChangeArrowheads="1"/>
          </p:cNvSpPr>
          <p:nvPr/>
        </p:nvSpPr>
        <p:spPr bwMode="auto">
          <a:xfrm>
            <a:off x="3286125" y="4714875"/>
            <a:ext cx="2571750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chemeClr val="hlink"/>
                </a:solidFill>
                <a:latin typeface="Corbel" pitchFamily="34" charset="0"/>
              </a:rPr>
              <a:t>IRA  OBSTRUCTIVE</a:t>
            </a:r>
          </a:p>
        </p:txBody>
      </p:sp>
      <p:sp>
        <p:nvSpPr>
          <p:cNvPr id="14347" name="ZoneTexte 21"/>
          <p:cNvSpPr txBox="1">
            <a:spLocks noChangeArrowheads="1"/>
          </p:cNvSpPr>
          <p:nvPr/>
        </p:nvSpPr>
        <p:spPr bwMode="auto">
          <a:xfrm>
            <a:off x="500063" y="4714875"/>
            <a:ext cx="2500312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chemeClr val="hlink"/>
                </a:solidFill>
                <a:latin typeface="Corbel" pitchFamily="34" charset="0"/>
              </a:rPr>
              <a:t>IRA  FONCTIONNELLE</a:t>
            </a:r>
          </a:p>
        </p:txBody>
      </p:sp>
      <p:sp>
        <p:nvSpPr>
          <p:cNvPr id="14348" name="ZoneTexte 22"/>
          <p:cNvSpPr txBox="1">
            <a:spLocks noChangeArrowheads="1"/>
          </p:cNvSpPr>
          <p:nvPr/>
        </p:nvSpPr>
        <p:spPr bwMode="auto">
          <a:xfrm>
            <a:off x="5857875" y="5429250"/>
            <a:ext cx="3071813" cy="1077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orbel" pitchFamily="34" charset="0"/>
              </a:rPr>
              <a:t>Nécrose tubulaire aigue</a:t>
            </a:r>
          </a:p>
          <a:p>
            <a:r>
              <a:rPr lang="fr-FR" sz="1600">
                <a:latin typeface="Corbel" pitchFamily="34" charset="0"/>
              </a:rPr>
              <a:t>Néphrite interstitielle aigue</a:t>
            </a:r>
          </a:p>
          <a:p>
            <a:r>
              <a:rPr lang="fr-FR" sz="1600">
                <a:latin typeface="Corbel" pitchFamily="34" charset="0"/>
              </a:rPr>
              <a:t>GNA</a:t>
            </a:r>
          </a:p>
          <a:p>
            <a:r>
              <a:rPr lang="fr-FR" sz="1600">
                <a:latin typeface="Corbel" pitchFamily="34" charset="0"/>
              </a:rPr>
              <a:t>Néphropathie vasculaire aigue</a:t>
            </a:r>
          </a:p>
        </p:txBody>
      </p:sp>
      <p:sp>
        <p:nvSpPr>
          <p:cNvPr id="14349" name="ZoneTexte 23"/>
          <p:cNvSpPr txBox="1">
            <a:spLocks noChangeArrowheads="1"/>
          </p:cNvSpPr>
          <p:nvPr/>
        </p:nvSpPr>
        <p:spPr bwMode="auto">
          <a:xfrm>
            <a:off x="1714500" y="6072188"/>
            <a:ext cx="2714625" cy="338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Corbel" pitchFamily="34" charset="0"/>
              </a:rPr>
              <a:t>TRT ETIOLOGIQUE</a:t>
            </a:r>
          </a:p>
        </p:txBody>
      </p:sp>
      <p:cxnSp>
        <p:nvCxnSpPr>
          <p:cNvPr id="26" name="Connecteur droit avec flèche 25"/>
          <p:cNvCxnSpPr>
            <a:stCxn id="14341" idx="2"/>
          </p:cNvCxnSpPr>
          <p:nvPr/>
        </p:nvCxnSpPr>
        <p:spPr>
          <a:xfrm rot="5400000">
            <a:off x="1828006" y="2423319"/>
            <a:ext cx="200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 flipV="1">
            <a:off x="2500313" y="1428750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643563" y="1428750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4340" idx="2"/>
          </p:cNvCxnSpPr>
          <p:nvPr/>
        </p:nvCxnSpPr>
        <p:spPr>
          <a:xfrm rot="5400000">
            <a:off x="6758782" y="2470944"/>
            <a:ext cx="3429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343" idx="2"/>
          </p:cNvCxnSpPr>
          <p:nvPr/>
        </p:nvCxnSpPr>
        <p:spPr>
          <a:xfrm rot="5400000">
            <a:off x="1740694" y="3153569"/>
            <a:ext cx="2317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5" name="Connecteur droit avec flèche 35"/>
          <p:cNvCxnSpPr>
            <a:cxnSpLocks noChangeShapeType="1"/>
            <a:stCxn id="14342" idx="3"/>
          </p:cNvCxnSpPr>
          <p:nvPr/>
        </p:nvCxnSpPr>
        <p:spPr bwMode="auto">
          <a:xfrm flipH="1">
            <a:off x="1835150" y="3825875"/>
            <a:ext cx="1389063" cy="820738"/>
          </a:xfrm>
          <a:prstGeom prst="straightConnector1">
            <a:avLst/>
          </a:prstGeom>
          <a:noFill/>
          <a:ln w="12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38" name="Connecteur droit avec flèche 37"/>
          <p:cNvCxnSpPr>
            <a:stCxn id="14342" idx="3"/>
            <a:endCxn id="14346" idx="0"/>
          </p:cNvCxnSpPr>
          <p:nvPr/>
        </p:nvCxnSpPr>
        <p:spPr>
          <a:xfrm>
            <a:off x="3224213" y="3825875"/>
            <a:ext cx="1347787" cy="879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4342" idx="3"/>
          </p:cNvCxnSpPr>
          <p:nvPr/>
        </p:nvCxnSpPr>
        <p:spPr>
          <a:xfrm>
            <a:off x="3214688" y="3824288"/>
            <a:ext cx="4214812" cy="81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14345" idx="2"/>
          </p:cNvCxnSpPr>
          <p:nvPr/>
        </p:nvCxnSpPr>
        <p:spPr>
          <a:xfrm rot="5400000">
            <a:off x="7277100" y="5232400"/>
            <a:ext cx="3762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>
            <a:off x="3312319" y="4902994"/>
            <a:ext cx="947738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0" name="Connecteur droit avec flèche 45"/>
          <p:cNvCxnSpPr>
            <a:cxnSpLocks noChangeShapeType="1"/>
            <a:stCxn id="14348" idx="1"/>
          </p:cNvCxnSpPr>
          <p:nvPr/>
        </p:nvCxnSpPr>
        <p:spPr bwMode="auto">
          <a:xfrm flipH="1">
            <a:off x="3286125" y="5969000"/>
            <a:ext cx="2562225" cy="31750"/>
          </a:xfrm>
          <a:prstGeom prst="straightConnector1">
            <a:avLst/>
          </a:prstGeom>
          <a:noFill/>
          <a:ln w="12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4361" name="Connecteur droit avec flèche 48"/>
          <p:cNvCxnSpPr>
            <a:cxnSpLocks noChangeShapeType="1"/>
            <a:stCxn id="14347" idx="2"/>
            <a:endCxn id="14349" idx="0"/>
          </p:cNvCxnSpPr>
          <p:nvPr/>
        </p:nvCxnSpPr>
        <p:spPr bwMode="auto">
          <a:xfrm>
            <a:off x="1751013" y="5080000"/>
            <a:ext cx="1320800" cy="982663"/>
          </a:xfrm>
          <a:prstGeom prst="straightConnector1">
            <a:avLst/>
          </a:prstGeom>
          <a:noFill/>
          <a:ln w="120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TRT   DE   L’IRA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GENERAUX</a:t>
            </a:r>
          </a:p>
          <a:p>
            <a:pPr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CAUSES SOUS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JACENTES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ANOMALIES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HYDROELECTROLYTIQUES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 DES LESIONS RENALES SUPPLEMENTAIRES</a:t>
            </a:r>
          </a:p>
        </p:txBody>
      </p:sp>
    </p:spTree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TRT   DE   L’IRA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GENERAUX</a:t>
            </a:r>
          </a:p>
          <a:p>
            <a:pPr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CAUSES SOUS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JACENTES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ANOMALIES </a:t>
            </a:r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HYDROELECTROLYTIQUES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 DES LESIONS RENALES SUPPLEMENTAIRES</a:t>
            </a:r>
          </a:p>
        </p:txBody>
      </p:sp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3600" b="1" dirty="0">
                <a:solidFill>
                  <a:schemeClr val="hlink"/>
                </a:solidFill>
              </a:rPr>
              <a:t>L’IRA   OBSTRUCTIVE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r-FR" b="1" dirty="0">
                <a:effectLst/>
              </a:rPr>
              <a:t>!!! IRA obstructive: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b="1" dirty="0">
                <a:effectLst/>
              </a:rPr>
              <a:t>obstacle sur les 2 reins ou sur  l’ urètre sur le seul rein fonctionnel</a:t>
            </a:r>
            <a:endParaRPr lang="fr-FR" dirty="0">
              <a:effectLst/>
            </a:endParaRPr>
          </a:p>
          <a:p>
            <a:pPr lvl="1" eaLnBrk="1" hangingPunct="1">
              <a:defRPr/>
            </a:pPr>
            <a:endParaRPr lang="fr-FR" b="1" dirty="0">
              <a:effectLst/>
            </a:endParaRPr>
          </a:p>
          <a:p>
            <a:pPr lvl="1" eaLnBrk="1" hangingPunct="1">
              <a:defRPr/>
            </a:pPr>
            <a:r>
              <a:rPr lang="fr-FR" b="1" dirty="0">
                <a:effectLst/>
              </a:rPr>
              <a:t>Dérivation des urines (sonde urétérale ou vésicale, montée  de sonde, </a:t>
            </a:r>
            <a:r>
              <a:rPr lang="fr-FR" b="1" dirty="0" err="1">
                <a:effectLst/>
              </a:rPr>
              <a:t>nephrostomie</a:t>
            </a:r>
            <a:r>
              <a:rPr lang="fr-FR" b="1" dirty="0">
                <a:effectLst/>
              </a:rPr>
              <a:t> )</a:t>
            </a:r>
          </a:p>
          <a:p>
            <a:pPr lvl="1" eaLnBrk="1" hangingPunct="1">
              <a:defRPr/>
            </a:pPr>
            <a:r>
              <a:rPr lang="fr-FR" b="1" dirty="0">
                <a:effectLst/>
              </a:rPr>
              <a:t> Précoce avant 3 j</a:t>
            </a:r>
          </a:p>
          <a:p>
            <a:pPr lvl="1" eaLnBrk="1" hangingPunct="1">
              <a:defRPr/>
            </a:pPr>
            <a:r>
              <a:rPr lang="fr-FR" dirty="0">
                <a:effectLst/>
              </a:rPr>
              <a:t> </a:t>
            </a:r>
            <a:r>
              <a:rPr lang="fr-FR" b="1" dirty="0">
                <a:effectLst/>
              </a:rPr>
              <a:t>Toujours ECBU</a:t>
            </a:r>
          </a:p>
          <a:p>
            <a:pPr lvl="1" eaLnBrk="1" hangingPunct="1">
              <a:defRPr/>
            </a:pPr>
            <a:r>
              <a:rPr lang="fr-FR" b="1" dirty="0">
                <a:effectLst/>
              </a:rPr>
              <a:t>Syndrome de levée d’obstacle !!!!</a:t>
            </a:r>
            <a:endParaRPr lang="fr-FR" dirty="0">
              <a:effectLst/>
            </a:endParaRPr>
          </a:p>
          <a:p>
            <a:pPr lvl="1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fr-FR" sz="3600" b="1" dirty="0">
                <a:solidFill>
                  <a:schemeClr val="hlink"/>
                </a:solidFill>
              </a:rPr>
              <a:t>L’IRA  </a:t>
            </a:r>
            <a:r>
              <a:rPr lang="fr-FR" sz="3600" b="1" dirty="0" smtClean="0">
                <a:solidFill>
                  <a:schemeClr val="hlink"/>
                </a:solidFill>
              </a:rPr>
              <a:t> FONCTIONNELLE</a:t>
            </a:r>
            <a:endParaRPr lang="fr-FR" sz="3600" b="1" dirty="0">
              <a:solidFill>
                <a:schemeClr val="hlink"/>
              </a:solidFill>
            </a:endParaRPr>
          </a:p>
        </p:txBody>
      </p:sp>
      <p:sp>
        <p:nvSpPr>
          <p:cNvPr id="25602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507412" cy="54292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sz="3000" b="1" dirty="0">
                <a:solidFill>
                  <a:schemeClr val="hlink"/>
                </a:solidFill>
              </a:rPr>
              <a:t>Expansion </a:t>
            </a:r>
            <a:r>
              <a:rPr lang="fr-FR" sz="3000" b="1" dirty="0" err="1">
                <a:solidFill>
                  <a:schemeClr val="hlink"/>
                </a:solidFill>
              </a:rPr>
              <a:t>volémique</a:t>
            </a:r>
            <a:r>
              <a:rPr lang="fr-FR" sz="3000" dirty="0"/>
              <a:t>: prévient la nécrose tubulaire aigue:</a:t>
            </a:r>
          </a:p>
          <a:p>
            <a:pPr lvl="1" eaLnBrk="1" hangingPunct="1">
              <a:defRPr/>
            </a:pPr>
            <a:r>
              <a:rPr lang="fr-FR" sz="2200" dirty="0"/>
              <a:t>SS à 9%</a:t>
            </a:r>
            <a:r>
              <a:rPr lang="fr-FR" sz="1400" dirty="0"/>
              <a:t>0 </a:t>
            </a:r>
            <a:r>
              <a:rPr lang="fr-FR" sz="2200" dirty="0"/>
              <a:t>+/- solutés de remplissage vasculaire</a:t>
            </a:r>
          </a:p>
          <a:p>
            <a:pPr lvl="1" eaLnBrk="1" hangingPunct="1">
              <a:defRPr/>
            </a:pPr>
            <a:r>
              <a:rPr lang="fr-FR" sz="2200" dirty="0"/>
              <a:t>Débit de perfusion variable, fonction de clinique, PVC, reprise de diurèse</a:t>
            </a:r>
          </a:p>
          <a:p>
            <a:pPr eaLnBrk="1" hangingPunct="1">
              <a:defRPr/>
            </a:pPr>
            <a:r>
              <a:rPr lang="fr-FR" sz="3000" b="1" dirty="0">
                <a:solidFill>
                  <a:schemeClr val="hlink"/>
                </a:solidFill>
              </a:rPr>
              <a:t>Diurétiques de anse</a:t>
            </a:r>
          </a:p>
          <a:p>
            <a:pPr lvl="1" eaLnBrk="1" hangingPunct="1">
              <a:defRPr/>
            </a:pPr>
            <a:r>
              <a:rPr lang="fr-FR" sz="2000" b="1" dirty="0"/>
              <a:t>A phase précoce 24à 48 H, permettent la conversion d’une IRA </a:t>
            </a:r>
            <a:r>
              <a:rPr lang="fr-FR" sz="2000" b="1" dirty="0" err="1"/>
              <a:t>oligoanurique</a:t>
            </a:r>
            <a:r>
              <a:rPr lang="fr-FR" sz="2000" b="1" dirty="0"/>
              <a:t> en IRA  à diurèse conservée, facilitant la balance hydrique</a:t>
            </a:r>
          </a:p>
          <a:p>
            <a:pPr eaLnBrk="1" hangingPunct="1">
              <a:defRPr/>
            </a:pPr>
            <a:r>
              <a:rPr lang="fr-FR" sz="3000" b="1" dirty="0">
                <a:solidFill>
                  <a:schemeClr val="hlink"/>
                </a:solidFill>
              </a:rPr>
              <a:t>Dopamine à « dose rénale »</a:t>
            </a:r>
          </a:p>
          <a:p>
            <a:pPr lvl="1" eaLnBrk="1" hangingPunct="1">
              <a:defRPr/>
            </a:pPr>
            <a:r>
              <a:rPr lang="fr-FR" sz="2000" b="1" dirty="0"/>
              <a:t>0.5 à 2 µg/kg/min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1700" dirty="0"/>
              <a:t>La dopamine active les récepteurs dopaminergiques, et augmente le DSR et la FG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1700" dirty="0"/>
              <a:t>Reste limitée aux patients qui restent </a:t>
            </a:r>
            <a:r>
              <a:rPr lang="fr-FR" sz="1700" dirty="0" err="1"/>
              <a:t>oligo</a:t>
            </a:r>
            <a:r>
              <a:rPr lang="fr-FR" sz="1700" dirty="0"/>
              <a:t>-</a:t>
            </a:r>
            <a:r>
              <a:rPr lang="fr-FR" sz="1700" dirty="0" err="1"/>
              <a:t>anuriques</a:t>
            </a:r>
            <a:r>
              <a:rPr lang="fr-FR" sz="1700" dirty="0"/>
              <a:t> après remplissage vasculaire correcte et une absence de réponse aux </a:t>
            </a:r>
            <a:r>
              <a:rPr lang="fr-FR" sz="1700" dirty="0" err="1"/>
              <a:t>natridiurétiques</a:t>
            </a:r>
            <a:endParaRPr lang="fr-FR" sz="1700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1700" dirty="0"/>
              <a:t>Si réponse , généralement peut être arrêtée  après 24 H d’utilisation.</a:t>
            </a:r>
          </a:p>
        </p:txBody>
      </p:sp>
    </p:spTree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dirty="0" smtClean="0">
                <a:solidFill>
                  <a:schemeClr val="hlink"/>
                </a:solidFill>
              </a:rPr>
              <a:t>L’IRA   </a:t>
            </a:r>
            <a:r>
              <a:rPr lang="fr-FR" b="1" dirty="0">
                <a:solidFill>
                  <a:schemeClr val="hlink"/>
                </a:solidFill>
              </a:rPr>
              <a:t>ORGANIQUE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715250" cy="5183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>
                <a:solidFill>
                  <a:schemeClr val="hlink"/>
                </a:solidFill>
              </a:rPr>
              <a:t>Néphropathie vasculaire 5%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Revascularisation (chirurgie ou radiologie interventionnelle)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Échange plasmatique (MAT)</a:t>
            </a:r>
            <a:endParaRPr lang="fr-FR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dirty="0"/>
              <a:t> </a:t>
            </a:r>
            <a:r>
              <a:rPr lang="fr-FR" sz="2800" b="1" dirty="0">
                <a:solidFill>
                  <a:schemeClr val="hlink"/>
                </a:solidFill>
              </a:rPr>
              <a:t>Glomérulonéphrite 5%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Traitement anti-infectieux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Traitement immunosuppresseur: corticoïde</a:t>
            </a:r>
            <a:endParaRPr lang="fr-FR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>
                <a:solidFill>
                  <a:schemeClr val="hlink"/>
                </a:solidFill>
              </a:rPr>
              <a:t>Nécrose tubulaire aigue 80%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Arrêt de toute agression rénale (médicament)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Prévention: éviter toute nouvelle agression (iode, médicament)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Examen avec iode: expansion </a:t>
            </a:r>
            <a:r>
              <a:rPr lang="fr-FR" sz="2000" b="1" dirty="0" err="1"/>
              <a:t>volémique</a:t>
            </a:r>
            <a:endParaRPr lang="fr-FR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dirty="0">
                <a:solidFill>
                  <a:schemeClr val="hlink"/>
                </a:solidFill>
              </a:rPr>
              <a:t>Néphropathie interstitielle 10%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Antibiothérapie ou chimiothérapie ou corticoïde</a:t>
            </a:r>
            <a:endParaRPr lang="fr-FR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TRT   DE   L’IRA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GENERAUX</a:t>
            </a:r>
          </a:p>
          <a:p>
            <a:pPr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CAUSES SOUS </a:t>
            </a:r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JACENTES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ANOMALIES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HYDROELECTROLYTIQUES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 DES LESIONS RENALES SUPPLEMENTAIRES</a:t>
            </a:r>
          </a:p>
        </p:txBody>
      </p:sp>
    </p:spTree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b="1" dirty="0">
                <a:solidFill>
                  <a:schemeClr val="hlink"/>
                </a:solidFill>
              </a:rPr>
              <a:t>CORRECTION DES TROUBLES HYDROELECTROLYTIQUES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214422"/>
            <a:ext cx="8229600" cy="564357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2800" b="1" dirty="0"/>
              <a:t>HYPERKALIEMIE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r-FR" sz="2400" b="1" dirty="0">
                <a:solidFill>
                  <a:schemeClr val="hlink"/>
                </a:solidFill>
              </a:rPr>
              <a:t>Effet rapide:</a:t>
            </a:r>
            <a:r>
              <a:rPr lang="fr-FR" sz="2800" b="1" dirty="0"/>
              <a:t>     </a:t>
            </a:r>
            <a:r>
              <a:rPr lang="fr-FR" sz="2000" dirty="0"/>
              <a:t>Kaliémie de 1à 1,5 </a:t>
            </a:r>
            <a:r>
              <a:rPr lang="fr-FR" sz="2000" dirty="0" err="1"/>
              <a:t>mmoles</a:t>
            </a:r>
            <a:r>
              <a:rPr lang="fr-FR" sz="2000" dirty="0"/>
              <a:t> en 1 H 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 dirty="0"/>
              <a:t>Glucose-Insuline: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600" dirty="0"/>
              <a:t>Perf IV: 500cc SG 30% + 30 U IO en 30 mn</a:t>
            </a:r>
            <a:endParaRPr lang="fr-FR" sz="24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 dirty="0"/>
              <a:t>Alcalinisation: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dirty="0"/>
              <a:t>Perf: 50 cc Bicarbonate de Na 42%0 en 15 mn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dirty="0"/>
              <a:t>CI si OAP!!!!!   Peu efficace en abs acidose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 dirty="0"/>
              <a:t>Agent B2 mimétiques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dirty="0"/>
              <a:t>Perf IV </a:t>
            </a:r>
            <a:r>
              <a:rPr lang="fr-FR" sz="1800" dirty="0" err="1"/>
              <a:t>salbutamole</a:t>
            </a:r>
            <a:r>
              <a:rPr lang="fr-FR" sz="1800" dirty="0"/>
              <a:t>: 0,5mg dans 100 cc en 15mn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2400" b="1" dirty="0"/>
              <a:t>Gluconate de Ca à 10 %:</a:t>
            </a:r>
            <a:r>
              <a:rPr lang="fr-FR" sz="2400" dirty="0"/>
              <a:t> </a:t>
            </a:r>
            <a:r>
              <a:rPr lang="fr-FR" sz="1800" dirty="0"/>
              <a:t>1amp de 10 ml en IVL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dirty="0"/>
              <a:t>! Pour limiter des Tr ECG sévères: n’a aucun effet sur la </a:t>
            </a:r>
            <a:r>
              <a:rPr lang="fr-FR" sz="1800" dirty="0" smtClean="0"/>
              <a:t>Kaliémie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800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chemeClr val="hlink"/>
                </a:solidFill>
              </a:rPr>
              <a:t>2.    </a:t>
            </a:r>
            <a:r>
              <a:rPr lang="fr-FR" sz="2400" b="1" dirty="0">
                <a:solidFill>
                  <a:schemeClr val="hlink"/>
                </a:solidFill>
              </a:rPr>
              <a:t>Effet retardé:  </a:t>
            </a:r>
            <a:r>
              <a:rPr lang="fr-FR" sz="2000" dirty="0"/>
              <a:t>délai 2 H:     </a:t>
            </a:r>
            <a:r>
              <a:rPr lang="fr-FR" sz="2400" b="1" dirty="0" err="1"/>
              <a:t>Kayexalate</a:t>
            </a:r>
            <a:r>
              <a:rPr lang="fr-FR" sz="2000" b="1" dirty="0"/>
              <a:t> : résine échangeuse d’ions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1800" b="1" dirty="0"/>
              <a:t>PO   :2 cuillères –mesure = 30 gr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fr-FR" sz="1800" b="1" dirty="0"/>
              <a:t>Lavement : 60 </a:t>
            </a:r>
            <a:r>
              <a:rPr lang="fr-FR" sz="1800" b="1" dirty="0" smtClean="0"/>
              <a:t>gr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fr-FR" sz="1800" b="1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chemeClr val="hlink"/>
                </a:solidFill>
              </a:rPr>
              <a:t>3.    </a:t>
            </a:r>
            <a:r>
              <a:rPr lang="fr-FR" sz="2400" b="1" dirty="0">
                <a:solidFill>
                  <a:schemeClr val="hlink"/>
                </a:solidFill>
              </a:rPr>
              <a:t>EER en urgence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800" dirty="0">
              <a:solidFill>
                <a:schemeClr val="hlink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fr-FR" sz="1600" dirty="0"/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fr-FR" sz="1600" dirty="0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2916238" y="1989138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TRT   DE   L’IRA</a:t>
            </a:r>
          </a:p>
        </p:txBody>
      </p:sp>
      <p:sp>
        <p:nvSpPr>
          <p:cNvPr id="26626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PRINCIPES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GENERAUX</a:t>
            </a:r>
          </a:p>
          <a:p>
            <a:pPr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CAUSES SOUS </a:t>
            </a:r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JACENTES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CORRECTION DES ANOMALIES </a:t>
            </a:r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HYDROELECTROLYTIQUES</a:t>
            </a:r>
          </a:p>
          <a:p>
            <a:pPr lvl="1" eaLnBrk="1" hangingPunct="1">
              <a:buNone/>
              <a:defRPr/>
            </a:pPr>
            <a:endParaRPr lang="fr-FR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 DES LESIONS RENALES SUPPLEMENTAIRES</a:t>
            </a:r>
          </a:p>
        </p:txBody>
      </p:sp>
    </p:spTree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ésultat de recherche d'images pour &quot;hémodialy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647956" cy="3774746"/>
          </a:xfrm>
          <a:prstGeom prst="rect">
            <a:avLst/>
          </a:prstGeom>
          <a:noFill/>
        </p:spPr>
      </p:pic>
      <p:sp>
        <p:nvSpPr>
          <p:cNvPr id="176130" name="AutoShape 2" descr="Résultat de recherche d'images pour &quot;transplantation réna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2" name="AutoShape 4" descr="Résultat de recherche d'images pour &quot;transplantation réna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6134" name="Picture 6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4424315" cy="2757481"/>
          </a:xfrm>
          <a:prstGeom prst="rect">
            <a:avLst/>
          </a:prstGeom>
          <a:noFill/>
        </p:spPr>
      </p:pic>
      <p:sp>
        <p:nvSpPr>
          <p:cNvPr id="176136" name="AutoShape 8" descr="Résultat de recherche d'images pour &quot;dialyse peritonea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8" name="AutoShape 10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6140" name="Picture 12" descr="Résultat de recherche d'images pour &quot;dialyse peritoneal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876"/>
            <a:ext cx="3119446" cy="291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42" y="71435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2- Les reins éliminent les déchets</a:t>
            </a:r>
          </a:p>
          <a:p>
            <a:pPr algn="ctr"/>
            <a:r>
              <a:rPr lang="fr-F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de l’organisme </a:t>
            </a:r>
            <a:endParaRPr lang="fr-FR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denezy.ch/img/dech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3116"/>
            <a:ext cx="3409950" cy="3781425"/>
          </a:xfrm>
          <a:prstGeom prst="rect">
            <a:avLst/>
          </a:prstGeom>
          <a:noFill/>
        </p:spPr>
      </p:pic>
      <p:sp>
        <p:nvSpPr>
          <p:cNvPr id="5" name="Organigramme : Connecteur 4"/>
          <p:cNvSpPr/>
          <p:nvPr/>
        </p:nvSpPr>
        <p:spPr>
          <a:xfrm>
            <a:off x="6572264" y="3429000"/>
            <a:ext cx="714380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urée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6929454" y="4357694"/>
            <a:ext cx="785818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créat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7358082" y="5286388"/>
            <a:ext cx="928694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Ac 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urique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4500562" y="5929330"/>
            <a:ext cx="1643074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médicaments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6000760" y="5357826"/>
            <a:ext cx="1000132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toxines</a:t>
            </a:r>
          </a:p>
        </p:txBody>
      </p:sp>
      <p:sp>
        <p:nvSpPr>
          <p:cNvPr id="11" name="Organigramme : Connecteur 10"/>
          <p:cNvSpPr/>
          <p:nvPr/>
        </p:nvSpPr>
        <p:spPr>
          <a:xfrm>
            <a:off x="6643702" y="6000768"/>
            <a:ext cx="1214446" cy="642942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oxalates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s://encrypted-tbn0.google.com/images?q=tbn:ANd9GcRPT76DzCrsnbwOTQ-2IyTCFq4VrKlUYcCF8N6Ww4-CSP2rrJAD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461715" cy="2786082"/>
          </a:xfrm>
          <a:prstGeom prst="rect">
            <a:avLst/>
          </a:prstGeom>
          <a:noFill/>
        </p:spPr>
      </p:pic>
      <p:pic>
        <p:nvPicPr>
          <p:cNvPr id="29704" name="Picture 8" descr="https://encrypted-tbn3.google.com/images?q=tbn:ANd9GcQTijqo_HbfCR8xHlkdGtu24R-IRHhbcVFoqQwCGk2wJc-BJeRG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1743075" cy="26193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71736" y="4143380"/>
            <a:ext cx="285752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V="1">
            <a:off x="2571736" y="2000240"/>
            <a:ext cx="1143008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4786314" y="2000240"/>
            <a:ext cx="121444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2536017" y="4464851"/>
            <a:ext cx="1143008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786050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EPO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28926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VIT  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14876" y="12144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Rénine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4" name="rg_hi" descr="https://encrypted-tbn1.google.com/images?q=tbn:ANd9GcRy-t9JjPTVBVmo_ID8r7_T-9g5cEkYhNIhu8YcueNk-Il5XVtv8w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496"/>
            <a:ext cx="2071702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g_hi" descr="https://encrypted-tbn3.google.com/images?q=tbn:ANd9GcS8uMuQr3_FbmDPgBsnk7lETdGwog1nBNt4aKIqvbwH_0pEQ5nB1Q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0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786446" y="0"/>
            <a:ext cx="2928958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214942" y="457200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Equilibre glycémique</a:t>
            </a:r>
          </a:p>
          <a:p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éviter les IRA surajoutés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354" cy="12747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538997" cy="470186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440" y="1121755"/>
            <a:ext cx="3565905" cy="52773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5738" y="395164"/>
            <a:ext cx="7017947" cy="495151"/>
          </a:xfrm>
          <a:prstGeom prst="rect">
            <a:avLst/>
          </a:prstGeom>
          <a:noFill/>
        </p:spPr>
        <p:txBody>
          <a:bodyPr wrap="none" lIns="0" tIns="0" rIns="0" bIns="45862" rtlCol="0">
            <a:spAutoFit/>
          </a:bodyPr>
          <a:lstStyle/>
          <a:p>
            <a:pPr>
              <a:lnSpc>
                <a:spcPts val="3511"/>
              </a:lnSpc>
            </a:pPr>
            <a:r>
              <a:rPr lang="en-US" altLang="zh-CN" sz="3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Ne pas oublier les choses simples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9" y="357166"/>
            <a:ext cx="8429684" cy="628654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patiente de 62 ans est adressée pour anurie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depuis 24 h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Il s’agit d’une patiente obèse  ( 102 Kg pour 1.56 m )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diabétique ( type 2 ) depuis au moins 3 ans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n’y a pas de complications micro-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angiopathiques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connues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Cette patiente est coronarienne et hypertendue traitée depuis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1984 ,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son traitement habituel comporte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association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d’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HydroChloroThiazide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Hyzaar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),du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,du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(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Lopril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,de la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Metformine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,de la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Spirinolactone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Aldactone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et un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comprimé quotidien de Furosémide (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Lasilix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9" y="357166"/>
            <a:ext cx="8429684" cy="628654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patiente de 62 ans est adressée pour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anurie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depuis 24 h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s’agit d’une patiente obèse  ( 102 Kg pour 1.56 m )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diabétique ( type 2 )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depuis au moins 3 ans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n’y a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pas de complications micro-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angiopathiques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connues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Cette patiente est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coronarienne et hypertendue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traitée depuis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1984 ,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son traitement habituel comporte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association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d’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HydroChloroThiazide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Hyzaar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),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du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Diltiaze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,de la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Metformine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 la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Spirinolactone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Aldactone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et un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comprimé quotidien de Furosémide (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Lasilix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00042"/>
            <a:ext cx="86868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Récemment en raison d’une poussée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Décompensation Cardiaque Gauche avec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oedéme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pulmonaire au cours d’un épisode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broncho-pulmonaire fébrile , le médecin traitant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quadruplé la posologie du furosémide et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renforcé la restriction hydro sodée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Avant cette modification la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était à 11mg/l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jours après on note , alors que la patiente se plaint d’une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oligo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anurie depuis 24 h :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27mg/l ,Urée Sanguine à 2gr/l , une Kaliémie à 7meq/l 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00042"/>
            <a:ext cx="86868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Récemment en raison d’une poussée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Décompensation Cardiaque Gauche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avec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oedéme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pulmonaire au cours d’un épisode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broncho-pulmonaire fébrile , le médecin traitant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quadruplé la posologie du furosémide et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renforcé la restriction hydro sodée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Avant cette modification la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était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 11mg/l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jours après on note , alors que la patiente se plaint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oligo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anurie depuis 24 h :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27mg/l ,Urée Sanguine à 2gr/l , une Kaliémie à 7meq/l 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214290"/>
            <a:ext cx="8893175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l’examen, il n’existe pas de surcharge ventriculaire droite ni gauche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Rythme Cardiaque est régulier et rapide .On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note la perte récente de 4 Kg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enfin la TA est à 110/60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cmhg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l’entrée.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L’échographie rénale retrouve des reins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 taille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symétrique,sans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dilatation des cavités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pyélocalicielles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radio pulmonaire est normale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bandelette urinaire est sans particularité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 Ionogramme Urinaire pratiqué à l’entrée révèle :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Natriurèse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30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Kaliurése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47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L’Urée Urinaire à 278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Créatininurie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10314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214290"/>
            <a:ext cx="8893175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l’examen, il n’existe pas de surcharge ventriculaire droite ni gauche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Rythme Cardiaque est régulier et rapide .On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note la perte récente de 4 Kg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enfin la TA est à 110/60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cmhg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l’entrée.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L’échographie rénale retrouve des reins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 taille symétrique, sans dilatation des cavités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pyélocalicielles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radio pulmonaire est normale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bandelette urinaire est sans particularité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 Ionogramme Urinaire pratiqué à l’entrée révèle :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Natriurèse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30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Kaliurése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47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L’Urée Urinaire à 278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Créatininurie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10314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642918"/>
            <a:ext cx="82296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patiente âgée de 50 ans ,a été hospitalisée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pour prise en charge d’une insuffisance rénale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aigue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Dans ses antécédents on note une HTA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connue depuis une quinzaine d’années , traitée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Acébutolol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Sectral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,des dorsalgies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chroniques traitées par du Paracétamol et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Dextropropoxyphéne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Diantalvic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Enfin ,la patiente a eu 2 grossesses menées à terme sans problème particulier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Lors d’un bilan systématique mi-janvier ,la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est notée à 11 mg/l 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642918"/>
            <a:ext cx="82296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 patiente âgée de 50 ans ,a été hospitalisée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pour prise en charge d’une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insuffisance rénale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aigue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Dans ses antécédents on note une HTA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connue depuis une quinzaine d’années , traitée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Acébutolol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Sectral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,des dorsalgies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chroniques traitées par du Paracétamol et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Dextropropoxyphéne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Diantalvic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Enfin ,la patiente a eu 2 grossesses menées à terme sans problème particulier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Lors d’un bilan systématique mi-janvier ,la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est notée à 11 mg/l .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0" y="500042"/>
            <a:ext cx="721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3-  Les reins régulent le milieu intérieur </a:t>
            </a:r>
            <a:endParaRPr lang="fr-FR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torage.canalblog.com/85/37/225270/173226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4997942" cy="4917762"/>
          </a:xfrm>
          <a:prstGeom prst="rect">
            <a:avLst/>
          </a:prstGeom>
          <a:noFill/>
        </p:spPr>
      </p:pic>
      <p:sp>
        <p:nvSpPr>
          <p:cNvPr id="5" name="Organigramme : Connecteur 4"/>
          <p:cNvSpPr/>
          <p:nvPr/>
        </p:nvSpPr>
        <p:spPr>
          <a:xfrm>
            <a:off x="7572396" y="2357430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eau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8143900" y="3214686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Na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6858016" y="1571612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K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3500430" y="1428736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Cl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2643174" y="2000240"/>
            <a:ext cx="857256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HCO3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2000232" y="2857496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5643570" y="1142984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Ph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4572000" y="1142984"/>
            <a:ext cx="785818" cy="5715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H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1125538"/>
            <a:ext cx="86868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L’histoire de la maladie débute en Février par des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douleurs de l’Hypochondre droit ,rapidement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suivies par des Troubles Digestifs à type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nausées ,vomissements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Mi-Février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 bilan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Sanguin fait révèle une Urée sanguine à 3gr/l , une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150 mg/l et une Kaliémie à 6meq/l.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Cette patiente est hospitalisée  le jour même pour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bilan et prise en charge thérapeutique.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1125538"/>
            <a:ext cx="86868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L’histoire de la maladie débute en Février par des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douleurs de l’Hypochondre droit ,rapidement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suivies par des Troubles Digestifs à type 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nausées ,vomissements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Mi-Février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 bilan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Sanguin fait révèle une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Urée sanguine à 3gr/l , une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Créatininémie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à 150 mg/l et une Kaliémie à 6meq/l.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Cette patiente est hospitalisée  le jour même pour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bilan et prise en charge thérapeutique.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765175"/>
            <a:ext cx="82296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L’examen clinique à l’admission retrouve un état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général conservé , une TA à 180/100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mmhg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,un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pouls à 80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/mn ,régulier ,une Apyrexie et une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Diurèse conservée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poids stable à 101 Kg 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L’Auscultation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Cardio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–Pulmonaire  est normale.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n’existe pas de souffle sur les Trajets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Vasculaires.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Enfin l’Abdomen est souple ,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dépressible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les Fosses Lombaires sont libres et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indolores.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1052513"/>
            <a:ext cx="82296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 Touchers Pelviens sont normaux 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Biologiquement l’Hémoglobine est à 11gr/dl ,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existe un Syndrome Inflammatoire Biologique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avec une Vitesse de Sédimentation à 65 à la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première heure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L’Examen Cytobactériologique Urinaire est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négatif  et la Protéinurie est nulle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1052513"/>
            <a:ext cx="8229600" cy="4530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fr-F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Touchers Pelviens sont normaux .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Biologiquement l’Hémoglobine est à 11gr/dl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Il existe un Syndrome Inflammatoire Biologique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avec une Vitesse de Sédimentation à 65 à la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première heure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L’Examen Cytobactériologique Urinaire est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négatif  et la Protéinurie est nulle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371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3"/>
                </a:solidFill>
              </a:rPr>
              <a:t>Merci de votre attention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http://t1.gstatic.com/images?q=tbn:ANd9GcSskUWe5jjo9g-5GJWYucGMGu2r39iMxhH5fYk1pPY9A7QltN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5214974" cy="390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3108" y="571480"/>
            <a:ext cx="678661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milieu intérieur doit rester constant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dans sa composition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c'est ainsi que certains électrolytes, comme le calcium et le potassium ont un rôle essentiel dans la contraction musculaire, en particulier du muscle cardiaque; une variation trop importante de leur taux serait mortelle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b="1" dirty="0" smtClean="0">
              <a:solidFill>
                <a:schemeClr val="accent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dans sa répartition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mouvements d'eau entre les différents secteurs dépendent de la concentration en sodium. 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0232" y="250030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Les  fonctions endocrines</a:t>
            </a:r>
            <a:endParaRPr lang="fr-FR" sz="4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1376</TotalTime>
  <Words>2609</Words>
  <Application>Microsoft Office PowerPoint</Application>
  <PresentationFormat>Affichage à l'écran (4:3)</PresentationFormat>
  <Paragraphs>724</Paragraphs>
  <Slides>75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Oriel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DEMARCHE  DIAGNOSTIQUE  ETIOLOGIQUE</vt:lpstr>
      <vt:lpstr>TRT   DE   L’IRA</vt:lpstr>
      <vt:lpstr>TRT   DE   L’IRA</vt:lpstr>
      <vt:lpstr>   L’IRA   OBSTRUCTIVE</vt:lpstr>
      <vt:lpstr>       L’IRA   FONCTIONNELLE</vt:lpstr>
      <vt:lpstr>L’IRA   ORGANIQUE</vt:lpstr>
      <vt:lpstr>TRT   DE   L’IRA</vt:lpstr>
      <vt:lpstr>CORRECTION DES TROUBLES HYDROELECTROLYTIQUES</vt:lpstr>
      <vt:lpstr>TRT   DE   L’IRA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67</cp:revision>
  <dcterms:created xsi:type="dcterms:W3CDTF">2018-02-16T09:29:30Z</dcterms:created>
  <dcterms:modified xsi:type="dcterms:W3CDTF">2018-02-17T08:25:55Z</dcterms:modified>
</cp:coreProperties>
</file>