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7808-87C5-4355-AA18-135B0157E890}" type="datetimeFigureOut">
              <a:rPr lang="fr-FR" smtClean="0"/>
              <a:t>18/12/2017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F48A-1AE0-41E2-9D19-05C6AE6FB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37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DF48A-1AE0-41E2-9D19-05C6AE6FBE4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27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/>
              <a:t>HTA ET REIN </a:t>
            </a:r>
            <a:endParaRPr lang="fr-FR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 BENZOUID.N</a:t>
            </a:r>
          </a:p>
          <a:p>
            <a:r>
              <a:rPr lang="fr-FR" dirty="0" smtClean="0"/>
              <a:t>Service de Néphrologie </a:t>
            </a:r>
          </a:p>
          <a:p>
            <a:r>
              <a:rPr lang="fr-FR" dirty="0" smtClean="0"/>
              <a:t>EHS DAKSI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3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5616624" cy="4176464"/>
          </a:xfrm>
        </p:spPr>
      </p:pic>
      <p:sp>
        <p:nvSpPr>
          <p:cNvPr id="5" name="Rectangle 4"/>
          <p:cNvSpPr/>
          <p:nvPr/>
        </p:nvSpPr>
        <p:spPr>
          <a:xfrm>
            <a:off x="1619672" y="566124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HelveticaLTStd-Cond"/>
              </a:rPr>
              <a:t>Sténose juxta-</a:t>
            </a:r>
            <a:r>
              <a:rPr lang="fr-FR" dirty="0" err="1">
                <a:latin typeface="HelveticaLTStd-Cond"/>
              </a:rPr>
              <a:t>ostiale</a:t>
            </a:r>
            <a:r>
              <a:rPr lang="fr-FR" dirty="0">
                <a:latin typeface="HelveticaLTStd-Cond"/>
              </a:rPr>
              <a:t> de l’artère rénale gauche</a:t>
            </a:r>
          </a:p>
          <a:p>
            <a:pPr algn="ctr"/>
            <a:r>
              <a:rPr lang="fr-FR" dirty="0">
                <a:latin typeface="HelveticaLTStd-Cond"/>
              </a:rPr>
              <a:t>(angio-IRM)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0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5112568" cy="3816423"/>
          </a:xfrm>
        </p:spPr>
      </p:pic>
      <p:sp>
        <p:nvSpPr>
          <p:cNvPr id="5" name="ZoneTexte 4"/>
          <p:cNvSpPr txBox="1"/>
          <p:nvPr/>
        </p:nvSpPr>
        <p:spPr>
          <a:xfrm>
            <a:off x="1907704" y="5539015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Fibrodysplasie</a:t>
            </a:r>
            <a:r>
              <a:rPr lang="fr-FR" dirty="0" smtClean="0"/>
              <a:t> de l’artère rénale droite : aspect en collier de perle</a:t>
            </a:r>
          </a:p>
          <a:p>
            <a:pPr algn="ctr"/>
            <a:r>
              <a:rPr lang="fr-FR" dirty="0" smtClean="0"/>
              <a:t>Angiographie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8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339ACD"/>
                </a:solidFill>
                <a:latin typeface="HelveticaLTStd-Bold"/>
              </a:rPr>
              <a:t> </a:t>
            </a:r>
            <a:r>
              <a:rPr lang="fr-FR" sz="5900" b="1" dirty="0"/>
              <a:t>Traitement des sténoses de l’artère rénale</a:t>
            </a:r>
          </a:p>
          <a:p>
            <a:pPr>
              <a:buFont typeface="Wingdings" pitchFamily="2" charset="2"/>
              <a:buChar char="Ø"/>
            </a:pPr>
            <a:r>
              <a:rPr lang="fr-FR" sz="4500" b="1" dirty="0" smtClean="0">
                <a:solidFill>
                  <a:srgbClr val="000000"/>
                </a:solidFill>
              </a:rPr>
              <a:t>Objectifs thérapeutiques</a:t>
            </a:r>
            <a:endParaRPr lang="fr-FR" sz="45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4500" dirty="0" smtClean="0">
                <a:solidFill>
                  <a:srgbClr val="000000"/>
                </a:solidFill>
              </a:rPr>
              <a:t>           </a:t>
            </a:r>
            <a:r>
              <a:rPr lang="fr-FR" sz="4500" dirty="0">
                <a:solidFill>
                  <a:srgbClr val="000000"/>
                </a:solidFill>
              </a:rPr>
              <a:t>contrôle </a:t>
            </a:r>
            <a:r>
              <a:rPr lang="fr-FR" sz="4500" dirty="0" err="1" smtClean="0">
                <a:solidFill>
                  <a:srgbClr val="000000"/>
                </a:solidFill>
              </a:rPr>
              <a:t>tensionnel</a:t>
            </a:r>
            <a:r>
              <a:rPr lang="fr-FR" sz="4500" dirty="0" smtClean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fr-FR" sz="4500" dirty="0">
                <a:solidFill>
                  <a:srgbClr val="000000"/>
                </a:solidFill>
              </a:rPr>
              <a:t> </a:t>
            </a:r>
            <a:r>
              <a:rPr lang="fr-FR" sz="4500" dirty="0" smtClean="0">
                <a:solidFill>
                  <a:srgbClr val="000000"/>
                </a:solidFill>
              </a:rPr>
              <a:t>          prévention de la </a:t>
            </a:r>
            <a:r>
              <a:rPr lang="fr-FR" sz="4500" dirty="0">
                <a:solidFill>
                  <a:srgbClr val="000000"/>
                </a:solidFill>
              </a:rPr>
              <a:t>dégradation de la fonction rénale</a:t>
            </a:r>
          </a:p>
          <a:p>
            <a:pPr marL="0" indent="0">
              <a:buNone/>
            </a:pPr>
            <a:r>
              <a:rPr lang="fr-FR" sz="4500" dirty="0" smtClean="0">
                <a:solidFill>
                  <a:srgbClr val="000000"/>
                </a:solidFill>
              </a:rPr>
              <a:t>           diminution de  </a:t>
            </a:r>
            <a:r>
              <a:rPr lang="fr-FR" sz="4500" dirty="0">
                <a:solidFill>
                  <a:srgbClr val="000000"/>
                </a:solidFill>
              </a:rPr>
              <a:t>la </a:t>
            </a:r>
            <a:r>
              <a:rPr lang="fr-FR" sz="4500" dirty="0" err="1">
                <a:solidFill>
                  <a:srgbClr val="000000"/>
                </a:solidFill>
              </a:rPr>
              <a:t>morbi</a:t>
            </a:r>
            <a:r>
              <a:rPr lang="fr-FR" sz="4500" dirty="0">
                <a:solidFill>
                  <a:srgbClr val="000000"/>
                </a:solidFill>
              </a:rPr>
              <a:t>-mortalité cardiovasculaire</a:t>
            </a:r>
            <a:r>
              <a:rPr lang="fr-FR" sz="45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fr-FR" sz="45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4500" b="1" dirty="0" smtClean="0">
                <a:solidFill>
                  <a:srgbClr val="000000"/>
                </a:solidFill>
              </a:rPr>
              <a:t>Méthodes </a:t>
            </a:r>
            <a:r>
              <a:rPr lang="fr-FR" sz="4500" b="1" dirty="0">
                <a:solidFill>
                  <a:srgbClr val="000000"/>
                </a:solidFill>
              </a:rPr>
              <a:t>de revascularisation </a:t>
            </a:r>
            <a:r>
              <a:rPr lang="fr-FR" sz="4500" b="1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fr-FR" sz="4500" b="1" dirty="0">
              <a:solidFill>
                <a:srgbClr val="000000"/>
              </a:solidFill>
            </a:endParaRPr>
          </a:p>
          <a:p>
            <a:r>
              <a:rPr lang="fr-FR" sz="4500" dirty="0">
                <a:solidFill>
                  <a:srgbClr val="000000"/>
                </a:solidFill>
              </a:rPr>
              <a:t> techniques interventionnelles :</a:t>
            </a:r>
          </a:p>
          <a:p>
            <a:pPr marL="0" indent="0">
              <a:buNone/>
            </a:pPr>
            <a:r>
              <a:rPr lang="fr-FR" sz="4500" dirty="0" smtClean="0">
                <a:solidFill>
                  <a:srgbClr val="000000"/>
                </a:solidFill>
              </a:rPr>
              <a:t>        </a:t>
            </a:r>
            <a:r>
              <a:rPr lang="fr-FR" sz="4500" i="1" dirty="0" smtClean="0">
                <a:solidFill>
                  <a:srgbClr val="000000"/>
                </a:solidFill>
              </a:rPr>
              <a:t>Angioplastie </a:t>
            </a:r>
            <a:r>
              <a:rPr lang="fr-FR" sz="4500" i="1" dirty="0">
                <a:solidFill>
                  <a:srgbClr val="000000"/>
                </a:solidFill>
              </a:rPr>
              <a:t>transluminale percutanée </a:t>
            </a:r>
            <a:r>
              <a:rPr lang="fr-FR" sz="4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fr-FR" sz="4500" dirty="0">
                <a:solidFill>
                  <a:srgbClr val="000000"/>
                </a:solidFill>
              </a:rPr>
              <a:t> </a:t>
            </a:r>
            <a:r>
              <a:rPr lang="fr-FR" sz="4500" dirty="0" smtClean="0">
                <a:solidFill>
                  <a:srgbClr val="000000"/>
                </a:solidFill>
              </a:rPr>
              <a:t>           dilatation </a:t>
            </a:r>
            <a:r>
              <a:rPr lang="fr-FR" sz="4500" dirty="0">
                <a:solidFill>
                  <a:srgbClr val="000000"/>
                </a:solidFill>
              </a:rPr>
              <a:t>par </a:t>
            </a:r>
            <a:r>
              <a:rPr lang="fr-FR" sz="4500" dirty="0" smtClean="0">
                <a:solidFill>
                  <a:srgbClr val="000000"/>
                </a:solidFill>
              </a:rPr>
              <a:t>ballonnet +/- </a:t>
            </a:r>
            <a:r>
              <a:rPr lang="fr-FR" sz="4500" dirty="0" err="1" smtClean="0">
                <a:solidFill>
                  <a:srgbClr val="000000"/>
                </a:solidFill>
              </a:rPr>
              <a:t>endoprothèse</a:t>
            </a:r>
            <a:r>
              <a:rPr lang="fr-FR" sz="4500" dirty="0" smtClean="0">
                <a:solidFill>
                  <a:srgbClr val="000000"/>
                </a:solidFill>
              </a:rPr>
              <a:t> </a:t>
            </a:r>
            <a:r>
              <a:rPr lang="fr-FR" sz="4500" dirty="0">
                <a:solidFill>
                  <a:srgbClr val="000000"/>
                </a:solidFill>
              </a:rPr>
              <a:t>(</a:t>
            </a:r>
            <a:r>
              <a:rPr lang="fr-FR" sz="4500" dirty="0" err="1">
                <a:solidFill>
                  <a:srgbClr val="000000"/>
                </a:solidFill>
              </a:rPr>
              <a:t>stent</a:t>
            </a:r>
            <a:r>
              <a:rPr lang="fr-FR" sz="4500" dirty="0">
                <a:solidFill>
                  <a:srgbClr val="000000"/>
                </a:solidFill>
              </a:rPr>
              <a:t>) ;</a:t>
            </a:r>
          </a:p>
          <a:p>
            <a:pPr marL="0" indent="0">
              <a:buNone/>
            </a:pPr>
            <a:r>
              <a:rPr lang="fr-FR" sz="4500" dirty="0" smtClean="0">
                <a:solidFill>
                  <a:srgbClr val="000000"/>
                </a:solidFill>
              </a:rPr>
              <a:t>       </a:t>
            </a:r>
            <a:r>
              <a:rPr lang="fr-FR" sz="4500" i="1" dirty="0" smtClean="0">
                <a:solidFill>
                  <a:srgbClr val="000000"/>
                </a:solidFill>
              </a:rPr>
              <a:t>Chirurgie</a:t>
            </a:r>
            <a:r>
              <a:rPr lang="fr-FR" sz="4500" dirty="0" smtClean="0">
                <a:solidFill>
                  <a:srgbClr val="000000"/>
                </a:solidFill>
              </a:rPr>
              <a:t> </a:t>
            </a:r>
            <a:r>
              <a:rPr lang="fr-FR" sz="4500" dirty="0">
                <a:solidFill>
                  <a:srgbClr val="000000"/>
                </a:solidFill>
              </a:rPr>
              <a:t>: pontage </a:t>
            </a:r>
            <a:r>
              <a:rPr lang="fr-FR" sz="4500" dirty="0" err="1">
                <a:solidFill>
                  <a:srgbClr val="000000"/>
                </a:solidFill>
              </a:rPr>
              <a:t>aorto</a:t>
            </a:r>
            <a:r>
              <a:rPr lang="fr-FR" sz="4500" dirty="0">
                <a:solidFill>
                  <a:srgbClr val="000000"/>
                </a:solidFill>
              </a:rPr>
              <a:t>-rénal ou </a:t>
            </a:r>
            <a:r>
              <a:rPr lang="fr-FR" sz="4500" dirty="0" smtClean="0">
                <a:solidFill>
                  <a:srgbClr val="000000"/>
                </a:solidFill>
              </a:rPr>
              <a:t>réimplantation artérielle.</a:t>
            </a:r>
          </a:p>
          <a:p>
            <a:pPr marL="0" indent="0">
              <a:buNone/>
            </a:pPr>
            <a:endParaRPr lang="fr-FR" sz="4500" dirty="0">
              <a:solidFill>
                <a:srgbClr val="000000"/>
              </a:solidFill>
            </a:endParaRPr>
          </a:p>
          <a:p>
            <a:r>
              <a:rPr lang="fr-FR" sz="4500" dirty="0">
                <a:solidFill>
                  <a:srgbClr val="000000"/>
                </a:solidFill>
              </a:rPr>
              <a:t> traitement médical </a:t>
            </a:r>
            <a:r>
              <a:rPr lang="fr-FR" sz="4500" dirty="0" smtClean="0">
                <a:solidFill>
                  <a:srgbClr val="000000"/>
                </a:solidFill>
              </a:rPr>
              <a:t>:  </a:t>
            </a:r>
            <a:r>
              <a:rPr lang="fr-FR" sz="4500" dirty="0" err="1">
                <a:solidFill>
                  <a:srgbClr val="000000"/>
                </a:solidFill>
              </a:rPr>
              <a:t>anti-hypertenseurs</a:t>
            </a:r>
            <a:r>
              <a:rPr lang="fr-FR" sz="4500" dirty="0">
                <a:solidFill>
                  <a:srgbClr val="000000"/>
                </a:solidFill>
              </a:rPr>
              <a:t>.</a:t>
            </a:r>
            <a:endParaRPr lang="fr-FR" sz="4500" dirty="0"/>
          </a:p>
        </p:txBody>
      </p:sp>
    </p:spTree>
    <p:extLst>
      <p:ext uri="{BB962C8B-B14F-4D97-AF65-F5344CB8AC3E}">
        <p14:creationId xmlns:p14="http://schemas.microsoft.com/office/powerpoint/2010/main" val="17377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9784"/>
            <a:ext cx="8229600" cy="1072520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/>
              <a:t>Indications et </a:t>
            </a:r>
            <a:r>
              <a:rPr lang="fr-FR" sz="2800" b="1" dirty="0" smtClean="0"/>
              <a:t>résultats</a:t>
            </a:r>
          </a:p>
          <a:p>
            <a:pPr marL="0" indent="0">
              <a:buNone/>
            </a:pPr>
            <a:endParaRPr lang="fr-FR" sz="2800" b="1" dirty="0"/>
          </a:p>
          <a:p>
            <a:r>
              <a:rPr lang="fr-FR" sz="2800" dirty="0"/>
              <a:t> </a:t>
            </a:r>
            <a:r>
              <a:rPr lang="fr-FR" sz="2800" b="1" dirty="0"/>
              <a:t>Sténoses </a:t>
            </a:r>
            <a:r>
              <a:rPr lang="fr-FR" sz="2800" b="1" dirty="0" err="1" smtClean="0"/>
              <a:t>fibrodysplasiques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</a:t>
            </a:r>
            <a:r>
              <a:rPr lang="fr-FR" sz="2400" b="1" dirty="0" smtClean="0"/>
              <a:t>- </a:t>
            </a:r>
            <a:r>
              <a:rPr lang="fr-FR" sz="2400" i="1" dirty="0" smtClean="0"/>
              <a:t>Traitement </a:t>
            </a:r>
            <a:r>
              <a:rPr lang="fr-FR" sz="2400" i="1" dirty="0"/>
              <a:t>de choix </a:t>
            </a:r>
            <a:r>
              <a:rPr lang="fr-FR" sz="2400" dirty="0"/>
              <a:t>: angioplastie transluminale de l’artère rénale.</a:t>
            </a:r>
          </a:p>
          <a:p>
            <a:pPr marL="0" indent="0">
              <a:buNone/>
            </a:pPr>
            <a:r>
              <a:rPr lang="fr-FR" sz="2400" dirty="0" smtClean="0"/>
              <a:t>   -  </a:t>
            </a:r>
            <a:r>
              <a:rPr lang="fr-FR" sz="2400" i="1" dirty="0"/>
              <a:t>Résultats </a:t>
            </a:r>
            <a:r>
              <a:rPr lang="fr-FR" sz="2400" dirty="0"/>
              <a:t>:</a:t>
            </a:r>
          </a:p>
          <a:p>
            <a:pPr marL="0" indent="0">
              <a:buNone/>
            </a:pPr>
            <a:r>
              <a:rPr lang="fr-FR" sz="2400" dirty="0" smtClean="0"/>
              <a:t>     – </a:t>
            </a:r>
            <a:r>
              <a:rPr lang="fr-FR" sz="2400" dirty="0"/>
              <a:t>guérison ou amélioration de l’HTA dans 70 à 90 % des cas ;</a:t>
            </a:r>
          </a:p>
          <a:p>
            <a:pPr marL="0" indent="0">
              <a:buNone/>
            </a:pPr>
            <a:r>
              <a:rPr lang="fr-FR" sz="2400" dirty="0" smtClean="0"/>
              <a:t>     – </a:t>
            </a:r>
            <a:r>
              <a:rPr lang="fr-FR" sz="2400" dirty="0" err="1"/>
              <a:t>resténose</a:t>
            </a:r>
            <a:r>
              <a:rPr lang="fr-FR" sz="2400" dirty="0"/>
              <a:t> rare ;</a:t>
            </a:r>
          </a:p>
          <a:p>
            <a:pPr marL="0" indent="0">
              <a:buNone/>
            </a:pPr>
            <a:r>
              <a:rPr lang="fr-FR" sz="2400" dirty="0" smtClean="0"/>
              <a:t>     – </a:t>
            </a:r>
            <a:r>
              <a:rPr lang="fr-FR" sz="2400" dirty="0"/>
              <a:t>en cas d’échec, indication à une revascularisation chirurgicale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547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sz="3600" dirty="0">
                <a:solidFill>
                  <a:prstClr val="black"/>
                </a:solidFill>
              </a:rPr>
              <a:t> </a:t>
            </a:r>
            <a:r>
              <a:rPr lang="fr-FR" sz="3600" b="1" dirty="0">
                <a:solidFill>
                  <a:prstClr val="black"/>
                </a:solidFill>
              </a:rPr>
              <a:t>Sténoses athéromateuses</a:t>
            </a:r>
          </a:p>
          <a:p>
            <a:pPr marL="0" lv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 </a:t>
            </a:r>
            <a:r>
              <a:rPr lang="fr-FR" sz="3400" b="1" dirty="0">
                <a:solidFill>
                  <a:prstClr val="black"/>
                </a:solidFill>
              </a:rPr>
              <a:t>Traitement médical de la SAAR :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 –  </a:t>
            </a:r>
            <a:r>
              <a:rPr lang="fr-FR" sz="3400" b="1" dirty="0">
                <a:solidFill>
                  <a:prstClr val="black"/>
                </a:solidFill>
              </a:rPr>
              <a:t>les bloqueurs du SRA </a:t>
            </a:r>
            <a:r>
              <a:rPr lang="fr-FR" sz="3400" dirty="0" smtClean="0">
                <a:solidFill>
                  <a:prstClr val="black"/>
                </a:solidFill>
              </a:rPr>
              <a:t>; CI  si sténose bilatérale </a:t>
            </a:r>
            <a:endParaRPr lang="fr-FR" sz="3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 –  </a:t>
            </a:r>
            <a:r>
              <a:rPr lang="fr-FR" sz="3400" b="1" dirty="0" smtClean="0">
                <a:solidFill>
                  <a:prstClr val="black"/>
                </a:solidFill>
              </a:rPr>
              <a:t>surveillance de  </a:t>
            </a:r>
            <a:r>
              <a:rPr lang="fr-FR" sz="3400" b="1" dirty="0">
                <a:solidFill>
                  <a:prstClr val="black"/>
                </a:solidFill>
              </a:rPr>
              <a:t>la kaliémie et la </a:t>
            </a:r>
            <a:r>
              <a:rPr lang="fr-FR" sz="3400" b="1" dirty="0" smtClean="0">
                <a:solidFill>
                  <a:prstClr val="black"/>
                </a:solidFill>
              </a:rPr>
              <a:t>créatininémie </a:t>
            </a:r>
            <a:r>
              <a:rPr lang="fr-FR" sz="3400" dirty="0" smtClean="0">
                <a:solidFill>
                  <a:prstClr val="black"/>
                </a:solidFill>
              </a:rPr>
              <a:t>dans </a:t>
            </a:r>
            <a:r>
              <a:rPr lang="fr-FR" sz="3400" dirty="0">
                <a:solidFill>
                  <a:prstClr val="black"/>
                </a:solidFill>
              </a:rPr>
              <a:t>les jours et les semaines qui suivent leur prescription. </a:t>
            </a:r>
            <a:r>
              <a:rPr lang="fr-FR" sz="3400" dirty="0" smtClean="0">
                <a:solidFill>
                  <a:prstClr val="black"/>
                </a:solidFill>
              </a:rPr>
              <a:t>Une élévation </a:t>
            </a:r>
            <a:r>
              <a:rPr lang="fr-FR" sz="3400" dirty="0">
                <a:solidFill>
                  <a:prstClr val="black"/>
                </a:solidFill>
              </a:rPr>
              <a:t>importante de la créatininémie fera discuter </a:t>
            </a:r>
            <a:r>
              <a:rPr lang="fr-FR" sz="3400" dirty="0" smtClean="0">
                <a:solidFill>
                  <a:prstClr val="black"/>
                </a:solidFill>
              </a:rPr>
              <a:t>l’indication d’une </a:t>
            </a:r>
            <a:r>
              <a:rPr lang="fr-FR" sz="3400" dirty="0">
                <a:solidFill>
                  <a:prstClr val="black"/>
                </a:solidFill>
              </a:rPr>
              <a:t>revascularisation ;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 – contrôle des </a:t>
            </a:r>
            <a:r>
              <a:rPr lang="fr-FR" sz="3400" dirty="0">
                <a:solidFill>
                  <a:prstClr val="black"/>
                </a:solidFill>
              </a:rPr>
              <a:t>facteurs de risque cardio-vasculaire (arrêt du </a:t>
            </a:r>
            <a:r>
              <a:rPr lang="fr-FR" sz="3400" dirty="0" smtClean="0">
                <a:solidFill>
                  <a:prstClr val="black"/>
                </a:solidFill>
              </a:rPr>
              <a:t>tabac, statines </a:t>
            </a:r>
            <a:r>
              <a:rPr lang="fr-FR" sz="3400" dirty="0">
                <a:solidFill>
                  <a:prstClr val="black"/>
                </a:solidFill>
              </a:rPr>
              <a:t>et aspirine à posologie anti-</a:t>
            </a:r>
            <a:r>
              <a:rPr lang="fr-FR" sz="3400" dirty="0" err="1">
                <a:solidFill>
                  <a:prstClr val="black"/>
                </a:solidFill>
              </a:rPr>
              <a:t>aggrégante</a:t>
            </a:r>
            <a:r>
              <a:rPr lang="fr-FR" sz="3400" dirty="0">
                <a:solidFill>
                  <a:prstClr val="black"/>
                </a:solidFill>
              </a:rPr>
              <a:t> plaquettaire</a:t>
            </a:r>
            <a:r>
              <a:rPr lang="fr-FR" sz="3400" dirty="0" smtClean="0">
                <a:solidFill>
                  <a:prstClr val="black"/>
                </a:solidFill>
              </a:rPr>
              <a:t>).</a:t>
            </a:r>
          </a:p>
          <a:p>
            <a:pPr lvl="0"/>
            <a:endParaRPr lang="fr-FR" sz="3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</a:t>
            </a:r>
            <a:r>
              <a:rPr lang="fr-FR" sz="3400" b="1" dirty="0">
                <a:solidFill>
                  <a:prstClr val="black"/>
                </a:solidFill>
              </a:rPr>
              <a:t>Indication de la revascularisation </a:t>
            </a:r>
            <a:endParaRPr lang="fr-FR" sz="3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– </a:t>
            </a:r>
            <a:r>
              <a:rPr lang="fr-FR" sz="3400" dirty="0">
                <a:solidFill>
                  <a:prstClr val="black"/>
                </a:solidFill>
              </a:rPr>
              <a:t>sauvetage rénal en cas de dégradation rapide de la fonction rénale ;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– </a:t>
            </a:r>
            <a:r>
              <a:rPr lang="fr-FR" sz="3400" dirty="0">
                <a:solidFill>
                  <a:prstClr val="black"/>
                </a:solidFill>
              </a:rPr>
              <a:t>HTA résistante ;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– </a:t>
            </a:r>
            <a:r>
              <a:rPr lang="fr-FR" sz="3400" dirty="0" err="1">
                <a:solidFill>
                  <a:prstClr val="black"/>
                </a:solidFill>
              </a:rPr>
              <a:t>oedèmes</a:t>
            </a:r>
            <a:r>
              <a:rPr lang="fr-FR" sz="3400" dirty="0">
                <a:solidFill>
                  <a:prstClr val="black"/>
                </a:solidFill>
              </a:rPr>
              <a:t> pulmonaires récidivants ;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    – </a:t>
            </a:r>
            <a:r>
              <a:rPr lang="fr-FR" sz="3400" dirty="0">
                <a:solidFill>
                  <a:prstClr val="black"/>
                </a:solidFill>
              </a:rPr>
              <a:t>Intolérance aux bloqueurs du système rénine-angiotensine</a:t>
            </a:r>
            <a:r>
              <a:rPr lang="fr-FR" sz="3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fr-FR" sz="3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3400" dirty="0">
                <a:solidFill>
                  <a:prstClr val="black"/>
                </a:solidFill>
              </a:rPr>
              <a:t> Les indications chirurgicales sont exceptionnelles. Elles sont réservées aux échecs</a:t>
            </a:r>
          </a:p>
          <a:p>
            <a:pPr marL="0" lvl="0" indent="0">
              <a:buNone/>
            </a:pPr>
            <a:r>
              <a:rPr lang="fr-FR" sz="3400" dirty="0" smtClean="0">
                <a:solidFill>
                  <a:prstClr val="black"/>
                </a:solidFill>
              </a:rPr>
              <a:t>  ou </a:t>
            </a:r>
            <a:r>
              <a:rPr lang="fr-FR" sz="3400" dirty="0">
                <a:solidFill>
                  <a:prstClr val="black"/>
                </a:solidFill>
              </a:rPr>
              <a:t>impossibilité technique de l’angioplastie</a:t>
            </a:r>
            <a:endParaRPr lang="fr-FR" sz="3400" dirty="0"/>
          </a:p>
        </p:txBody>
      </p:sp>
    </p:spTree>
    <p:extLst>
      <p:ext uri="{BB962C8B-B14F-4D97-AF65-F5344CB8AC3E}">
        <p14:creationId xmlns:p14="http://schemas.microsoft.com/office/powerpoint/2010/main" val="38708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6840760" cy="5112568"/>
          </a:xfrm>
        </p:spPr>
      </p:pic>
    </p:spTree>
    <p:extLst>
      <p:ext uri="{BB962C8B-B14F-4D97-AF65-F5344CB8AC3E}">
        <p14:creationId xmlns:p14="http://schemas.microsoft.com/office/powerpoint/2010/main" val="5594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r-FR" sz="3600" b="1" dirty="0">
                <a:solidFill>
                  <a:prstClr val="black"/>
                </a:solidFill>
                <a:ea typeface="+mn-ea"/>
                <a:cs typeface="+mn-cs"/>
              </a:rPr>
              <a:t>HTA et affections rénales parenchymateuses unilatérales</a:t>
            </a:r>
            <a:r>
              <a:rPr lang="fr-FR" sz="2000" b="1" dirty="0">
                <a:solidFill>
                  <a:prstClr val="black"/>
                </a:solidFill>
                <a:latin typeface="Times-Bold"/>
                <a:ea typeface="+mn-ea"/>
                <a:cs typeface="+mn-cs"/>
              </a:rPr>
              <a:t/>
            </a:r>
            <a:br>
              <a:rPr lang="fr-FR" sz="2000" b="1" dirty="0">
                <a:solidFill>
                  <a:prstClr val="black"/>
                </a:solidFill>
                <a:latin typeface="Times-Bold"/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b="1" dirty="0">
              <a:latin typeface="Times-Bold"/>
            </a:endParaRP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rarement </a:t>
            </a:r>
            <a:r>
              <a:rPr lang="fr-FR" dirty="0">
                <a:latin typeface="Times-Roman"/>
              </a:rPr>
              <a:t>la cause d’une HTA artérielle. </a:t>
            </a:r>
            <a:r>
              <a:rPr lang="fr-FR" dirty="0" smtClean="0">
                <a:latin typeface="Times-Roman"/>
              </a:rPr>
              <a:t>Cette étiologie </a:t>
            </a:r>
            <a:r>
              <a:rPr lang="fr-FR" dirty="0">
                <a:latin typeface="Times-Roman"/>
              </a:rPr>
              <a:t>est plus fréquente chez l’enfant</a:t>
            </a:r>
            <a:r>
              <a:rPr lang="fr-FR" dirty="0" smtClean="0">
                <a:latin typeface="Times-Roman"/>
              </a:rPr>
              <a:t>.</a:t>
            </a:r>
          </a:p>
          <a:p>
            <a:pPr marL="0" indent="0">
              <a:buNone/>
            </a:pPr>
            <a:endParaRPr lang="fr-FR" dirty="0">
              <a:latin typeface="Times-Roman"/>
            </a:endParaRP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1 </a:t>
            </a:r>
            <a:r>
              <a:rPr lang="fr-FR" dirty="0">
                <a:latin typeface="Times-Roman"/>
              </a:rPr>
              <a:t>– Petit rein </a:t>
            </a:r>
            <a:r>
              <a:rPr lang="fr-FR" dirty="0" smtClean="0">
                <a:latin typeface="Times-Roman"/>
              </a:rPr>
              <a:t>unilatéral :  </a:t>
            </a:r>
            <a:r>
              <a:rPr lang="fr-FR" dirty="0">
                <a:latin typeface="Times-Roman"/>
              </a:rPr>
              <a:t>Hypoplasie </a:t>
            </a:r>
            <a:r>
              <a:rPr lang="fr-FR" dirty="0" smtClean="0">
                <a:latin typeface="Times-Roman"/>
              </a:rPr>
              <a:t>segmentaire; Pyélonéphrite chronique; néphropathie </a:t>
            </a:r>
            <a:r>
              <a:rPr lang="fr-FR" dirty="0">
                <a:latin typeface="Times-Roman"/>
              </a:rPr>
              <a:t>de </a:t>
            </a:r>
            <a:r>
              <a:rPr lang="fr-FR" dirty="0" smtClean="0">
                <a:latin typeface="Times-Roman"/>
              </a:rPr>
              <a:t>reflux Rein </a:t>
            </a:r>
            <a:r>
              <a:rPr lang="fr-FR" dirty="0" err="1">
                <a:latin typeface="Times-Roman"/>
              </a:rPr>
              <a:t>radique</a:t>
            </a:r>
            <a:endParaRPr lang="fr-FR" dirty="0">
              <a:latin typeface="Times-Roman"/>
            </a:endParaRP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2 </a:t>
            </a:r>
            <a:r>
              <a:rPr lang="fr-FR" dirty="0">
                <a:latin typeface="Times-Roman"/>
              </a:rPr>
              <a:t>– Anomalie congénitale Agénésie rénale </a:t>
            </a:r>
            <a:r>
              <a:rPr lang="fr-FR" dirty="0" smtClean="0">
                <a:latin typeface="Times-Roman"/>
              </a:rPr>
              <a:t>unilatérale ; Rein </a:t>
            </a:r>
            <a:r>
              <a:rPr lang="fr-FR" dirty="0">
                <a:latin typeface="Times-Roman"/>
              </a:rPr>
              <a:t>ectopique ou </a:t>
            </a:r>
            <a:r>
              <a:rPr lang="fr-FR" dirty="0" err="1">
                <a:latin typeface="Times-Roman"/>
              </a:rPr>
              <a:t>ptosé</a:t>
            </a:r>
            <a:endParaRPr lang="fr-FR" dirty="0">
              <a:latin typeface="Times-Roman"/>
            </a:endParaRP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3 </a:t>
            </a:r>
            <a:r>
              <a:rPr lang="fr-FR" dirty="0">
                <a:latin typeface="Times-Roman"/>
              </a:rPr>
              <a:t>– Kyste rénal solitaire</a:t>
            </a: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4 </a:t>
            </a:r>
            <a:r>
              <a:rPr lang="fr-FR" dirty="0">
                <a:latin typeface="Times-Roman"/>
              </a:rPr>
              <a:t>– Hydronéphrose</a:t>
            </a: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5 </a:t>
            </a:r>
            <a:r>
              <a:rPr lang="fr-FR" dirty="0">
                <a:latin typeface="Times-Roman"/>
              </a:rPr>
              <a:t>– Traumatisme du rein (dissection de l’artère rénale, hématome péri-rénal…)</a:t>
            </a: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6 </a:t>
            </a:r>
            <a:r>
              <a:rPr lang="fr-FR" dirty="0">
                <a:latin typeface="Times-Roman"/>
              </a:rPr>
              <a:t>– Tuberculose urinaire</a:t>
            </a:r>
          </a:p>
          <a:p>
            <a:pPr marL="0" indent="0">
              <a:buNone/>
            </a:pPr>
            <a:r>
              <a:rPr lang="fr-FR" dirty="0" smtClean="0">
                <a:latin typeface="Times-Roman"/>
              </a:rPr>
              <a:t>  7 </a:t>
            </a:r>
            <a:r>
              <a:rPr lang="fr-FR" dirty="0">
                <a:latin typeface="Times-Roman"/>
              </a:rPr>
              <a:t>– Tumeur rénale Tumeur à rénine (ra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4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HTA et affections rénales parenchymateuses unilatérales</a:t>
            </a:r>
            <a:r>
              <a:rPr lang="fr-FR" sz="1800" b="1" dirty="0">
                <a:solidFill>
                  <a:prstClr val="black"/>
                </a:solidFill>
                <a:latin typeface="Times-Bold"/>
              </a:rPr>
              <a:t/>
            </a:r>
            <a:br>
              <a:rPr lang="fr-FR" sz="1800" b="1" dirty="0">
                <a:solidFill>
                  <a:prstClr val="black"/>
                </a:solidFill>
                <a:latin typeface="Times-Bold"/>
              </a:rPr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9477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HTA et affections rénales parenchymateuses bilatérales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HTA aiguë</a:t>
            </a:r>
          </a:p>
          <a:p>
            <a:pPr marL="0" indent="0">
              <a:buNone/>
            </a:pPr>
            <a:r>
              <a:rPr lang="fr-FR" dirty="0" smtClean="0"/>
              <a:t>   - Glomérulonéphrites </a:t>
            </a:r>
            <a:r>
              <a:rPr lang="fr-FR" dirty="0"/>
              <a:t>aiguës (GNA post-infectieuse)</a:t>
            </a:r>
          </a:p>
          <a:p>
            <a:pPr marL="0" indent="0">
              <a:buNone/>
            </a:pPr>
            <a:r>
              <a:rPr lang="fr-FR" dirty="0" smtClean="0"/>
              <a:t>   - </a:t>
            </a:r>
            <a:r>
              <a:rPr lang="fr-FR" dirty="0" err="1" smtClean="0"/>
              <a:t>Microangiopathie</a:t>
            </a:r>
            <a:r>
              <a:rPr lang="fr-FR" dirty="0" smtClean="0"/>
              <a:t> </a:t>
            </a:r>
            <a:r>
              <a:rPr lang="fr-FR" dirty="0"/>
              <a:t>thrombotique (MAT)</a:t>
            </a:r>
          </a:p>
          <a:p>
            <a:pPr marL="0" indent="0">
              <a:buNone/>
            </a:pPr>
            <a:r>
              <a:rPr lang="fr-FR" dirty="0" smtClean="0"/>
              <a:t>   - Crise </a:t>
            </a:r>
            <a:r>
              <a:rPr lang="fr-FR" dirty="0"/>
              <a:t>rénale </a:t>
            </a:r>
            <a:r>
              <a:rPr lang="fr-FR" dirty="0" err="1"/>
              <a:t>sclérodermique</a:t>
            </a:r>
            <a:endParaRPr lang="fr-FR" dirty="0"/>
          </a:p>
          <a:p>
            <a:r>
              <a:rPr lang="fr-FR" b="1" dirty="0"/>
              <a:t>HTA chronique</a:t>
            </a:r>
          </a:p>
          <a:p>
            <a:pPr marL="0" indent="0">
              <a:buNone/>
            </a:pPr>
            <a:r>
              <a:rPr lang="fr-FR" dirty="0" smtClean="0"/>
              <a:t>   - Glomérulonéphrites </a:t>
            </a:r>
            <a:r>
              <a:rPr lang="fr-FR" dirty="0"/>
              <a:t>chroniques (</a:t>
            </a:r>
            <a:r>
              <a:rPr lang="fr-FR" dirty="0" err="1"/>
              <a:t>IgA</a:t>
            </a:r>
            <a:r>
              <a:rPr lang="fr-FR" dirty="0"/>
              <a:t>, GNMP, </a:t>
            </a:r>
            <a:r>
              <a:rPr lang="fr-FR" dirty="0" err="1"/>
              <a:t>cryo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 smtClean="0"/>
              <a:t>   -</a:t>
            </a:r>
            <a:r>
              <a:rPr lang="fr-FR" dirty="0"/>
              <a:t> </a:t>
            </a:r>
            <a:r>
              <a:rPr lang="fr-FR" dirty="0" smtClean="0"/>
              <a:t>Néphropathies </a:t>
            </a:r>
            <a:r>
              <a:rPr lang="fr-FR" dirty="0"/>
              <a:t>héréditaires (PKR)</a:t>
            </a:r>
          </a:p>
          <a:p>
            <a:pPr marL="0" indent="0">
              <a:buNone/>
            </a:pPr>
            <a:r>
              <a:rPr lang="fr-FR" dirty="0" smtClean="0"/>
              <a:t>   - Néphropathie </a:t>
            </a:r>
            <a:r>
              <a:rPr lang="fr-FR" dirty="0"/>
              <a:t>diabétique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6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HTA ET NEPHROANGIOSCLEROSE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La N.A.S est une néphropathie vasculaire ; c'est une néphropathie induite par l'hypertension artérielle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</a:t>
            </a:r>
            <a:r>
              <a:rPr lang="fr-FR" b="1" dirty="0"/>
              <a:t>N.A.S « bénigne »</a:t>
            </a:r>
          </a:p>
          <a:p>
            <a:r>
              <a:rPr lang="fr-FR" dirty="0"/>
              <a:t>Est définie par une lésion histologique non spécifique, généralement attribuée à une </a:t>
            </a:r>
            <a:r>
              <a:rPr lang="fr-FR" dirty="0" smtClean="0"/>
              <a:t>H.T.A ancienne et insuffisamment contrôlée</a:t>
            </a:r>
            <a:endParaRPr lang="fr-FR" dirty="0"/>
          </a:p>
          <a:p>
            <a:r>
              <a:rPr lang="fr-FR" dirty="0"/>
              <a:t>apparition d'une protéinurie (&lt; 2 g / 24h)</a:t>
            </a:r>
          </a:p>
          <a:p>
            <a:r>
              <a:rPr lang="fr-FR" dirty="0"/>
              <a:t>insuffisance rénale chronique progressive lente</a:t>
            </a:r>
          </a:p>
          <a:p>
            <a:r>
              <a:rPr lang="fr-FR" dirty="0"/>
              <a:t>hypertrophie ventriculaire gauche, rétinopathie</a:t>
            </a:r>
            <a:r>
              <a:rPr lang="fr-FR" b="1" dirty="0"/>
              <a:t>, </a:t>
            </a:r>
            <a:r>
              <a:rPr lang="fr-FR" b="1" dirty="0" smtClean="0"/>
              <a:t>...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519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525963"/>
          </a:xfrm>
        </p:spPr>
        <p:txBody>
          <a:bodyPr/>
          <a:lstStyle/>
          <a:p>
            <a:r>
              <a:rPr lang="fr-FR" b="1" i="1" dirty="0">
                <a:latin typeface="Times-Roman"/>
              </a:rPr>
              <a:t>HTA </a:t>
            </a:r>
            <a:r>
              <a:rPr lang="fr-FR" b="1" i="1" dirty="0" smtClean="0">
                <a:latin typeface="Times-Roman"/>
              </a:rPr>
              <a:t>RENO-VASCULAIRE</a:t>
            </a:r>
          </a:p>
          <a:p>
            <a:pPr marL="0" indent="0">
              <a:buNone/>
            </a:pPr>
            <a:endParaRPr lang="fr-FR" i="1" dirty="0" smtClean="0">
              <a:latin typeface="Times-Roman"/>
            </a:endParaRPr>
          </a:p>
          <a:p>
            <a:r>
              <a:rPr lang="fr-FR" b="1" i="1" dirty="0">
                <a:latin typeface="Times-Roman"/>
              </a:rPr>
              <a:t>HTA ET AUTRES CAUSES RENALES</a:t>
            </a:r>
          </a:p>
          <a:p>
            <a:pPr marL="0" indent="0">
              <a:buNone/>
            </a:pPr>
            <a:r>
              <a:rPr lang="fr-FR" sz="2800" dirty="0">
                <a:latin typeface="Times-Roman"/>
              </a:rPr>
              <a:t> </a:t>
            </a:r>
            <a:r>
              <a:rPr lang="fr-FR" sz="2800" dirty="0">
                <a:latin typeface="Times-Roman"/>
              </a:rPr>
              <a:t>-</a:t>
            </a:r>
            <a:r>
              <a:rPr lang="fr-FR" sz="2800" dirty="0" smtClean="0">
                <a:latin typeface="Times-Roman"/>
              </a:rPr>
              <a:t> </a:t>
            </a:r>
            <a:r>
              <a:rPr lang="fr-FR" sz="2800" dirty="0" smtClean="0">
                <a:latin typeface="Times-Roman"/>
              </a:rPr>
              <a:t>affections </a:t>
            </a:r>
            <a:r>
              <a:rPr lang="fr-FR" sz="2800" dirty="0" smtClean="0">
                <a:latin typeface="Times-Roman"/>
              </a:rPr>
              <a:t>rénales parenchymateuses </a:t>
            </a:r>
            <a:r>
              <a:rPr lang="fr-FR" sz="2800" dirty="0" smtClean="0">
                <a:latin typeface="Times-Roman"/>
              </a:rPr>
              <a:t>unilatérales</a:t>
            </a:r>
            <a:endParaRPr lang="fr-FR" sz="2800" dirty="0" smtClean="0">
              <a:latin typeface="Times-Roman"/>
            </a:endParaRPr>
          </a:p>
          <a:p>
            <a:pPr marL="0" indent="0">
              <a:buNone/>
            </a:pPr>
            <a:r>
              <a:rPr lang="fr-FR" sz="2800" dirty="0">
                <a:latin typeface="Times-Roman"/>
              </a:rPr>
              <a:t> </a:t>
            </a:r>
            <a:r>
              <a:rPr lang="fr-FR" sz="2800" dirty="0" smtClean="0">
                <a:latin typeface="Times-Roman"/>
              </a:rPr>
              <a:t>- </a:t>
            </a:r>
            <a:r>
              <a:rPr lang="fr-FR" sz="2800" dirty="0" smtClean="0">
                <a:latin typeface="Times-Roman"/>
              </a:rPr>
              <a:t>affections </a:t>
            </a:r>
            <a:r>
              <a:rPr lang="fr-FR" sz="2800" dirty="0">
                <a:latin typeface="Times-Roman"/>
              </a:rPr>
              <a:t>rénales </a:t>
            </a:r>
            <a:r>
              <a:rPr lang="fr-FR" sz="2800" dirty="0" smtClean="0">
                <a:latin typeface="Times-Roman"/>
              </a:rPr>
              <a:t>parenchymateuses bilatérales </a:t>
            </a:r>
          </a:p>
          <a:p>
            <a:pPr marL="0" indent="0">
              <a:buNone/>
            </a:pPr>
            <a:endParaRPr lang="fr-FR" sz="2800" dirty="0" smtClean="0">
              <a:latin typeface="Times-Roman"/>
            </a:endParaRPr>
          </a:p>
          <a:p>
            <a:r>
              <a:rPr lang="fr-FR" b="1" i="1" dirty="0" smtClean="0">
                <a:latin typeface="Times-Roman"/>
              </a:rPr>
              <a:t>HTA ET NEPHROANGIOSCLEROSE</a:t>
            </a:r>
            <a:endParaRPr lang="fr-FR" b="1" i="1" dirty="0" smtClean="0">
              <a:latin typeface="Times-Roman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160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HTA ET NEPHROANGIOSCLEROSE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N.A.S maligne</a:t>
            </a:r>
          </a:p>
          <a:p>
            <a:pPr>
              <a:buFontTx/>
              <a:buChar char="-"/>
            </a:pPr>
            <a:r>
              <a:rPr lang="fr-FR" dirty="0" smtClean="0"/>
              <a:t>L’HTA </a:t>
            </a:r>
            <a:r>
              <a:rPr lang="fr-FR" dirty="0"/>
              <a:t>maligne est </a:t>
            </a:r>
            <a:r>
              <a:rPr lang="fr-FR" dirty="0" smtClean="0"/>
              <a:t>définie </a:t>
            </a:r>
            <a:r>
              <a:rPr lang="fr-FR" dirty="0"/>
              <a:t>par une </a:t>
            </a:r>
            <a:r>
              <a:rPr lang="fr-FR" b="1" dirty="0"/>
              <a:t>PA « très élevée » avec lésions ischémiques </a:t>
            </a:r>
            <a:r>
              <a:rPr lang="fr-FR" b="1" dirty="0" smtClean="0"/>
              <a:t>d’organes cibles</a:t>
            </a:r>
            <a:r>
              <a:rPr lang="fr-FR" dirty="0"/>
              <a:t>.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err="1"/>
              <a:t>néphroangiosclérose</a:t>
            </a:r>
            <a:r>
              <a:rPr lang="fr-FR" dirty="0"/>
              <a:t> maligne est la conséquence rénale de l’HTA maligne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HTA ET NEPHROANGIOSCLEROSE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r>
              <a:rPr lang="fr-FR" sz="2400" b="1" dirty="0"/>
              <a:t>La </a:t>
            </a:r>
            <a:r>
              <a:rPr lang="fr-FR" sz="2400" b="1" dirty="0" smtClean="0"/>
              <a:t>définition </a:t>
            </a:r>
            <a:r>
              <a:rPr lang="fr-FR" sz="2400" b="1" dirty="0"/>
              <a:t>de l’HTA maligne est clinique (ESH/ESC 2013) :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 smtClean="0"/>
              <a:t>        - PAD supérieure </a:t>
            </a:r>
            <a:r>
              <a:rPr lang="fr-FR" sz="2400" b="1" dirty="0"/>
              <a:t>ou égale à 130 </a:t>
            </a:r>
            <a:r>
              <a:rPr lang="fr-FR" sz="2400" b="1" dirty="0" err="1"/>
              <a:t>mmHg</a:t>
            </a:r>
            <a:r>
              <a:rPr lang="fr-FR" sz="2400" dirty="0"/>
              <a:t>,</a:t>
            </a:r>
          </a:p>
          <a:p>
            <a:pPr marL="0" indent="0">
              <a:buNone/>
            </a:pPr>
            <a:r>
              <a:rPr lang="fr-FR" sz="2400" dirty="0" smtClean="0"/>
              <a:t>        - associée </a:t>
            </a:r>
            <a:r>
              <a:rPr lang="fr-FR" sz="2400" dirty="0"/>
              <a:t>à des signes de retentissement d’origine ischémique parmi les</a:t>
            </a:r>
          </a:p>
          <a:p>
            <a:pPr marL="0" indent="0">
              <a:buNone/>
            </a:pPr>
            <a:r>
              <a:rPr lang="fr-FR" sz="2400" dirty="0" smtClean="0"/>
              <a:t>          suivants </a:t>
            </a:r>
            <a:r>
              <a:rPr lang="fr-FR" sz="2400" dirty="0"/>
              <a:t>:</a:t>
            </a:r>
          </a:p>
          <a:p>
            <a:pPr marL="0" indent="0">
              <a:buNone/>
            </a:pPr>
            <a:r>
              <a:rPr lang="fr-FR" sz="2400" dirty="0" smtClean="0"/>
              <a:t>          – </a:t>
            </a:r>
            <a:r>
              <a:rPr lang="fr-FR" sz="2400" b="1" dirty="0"/>
              <a:t>rétinopathie hypertensive </a:t>
            </a:r>
            <a:r>
              <a:rPr lang="fr-FR" sz="2400" dirty="0"/>
              <a:t>aux stades III ou IV (</a:t>
            </a:r>
            <a:r>
              <a:rPr lang="fr-FR" sz="2400" dirty="0" err="1"/>
              <a:t>classifi</a:t>
            </a:r>
            <a:r>
              <a:rPr lang="fr-FR" sz="2400" dirty="0"/>
              <a:t> </a:t>
            </a:r>
            <a:r>
              <a:rPr lang="fr-FR" sz="2400" dirty="0" smtClean="0"/>
              <a:t>cation Keith </a:t>
            </a:r>
            <a:r>
              <a:rPr lang="fr-FR" sz="2400" dirty="0"/>
              <a:t>et Wagener) ou stades II ou III de </a:t>
            </a:r>
            <a:r>
              <a:rPr lang="fr-FR" sz="2400" dirty="0" err="1"/>
              <a:t>Kirkendall</a:t>
            </a:r>
            <a:r>
              <a:rPr lang="fr-FR" sz="2400" dirty="0"/>
              <a:t>,</a:t>
            </a:r>
          </a:p>
          <a:p>
            <a:pPr marL="0" indent="0">
              <a:buNone/>
            </a:pPr>
            <a:r>
              <a:rPr lang="fr-FR" sz="2400" dirty="0" smtClean="0"/>
              <a:t>          – </a:t>
            </a:r>
            <a:r>
              <a:rPr lang="fr-FR" sz="2400" b="1" dirty="0"/>
              <a:t>encéphalopathie hypertensive</a:t>
            </a:r>
            <a:r>
              <a:rPr lang="fr-FR" sz="2400" dirty="0"/>
              <a:t>,</a:t>
            </a:r>
          </a:p>
          <a:p>
            <a:pPr marL="0" indent="0">
              <a:buNone/>
            </a:pPr>
            <a:r>
              <a:rPr lang="fr-FR" sz="2400" dirty="0" smtClean="0"/>
              <a:t>          – </a:t>
            </a:r>
            <a:r>
              <a:rPr lang="fr-FR" sz="2400" b="1" dirty="0" smtClean="0"/>
              <a:t>insuffisance </a:t>
            </a:r>
            <a:r>
              <a:rPr lang="fr-FR" sz="2400" b="1" dirty="0"/>
              <a:t>rénale rapidement progressive</a:t>
            </a:r>
            <a:r>
              <a:rPr lang="fr-FR" sz="2400" dirty="0"/>
              <a:t>,</a:t>
            </a:r>
          </a:p>
          <a:p>
            <a:pPr marL="0" indent="0">
              <a:buNone/>
            </a:pPr>
            <a:r>
              <a:rPr lang="fr-FR" sz="2400" dirty="0" smtClean="0"/>
              <a:t>          – </a:t>
            </a:r>
            <a:r>
              <a:rPr lang="fr-FR" sz="2400" b="1" dirty="0" smtClean="0"/>
              <a:t>insuffisance </a:t>
            </a:r>
            <a:r>
              <a:rPr lang="fr-FR" sz="2400" b="1" dirty="0"/>
              <a:t>ventriculaire gauche</a:t>
            </a:r>
            <a:r>
              <a:rPr lang="fr-FR" sz="2400" b="1" dirty="0" smtClean="0"/>
              <a:t>.</a:t>
            </a:r>
          </a:p>
          <a:p>
            <a:pPr marL="0" indent="0">
              <a:buNone/>
            </a:pP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7514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HTA ET NEPHROANGIOSCLEROSE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Autres signes dans les semaines qui précèdent le diagnostic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signes </a:t>
            </a:r>
            <a:r>
              <a:rPr lang="fr-FR" dirty="0"/>
              <a:t>généraux : asthénie, amaigrissement 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déshydratation </a:t>
            </a:r>
            <a:r>
              <a:rPr lang="fr-FR" dirty="0"/>
              <a:t>extracellulaire 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syndrome </a:t>
            </a:r>
            <a:r>
              <a:rPr lang="fr-FR" dirty="0" err="1"/>
              <a:t>polyuro-polydipsique</a:t>
            </a:r>
            <a:r>
              <a:rPr lang="fr-FR" dirty="0"/>
              <a:t> </a:t>
            </a:r>
            <a:r>
              <a:rPr lang="fr-FR" dirty="0" smtClean="0"/>
              <a:t>fréquent</a:t>
            </a:r>
          </a:p>
          <a:p>
            <a:r>
              <a:rPr lang="fr-FR" b="1" dirty="0"/>
              <a:t>Signes biologiques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 IR  </a:t>
            </a:r>
            <a:r>
              <a:rPr lang="fr-FR" dirty="0"/>
              <a:t>avec protéinurie (parfois de type néphrotique</a:t>
            </a:r>
            <a:r>
              <a:rPr lang="fr-FR" dirty="0" smtClean="0"/>
              <a:t>) ou hématurie micro </a:t>
            </a:r>
            <a:r>
              <a:rPr lang="fr-FR" dirty="0"/>
              <a:t>en cas </a:t>
            </a:r>
            <a:r>
              <a:rPr lang="fr-FR" dirty="0" smtClean="0"/>
              <a:t>de </a:t>
            </a:r>
            <a:r>
              <a:rPr lang="fr-FR" dirty="0" err="1" smtClean="0"/>
              <a:t>néphro</a:t>
            </a:r>
            <a:r>
              <a:rPr lang="fr-FR" dirty="0" smtClean="0"/>
              <a:t> </a:t>
            </a:r>
            <a:r>
              <a:rPr lang="fr-FR" dirty="0" err="1"/>
              <a:t>angiosclérose</a:t>
            </a:r>
            <a:r>
              <a:rPr lang="fr-FR" dirty="0"/>
              <a:t> maligne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</a:t>
            </a:r>
            <a:r>
              <a:rPr lang="fr-FR" dirty="0"/>
              <a:t>parfois anémie hémolytique, </a:t>
            </a:r>
            <a:r>
              <a:rPr lang="fr-FR" dirty="0" err="1"/>
              <a:t>schizocytes</a:t>
            </a:r>
            <a:r>
              <a:rPr lang="fr-FR" dirty="0"/>
              <a:t> (syndrome de MAT) ;</a:t>
            </a:r>
          </a:p>
          <a:p>
            <a:pPr marL="0" indent="0">
              <a:buNone/>
            </a:pPr>
            <a:r>
              <a:rPr lang="fr-FR" dirty="0" smtClean="0"/>
              <a:t>     - hypokaliémie </a:t>
            </a:r>
            <a:r>
              <a:rPr lang="fr-FR" dirty="0"/>
              <a:t>(</a:t>
            </a:r>
            <a:r>
              <a:rPr lang="fr-FR" dirty="0" err="1"/>
              <a:t>hyperaldostéronisme</a:t>
            </a:r>
            <a:r>
              <a:rPr lang="fr-FR" dirty="0"/>
              <a:t> secondaire).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9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NEPHROANGIOSCLEROSE MALIGNE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Diagnostic étiologique</a:t>
            </a:r>
          </a:p>
          <a:p>
            <a:r>
              <a:rPr lang="fr-FR" dirty="0" smtClean="0"/>
              <a:t> </a:t>
            </a:r>
            <a:r>
              <a:rPr lang="fr-FR" dirty="0"/>
              <a:t>Toutes les causes d’HTA peuvent se compliquer d’HTA maligne</a:t>
            </a:r>
          </a:p>
          <a:p>
            <a:r>
              <a:rPr lang="fr-FR" dirty="0" smtClean="0"/>
              <a:t> </a:t>
            </a:r>
            <a:r>
              <a:rPr lang="fr-FR" dirty="0"/>
              <a:t>HTA </a:t>
            </a:r>
            <a:r>
              <a:rPr lang="fr-FR" b="1" dirty="0"/>
              <a:t>essentielle </a:t>
            </a:r>
            <a:r>
              <a:rPr lang="fr-FR" dirty="0"/>
              <a:t>: 2/3 des cas : HTA négligée, arrêt de traitement, prise d’</a:t>
            </a:r>
            <a:r>
              <a:rPr lang="fr-FR" dirty="0" err="1"/>
              <a:t>oestroprogestatifs</a:t>
            </a:r>
            <a:r>
              <a:rPr lang="fr-FR" dirty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HTA </a:t>
            </a:r>
            <a:r>
              <a:rPr lang="fr-FR" b="1" dirty="0"/>
              <a:t>secondaires </a:t>
            </a:r>
            <a:r>
              <a:rPr lang="fr-FR" dirty="0"/>
              <a:t>: 1/3 des cas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- sténose </a:t>
            </a:r>
            <a:r>
              <a:rPr lang="fr-FR" dirty="0"/>
              <a:t>de l’artère rénale (à </a:t>
            </a:r>
            <a:r>
              <a:rPr lang="fr-FR" dirty="0" smtClean="0"/>
              <a:t>rechercher systématiquement </a:t>
            </a:r>
            <a:r>
              <a:rPr lang="fr-FR" dirty="0"/>
              <a:t>++)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- glomérulonéphrite </a:t>
            </a:r>
            <a:r>
              <a:rPr lang="fr-FR" dirty="0"/>
              <a:t>chronique </a:t>
            </a:r>
            <a:r>
              <a:rPr lang="fr-FR" dirty="0" smtClean="0"/>
              <a:t>(néphropathie </a:t>
            </a:r>
            <a:r>
              <a:rPr lang="fr-FR" dirty="0"/>
              <a:t>à </a:t>
            </a:r>
            <a:r>
              <a:rPr lang="fr-FR" dirty="0" err="1"/>
              <a:t>IgA</a:t>
            </a:r>
            <a:r>
              <a:rPr lang="fr-FR" dirty="0"/>
              <a:t>) 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- sclérodermie.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50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HTA ET NEPHROANGIOSCLEROSE </a:t>
            </a:r>
            <a:r>
              <a:rPr lang="fr-FR" b="1" dirty="0"/>
              <a:t>MALIGNE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i="1" dirty="0"/>
              <a:t>URGENCE thérapeutique</a:t>
            </a:r>
          </a:p>
          <a:p>
            <a:r>
              <a:rPr lang="fr-FR" dirty="0" smtClean="0"/>
              <a:t> hospitalisation</a:t>
            </a:r>
          </a:p>
          <a:p>
            <a:r>
              <a:rPr lang="fr-FR" dirty="0" smtClean="0"/>
              <a:t>anti </a:t>
            </a:r>
            <a:r>
              <a:rPr lang="fr-FR" dirty="0"/>
              <a:t>– hypertenseurs par perfusion IV</a:t>
            </a:r>
          </a:p>
          <a:p>
            <a:r>
              <a:rPr lang="fr-FR" dirty="0" smtClean="0"/>
              <a:t>monitorage </a:t>
            </a:r>
            <a:r>
              <a:rPr lang="fr-FR" dirty="0"/>
              <a:t>prudent (TA, dose de médicaments)</a:t>
            </a:r>
          </a:p>
          <a:p>
            <a:r>
              <a:rPr lang="fr-FR" dirty="0" smtClean="0"/>
              <a:t> </a:t>
            </a:r>
            <a:r>
              <a:rPr lang="fr-FR" dirty="0"/>
              <a:t>surveillance des complications graves : AVC, OAP, encéphalopathie, ...</a:t>
            </a:r>
          </a:p>
          <a:p>
            <a:r>
              <a:rPr lang="fr-FR" dirty="0" smtClean="0"/>
              <a:t>recours </a:t>
            </a:r>
            <a:r>
              <a:rPr lang="fr-FR" dirty="0"/>
              <a:t>à l'hémodialyse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HTA ET IRC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au stade de l’IRC: l’HTA est fonction:</a:t>
            </a:r>
          </a:p>
          <a:p>
            <a:r>
              <a:rPr lang="fr-FR" dirty="0"/>
              <a:t> de la néphropathie sous-jacente</a:t>
            </a:r>
          </a:p>
          <a:p>
            <a:r>
              <a:rPr lang="fr-FR" dirty="0"/>
              <a:t> du stade de l’IRC: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augmentation </a:t>
            </a:r>
            <a:r>
              <a:rPr lang="fr-FR" dirty="0"/>
              <a:t>linéaire de la prévalence de HTA avec le stade d’IRC: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/>
              <a:t>85 ml/min: 65% HTA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15 </a:t>
            </a:r>
            <a:r>
              <a:rPr lang="fr-FR" dirty="0"/>
              <a:t>ml/min: 95% HTA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7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HTA </a:t>
            </a:r>
            <a:r>
              <a:rPr lang="fr-FR" b="1" dirty="0" err="1" smtClean="0"/>
              <a:t>Réno</a:t>
            </a:r>
            <a:r>
              <a:rPr lang="fr-FR" b="1" dirty="0" smtClean="0"/>
              <a:t>-vasculaire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r>
              <a:rPr lang="fr-FR" b="1" i="1" dirty="0" smtClean="0"/>
              <a:t>Définition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HTA induite par une anomalie vasculaire rénale entrainant une ischémie rénale en aval et qui est améliorée ou guérie par la revascularisation artérielle rénale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i="1" dirty="0" smtClean="0"/>
              <a:t>Prévalence </a:t>
            </a:r>
            <a:r>
              <a:rPr lang="fr-FR" dirty="0" smtClean="0"/>
              <a:t>: 1 %  des hypertendus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2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r>
              <a:rPr lang="fr-FR" sz="2400" b="1" i="1" dirty="0" smtClean="0"/>
              <a:t>Physiopathologie</a:t>
            </a:r>
          </a:p>
          <a:p>
            <a:pPr marL="0" indent="0">
              <a:buNone/>
            </a:pPr>
            <a:r>
              <a:rPr lang="fr-FR" b="1" i="1" dirty="0"/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3"/>
            <a:ext cx="7416824" cy="417646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544" y="574845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Le rein sain controlatéral va développer progressivement des lésions de </a:t>
            </a:r>
            <a:r>
              <a:rPr lang="fr-FR" sz="2000" b="1" dirty="0" err="1" smtClean="0"/>
              <a:t>néphroangiosclérose</a:t>
            </a:r>
            <a:r>
              <a:rPr lang="fr-FR" sz="2000" b="1" dirty="0" smtClean="0"/>
              <a:t> induite par l’HTA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844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Etiologies :  </a:t>
            </a:r>
            <a:r>
              <a:rPr lang="fr-FR" dirty="0"/>
              <a:t>2</a:t>
            </a:r>
            <a:r>
              <a:rPr lang="fr-FR" dirty="0" smtClean="0"/>
              <a:t> causes à retenir  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Rarement </a:t>
            </a:r>
            <a:r>
              <a:rPr lang="fr-FR" sz="2000" dirty="0" smtClean="0"/>
              <a:t>:  thrombose aigue  ou embolie de l’artère rénale</a:t>
            </a:r>
          </a:p>
          <a:p>
            <a:pPr marL="0" indent="0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anévrisme de l’artère rénale</a:t>
            </a:r>
          </a:p>
          <a:p>
            <a:pPr marL="0" indent="0">
              <a:buNone/>
            </a:pPr>
            <a:r>
              <a:rPr lang="fr-FR" sz="2000" dirty="0" smtClean="0"/>
              <a:t>                          vascularite ( </a:t>
            </a:r>
            <a:r>
              <a:rPr lang="fr-FR" sz="2000" dirty="0" err="1"/>
              <a:t>T</a:t>
            </a:r>
            <a:r>
              <a:rPr lang="fr-FR" sz="2000" dirty="0" err="1" smtClean="0"/>
              <a:t>akayashu</a:t>
            </a:r>
            <a:r>
              <a:rPr lang="fr-FR" sz="2000" dirty="0" smtClean="0"/>
              <a:t>) </a:t>
            </a:r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45934"/>
              </p:ext>
            </p:extLst>
          </p:nvPr>
        </p:nvGraphicFramePr>
        <p:xfrm>
          <a:off x="611560" y="1628799"/>
          <a:ext cx="7992888" cy="3350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96399">
                <a:tc>
                  <a:txBody>
                    <a:bodyPr/>
                    <a:lstStyle/>
                    <a:p>
                      <a:r>
                        <a:rPr lang="fr-FR" dirty="0" smtClean="0"/>
                        <a:t>STENOSES</a:t>
                      </a:r>
                      <a:r>
                        <a:rPr lang="fr-FR" baseline="0" dirty="0" smtClean="0"/>
                        <a:t> ATHEROMATEUSES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DYSPLASIE FIBRO-MUSCULAIRE</a:t>
                      </a:r>
                      <a:endParaRPr lang="fr-FR" dirty="0"/>
                    </a:p>
                  </a:txBody>
                  <a:tcPr/>
                </a:tc>
              </a:tr>
              <a:tr h="396399">
                <a:tc>
                  <a:txBody>
                    <a:bodyPr/>
                    <a:lstStyle/>
                    <a:p>
                      <a:r>
                        <a:rPr lang="fr-FR" dirty="0" smtClean="0"/>
                        <a:t>Cause</a:t>
                      </a:r>
                      <a:r>
                        <a:rPr lang="fr-FR" baseline="0" dirty="0" smtClean="0"/>
                        <a:t> principale ++++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Plus</a:t>
                      </a:r>
                      <a:r>
                        <a:rPr lang="fr-FR" baseline="0" dirty="0" smtClean="0"/>
                        <a:t> rare</a:t>
                      </a:r>
                      <a:endParaRPr lang="fr-FR" dirty="0"/>
                    </a:p>
                  </a:txBody>
                  <a:tcPr/>
                </a:tc>
              </a:tr>
              <a:tr h="396399">
                <a:tc>
                  <a:txBody>
                    <a:bodyPr/>
                    <a:lstStyle/>
                    <a:p>
                      <a:r>
                        <a:rPr lang="fr-FR" dirty="0" smtClean="0"/>
                        <a:t>Homme</a:t>
                      </a:r>
                      <a:r>
                        <a:rPr lang="fr-FR" baseline="0" dirty="0" smtClean="0"/>
                        <a:t> &gt; Femme ; âge &gt; 50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 jeune 20</a:t>
                      </a:r>
                      <a:r>
                        <a:rPr lang="fr-FR" baseline="0" dirty="0" smtClean="0"/>
                        <a:t> – 45 ans </a:t>
                      </a:r>
                      <a:endParaRPr lang="fr-FR" dirty="0"/>
                    </a:p>
                  </a:txBody>
                  <a:tcPr/>
                </a:tc>
              </a:tr>
              <a:tr h="396399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FdR</a:t>
                      </a:r>
                      <a:r>
                        <a:rPr lang="fr-FR" dirty="0" smtClean="0"/>
                        <a:t> athéromateux</a:t>
                      </a:r>
                      <a:r>
                        <a:rPr lang="fr-FR" baseline="0" dirty="0" smtClean="0"/>
                        <a:t> +++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Absents </a:t>
                      </a:r>
                      <a:endParaRPr lang="fr-FR" dirty="0"/>
                    </a:p>
                  </a:txBody>
                  <a:tcPr/>
                </a:tc>
              </a:tr>
              <a:tr h="684195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r>
                        <a:rPr lang="fr-FR" baseline="0" dirty="0" smtClean="0"/>
                        <a:t> localisations ( carotides, coronaires, AOMI)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absentes</a:t>
                      </a:r>
                      <a:endParaRPr lang="fr-FR" dirty="0"/>
                    </a:p>
                  </a:txBody>
                  <a:tcPr/>
                </a:tc>
              </a:tr>
              <a:tr h="684195">
                <a:tc>
                  <a:txBody>
                    <a:bodyPr/>
                    <a:lstStyle/>
                    <a:p>
                      <a:r>
                        <a:rPr lang="fr-FR" dirty="0" smtClean="0"/>
                        <a:t>Lésions proximales +++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Lésions distales en collier de perle ( alternance dilatations / anneaux fibreux)</a:t>
                      </a:r>
                      <a:endParaRPr lang="fr-FR" dirty="0"/>
                    </a:p>
                  </a:txBody>
                  <a:tcPr/>
                </a:tc>
              </a:tr>
              <a:tr h="396399">
                <a:tc>
                  <a:txBody>
                    <a:bodyPr/>
                    <a:lstStyle/>
                    <a:p>
                      <a:r>
                        <a:rPr lang="fr-FR" dirty="0" smtClean="0"/>
                        <a:t>Possible</a:t>
                      </a:r>
                      <a:r>
                        <a:rPr lang="fr-FR" baseline="0" dirty="0" smtClean="0"/>
                        <a:t> évolution vers la thrombose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Faible</a:t>
                      </a:r>
                      <a:r>
                        <a:rPr lang="fr-FR" baseline="0" dirty="0" smtClean="0"/>
                        <a:t> risque de thrombose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8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fr-FR" b="1" i="1" dirty="0" smtClean="0"/>
              <a:t>Diagnostic clinique</a:t>
            </a:r>
          </a:p>
          <a:p>
            <a:pPr marL="0" indent="0">
              <a:buNone/>
            </a:pPr>
            <a:r>
              <a:rPr lang="fr-FR" b="1" dirty="0" smtClean="0"/>
              <a:t>   </a:t>
            </a:r>
            <a:r>
              <a:rPr lang="fr-FR" b="1" u="sng" dirty="0" smtClean="0"/>
              <a:t> SAAR</a:t>
            </a:r>
            <a:endParaRPr lang="fr-FR" b="1" u="sng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Le plus souvent asymptomatique.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Plus rarement :</a:t>
            </a:r>
          </a:p>
          <a:p>
            <a:pPr marL="0" indent="0">
              <a:buNone/>
            </a:pPr>
            <a:r>
              <a:rPr lang="fr-FR" dirty="0" smtClean="0"/>
              <a:t>      -  </a:t>
            </a:r>
            <a:r>
              <a:rPr lang="fr-FR" dirty="0"/>
              <a:t>HTA résistante à une trithérapie incluant un 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diurétique 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 smtClean="0"/>
              <a:t>      -   OAP flash 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 smtClean="0"/>
              <a:t>      -  dégradation </a:t>
            </a:r>
            <a:r>
              <a:rPr lang="fr-FR" dirty="0"/>
              <a:t>de la fonction rénale sous IEC ou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ARA2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-  IRC en </a:t>
            </a:r>
            <a:r>
              <a:rPr lang="fr-FR" dirty="0"/>
              <a:t>cas de sténose bilatérale (néphropathie</a:t>
            </a:r>
          </a:p>
          <a:p>
            <a:pPr marL="0" indent="0">
              <a:buNone/>
            </a:pPr>
            <a:r>
              <a:rPr lang="fr-FR" dirty="0" smtClean="0"/>
              <a:t>          ischémique).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7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fr-FR" sz="3000" b="1" i="1" dirty="0">
                <a:solidFill>
                  <a:prstClr val="black"/>
                </a:solidFill>
              </a:rPr>
              <a:t>Diagnostic </a:t>
            </a:r>
            <a:r>
              <a:rPr lang="fr-FR" sz="3000" b="1" i="1" dirty="0" smtClean="0">
                <a:solidFill>
                  <a:prstClr val="black"/>
                </a:solidFill>
              </a:rPr>
              <a:t>clinique</a:t>
            </a:r>
            <a:endParaRPr lang="fr-FR" sz="2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2800" b="1" u="sng" dirty="0" err="1" smtClean="0">
                <a:solidFill>
                  <a:prstClr val="black"/>
                </a:solidFill>
              </a:rPr>
              <a:t>Fibrodysplasie</a:t>
            </a:r>
            <a:r>
              <a:rPr lang="fr-FR" sz="2800" b="1" u="sng" dirty="0" smtClean="0">
                <a:solidFill>
                  <a:prstClr val="black"/>
                </a:solidFill>
              </a:rPr>
              <a:t> </a:t>
            </a:r>
            <a:r>
              <a:rPr lang="fr-FR" sz="2800" b="1" u="sng" dirty="0">
                <a:solidFill>
                  <a:prstClr val="black"/>
                </a:solidFill>
              </a:rPr>
              <a:t>de l’artère </a:t>
            </a:r>
            <a:r>
              <a:rPr lang="fr-FR" sz="2800" b="1" u="sng" dirty="0" smtClean="0">
                <a:solidFill>
                  <a:prstClr val="black"/>
                </a:solidFill>
              </a:rPr>
              <a:t>rénale</a:t>
            </a:r>
          </a:p>
          <a:p>
            <a:pPr marL="0" lvl="0" indent="0">
              <a:buNone/>
            </a:pPr>
            <a:endParaRPr lang="fr-FR" sz="2800" b="1" u="sng" dirty="0">
              <a:solidFill>
                <a:prstClr val="black"/>
              </a:solidFill>
            </a:endParaRPr>
          </a:p>
          <a:p>
            <a:pPr lvl="0"/>
            <a:r>
              <a:rPr lang="fr-FR" sz="2200" dirty="0" smtClean="0">
                <a:solidFill>
                  <a:prstClr val="black"/>
                </a:solidFill>
              </a:rPr>
              <a:t> </a:t>
            </a:r>
            <a:r>
              <a:rPr lang="fr-FR" sz="2800" dirty="0">
                <a:solidFill>
                  <a:prstClr val="black"/>
                </a:solidFill>
              </a:rPr>
              <a:t>HTA de découverte récente et parfois sévère et </a:t>
            </a:r>
            <a:r>
              <a:rPr lang="fr-FR" sz="2800" dirty="0" smtClean="0">
                <a:solidFill>
                  <a:prstClr val="black"/>
                </a:solidFill>
              </a:rPr>
              <a:t>symptomatique</a:t>
            </a:r>
            <a:r>
              <a:rPr lang="fr-FR" sz="2800" dirty="0">
                <a:solidFill>
                  <a:prstClr val="black"/>
                </a:solidFill>
              </a:rPr>
              <a:t> </a:t>
            </a:r>
            <a:endParaRPr lang="fr-FR" sz="2800" dirty="0" smtClean="0">
              <a:solidFill>
                <a:prstClr val="black"/>
              </a:solidFill>
            </a:endParaRPr>
          </a:p>
          <a:p>
            <a:pPr lvl="0"/>
            <a:r>
              <a:rPr lang="fr-FR" sz="2800" dirty="0" smtClean="0">
                <a:solidFill>
                  <a:prstClr val="black"/>
                </a:solidFill>
              </a:rPr>
              <a:t>HTA maligne </a:t>
            </a:r>
            <a:endParaRPr lang="fr-FR" sz="2800" dirty="0">
              <a:solidFill>
                <a:prstClr val="black"/>
              </a:solidFill>
            </a:endParaRPr>
          </a:p>
          <a:p>
            <a:pPr lvl="0"/>
            <a:r>
              <a:rPr lang="fr-FR" sz="2800" dirty="0">
                <a:solidFill>
                  <a:prstClr val="black"/>
                </a:solidFill>
              </a:rPr>
              <a:t> parfois </a:t>
            </a:r>
            <a:r>
              <a:rPr lang="fr-FR" sz="2800" dirty="0" err="1">
                <a:solidFill>
                  <a:prstClr val="black"/>
                </a:solidFill>
              </a:rPr>
              <a:t>hypokalièmie</a:t>
            </a:r>
            <a:r>
              <a:rPr lang="fr-FR" sz="2800" dirty="0">
                <a:solidFill>
                  <a:prstClr val="black"/>
                </a:solidFill>
              </a:rPr>
              <a:t> et alcalose métabolique (</a:t>
            </a:r>
            <a:r>
              <a:rPr lang="fr-FR" sz="2800" dirty="0" err="1">
                <a:solidFill>
                  <a:prstClr val="black"/>
                </a:solidFill>
              </a:rPr>
              <a:t>hyperaldostéronisme</a:t>
            </a:r>
            <a:r>
              <a:rPr lang="fr-FR" sz="2800" dirty="0">
                <a:solidFill>
                  <a:prstClr val="black"/>
                </a:solidFill>
              </a:rPr>
              <a:t> </a:t>
            </a:r>
            <a:r>
              <a:rPr lang="fr-FR" sz="2800" dirty="0" smtClean="0">
                <a:solidFill>
                  <a:prstClr val="black"/>
                </a:solidFill>
              </a:rPr>
              <a:t>secondaire) </a:t>
            </a:r>
            <a:endParaRPr lang="fr-FR" sz="2800" dirty="0">
              <a:solidFill>
                <a:prstClr val="black"/>
              </a:solidFill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773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i="1" dirty="0" smtClean="0"/>
              <a:t>Examens complémentaires </a:t>
            </a:r>
          </a:p>
          <a:p>
            <a:r>
              <a:rPr lang="fr-FR" sz="2800" b="1" i="1" dirty="0"/>
              <a:t> </a:t>
            </a:r>
            <a:r>
              <a:rPr lang="fr-FR" sz="2800" b="1" i="1" dirty="0" smtClean="0"/>
              <a:t>Biologie </a:t>
            </a:r>
            <a:r>
              <a:rPr lang="fr-FR" sz="2800" dirty="0" smtClean="0"/>
              <a:t>: </a:t>
            </a:r>
            <a:r>
              <a:rPr lang="fr-FR" sz="2800" dirty="0" err="1" smtClean="0"/>
              <a:t>hypokalièmie</a:t>
            </a:r>
            <a:r>
              <a:rPr lang="fr-FR" sz="2800" dirty="0" smtClean="0"/>
              <a:t>, insuffisance rénale </a:t>
            </a:r>
            <a:r>
              <a:rPr lang="fr-FR" sz="2800" dirty="0" smtClean="0">
                <a:solidFill>
                  <a:prstClr val="black"/>
                </a:solidFill>
              </a:rPr>
              <a:t>inconstantes</a:t>
            </a:r>
          </a:p>
          <a:p>
            <a:r>
              <a:rPr lang="fr-FR" sz="2800" b="1" i="1" dirty="0" smtClean="0">
                <a:solidFill>
                  <a:prstClr val="black"/>
                </a:solidFill>
              </a:rPr>
              <a:t>Imagerie:</a:t>
            </a:r>
          </a:p>
          <a:p>
            <a:pPr marL="0" indent="0">
              <a:buNone/>
            </a:pPr>
            <a:r>
              <a:rPr lang="fr-FR" sz="2800" dirty="0">
                <a:solidFill>
                  <a:prstClr val="black"/>
                </a:solidFill>
              </a:rPr>
              <a:t> </a:t>
            </a:r>
            <a:r>
              <a:rPr lang="fr-FR" sz="2800" dirty="0" smtClean="0">
                <a:solidFill>
                  <a:prstClr val="black"/>
                </a:solidFill>
              </a:rPr>
              <a:t>   - </a:t>
            </a:r>
            <a:r>
              <a:rPr lang="fr-FR" sz="2800" b="1" dirty="0">
                <a:solidFill>
                  <a:srgbClr val="000000"/>
                </a:solidFill>
              </a:rPr>
              <a:t>Échographie rénale </a:t>
            </a:r>
            <a:r>
              <a:rPr lang="fr-FR" sz="2800" dirty="0">
                <a:solidFill>
                  <a:srgbClr val="404040"/>
                </a:solidFill>
              </a:rPr>
              <a:t>• </a:t>
            </a:r>
            <a:r>
              <a:rPr lang="fr-FR" sz="2800" dirty="0">
                <a:solidFill>
                  <a:srgbClr val="000000"/>
                </a:solidFill>
              </a:rPr>
              <a:t>Asymétrie de la taille des </a:t>
            </a:r>
            <a:r>
              <a:rPr lang="fr-FR" sz="2800" dirty="0" smtClean="0">
                <a:solidFill>
                  <a:srgbClr val="000000"/>
                </a:solidFill>
              </a:rPr>
              <a:t>reins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    </a:t>
            </a:r>
            <a:r>
              <a:rPr lang="fr-FR" sz="2800" dirty="0">
                <a:solidFill>
                  <a:srgbClr val="000000"/>
                </a:solidFill>
              </a:rPr>
              <a:t>- </a:t>
            </a:r>
            <a:r>
              <a:rPr lang="fr-FR" sz="2800" b="1" dirty="0" smtClean="0">
                <a:solidFill>
                  <a:srgbClr val="000000"/>
                </a:solidFill>
              </a:rPr>
              <a:t>Doppler des </a:t>
            </a:r>
            <a:r>
              <a:rPr lang="fr-FR" sz="2800" b="1" dirty="0">
                <a:solidFill>
                  <a:srgbClr val="000000"/>
                </a:solidFill>
              </a:rPr>
              <a:t>artères </a:t>
            </a:r>
            <a:r>
              <a:rPr lang="fr-FR" sz="2800" b="1" dirty="0" smtClean="0">
                <a:solidFill>
                  <a:srgbClr val="000000"/>
                </a:solidFill>
              </a:rPr>
              <a:t>rénales +++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0000"/>
                </a:solidFill>
              </a:rPr>
              <a:t> </a:t>
            </a:r>
            <a:r>
              <a:rPr lang="fr-FR" sz="2800" b="1" dirty="0" smtClean="0">
                <a:solidFill>
                  <a:srgbClr val="000000"/>
                </a:solidFill>
              </a:rPr>
              <a:t>         →</a:t>
            </a:r>
            <a:r>
              <a:rPr lang="fr-FR" sz="2800" dirty="0" smtClean="0">
                <a:solidFill>
                  <a:srgbClr val="000000"/>
                </a:solidFill>
              </a:rPr>
              <a:t>examen de 1</a:t>
            </a:r>
            <a:r>
              <a:rPr lang="fr-FR" sz="2800" baseline="30000" dirty="0" smtClean="0">
                <a:solidFill>
                  <a:srgbClr val="000000"/>
                </a:solidFill>
              </a:rPr>
              <a:t>ère</a:t>
            </a:r>
            <a:r>
              <a:rPr lang="fr-FR" sz="2800" dirty="0" smtClean="0">
                <a:solidFill>
                  <a:srgbClr val="000000"/>
                </a:solidFill>
              </a:rPr>
              <a:t> intention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          → Analyse </a:t>
            </a:r>
            <a:r>
              <a:rPr lang="fr-FR" sz="2800" dirty="0">
                <a:solidFill>
                  <a:srgbClr val="000000"/>
                </a:solidFill>
              </a:rPr>
              <a:t>des </a:t>
            </a:r>
            <a:r>
              <a:rPr lang="fr-FR" sz="2800" dirty="0" smtClean="0">
                <a:solidFill>
                  <a:srgbClr val="000000"/>
                </a:solidFill>
              </a:rPr>
              <a:t>flux </a:t>
            </a:r>
            <a:r>
              <a:rPr lang="fr-FR" sz="2800" dirty="0">
                <a:solidFill>
                  <a:srgbClr val="000000"/>
                </a:solidFill>
              </a:rPr>
              <a:t>(degré de sténose).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404040"/>
                </a:solidFill>
              </a:rPr>
              <a:t>          →  </a:t>
            </a:r>
            <a:r>
              <a:rPr lang="fr-FR" sz="2800" dirty="0" smtClean="0">
                <a:solidFill>
                  <a:srgbClr val="000000"/>
                </a:solidFill>
              </a:rPr>
              <a:t>Mesure </a:t>
            </a:r>
            <a:r>
              <a:rPr lang="fr-FR" sz="2800" dirty="0">
                <a:solidFill>
                  <a:srgbClr val="000000"/>
                </a:solidFill>
              </a:rPr>
              <a:t>des index de résistance (</a:t>
            </a:r>
            <a:r>
              <a:rPr lang="fr-FR" sz="2800" dirty="0" smtClean="0">
                <a:solidFill>
                  <a:srgbClr val="000000"/>
                </a:solidFill>
              </a:rPr>
              <a:t>valeur prédictive </a:t>
            </a:r>
            <a:r>
              <a:rPr lang="fr-FR" sz="2800" dirty="0">
                <a:solidFill>
                  <a:srgbClr val="000000"/>
                </a:solidFill>
              </a:rPr>
              <a:t>de réponse au traitement).</a:t>
            </a:r>
            <a:endParaRPr lang="fr-FR" sz="28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    </a:t>
            </a:r>
            <a:endParaRPr lang="fr-FR" sz="2400" dirty="0" smtClean="0"/>
          </a:p>
          <a:p>
            <a:pPr marL="0" indent="0">
              <a:buNone/>
            </a:pP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6823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fr-FR" b="1" dirty="0">
                <a:solidFill>
                  <a:prstClr val="black"/>
                </a:solidFill>
              </a:rPr>
              <a:t>HTA </a:t>
            </a:r>
            <a:r>
              <a:rPr lang="fr-FR" b="1" dirty="0" err="1">
                <a:solidFill>
                  <a:prstClr val="black"/>
                </a:solidFill>
              </a:rPr>
              <a:t>Réno</a:t>
            </a:r>
            <a:r>
              <a:rPr lang="fr-FR" b="1" dirty="0">
                <a:solidFill>
                  <a:prstClr val="black"/>
                </a:solidFill>
              </a:rPr>
              <a:t>-vasculaire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fr-FR" b="1" i="1" dirty="0" smtClean="0"/>
              <a:t>Imagerie</a:t>
            </a:r>
          </a:p>
          <a:p>
            <a:pPr marL="0" indent="0">
              <a:buNone/>
            </a:pPr>
            <a:r>
              <a:rPr lang="fr-FR" b="1" i="1" dirty="0"/>
              <a:t> </a:t>
            </a:r>
            <a:r>
              <a:rPr lang="fr-FR" b="1" i="1" dirty="0" smtClean="0"/>
              <a:t>   - </a:t>
            </a:r>
            <a:r>
              <a:rPr lang="fr-FR" sz="3300" b="1" i="1" dirty="0" err="1"/>
              <a:t>A</a:t>
            </a:r>
            <a:r>
              <a:rPr lang="fr-FR" sz="3300" b="1" i="1" dirty="0" err="1" smtClean="0"/>
              <a:t>ngio</a:t>
            </a:r>
            <a:r>
              <a:rPr lang="fr-FR" sz="3300" b="1" i="1" dirty="0" smtClean="0"/>
              <a:t> TDM ou </a:t>
            </a:r>
            <a:r>
              <a:rPr lang="fr-FR" sz="3300" b="1" i="1" dirty="0" err="1" smtClean="0"/>
              <a:t>Angio</a:t>
            </a:r>
            <a:r>
              <a:rPr lang="fr-FR" sz="3300" b="1" i="1" dirty="0" smtClean="0"/>
              <a:t> IRM des artères rénales</a:t>
            </a:r>
            <a:r>
              <a:rPr lang="fr-FR" sz="3300" dirty="0" smtClean="0"/>
              <a:t> </a:t>
            </a:r>
          </a:p>
          <a:p>
            <a:pPr marL="0" indent="0">
              <a:buNone/>
            </a:pPr>
            <a:r>
              <a:rPr lang="fr-FR" sz="3300" dirty="0"/>
              <a:t> </a:t>
            </a:r>
            <a:r>
              <a:rPr lang="fr-FR" sz="3300" dirty="0" smtClean="0"/>
              <a:t>      → Visualisation directe des artères rénales</a:t>
            </a:r>
          </a:p>
          <a:p>
            <a:pPr marL="0" indent="0">
              <a:buNone/>
            </a:pPr>
            <a:r>
              <a:rPr lang="fr-FR" sz="3300" dirty="0"/>
              <a:t> </a:t>
            </a:r>
            <a:r>
              <a:rPr lang="fr-FR" sz="3300" dirty="0" smtClean="0"/>
              <a:t>    - </a:t>
            </a:r>
            <a:r>
              <a:rPr lang="fr-FR" sz="3300" b="1" dirty="0" smtClean="0">
                <a:solidFill>
                  <a:srgbClr val="000000"/>
                </a:solidFill>
              </a:rPr>
              <a:t>Artériographie rénale : Examen de référence </a:t>
            </a:r>
            <a:r>
              <a:rPr lang="fr-FR" sz="2800" b="1" dirty="0" smtClean="0">
                <a:solidFill>
                  <a:srgbClr val="000000"/>
                </a:solidFill>
              </a:rPr>
              <a:t>+++</a:t>
            </a:r>
            <a:endParaRPr lang="fr-FR" sz="2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latin typeface="WarnockPro-Regular"/>
              </a:rPr>
              <a:t>     →</a:t>
            </a:r>
            <a:r>
              <a:rPr lang="fr-FR" sz="3000" dirty="0" smtClean="0"/>
              <a:t>réalisée </a:t>
            </a:r>
            <a:r>
              <a:rPr lang="fr-FR" sz="3000" dirty="0"/>
              <a:t>seulement en cas de décision de revascularisation (angioplastie, chirurgie) ;</a:t>
            </a:r>
          </a:p>
          <a:p>
            <a:pPr marL="0" indent="0">
              <a:buNone/>
            </a:pPr>
            <a:r>
              <a:rPr lang="fr-FR" sz="3000" dirty="0" smtClean="0"/>
              <a:t>       →confirme </a:t>
            </a:r>
            <a:r>
              <a:rPr lang="fr-FR" sz="3000" dirty="0"/>
              <a:t>le diagnostic (sténose uni ou bilatérale) ;</a:t>
            </a:r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    →précise </a:t>
            </a:r>
            <a:r>
              <a:rPr lang="fr-FR" sz="3000" dirty="0"/>
              <a:t>le type de sténose (athéromateuse ou fi </a:t>
            </a:r>
            <a:r>
              <a:rPr lang="fr-FR" sz="3000" dirty="0" err="1"/>
              <a:t>brodysplasique</a:t>
            </a:r>
            <a:r>
              <a:rPr lang="fr-FR" sz="3000" dirty="0"/>
              <a:t>) ; et le </a:t>
            </a:r>
            <a:r>
              <a:rPr lang="fr-FR" sz="3000" dirty="0" smtClean="0"/>
              <a:t>caractère serré </a:t>
            </a:r>
            <a:r>
              <a:rPr lang="fr-FR" sz="3000" dirty="0"/>
              <a:t>de la sténose (&gt; 75%) </a:t>
            </a:r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     →précise </a:t>
            </a:r>
            <a:r>
              <a:rPr lang="fr-FR" sz="3000" dirty="0"/>
              <a:t>la localisation (</a:t>
            </a:r>
            <a:r>
              <a:rPr lang="fr-FR" sz="3000" dirty="0" err="1"/>
              <a:t>ostiale</a:t>
            </a:r>
            <a:r>
              <a:rPr lang="fr-FR" sz="3000" dirty="0"/>
              <a:t>, proximale, distale, segmentaire</a:t>
            </a:r>
            <a:r>
              <a:rPr lang="fr-FR" sz="3000" dirty="0" smtClean="0"/>
              <a:t>).</a:t>
            </a:r>
            <a:endParaRPr lang="fr-FR" sz="30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466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1266</Words>
  <Application>Microsoft Office PowerPoint</Application>
  <PresentationFormat>Affichage à l'écran (4:3)</PresentationFormat>
  <Paragraphs>208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HTA ET REIN </vt:lpstr>
      <vt:lpstr>PLAN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Réno-vasculaire</vt:lpstr>
      <vt:lpstr>HTA et affections rénales parenchymateuses unilatérales </vt:lpstr>
      <vt:lpstr>HTA et affections rénales parenchymateuses unilatérales </vt:lpstr>
      <vt:lpstr>HTA et affections rénales parenchymateuses bilatérales</vt:lpstr>
      <vt:lpstr>HTA ET NEPHROANGIOSCLEROSE</vt:lpstr>
      <vt:lpstr>HTA ET NEPHROANGIOSCLEROSE</vt:lpstr>
      <vt:lpstr>HTA ET NEPHROANGIOSCLEROSE</vt:lpstr>
      <vt:lpstr>HTA ET NEPHROANGIOSCLEROSE</vt:lpstr>
      <vt:lpstr> NEPHROANGIOSCLEROSE MALIGNE</vt:lpstr>
      <vt:lpstr> HTA ET NEPHROANGIOSCLEROSE MALIGNE</vt:lpstr>
      <vt:lpstr>HTA ET IRC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HTA ET REIN </dc:title>
  <dc:creator>Ness</dc:creator>
  <cp:lastModifiedBy>Ness</cp:lastModifiedBy>
  <cp:revision>32</cp:revision>
  <dcterms:created xsi:type="dcterms:W3CDTF">2017-12-17T21:09:50Z</dcterms:created>
  <dcterms:modified xsi:type="dcterms:W3CDTF">2017-12-18T13:24:47Z</dcterms:modified>
</cp:coreProperties>
</file>