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sldIdLst>
    <p:sldId id="256" r:id="rId2"/>
    <p:sldId id="257" r:id="rId3"/>
    <p:sldId id="258" r:id="rId4"/>
    <p:sldId id="259" r:id="rId5"/>
    <p:sldId id="279" r:id="rId6"/>
    <p:sldId id="280" r:id="rId7"/>
    <p:sldId id="260" r:id="rId8"/>
    <p:sldId id="261" r:id="rId9"/>
    <p:sldId id="262" r:id="rId10"/>
    <p:sldId id="263" r:id="rId11"/>
    <p:sldId id="278" r:id="rId12"/>
    <p:sldId id="264" r:id="rId13"/>
    <p:sldId id="265" r:id="rId14"/>
    <p:sldId id="266" r:id="rId15"/>
    <p:sldId id="267" r:id="rId16"/>
    <p:sldId id="269" r:id="rId17"/>
    <p:sldId id="270" r:id="rId18"/>
    <p:sldId id="271" r:id="rId19"/>
    <p:sldId id="272" r:id="rId20"/>
    <p:sldId id="273" r:id="rId21"/>
    <p:sldId id="274" r:id="rId22"/>
    <p:sldId id="277" r:id="rId23"/>
    <p:sldId id="276" r:id="rId24"/>
    <p:sldId id="275" r:id="rId25"/>
    <p:sldId id="281" r:id="rId26"/>
    <p:sldId id="282" r:id="rId27"/>
    <p:sldId id="285" r:id="rId28"/>
    <p:sldId id="283"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6" d="100"/>
          <a:sy n="96" d="100"/>
        </p:scale>
        <p:origin x="86" y="1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066525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650885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76563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075477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18271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4990871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8582477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129976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16387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875908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688754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515692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401369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411624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706041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556989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6/17/2021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614038065"/>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rgbClr val="7030A0"/>
                </a:solidFill>
              </a:rPr>
              <a:t>PHYSIOPATHOLOGIE DES INFECTIONS VIRALES</a:t>
            </a:r>
            <a:endParaRPr lang="fr-FR" b="1" dirty="0">
              <a:solidFill>
                <a:srgbClr val="7030A0"/>
              </a:solidFill>
            </a:endParaRPr>
          </a:p>
        </p:txBody>
      </p:sp>
      <p:sp>
        <p:nvSpPr>
          <p:cNvPr id="3" name="Sous-titre 2"/>
          <p:cNvSpPr>
            <a:spLocks noGrp="1"/>
          </p:cNvSpPr>
          <p:nvPr>
            <p:ph type="subTitle" idx="1"/>
          </p:nvPr>
        </p:nvSpPr>
        <p:spPr>
          <a:xfrm>
            <a:off x="1371600" y="4777381"/>
            <a:ext cx="9448800" cy="960479"/>
          </a:xfrm>
        </p:spPr>
        <p:txBody>
          <a:bodyPr>
            <a:normAutofit/>
          </a:bodyPr>
          <a:lstStyle/>
          <a:p>
            <a:pPr algn="ctr"/>
            <a:r>
              <a:rPr lang="fr-FR" b="1" dirty="0" smtClean="0"/>
              <a:t>DR BECHIR </a:t>
            </a:r>
          </a:p>
          <a:p>
            <a:pPr algn="ctr"/>
            <a:r>
              <a:rPr lang="fr-FR" b="1" dirty="0" smtClean="0"/>
              <a:t>2020-2021</a:t>
            </a:r>
            <a:endParaRPr lang="fr-FR" b="1" dirty="0"/>
          </a:p>
        </p:txBody>
      </p:sp>
    </p:spTree>
    <p:extLst>
      <p:ext uri="{BB962C8B-B14F-4D97-AF65-F5344CB8AC3E}">
        <p14:creationId xmlns:p14="http://schemas.microsoft.com/office/powerpoint/2010/main" val="595794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dirty="0" smtClean="0"/>
              <a:t>II</a:t>
            </a:r>
            <a:r>
              <a:rPr lang="fr-FR" b="1" dirty="0"/>
              <a:t>. DIFFUSION VIRALE</a:t>
            </a:r>
          </a:p>
        </p:txBody>
      </p:sp>
      <p:sp>
        <p:nvSpPr>
          <p:cNvPr id="3" name="Espace réservé du contenu 2"/>
          <p:cNvSpPr>
            <a:spLocks noGrp="1"/>
          </p:cNvSpPr>
          <p:nvPr>
            <p:ph idx="1"/>
          </p:nvPr>
        </p:nvSpPr>
        <p:spPr/>
        <p:txBody>
          <a:bodyPr>
            <a:normAutofit lnSpcReduction="10000"/>
          </a:bodyPr>
          <a:lstStyle/>
          <a:p>
            <a:r>
              <a:rPr lang="fr-FR" dirty="0"/>
              <a:t>Locale : il </a:t>
            </a:r>
            <a:r>
              <a:rPr lang="fr-FR" dirty="0" err="1"/>
              <a:t>ya</a:t>
            </a:r>
            <a:r>
              <a:rPr lang="fr-FR" dirty="0"/>
              <a:t> multiplication locale du virus </a:t>
            </a:r>
            <a:r>
              <a:rPr lang="fr-FR" dirty="0" err="1"/>
              <a:t>exp</a:t>
            </a:r>
            <a:r>
              <a:rPr lang="fr-FR" dirty="0"/>
              <a:t> : respiratoire (rhinovirus, influenzae virus); rejet directement dans le milieu extérieur par voie aérienne, digestive (</a:t>
            </a:r>
            <a:r>
              <a:rPr lang="fr-FR" dirty="0" err="1"/>
              <a:t>rotavirus</a:t>
            </a:r>
            <a:r>
              <a:rPr lang="fr-FR" dirty="0"/>
              <a:t>) par excrétion dans les selles. </a:t>
            </a:r>
            <a:endParaRPr lang="fr-FR" dirty="0" smtClean="0"/>
          </a:p>
          <a:p>
            <a:r>
              <a:rPr lang="fr-FR" dirty="0" smtClean="0"/>
              <a:t> </a:t>
            </a:r>
            <a:r>
              <a:rPr lang="fr-FR" dirty="0"/>
              <a:t>Systémique elle peut être: - Sanguine permet au virus d’être véhiculé jusqu’aux organes cibles soit libre dans le plasma (HBV, HCV, HIV, Parvovirus B19)ou associés aux cellules (CMV,EBV, HIV, HTLV</a:t>
            </a:r>
            <a:r>
              <a:rPr lang="fr-FR" dirty="0" smtClean="0"/>
              <a:t>…)</a:t>
            </a:r>
          </a:p>
          <a:p>
            <a:r>
              <a:rPr lang="fr-FR" b="1" dirty="0"/>
              <a:t>La diffusion</a:t>
            </a:r>
            <a:r>
              <a:rPr lang="fr-FR" dirty="0"/>
              <a:t> des virus dans l’organisme se fait par voie</a:t>
            </a:r>
            <a:r>
              <a:rPr lang="fr-FR" b="1" dirty="0"/>
              <a:t> lymphatique</a:t>
            </a:r>
            <a:r>
              <a:rPr lang="fr-FR" dirty="0"/>
              <a:t> : ce sont les macrophages qui véhiculent les virus jusqu’aux tissus, organes lymphoïdes périphériques proches de la porte d’entrée (ganglions, amygdales, plaques de Peyer…). La diffusion aux ganglions est essentielle puisqu’ils vont être le site d’une réplication virale permettant une amplification du nombre de virus qui vont pouvoir diffuser par </a:t>
            </a:r>
            <a:r>
              <a:rPr lang="fr-FR" b="1" dirty="0"/>
              <a:t>voie sanguine</a:t>
            </a:r>
            <a:r>
              <a:rPr lang="fr-FR" dirty="0"/>
              <a:t>. </a:t>
            </a:r>
          </a:p>
        </p:txBody>
      </p:sp>
    </p:spTree>
    <p:extLst>
      <p:ext uri="{BB962C8B-B14F-4D97-AF65-F5344CB8AC3E}">
        <p14:creationId xmlns:p14="http://schemas.microsoft.com/office/powerpoint/2010/main" val="2323524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976090"/>
          </a:xfrm>
        </p:spPr>
        <p:txBody>
          <a:bodyPr/>
          <a:lstStyle/>
          <a:p>
            <a:r>
              <a:rPr lang="fr-FR" b="1" dirty="0" smtClean="0"/>
              <a:t>VOIES DE DIFFUSION</a:t>
            </a:r>
            <a:endParaRPr lang="fr-FR" b="1" dirty="0"/>
          </a:p>
        </p:txBody>
      </p:sp>
      <p:sp>
        <p:nvSpPr>
          <p:cNvPr id="3" name="Espace réservé du contenu 2"/>
          <p:cNvSpPr>
            <a:spLocks noGrp="1"/>
          </p:cNvSpPr>
          <p:nvPr>
            <p:ph idx="1"/>
          </p:nvPr>
        </p:nvSpPr>
        <p:spPr/>
        <p:txBody>
          <a:bodyPr>
            <a:normAutofit fontScale="92500" lnSpcReduction="10000"/>
          </a:bodyPr>
          <a:lstStyle/>
          <a:p>
            <a:r>
              <a:rPr lang="fr-FR" dirty="0"/>
              <a:t>La virémie définit la présence de virus dans le sang .</a:t>
            </a:r>
            <a:r>
              <a:rPr lang="fr-FR" dirty="0" smtClean="0"/>
              <a:t> </a:t>
            </a:r>
            <a:r>
              <a:rPr lang="fr-FR" dirty="0"/>
              <a:t>soit sous forme de particules virales libres dans le plasma (poliovirus, </a:t>
            </a:r>
            <a:r>
              <a:rPr lang="fr-FR" dirty="0" err="1"/>
              <a:t>flavivirus</a:t>
            </a:r>
            <a:r>
              <a:rPr lang="fr-FR" dirty="0"/>
              <a:t>, VHB, VHC, VIH), soit sous forme associée aux leucocytes (rougeole) aux macrophages (VIH), aux lymphocytes (EBV, VIH) aux érythrocytes (virus de la vallée du Rift</a:t>
            </a:r>
            <a:r>
              <a:rPr lang="fr-FR" dirty="0" smtClean="0"/>
              <a:t>).</a:t>
            </a:r>
            <a:r>
              <a:rPr lang="fr-FR" dirty="0"/>
              <a:t> c’est la virémie </a:t>
            </a:r>
            <a:r>
              <a:rPr lang="fr-FR" b="1" dirty="0"/>
              <a:t>primaire</a:t>
            </a:r>
            <a:r>
              <a:rPr lang="fr-FR" dirty="0"/>
              <a:t> généralement de faible intensité, suivi d’une multiplication du virus au niveau des organes cibles, entrainant une virémie </a:t>
            </a:r>
            <a:r>
              <a:rPr lang="fr-FR" b="1" dirty="0"/>
              <a:t>secondaire</a:t>
            </a:r>
            <a:r>
              <a:rPr lang="fr-FR" dirty="0"/>
              <a:t> qui est plus intense. - Nerveuse propagation le long des nerfs périphériques jusqu’aux </a:t>
            </a:r>
            <a:r>
              <a:rPr lang="fr-FR" dirty="0" err="1"/>
              <a:t>ggs</a:t>
            </a:r>
            <a:r>
              <a:rPr lang="fr-FR" dirty="0"/>
              <a:t> sensoriels(HSV) et jusqu’à l’encéphale (virus de la rage) : virus neurotropes.</a:t>
            </a:r>
          </a:p>
          <a:p>
            <a:r>
              <a:rPr lang="fr-FR" dirty="0"/>
              <a:t/>
            </a:r>
            <a:br>
              <a:rPr lang="fr-FR" dirty="0"/>
            </a:br>
            <a:r>
              <a:rPr lang="fr-FR" dirty="0"/>
              <a:t/>
            </a:r>
            <a:br>
              <a:rPr lang="fr-FR" dirty="0"/>
            </a:br>
            <a:r>
              <a:rPr lang="fr-FR" b="1" dirty="0"/>
              <a:t>La virémie </a:t>
            </a:r>
            <a:r>
              <a:rPr lang="fr-FR" dirty="0"/>
              <a:t>est maintenue par la réplication dans d’autres organes qui ont été infectés. De nombreux virus peuvent se multiplier dans le foie, la rate, la moelle, les endothéliums des vaisseaux. La virémie peut aussi être entretenue par une réplication virale au sein des leucocytes eux-mêmes (CMV, EBV, VIH).</a:t>
            </a:r>
          </a:p>
        </p:txBody>
      </p:sp>
    </p:spTree>
    <p:extLst>
      <p:ext uri="{BB962C8B-B14F-4D97-AF65-F5344CB8AC3E}">
        <p14:creationId xmlns:p14="http://schemas.microsoft.com/office/powerpoint/2010/main" val="26783760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dirty="0" smtClean="0"/>
              <a:t>III</a:t>
            </a:r>
            <a:r>
              <a:rPr lang="fr-FR" b="1" dirty="0"/>
              <a:t>. ORGANES CIBLES</a:t>
            </a:r>
          </a:p>
        </p:txBody>
      </p:sp>
      <p:sp>
        <p:nvSpPr>
          <p:cNvPr id="3" name="Espace réservé du contenu 2"/>
          <p:cNvSpPr>
            <a:spLocks noGrp="1"/>
          </p:cNvSpPr>
          <p:nvPr>
            <p:ph idx="1"/>
          </p:nvPr>
        </p:nvSpPr>
        <p:spPr/>
        <p:txBody>
          <a:bodyPr/>
          <a:lstStyle/>
          <a:p>
            <a:r>
              <a:rPr lang="fr-FR" dirty="0"/>
              <a:t>Le tropisme du virus se définit par la nature du tissu ou de l’organe cible qui est lié à : </a:t>
            </a:r>
            <a:endParaRPr lang="fr-FR" dirty="0" smtClean="0"/>
          </a:p>
          <a:p>
            <a:r>
              <a:rPr lang="fr-FR" dirty="0" smtClean="0"/>
              <a:t> </a:t>
            </a:r>
            <a:r>
              <a:rPr lang="fr-FR" dirty="0"/>
              <a:t>La sensibilité des cellules: par la présence de récepteurs spécifiques pour l’attachement et la pénétration du virus. </a:t>
            </a:r>
            <a:endParaRPr lang="fr-FR" dirty="0" smtClean="0"/>
          </a:p>
          <a:p>
            <a:r>
              <a:rPr lang="fr-FR" dirty="0" smtClean="0"/>
              <a:t> </a:t>
            </a:r>
            <a:r>
              <a:rPr lang="fr-FR" dirty="0"/>
              <a:t>La permissivité : présence de facteurs intracellulaires permettant la réplication et la maturation du virus. </a:t>
            </a:r>
            <a:endParaRPr lang="fr-FR" dirty="0" smtClean="0"/>
          </a:p>
          <a:p>
            <a:r>
              <a:rPr lang="fr-FR" dirty="0" smtClean="0"/>
              <a:t>Une </a:t>
            </a:r>
            <a:r>
              <a:rPr lang="fr-FR" dirty="0"/>
              <a:t>cellule sensible n’est pas obligatoirement permissive.</a:t>
            </a:r>
          </a:p>
        </p:txBody>
      </p:sp>
    </p:spTree>
    <p:extLst>
      <p:ext uri="{BB962C8B-B14F-4D97-AF65-F5344CB8AC3E}">
        <p14:creationId xmlns:p14="http://schemas.microsoft.com/office/powerpoint/2010/main" val="20664295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IV. </a:t>
            </a:r>
            <a:r>
              <a:rPr lang="fr-FR" b="1" dirty="0"/>
              <a:t>MANIFESTATIONS CLINIQUES</a:t>
            </a:r>
          </a:p>
        </p:txBody>
      </p:sp>
      <p:sp>
        <p:nvSpPr>
          <p:cNvPr id="3" name="Espace réservé du contenu 2"/>
          <p:cNvSpPr>
            <a:spLocks noGrp="1"/>
          </p:cNvSpPr>
          <p:nvPr>
            <p:ph idx="1"/>
          </p:nvPr>
        </p:nvSpPr>
        <p:spPr/>
        <p:txBody>
          <a:bodyPr/>
          <a:lstStyle/>
          <a:p>
            <a:r>
              <a:rPr lang="fr-FR" dirty="0"/>
              <a:t>Au niveau de la peau: - Effet direct du virus avec excrétion virale =&gt; lésions (varicelle) </a:t>
            </a:r>
            <a:endParaRPr lang="fr-FR" dirty="0" smtClean="0"/>
          </a:p>
          <a:p>
            <a:r>
              <a:rPr lang="fr-FR" dirty="0" smtClean="0"/>
              <a:t>- </a:t>
            </a:r>
            <a:r>
              <a:rPr lang="fr-FR" dirty="0"/>
              <a:t>Réaction </a:t>
            </a:r>
            <a:r>
              <a:rPr lang="fr-FR" dirty="0" err="1"/>
              <a:t>immuno</a:t>
            </a:r>
            <a:r>
              <a:rPr lang="fr-FR" dirty="0"/>
              <a:t> pathologique du virus au niveau du derme (rubéole, rougeole) </a:t>
            </a:r>
            <a:endParaRPr lang="fr-FR" dirty="0" smtClean="0"/>
          </a:p>
          <a:p>
            <a:r>
              <a:rPr lang="fr-FR" dirty="0" smtClean="0"/>
              <a:t> </a:t>
            </a:r>
            <a:r>
              <a:rPr lang="fr-FR" dirty="0"/>
              <a:t>Au niveau du SNC : Méningo-encéphalites herpétiques, PESS (rougeole), LEMP (JC virus), Poliomyélite. </a:t>
            </a:r>
            <a:endParaRPr lang="fr-FR" dirty="0" smtClean="0"/>
          </a:p>
          <a:p>
            <a:r>
              <a:rPr lang="fr-FR" dirty="0" smtClean="0"/>
              <a:t> </a:t>
            </a:r>
            <a:r>
              <a:rPr lang="fr-FR" dirty="0"/>
              <a:t>Autres organes : Articulations : virus rubéole, </a:t>
            </a:r>
            <a:endParaRPr lang="fr-FR" dirty="0" smtClean="0"/>
          </a:p>
          <a:p>
            <a:r>
              <a:rPr lang="fr-FR" dirty="0" smtClean="0"/>
              <a:t>Parvovirus </a:t>
            </a:r>
            <a:r>
              <a:rPr lang="fr-FR" dirty="0"/>
              <a:t>B19 Cœur : </a:t>
            </a:r>
            <a:r>
              <a:rPr lang="fr-FR" dirty="0" err="1"/>
              <a:t>Coxsackievirus</a:t>
            </a:r>
            <a:r>
              <a:rPr lang="fr-FR" dirty="0"/>
              <a:t> Foie : HBV, HCV, HAV, HEV, HDV Poumons: CMV, virus de la rougeole, grippe Rein: CMV, BK virus Cellules sanguines : EBV (lymphocytes B), HIV (lymphocytes T) </a:t>
            </a:r>
          </a:p>
        </p:txBody>
      </p:sp>
    </p:spTree>
    <p:extLst>
      <p:ext uri="{BB962C8B-B14F-4D97-AF65-F5344CB8AC3E}">
        <p14:creationId xmlns:p14="http://schemas.microsoft.com/office/powerpoint/2010/main" val="11217047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V-EVOLUTION </a:t>
            </a:r>
            <a:r>
              <a:rPr lang="fr-FR" b="1" dirty="0"/>
              <a:t>DES INFECTIONS VIRALES </a:t>
            </a:r>
          </a:p>
        </p:txBody>
      </p:sp>
      <p:sp>
        <p:nvSpPr>
          <p:cNvPr id="3" name="Espace réservé du contenu 2"/>
          <p:cNvSpPr>
            <a:spLocks noGrp="1"/>
          </p:cNvSpPr>
          <p:nvPr>
            <p:ph idx="1"/>
          </p:nvPr>
        </p:nvSpPr>
        <p:spPr/>
        <p:txBody>
          <a:bodyPr/>
          <a:lstStyle/>
          <a:p>
            <a:r>
              <a:rPr lang="fr-FR" b="1" dirty="0"/>
              <a:t>Infection aiguë</a:t>
            </a:r>
            <a:r>
              <a:rPr lang="fr-FR" dirty="0"/>
              <a:t>: souvent asymptomatique, la multiplication du virus est limitée dans le temps. Elle est intense et rapide, mais le virus est rapidement excrété grâce à une réponse immunitaire avec des anticorps spécifiques qui </a:t>
            </a:r>
            <a:r>
              <a:rPr lang="fr-FR" dirty="0" err="1"/>
              <a:t>protégent</a:t>
            </a:r>
            <a:r>
              <a:rPr lang="fr-FR" dirty="0"/>
              <a:t> contre une réinfection</a:t>
            </a:r>
            <a:r>
              <a:rPr lang="fr-FR" dirty="0" smtClean="0"/>
              <a:t>.</a:t>
            </a:r>
          </a:p>
          <a:p>
            <a:r>
              <a:rPr lang="fr-FR" b="1" dirty="0" smtClean="0"/>
              <a:t>Infection </a:t>
            </a:r>
            <a:r>
              <a:rPr lang="fr-FR" b="1" dirty="0"/>
              <a:t>persistante</a:t>
            </a:r>
            <a:r>
              <a:rPr lang="fr-FR" dirty="0"/>
              <a:t>: fait suite à certaines infections aiguës (symptomatiques ou asymptomatiques), le virus persiste dans l’organisme plusieurs mois ou années . L’infection persistante est caractérisée par une phase d’incubation longue. Elle peut être chronique, latente , ou lente</a:t>
            </a:r>
          </a:p>
        </p:txBody>
      </p:sp>
    </p:spTree>
    <p:extLst>
      <p:ext uri="{BB962C8B-B14F-4D97-AF65-F5344CB8AC3E}">
        <p14:creationId xmlns:p14="http://schemas.microsoft.com/office/powerpoint/2010/main" val="2015295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b="1" dirty="0"/>
              <a:t>L’infection persistante </a:t>
            </a:r>
            <a:endParaRPr lang="fr-FR" b="1" dirty="0" smtClean="0"/>
          </a:p>
          <a:p>
            <a:r>
              <a:rPr lang="fr-FR" b="1" dirty="0" smtClean="0"/>
              <a:t> </a:t>
            </a:r>
            <a:r>
              <a:rPr lang="fr-FR" b="1" dirty="0"/>
              <a:t>Infection chronique </a:t>
            </a:r>
            <a:r>
              <a:rPr lang="fr-FR" dirty="0"/>
              <a:t>: caractérisée par la présence continuelle du virus dans l’organisme ( circulation sanguine, tissus, organes). </a:t>
            </a:r>
            <a:r>
              <a:rPr lang="fr-FR" dirty="0" err="1"/>
              <a:t>Exp</a:t>
            </a:r>
            <a:r>
              <a:rPr lang="fr-FR" dirty="0"/>
              <a:t>: HBV, HCV. </a:t>
            </a:r>
            <a:endParaRPr lang="fr-FR" dirty="0" smtClean="0"/>
          </a:p>
          <a:p>
            <a:r>
              <a:rPr lang="fr-FR" b="1" dirty="0" smtClean="0"/>
              <a:t> </a:t>
            </a:r>
            <a:r>
              <a:rPr lang="fr-FR" b="1" dirty="0"/>
              <a:t>Infection latente ou récurrente </a:t>
            </a:r>
            <a:r>
              <a:rPr lang="fr-FR" dirty="0"/>
              <a:t>: caractérisée par des épisodes aigus séparés par des phases de dormance du virus. La résurgence de l’épisode aigu est due à une multiplication active du virus suite à une rupture de l’équilibre virus-organisme. Durant la phase de dormance, le virus n’est pas retrouvé sous sa forme particulaire. </a:t>
            </a:r>
            <a:r>
              <a:rPr lang="fr-FR" dirty="0" err="1"/>
              <a:t>Exp</a:t>
            </a:r>
            <a:r>
              <a:rPr lang="fr-FR" dirty="0"/>
              <a:t> : HSV1/2 (herpès labial ou génital) VZV (varicelle/zona) </a:t>
            </a:r>
            <a:endParaRPr lang="fr-FR" dirty="0" smtClean="0"/>
          </a:p>
          <a:p>
            <a:r>
              <a:rPr lang="fr-FR" b="1" dirty="0" smtClean="0"/>
              <a:t> </a:t>
            </a:r>
            <a:r>
              <a:rPr lang="fr-FR" b="1" dirty="0"/>
              <a:t>Infection lente : </a:t>
            </a:r>
            <a:r>
              <a:rPr lang="fr-FR" dirty="0"/>
              <a:t>caractérisée par des périodes d’incubations très longue. La multiplication virale est très lente avec parasitisme progressif. L’évolution est insidieuse est fatale. </a:t>
            </a:r>
            <a:r>
              <a:rPr lang="fr-FR" dirty="0" err="1"/>
              <a:t>Exp</a:t>
            </a:r>
            <a:r>
              <a:rPr lang="fr-FR" dirty="0"/>
              <a:t>: VIH sida, virus rougeoleux (PESS). </a:t>
            </a:r>
          </a:p>
        </p:txBody>
      </p:sp>
    </p:spTree>
    <p:extLst>
      <p:ext uri="{BB962C8B-B14F-4D97-AF65-F5344CB8AC3E}">
        <p14:creationId xmlns:p14="http://schemas.microsoft.com/office/powerpoint/2010/main" val="21800067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FACTEURS INFLUENCANTS LA PATHOGENESE</a:t>
            </a:r>
          </a:p>
        </p:txBody>
      </p:sp>
      <p:sp>
        <p:nvSpPr>
          <p:cNvPr id="3" name="Espace réservé du contenu 2"/>
          <p:cNvSpPr>
            <a:spLocks noGrp="1"/>
          </p:cNvSpPr>
          <p:nvPr>
            <p:ph idx="1"/>
          </p:nvPr>
        </p:nvSpPr>
        <p:spPr>
          <a:xfrm>
            <a:off x="1781492" y="2255520"/>
            <a:ext cx="8915400" cy="3777622"/>
          </a:xfrm>
        </p:spPr>
        <p:txBody>
          <a:bodyPr>
            <a:normAutofit/>
          </a:bodyPr>
          <a:lstStyle/>
          <a:p>
            <a:pPr>
              <a:buAutoNum type="alphaUcPeriod"/>
            </a:pPr>
            <a:r>
              <a:rPr lang="fr-FR" b="1" dirty="0" smtClean="0">
                <a:solidFill>
                  <a:srgbClr val="7030A0"/>
                </a:solidFill>
              </a:rPr>
              <a:t>Facteurs </a:t>
            </a:r>
            <a:r>
              <a:rPr lang="fr-FR" b="1" dirty="0">
                <a:solidFill>
                  <a:srgbClr val="7030A0"/>
                </a:solidFill>
              </a:rPr>
              <a:t>liés au virus </a:t>
            </a:r>
            <a:endParaRPr lang="fr-FR" b="1" dirty="0" smtClean="0">
              <a:solidFill>
                <a:srgbClr val="7030A0"/>
              </a:solidFill>
            </a:endParaRPr>
          </a:p>
          <a:p>
            <a:pPr marL="0" indent="0">
              <a:buNone/>
            </a:pPr>
            <a:r>
              <a:rPr lang="fr-FR" b="1" dirty="0" smtClean="0">
                <a:solidFill>
                  <a:schemeClr val="accent1"/>
                </a:solidFill>
              </a:rPr>
              <a:t>1- </a:t>
            </a:r>
            <a:r>
              <a:rPr lang="fr-FR" b="1" dirty="0">
                <a:solidFill>
                  <a:schemeClr val="accent1"/>
                </a:solidFill>
              </a:rPr>
              <a:t>Quantité de virus: </a:t>
            </a:r>
            <a:r>
              <a:rPr lang="fr-FR" dirty="0"/>
              <a:t>plus la quantité de virus est importante , plus la probabilité de développer l’infection sera élevée. L’élimination du virus sera différente. </a:t>
            </a:r>
            <a:endParaRPr lang="fr-FR" dirty="0" smtClean="0"/>
          </a:p>
          <a:p>
            <a:pPr marL="0" indent="0">
              <a:buNone/>
            </a:pPr>
            <a:r>
              <a:rPr lang="fr-FR" b="1" dirty="0" smtClean="0">
                <a:solidFill>
                  <a:schemeClr val="accent1"/>
                </a:solidFill>
              </a:rPr>
              <a:t>2- </a:t>
            </a:r>
            <a:r>
              <a:rPr lang="fr-FR" b="1" dirty="0">
                <a:solidFill>
                  <a:schemeClr val="accent1"/>
                </a:solidFill>
              </a:rPr>
              <a:t>Voie d’inoculation: </a:t>
            </a:r>
            <a:r>
              <a:rPr lang="fr-FR" dirty="0" err="1"/>
              <a:t>exp</a:t>
            </a:r>
            <a:r>
              <a:rPr lang="fr-FR" dirty="0"/>
              <a:t> virus de la rage par léchage d’une peau lésée au niveau du membre inferieur est moins grave que par morsure au niveau de la face. Une souche virale vaccinale est non pathogène par voie périphérique mais peut être pathogène par voie intra cérébrale. </a:t>
            </a:r>
            <a:endParaRPr lang="fr-FR" dirty="0" smtClean="0"/>
          </a:p>
          <a:p>
            <a:pPr marL="0" indent="0">
              <a:buNone/>
            </a:pPr>
            <a:r>
              <a:rPr lang="fr-FR" b="1" dirty="0" smtClean="0">
                <a:solidFill>
                  <a:schemeClr val="accent1"/>
                </a:solidFill>
              </a:rPr>
              <a:t>3- </a:t>
            </a:r>
            <a:r>
              <a:rPr lang="fr-FR" b="1" dirty="0" err="1">
                <a:solidFill>
                  <a:schemeClr val="accent1"/>
                </a:solidFill>
              </a:rPr>
              <a:t>Cytopathogénicité</a:t>
            </a:r>
            <a:r>
              <a:rPr lang="fr-FR" b="1" dirty="0">
                <a:solidFill>
                  <a:schemeClr val="accent1"/>
                </a:solidFill>
              </a:rPr>
              <a:t>: </a:t>
            </a:r>
            <a:r>
              <a:rPr lang="fr-FR" dirty="0"/>
              <a:t>certains virus entrainent une destruction rapide de la cellule infectée qui est un élément important de la virulence. La destruction cellulaire entraine une nécrose qui compromet le fonctionnement de l’organe </a:t>
            </a:r>
            <a:r>
              <a:rPr lang="fr-FR" dirty="0" err="1"/>
              <a:t>exp</a:t>
            </a:r>
            <a:r>
              <a:rPr lang="fr-FR" dirty="0"/>
              <a:t> : polio = paralysie , Herpes : encéphalite. D’autres virus entrainent une infection cellulaire prolongée, </a:t>
            </a:r>
            <a:r>
              <a:rPr lang="fr-FR" dirty="0" err="1"/>
              <a:t>exp</a:t>
            </a:r>
            <a:r>
              <a:rPr lang="fr-FR" dirty="0"/>
              <a:t>: rubéole</a:t>
            </a:r>
          </a:p>
        </p:txBody>
      </p:sp>
    </p:spTree>
    <p:extLst>
      <p:ext uri="{BB962C8B-B14F-4D97-AF65-F5344CB8AC3E}">
        <p14:creationId xmlns:p14="http://schemas.microsoft.com/office/powerpoint/2010/main" val="7752301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fr-FR" b="1" dirty="0">
                <a:solidFill>
                  <a:schemeClr val="accent1"/>
                </a:solidFill>
              </a:rPr>
              <a:t>4-Echappement du virus à la réponse immunitaire </a:t>
            </a:r>
            <a:endParaRPr lang="fr-FR" b="1" dirty="0" smtClean="0">
              <a:solidFill>
                <a:schemeClr val="accent1"/>
              </a:solidFill>
            </a:endParaRPr>
          </a:p>
          <a:p>
            <a:r>
              <a:rPr lang="fr-FR" b="1" dirty="0" smtClean="0"/>
              <a:t> </a:t>
            </a:r>
            <a:r>
              <a:rPr lang="fr-FR" b="1" dirty="0"/>
              <a:t>Latence</a:t>
            </a:r>
            <a:r>
              <a:rPr lang="fr-FR" dirty="0"/>
              <a:t>: dans ce cas, les antigènes viraux ne s’expriment pas dans la cellule infectée : absence de réponse immunitaire. </a:t>
            </a:r>
            <a:endParaRPr lang="fr-FR" dirty="0" smtClean="0"/>
          </a:p>
          <a:p>
            <a:r>
              <a:rPr lang="fr-FR" b="1" dirty="0" smtClean="0"/>
              <a:t> </a:t>
            </a:r>
            <a:r>
              <a:rPr lang="fr-FR" b="1" dirty="0"/>
              <a:t>Variabilité génétique </a:t>
            </a:r>
            <a:r>
              <a:rPr lang="fr-FR" dirty="0"/>
              <a:t>: les </a:t>
            </a:r>
            <a:r>
              <a:rPr lang="fr-FR" dirty="0" err="1"/>
              <a:t>variants</a:t>
            </a:r>
            <a:r>
              <a:rPr lang="fr-FR" dirty="0"/>
              <a:t> ne sont pas reconnus par les </a:t>
            </a:r>
            <a:r>
              <a:rPr lang="fr-FR" dirty="0" err="1"/>
              <a:t>ACs</a:t>
            </a:r>
            <a:r>
              <a:rPr lang="fr-FR" dirty="0"/>
              <a:t> neutralisants, </a:t>
            </a:r>
            <a:r>
              <a:rPr lang="fr-FR" dirty="0" err="1"/>
              <a:t>exp:VHC</a:t>
            </a:r>
            <a:r>
              <a:rPr lang="fr-FR" dirty="0"/>
              <a:t>, VIH, et la grippe: </a:t>
            </a:r>
            <a:endParaRPr lang="fr-FR" dirty="0" smtClean="0"/>
          </a:p>
          <a:p>
            <a:r>
              <a:rPr lang="fr-FR" dirty="0" smtClean="0"/>
              <a:t>- </a:t>
            </a:r>
            <a:r>
              <a:rPr lang="fr-FR" dirty="0"/>
              <a:t>Dérive «drift»: phénomène constant d’accumulation de mutations. Variation d’1%/an de la séquence des AA de l’HA. </a:t>
            </a:r>
            <a:endParaRPr lang="fr-FR" dirty="0" smtClean="0"/>
          </a:p>
          <a:p>
            <a:r>
              <a:rPr lang="fr-FR" dirty="0" smtClean="0"/>
              <a:t>- </a:t>
            </a:r>
            <a:r>
              <a:rPr lang="fr-FR" dirty="0"/>
              <a:t>Cassure «shift »: phénomène de réassortiment avec émergence d’un nouveau sous-type. </a:t>
            </a:r>
            <a:endParaRPr lang="fr-FR" dirty="0" smtClean="0"/>
          </a:p>
          <a:p>
            <a:r>
              <a:rPr lang="fr-FR" dirty="0" smtClean="0"/>
              <a:t> </a:t>
            </a:r>
            <a:r>
              <a:rPr lang="fr-FR" b="1" dirty="0"/>
              <a:t>Inhibition de l’expression des molécules du CMH Les molécules de la classe I </a:t>
            </a:r>
            <a:r>
              <a:rPr lang="fr-FR" dirty="0"/>
              <a:t>et II : jouent un rôle majeur dans la réponse antivirale . L’absence d’expression de ces molécules inhibe la réponse immunitaire (HIV, CMV, HSV</a:t>
            </a:r>
          </a:p>
        </p:txBody>
      </p:sp>
    </p:spTree>
    <p:extLst>
      <p:ext uri="{BB962C8B-B14F-4D97-AF65-F5344CB8AC3E}">
        <p14:creationId xmlns:p14="http://schemas.microsoft.com/office/powerpoint/2010/main" val="19840093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b="1" dirty="0">
                <a:solidFill>
                  <a:schemeClr val="accent1"/>
                </a:solidFill>
              </a:rPr>
              <a:t>5-Résistance aux </a:t>
            </a:r>
            <a:r>
              <a:rPr lang="fr-FR" b="1" dirty="0" err="1">
                <a:solidFill>
                  <a:schemeClr val="accent1"/>
                </a:solidFill>
              </a:rPr>
              <a:t>anti-rétroviraux</a:t>
            </a:r>
            <a:r>
              <a:rPr lang="fr-FR" b="1" dirty="0">
                <a:solidFill>
                  <a:schemeClr val="accent1"/>
                </a:solidFill>
              </a:rPr>
              <a:t> </a:t>
            </a:r>
            <a:r>
              <a:rPr lang="fr-FR" dirty="0"/>
              <a:t>Des souches résistantes aux antiviraux peuvent apparaitre au cours du TRT rendant ce dernier inefficace. </a:t>
            </a:r>
            <a:endParaRPr lang="fr-FR" dirty="0" smtClean="0"/>
          </a:p>
        </p:txBody>
      </p:sp>
    </p:spTree>
    <p:extLst>
      <p:ext uri="{BB962C8B-B14F-4D97-AF65-F5344CB8AC3E}">
        <p14:creationId xmlns:p14="http://schemas.microsoft.com/office/powerpoint/2010/main" val="15553402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solidFill>
                  <a:srgbClr val="7030A0"/>
                </a:solidFill>
              </a:rPr>
              <a:t>B- Facteurs liés à l’hôte </a:t>
            </a:r>
            <a:endParaRPr lang="fr-FR" b="1" dirty="0" smtClean="0">
              <a:solidFill>
                <a:srgbClr val="7030A0"/>
              </a:solidFill>
            </a:endParaRPr>
          </a:p>
          <a:p>
            <a:r>
              <a:rPr lang="fr-FR" dirty="0" smtClean="0"/>
              <a:t>• </a:t>
            </a:r>
            <a:r>
              <a:rPr lang="fr-FR" dirty="0"/>
              <a:t>Les défenses immunitaires: lutter contre l’infection </a:t>
            </a:r>
            <a:endParaRPr lang="fr-FR" dirty="0" smtClean="0"/>
          </a:p>
          <a:p>
            <a:r>
              <a:rPr lang="fr-FR" dirty="0" smtClean="0"/>
              <a:t>• </a:t>
            </a:r>
            <a:r>
              <a:rPr lang="fr-FR" b="1" dirty="0"/>
              <a:t>Immunité acquise</a:t>
            </a:r>
            <a:r>
              <a:rPr lang="fr-FR" dirty="0"/>
              <a:t> : spécifique ( production d’</a:t>
            </a:r>
            <a:r>
              <a:rPr lang="fr-FR" dirty="0" err="1"/>
              <a:t>ACs</a:t>
            </a:r>
            <a:r>
              <a:rPr lang="fr-FR" dirty="0"/>
              <a:t> et cellules cytotoxiques) • </a:t>
            </a:r>
            <a:endParaRPr lang="fr-FR" dirty="0" smtClean="0"/>
          </a:p>
          <a:p>
            <a:r>
              <a:rPr lang="fr-FR" b="1" dirty="0" smtClean="0"/>
              <a:t>L’immunité </a:t>
            </a:r>
            <a:r>
              <a:rPr lang="fr-FR" b="1" dirty="0"/>
              <a:t>innée</a:t>
            </a:r>
            <a:r>
              <a:rPr lang="fr-FR" dirty="0"/>
              <a:t> : non spécifique (barrière </a:t>
            </a:r>
            <a:r>
              <a:rPr lang="fr-FR" dirty="0" err="1"/>
              <a:t>cutanéomuqueuse</a:t>
            </a:r>
            <a:r>
              <a:rPr lang="fr-FR" dirty="0"/>
              <a:t>, cellules phagocytaires, NK, interférons+++) s’associe à la 1 ère pour l’élimination du virus. Parfois la RI n’aboutit pas et les mécanismes </a:t>
            </a:r>
            <a:r>
              <a:rPr lang="fr-FR" dirty="0" err="1"/>
              <a:t>immuno</a:t>
            </a:r>
            <a:r>
              <a:rPr lang="fr-FR" dirty="0"/>
              <a:t> pathologiques sont responsables de l’action pathogène du virus</a:t>
            </a:r>
          </a:p>
        </p:txBody>
      </p:sp>
    </p:spTree>
    <p:extLst>
      <p:ext uri="{BB962C8B-B14F-4D97-AF65-F5344CB8AC3E}">
        <p14:creationId xmlns:p14="http://schemas.microsoft.com/office/powerpoint/2010/main" val="321515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dirty="0" smtClean="0"/>
              <a:t>INTRODUCTION</a:t>
            </a:r>
            <a:endParaRPr lang="fr-FR" b="1" dirty="0"/>
          </a:p>
        </p:txBody>
      </p:sp>
      <p:sp>
        <p:nvSpPr>
          <p:cNvPr id="3" name="Espace réservé du contenu 2"/>
          <p:cNvSpPr>
            <a:spLocks noGrp="1"/>
          </p:cNvSpPr>
          <p:nvPr>
            <p:ph idx="1"/>
          </p:nvPr>
        </p:nvSpPr>
        <p:spPr/>
        <p:txBody>
          <a:bodyPr>
            <a:normAutofit fontScale="92500" lnSpcReduction="10000"/>
          </a:bodyPr>
          <a:lstStyle/>
          <a:p>
            <a:r>
              <a:rPr lang="fr-FR" dirty="0" smtClean="0"/>
              <a:t> </a:t>
            </a:r>
            <a:r>
              <a:rPr lang="fr-FR" sz="2400" b="1" dirty="0"/>
              <a:t>L’initiation de l’infection nécessite l’entrée du virus chez un hôte sensible. </a:t>
            </a:r>
            <a:endParaRPr lang="ar-DZ" sz="2400" b="1" dirty="0" smtClean="0"/>
          </a:p>
          <a:p>
            <a:r>
              <a:rPr lang="fr-FR" sz="2400" b="1" dirty="0" smtClean="0"/>
              <a:t> </a:t>
            </a:r>
            <a:r>
              <a:rPr lang="fr-FR" sz="2400" b="1" dirty="0"/>
              <a:t>Ceci entraine des lésions et des dysfonctionnements cellulaires responsables de la maladie. </a:t>
            </a:r>
            <a:endParaRPr lang="ar-DZ" sz="2400" b="1" dirty="0" smtClean="0"/>
          </a:p>
          <a:p>
            <a:r>
              <a:rPr lang="fr-FR" sz="2400" b="1" dirty="0" smtClean="0"/>
              <a:t> Infection </a:t>
            </a:r>
            <a:r>
              <a:rPr lang="fr-FR" sz="2400" b="1" dirty="0"/>
              <a:t>locale : multiplication virale exclusivement au niveau du site d’entrée. </a:t>
            </a:r>
            <a:endParaRPr lang="ar-DZ" sz="2400" b="1" dirty="0" smtClean="0"/>
          </a:p>
          <a:p>
            <a:r>
              <a:rPr lang="fr-FR" sz="2400" b="1" dirty="0" smtClean="0"/>
              <a:t> </a:t>
            </a:r>
            <a:r>
              <a:rPr lang="fr-FR" sz="2400" b="1" dirty="0"/>
              <a:t>Infection systémique: l’infection se poursuit dans des tissus distants de la porte d’entrée. </a:t>
            </a:r>
            <a:endParaRPr lang="ar-DZ" sz="2400" b="1" dirty="0" smtClean="0"/>
          </a:p>
          <a:p>
            <a:r>
              <a:rPr lang="fr-FR" sz="2400" b="1" dirty="0" smtClean="0"/>
              <a:t> </a:t>
            </a:r>
            <a:r>
              <a:rPr lang="fr-FR" sz="2400" b="1" dirty="0"/>
              <a:t>Physiopathologie virale: aide au Diagnostic (moments de prélèvements) et à la prise en charge.</a:t>
            </a:r>
          </a:p>
        </p:txBody>
      </p:sp>
    </p:spTree>
    <p:extLst>
      <p:ext uri="{BB962C8B-B14F-4D97-AF65-F5344CB8AC3E}">
        <p14:creationId xmlns:p14="http://schemas.microsoft.com/office/powerpoint/2010/main" val="27780739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Défenses </a:t>
            </a:r>
            <a:r>
              <a:rPr lang="fr-FR" b="1" dirty="0"/>
              <a:t>de l’organisme</a:t>
            </a:r>
          </a:p>
        </p:txBody>
      </p:sp>
      <p:sp>
        <p:nvSpPr>
          <p:cNvPr id="3" name="Espace réservé du contenu 2"/>
          <p:cNvSpPr>
            <a:spLocks noGrp="1"/>
          </p:cNvSpPr>
          <p:nvPr>
            <p:ph idx="1"/>
          </p:nvPr>
        </p:nvSpPr>
        <p:spPr/>
        <p:txBody>
          <a:bodyPr/>
          <a:lstStyle/>
          <a:p>
            <a:r>
              <a:rPr lang="fr-FR" dirty="0"/>
              <a:t>Rôle de la réponse immunitaire dans la pathogenèse des I. virales . </a:t>
            </a:r>
            <a:endParaRPr lang="fr-FR" dirty="0" smtClean="0"/>
          </a:p>
          <a:p>
            <a:r>
              <a:rPr lang="fr-FR" b="1" dirty="0" smtClean="0">
                <a:solidFill>
                  <a:srgbClr val="7030A0"/>
                </a:solidFill>
              </a:rPr>
              <a:t>A-Réponse </a:t>
            </a:r>
            <a:r>
              <a:rPr lang="fr-FR" b="1" dirty="0">
                <a:solidFill>
                  <a:srgbClr val="7030A0"/>
                </a:solidFill>
              </a:rPr>
              <a:t>immunitaire non spécifique </a:t>
            </a:r>
            <a:endParaRPr lang="fr-FR" b="1" dirty="0" smtClean="0">
              <a:solidFill>
                <a:srgbClr val="7030A0"/>
              </a:solidFill>
            </a:endParaRPr>
          </a:p>
          <a:p>
            <a:r>
              <a:rPr lang="fr-FR" dirty="0" smtClean="0"/>
              <a:t> </a:t>
            </a:r>
            <a:r>
              <a:rPr lang="fr-FR" b="1" dirty="0"/>
              <a:t>La réaction inflammatoire </a:t>
            </a:r>
            <a:r>
              <a:rPr lang="fr-FR" dirty="0"/>
              <a:t>déclenchée suite à une infection virale est responsable des symptômes observés (fièvre, congestion des voies respiratoires, atteintes viscérales(méningite , hépatites, encéphalites… ) </a:t>
            </a:r>
            <a:endParaRPr lang="fr-FR" dirty="0" smtClean="0"/>
          </a:p>
          <a:p>
            <a:r>
              <a:rPr lang="fr-FR" dirty="0" smtClean="0"/>
              <a:t> </a:t>
            </a:r>
            <a:r>
              <a:rPr lang="fr-FR" dirty="0"/>
              <a:t>C’est la conséquence de la lyse cellulaire et le largage du contenu cellulaire (enzymes </a:t>
            </a:r>
            <a:r>
              <a:rPr lang="fr-FR" dirty="0" err="1"/>
              <a:t>lysosomiales</a:t>
            </a:r>
            <a:r>
              <a:rPr lang="fr-FR" dirty="0"/>
              <a:t>) à l’origine de la libération de médiateurs (cytokines, histamine, sérotonine, prostaglandines, leucotriène, ….).</a:t>
            </a:r>
          </a:p>
        </p:txBody>
      </p:sp>
    </p:spTree>
    <p:extLst>
      <p:ext uri="{BB962C8B-B14F-4D97-AF65-F5344CB8AC3E}">
        <p14:creationId xmlns:p14="http://schemas.microsoft.com/office/powerpoint/2010/main" val="31641392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fr-FR" b="1" dirty="0" smtClean="0">
                <a:solidFill>
                  <a:srgbClr val="7030A0"/>
                </a:solidFill>
              </a:rPr>
              <a:t>B-Réponse </a:t>
            </a:r>
            <a:r>
              <a:rPr lang="fr-FR" b="1" dirty="0">
                <a:solidFill>
                  <a:srgbClr val="7030A0"/>
                </a:solidFill>
              </a:rPr>
              <a:t>à anticorps </a:t>
            </a:r>
            <a:endParaRPr lang="fr-FR" b="1" dirty="0" smtClean="0">
              <a:solidFill>
                <a:srgbClr val="7030A0"/>
              </a:solidFill>
            </a:endParaRPr>
          </a:p>
          <a:p>
            <a:r>
              <a:rPr lang="fr-FR" dirty="0" smtClean="0"/>
              <a:t> </a:t>
            </a:r>
            <a:r>
              <a:rPr lang="fr-FR" dirty="0"/>
              <a:t>Anticorps facilitant: dans certaines conditions, les anticorps peuvent faciliter l’infection virale: le complexe virus-</a:t>
            </a:r>
            <a:r>
              <a:rPr lang="fr-FR" dirty="0" err="1"/>
              <a:t>ACs</a:t>
            </a:r>
            <a:r>
              <a:rPr lang="fr-FR" dirty="0"/>
              <a:t> se fixe sur les récepteurs du fragment </a:t>
            </a:r>
            <a:r>
              <a:rPr lang="fr-FR" dirty="0" err="1"/>
              <a:t>Fc</a:t>
            </a:r>
            <a:r>
              <a:rPr lang="fr-FR" dirty="0"/>
              <a:t> des </a:t>
            </a:r>
            <a:r>
              <a:rPr lang="fr-FR" dirty="0" err="1"/>
              <a:t>Igs</a:t>
            </a:r>
            <a:r>
              <a:rPr lang="fr-FR" dirty="0"/>
              <a:t> </a:t>
            </a:r>
            <a:r>
              <a:rPr lang="fr-FR" dirty="0" err="1"/>
              <a:t>exp</a:t>
            </a:r>
            <a:r>
              <a:rPr lang="fr-FR" dirty="0"/>
              <a:t>: des cellules de la lignée </a:t>
            </a:r>
            <a:r>
              <a:rPr lang="fr-FR" dirty="0" err="1"/>
              <a:t>monocytaire</a:t>
            </a:r>
            <a:r>
              <a:rPr lang="fr-FR" dirty="0"/>
              <a:t> sont dépourvues de récepteurs spécifiques viraux. </a:t>
            </a:r>
            <a:endParaRPr lang="fr-FR" dirty="0" smtClean="0"/>
          </a:p>
          <a:p>
            <a:r>
              <a:rPr lang="fr-FR" dirty="0" smtClean="0"/>
              <a:t> </a:t>
            </a:r>
            <a:r>
              <a:rPr lang="fr-FR" dirty="0"/>
              <a:t>Le complément peut également jouer un rôle dans le mécanisme de facilitation en se fixant sur les complexes virus-</a:t>
            </a:r>
            <a:r>
              <a:rPr lang="fr-FR" dirty="0" err="1"/>
              <a:t>ACs</a:t>
            </a:r>
            <a:r>
              <a:rPr lang="fr-FR" dirty="0"/>
              <a:t>, ce complexe V-AC-C’ peut se fixer sur des cellules portant les récepteurs pour la fraction C3b du complément. </a:t>
            </a:r>
            <a:r>
              <a:rPr lang="fr-FR" dirty="0" err="1"/>
              <a:t>Exp</a:t>
            </a:r>
            <a:r>
              <a:rPr lang="fr-FR" dirty="0"/>
              <a:t>: VIH, virus de la dengue.</a:t>
            </a:r>
          </a:p>
        </p:txBody>
      </p:sp>
    </p:spTree>
    <p:extLst>
      <p:ext uri="{BB962C8B-B14F-4D97-AF65-F5344CB8AC3E}">
        <p14:creationId xmlns:p14="http://schemas.microsoft.com/office/powerpoint/2010/main" val="24763817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p:txBody>
          <a:bodyPr/>
          <a:lstStyle/>
          <a:p>
            <a:r>
              <a:rPr lang="fr-FR" b="1" dirty="0">
                <a:solidFill>
                  <a:srgbClr val="7030A0"/>
                </a:solidFill>
              </a:rPr>
              <a:t>C. Les Complexes </a:t>
            </a:r>
            <a:r>
              <a:rPr lang="fr-FR" b="1" dirty="0" smtClean="0">
                <a:solidFill>
                  <a:srgbClr val="7030A0"/>
                </a:solidFill>
              </a:rPr>
              <a:t>immuns: </a:t>
            </a:r>
            <a:r>
              <a:rPr lang="fr-FR" dirty="0" smtClean="0"/>
              <a:t>Lors </a:t>
            </a:r>
            <a:r>
              <a:rPr lang="fr-FR" dirty="0"/>
              <a:t>des virémies, certaines particules virales peuvent entrainer la formation de complexes immuns avec des anticorps lorsqu’elles circulent librement dans la circulation (HCV, HBV, HAV, VIH, </a:t>
            </a:r>
            <a:r>
              <a:rPr lang="fr-FR" dirty="0" smtClean="0"/>
              <a:t>parvovirus </a:t>
            </a:r>
            <a:r>
              <a:rPr lang="fr-FR" dirty="0"/>
              <a:t>B19, virus de la rubéole, dengue…. </a:t>
            </a:r>
            <a:endParaRPr lang="fr-FR" dirty="0" smtClean="0"/>
          </a:p>
          <a:p>
            <a:r>
              <a:rPr lang="fr-FR" dirty="0" smtClean="0"/>
              <a:t> </a:t>
            </a:r>
            <a:r>
              <a:rPr lang="fr-FR" dirty="0"/>
              <a:t>Ces complexes immuns vont se déposer au niveau des tissus et déclencher une réponse inflammatoire (manifestations cutanées, articulaires, vasculaires, rénales….) </a:t>
            </a:r>
          </a:p>
        </p:txBody>
      </p:sp>
    </p:spTree>
    <p:extLst>
      <p:ext uri="{BB962C8B-B14F-4D97-AF65-F5344CB8AC3E}">
        <p14:creationId xmlns:p14="http://schemas.microsoft.com/office/powerpoint/2010/main" val="21934688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fr-FR" b="1" dirty="0" smtClean="0">
                <a:solidFill>
                  <a:srgbClr val="7030A0"/>
                </a:solidFill>
              </a:rPr>
              <a:t>D-</a:t>
            </a:r>
            <a:r>
              <a:rPr lang="fr-FR" b="1" dirty="0" err="1" smtClean="0">
                <a:solidFill>
                  <a:srgbClr val="7030A0"/>
                </a:solidFill>
              </a:rPr>
              <a:t>Reponce</a:t>
            </a:r>
            <a:r>
              <a:rPr lang="fr-FR" b="1" dirty="0" smtClean="0">
                <a:solidFill>
                  <a:srgbClr val="7030A0"/>
                </a:solidFill>
              </a:rPr>
              <a:t> cytotoxique:</a:t>
            </a:r>
          </a:p>
          <a:p>
            <a:pPr marL="0" indent="0">
              <a:buNone/>
            </a:pPr>
            <a:r>
              <a:rPr lang="fr-FR" dirty="0" smtClean="0"/>
              <a:t>L’activation </a:t>
            </a:r>
            <a:r>
              <a:rPr lang="fr-FR" dirty="0"/>
              <a:t>des LT CD8+ par les antigènes viraux et leurs stimulation par l’IL2 vont proliférer sous l’action des différentes cytokines (IL4, IL6, interféron γ ) et se différencient en cellules capables d’entrainer une cytotoxicité pour les cellules infectées. La réponse cytotoxique induite par l’infection virale peut avoir des conséquences néfastes pour l’organisme. </a:t>
            </a:r>
            <a:r>
              <a:rPr lang="fr-FR" dirty="0" err="1"/>
              <a:t>Exp</a:t>
            </a:r>
            <a:r>
              <a:rPr lang="fr-FR" dirty="0"/>
              <a:t>: lors des hépatites virales, la lyse des hépatocytes résulte non pas d’un effet </a:t>
            </a:r>
            <a:r>
              <a:rPr lang="fr-FR" dirty="0" err="1"/>
              <a:t>cytopathogène</a:t>
            </a:r>
            <a:r>
              <a:rPr lang="fr-FR" dirty="0"/>
              <a:t> viral, mais de l’action des lymphocytes cytotoxiques sur les hépatocytes exprimant les antigènes viraux . D. R</a:t>
            </a:r>
          </a:p>
        </p:txBody>
      </p:sp>
    </p:spTree>
    <p:extLst>
      <p:ext uri="{BB962C8B-B14F-4D97-AF65-F5344CB8AC3E}">
        <p14:creationId xmlns:p14="http://schemas.microsoft.com/office/powerpoint/2010/main" val="4599039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Donc une réponse cytotoxique trop importante est responsable de la nécrose massive du foie lors des hépatites fulminantes. </a:t>
            </a:r>
            <a:endParaRPr lang="fr-FR" dirty="0" smtClean="0"/>
          </a:p>
          <a:p>
            <a:endParaRPr lang="fr-FR" dirty="0"/>
          </a:p>
          <a:p>
            <a:r>
              <a:rPr lang="fr-FR" dirty="0" smtClean="0"/>
              <a:t> </a:t>
            </a:r>
            <a:r>
              <a:rPr lang="fr-FR" dirty="0"/>
              <a:t>Par contre, une réponse cytotoxique trop faible n’entrainera pas l’élimination du virus mais, elle est responsable lors de l’infection persistante du développement progressif des lésions caractéristiques de l’hépatites chronique (VHB, VHC)</a:t>
            </a:r>
          </a:p>
        </p:txBody>
      </p:sp>
    </p:spTree>
    <p:extLst>
      <p:ext uri="{BB962C8B-B14F-4D97-AF65-F5344CB8AC3E}">
        <p14:creationId xmlns:p14="http://schemas.microsoft.com/office/powerpoint/2010/main" val="9150296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Infections virales et déficits immunitaires</a:t>
            </a:r>
          </a:p>
        </p:txBody>
      </p:sp>
      <p:sp>
        <p:nvSpPr>
          <p:cNvPr id="3" name="Espace réservé du contenu 2"/>
          <p:cNvSpPr>
            <a:spLocks noGrp="1"/>
          </p:cNvSpPr>
          <p:nvPr>
            <p:ph idx="1"/>
          </p:nvPr>
        </p:nvSpPr>
        <p:spPr>
          <a:xfrm>
            <a:off x="1859280" y="2133600"/>
            <a:ext cx="9645332" cy="3777622"/>
          </a:xfrm>
        </p:spPr>
        <p:txBody>
          <a:bodyPr/>
          <a:lstStyle/>
          <a:p>
            <a:r>
              <a:rPr lang="fr-FR" b="1" dirty="0"/>
              <a:t>Immunodépression: </a:t>
            </a:r>
            <a:endParaRPr lang="fr-FR" b="1" dirty="0" smtClean="0"/>
          </a:p>
          <a:p>
            <a:endParaRPr lang="fr-FR" b="1" dirty="0" smtClean="0"/>
          </a:p>
          <a:p>
            <a:r>
              <a:rPr lang="fr-FR" b="1" dirty="0" smtClean="0"/>
              <a:t></a:t>
            </a:r>
            <a:r>
              <a:rPr lang="fr-FR" b="1" dirty="0"/>
              <a:t>Primitive </a:t>
            </a:r>
            <a:r>
              <a:rPr lang="fr-FR" dirty="0"/>
              <a:t>: anomalies génétiques </a:t>
            </a:r>
            <a:endParaRPr lang="fr-FR" dirty="0" smtClean="0"/>
          </a:p>
          <a:p>
            <a:endParaRPr lang="fr-FR" dirty="0" smtClean="0"/>
          </a:p>
          <a:p>
            <a:r>
              <a:rPr lang="fr-FR" b="1" dirty="0" smtClean="0"/>
              <a:t></a:t>
            </a:r>
            <a:r>
              <a:rPr lang="fr-FR" b="1" dirty="0"/>
              <a:t>Secondaire </a:t>
            </a:r>
            <a:r>
              <a:rPr lang="fr-FR" dirty="0"/>
              <a:t>: TRT immunosuppresseur, chimiothérapie, VIH</a:t>
            </a:r>
          </a:p>
        </p:txBody>
      </p:sp>
    </p:spTree>
    <p:extLst>
      <p:ext uri="{BB962C8B-B14F-4D97-AF65-F5344CB8AC3E}">
        <p14:creationId xmlns:p14="http://schemas.microsoft.com/office/powerpoint/2010/main" val="29637527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1574358"/>
            <a:ext cx="8915400" cy="4336864"/>
          </a:xfrm>
        </p:spPr>
        <p:txBody>
          <a:bodyPr>
            <a:normAutofit/>
          </a:bodyPr>
          <a:lstStyle/>
          <a:p>
            <a:r>
              <a:rPr lang="fr-FR" sz="2400" b="1" dirty="0"/>
              <a:t>Déficits de l’immunité à médiation cellulaire </a:t>
            </a:r>
            <a:endParaRPr lang="fr-FR" sz="2400" b="1" dirty="0" smtClean="0"/>
          </a:p>
          <a:p>
            <a:r>
              <a:rPr lang="fr-FR" sz="2400" dirty="0" smtClean="0"/>
              <a:t> </a:t>
            </a:r>
            <a:r>
              <a:rPr lang="fr-FR" sz="2400" dirty="0"/>
              <a:t>joue un rôle important dans l’immunité antivirale. </a:t>
            </a:r>
            <a:endParaRPr lang="fr-FR" sz="2400" dirty="0" smtClean="0"/>
          </a:p>
          <a:p>
            <a:r>
              <a:rPr lang="fr-FR" sz="2400" dirty="0" smtClean="0"/>
              <a:t> </a:t>
            </a:r>
            <a:r>
              <a:rPr lang="fr-FR" sz="2400" dirty="0"/>
              <a:t>fait intervenir les lymphocytes T cytotoxiques qui détruisent les cellules infectées par le virus. </a:t>
            </a:r>
            <a:endParaRPr lang="fr-FR" sz="2400" dirty="0" smtClean="0"/>
          </a:p>
          <a:p>
            <a:r>
              <a:rPr lang="fr-FR" sz="2400" dirty="0" smtClean="0"/>
              <a:t> </a:t>
            </a:r>
            <a:r>
              <a:rPr lang="fr-FR" sz="2400" dirty="0"/>
              <a:t>les déficits de l’immunité à médiation cellulaire favorisent les infections virales sévères . </a:t>
            </a:r>
            <a:r>
              <a:rPr lang="fr-FR" sz="2400" dirty="0" err="1"/>
              <a:t>Exp</a:t>
            </a:r>
            <a:r>
              <a:rPr lang="fr-FR" sz="2400" dirty="0"/>
              <a:t>: </a:t>
            </a:r>
            <a:r>
              <a:rPr lang="fr-FR" sz="2400" dirty="0" err="1"/>
              <a:t>Herpesviridae</a:t>
            </a:r>
            <a:r>
              <a:rPr lang="fr-FR" sz="2400" dirty="0"/>
              <a:t> persistent à l’état latent et en cas de déficit immunitaire il y a réactivation qui peut être cliniquement sévère.</a:t>
            </a:r>
          </a:p>
        </p:txBody>
      </p:sp>
    </p:spTree>
    <p:extLst>
      <p:ext uri="{BB962C8B-B14F-4D97-AF65-F5344CB8AC3E}">
        <p14:creationId xmlns:p14="http://schemas.microsoft.com/office/powerpoint/2010/main" val="3148446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1280160"/>
            <a:ext cx="8915400" cy="4631062"/>
          </a:xfrm>
        </p:spPr>
        <p:txBody>
          <a:bodyPr>
            <a:normAutofit/>
          </a:bodyPr>
          <a:lstStyle/>
          <a:p>
            <a:r>
              <a:rPr lang="fr-FR" sz="2400" b="1" dirty="0"/>
              <a:t>Déficits de l’immunité à médiation humorale </a:t>
            </a:r>
            <a:endParaRPr lang="fr-FR" sz="2400" b="1" dirty="0" smtClean="0"/>
          </a:p>
          <a:p>
            <a:r>
              <a:rPr lang="fr-FR" sz="2400" dirty="0" smtClean="0"/>
              <a:t> </a:t>
            </a:r>
            <a:r>
              <a:rPr lang="fr-FR" sz="2400" dirty="0"/>
              <a:t>fait intervenir les LB sécréteurs des </a:t>
            </a:r>
            <a:r>
              <a:rPr lang="fr-FR" sz="2400" dirty="0" err="1"/>
              <a:t>Acs</a:t>
            </a:r>
            <a:r>
              <a:rPr lang="fr-FR" sz="2400" dirty="0"/>
              <a:t> </a:t>
            </a:r>
            <a:endParaRPr lang="fr-FR" sz="2400" dirty="0" smtClean="0"/>
          </a:p>
          <a:p>
            <a:r>
              <a:rPr lang="fr-FR" sz="2400" dirty="0" smtClean="0"/>
              <a:t> </a:t>
            </a:r>
            <a:r>
              <a:rPr lang="fr-FR" sz="2400" dirty="0"/>
              <a:t>les déficits de cette immunité favorisent les infections par des virus sensibles à l’action des anticorps neutralisants. </a:t>
            </a:r>
            <a:r>
              <a:rPr lang="fr-FR" sz="2400" dirty="0" err="1"/>
              <a:t>Exp</a:t>
            </a:r>
            <a:r>
              <a:rPr lang="fr-FR" sz="2400" dirty="0"/>
              <a:t>: des infections graves peuvent se voir chez les sujets </a:t>
            </a:r>
            <a:r>
              <a:rPr lang="fr-FR" sz="2400" dirty="0" err="1" smtClean="0"/>
              <a:t>agamma-globulinémiques</a:t>
            </a:r>
            <a:r>
              <a:rPr lang="fr-FR" sz="2400" dirty="0"/>
              <a:t>. </a:t>
            </a:r>
            <a:endParaRPr lang="fr-FR" sz="2400" dirty="0" smtClean="0"/>
          </a:p>
          <a:p>
            <a:r>
              <a:rPr lang="fr-FR" sz="2400" dirty="0" smtClean="0"/>
              <a:t>Les </a:t>
            </a:r>
            <a:r>
              <a:rPr lang="fr-FR" sz="2400" dirty="0"/>
              <a:t>infections du </a:t>
            </a:r>
            <a:r>
              <a:rPr lang="fr-FR" sz="2400" dirty="0" smtClean="0"/>
              <a:t>nouveau-né </a:t>
            </a:r>
            <a:r>
              <a:rPr lang="fr-FR" sz="2400" dirty="0"/>
              <a:t>: herpès, varicelle, entérovirus</a:t>
            </a:r>
          </a:p>
        </p:txBody>
      </p:sp>
    </p:spTree>
    <p:extLst>
      <p:ext uri="{BB962C8B-B14F-4D97-AF65-F5344CB8AC3E}">
        <p14:creationId xmlns:p14="http://schemas.microsoft.com/office/powerpoint/2010/main" val="39974926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906449"/>
            <a:ext cx="8915400" cy="5004773"/>
          </a:xfrm>
        </p:spPr>
        <p:txBody>
          <a:bodyPr/>
          <a:lstStyle/>
          <a:p>
            <a:endParaRPr lang="fr-FR" b="1" dirty="0" smtClean="0"/>
          </a:p>
          <a:p>
            <a:endParaRPr lang="fr-FR" b="1" dirty="0"/>
          </a:p>
          <a:p>
            <a:r>
              <a:rPr lang="fr-FR" sz="2400" b="1" dirty="0" smtClean="0"/>
              <a:t>Déficits </a:t>
            </a:r>
            <a:r>
              <a:rPr lang="fr-FR" sz="2400" b="1" dirty="0"/>
              <a:t>immunitaire d’origine virale</a:t>
            </a:r>
            <a:r>
              <a:rPr lang="fr-FR" sz="2400" dirty="0"/>
              <a:t> </a:t>
            </a:r>
            <a:endParaRPr lang="fr-FR" sz="2400" dirty="0" smtClean="0"/>
          </a:p>
          <a:p>
            <a:r>
              <a:rPr lang="fr-FR" sz="2400" dirty="0" smtClean="0"/>
              <a:t> </a:t>
            </a:r>
            <a:r>
              <a:rPr lang="fr-FR" sz="2400" dirty="0"/>
              <a:t>Certains virus sont associés à des déficits immunitaires modérés et transitoires : CMV, virus de la rougeole, </a:t>
            </a:r>
            <a:endParaRPr lang="fr-FR" sz="2400" dirty="0" smtClean="0"/>
          </a:p>
          <a:p>
            <a:r>
              <a:rPr lang="fr-FR" sz="2400" dirty="0" smtClean="0"/>
              <a:t> </a:t>
            </a:r>
            <a:r>
              <a:rPr lang="fr-FR" sz="2400" dirty="0"/>
              <a:t>le VIH entraine une destruction progressive du système immunitaire entrainant un déficit immunitaire majeur. Le VIH infecte les LT CD4+, les monocytes/macrophages et les cellules dendritiques dans les organes lymphoïdes; ce ci aboutit en quelques années à la destruction du système immunitaire</a:t>
            </a:r>
          </a:p>
        </p:txBody>
      </p:sp>
    </p:spTree>
    <p:extLst>
      <p:ext uri="{BB962C8B-B14F-4D97-AF65-F5344CB8AC3E}">
        <p14:creationId xmlns:p14="http://schemas.microsoft.com/office/powerpoint/2010/main" val="2340913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Infections virales et auto-immunité </a:t>
            </a:r>
          </a:p>
        </p:txBody>
      </p:sp>
      <p:sp>
        <p:nvSpPr>
          <p:cNvPr id="3" name="Espace réservé du contenu 2"/>
          <p:cNvSpPr>
            <a:spLocks noGrp="1"/>
          </p:cNvSpPr>
          <p:nvPr>
            <p:ph idx="1"/>
          </p:nvPr>
        </p:nvSpPr>
        <p:spPr/>
        <p:txBody>
          <a:bodyPr/>
          <a:lstStyle/>
          <a:p>
            <a:r>
              <a:rPr lang="fr-FR" dirty="0"/>
              <a:t>Chez l’Homme, l’apparition d’auto-AC peut se voir au décours des infections virales : MNI, rougeole, varicelle, infections à CMV, HCV, HIV…. Différents mécanismes peuvent expliquer l’induction d’une réponse auto-immune par les virus. Dans le cas du virus de la rougeole, il a été mis en évidence la production d’anticorps ou de cellules cytotoxiques par les antigènes viraux qui réagissent avec la protéine basique de la myéline (PBM). L’encéphalite post-rougeoleuse parait liées au développement d’une réponse anti-PBM. </a:t>
            </a:r>
            <a:r>
              <a:rPr lang="fr-FR" dirty="0" smtClean="0"/>
              <a:t>C’est probablement </a:t>
            </a:r>
            <a:r>
              <a:rPr lang="fr-FR" dirty="0"/>
              <a:t>ce mécanisme qui est en cause dans les autres encéphalites post-infectieuses ou dans d’autres atteintes neurologiques telles que les polyradiculonévrites (syndrome de </a:t>
            </a:r>
            <a:r>
              <a:rPr lang="fr-FR" dirty="0" smtClean="0"/>
              <a:t>Guillain Barré</a:t>
            </a:r>
            <a:r>
              <a:rPr lang="fr-FR" dirty="0"/>
              <a:t>)</a:t>
            </a:r>
          </a:p>
        </p:txBody>
      </p:sp>
    </p:spTree>
    <p:extLst>
      <p:ext uri="{BB962C8B-B14F-4D97-AF65-F5344CB8AC3E}">
        <p14:creationId xmlns:p14="http://schemas.microsoft.com/office/powerpoint/2010/main" val="2601197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dirty="0" smtClean="0"/>
              <a:t>DEFINITIONS</a:t>
            </a:r>
            <a:endParaRPr lang="fr-FR" b="1" dirty="0"/>
          </a:p>
        </p:txBody>
      </p:sp>
      <p:sp>
        <p:nvSpPr>
          <p:cNvPr id="3" name="Espace réservé du contenu 2"/>
          <p:cNvSpPr>
            <a:spLocks noGrp="1"/>
          </p:cNvSpPr>
          <p:nvPr>
            <p:ph idx="1"/>
          </p:nvPr>
        </p:nvSpPr>
        <p:spPr/>
        <p:txBody>
          <a:bodyPr>
            <a:noAutofit/>
          </a:bodyPr>
          <a:lstStyle/>
          <a:p>
            <a:r>
              <a:rPr lang="fr-FR" sz="2000" b="1" dirty="0"/>
              <a:t>• Pathogenèse : processus par lequel le virus induit une maladie </a:t>
            </a:r>
            <a:endParaRPr lang="fr-FR" sz="2000" b="1" dirty="0" smtClean="0"/>
          </a:p>
          <a:p>
            <a:endParaRPr lang="fr-FR" sz="2000" b="1" dirty="0" smtClean="0"/>
          </a:p>
          <a:p>
            <a:r>
              <a:rPr lang="fr-FR" sz="2000" b="1" dirty="0" smtClean="0"/>
              <a:t>• </a:t>
            </a:r>
            <a:r>
              <a:rPr lang="fr-FR" sz="2000" b="1" dirty="0"/>
              <a:t>Tropisme : aptitude d’un virus à infecter une cellule, un tissu ou un organe </a:t>
            </a:r>
            <a:endParaRPr lang="fr-FR" sz="2000" b="1" dirty="0" smtClean="0"/>
          </a:p>
          <a:p>
            <a:endParaRPr lang="fr-FR" sz="2000" b="1" dirty="0"/>
          </a:p>
          <a:p>
            <a:r>
              <a:rPr lang="fr-FR" sz="2000" b="1" dirty="0" smtClean="0"/>
              <a:t>• </a:t>
            </a:r>
            <a:r>
              <a:rPr lang="fr-FR" sz="2000" b="1" dirty="0"/>
              <a:t>Virulence : degré du pouvoir </a:t>
            </a:r>
            <a:r>
              <a:rPr lang="fr-FR" sz="2000" b="1" dirty="0" smtClean="0"/>
              <a:t>pathogène</a:t>
            </a:r>
          </a:p>
          <a:p>
            <a:endParaRPr lang="fr-FR" sz="2000" b="1" dirty="0" smtClean="0"/>
          </a:p>
          <a:p>
            <a:r>
              <a:rPr lang="fr-FR" sz="2000" b="1" dirty="0" smtClean="0"/>
              <a:t>Un </a:t>
            </a:r>
            <a:r>
              <a:rPr lang="fr-FR" sz="2000" b="1" dirty="0"/>
              <a:t>virus cytolytique est un virus dont la réplication virale induit la destruction de la cellule qu’il a infectée.</a:t>
            </a:r>
            <a:br>
              <a:rPr lang="fr-FR" sz="2000" b="1" dirty="0"/>
            </a:br>
            <a:endParaRPr lang="fr-FR" sz="2000" b="1" dirty="0"/>
          </a:p>
        </p:txBody>
      </p:sp>
    </p:spTree>
    <p:extLst>
      <p:ext uri="{BB962C8B-B14F-4D97-AF65-F5344CB8AC3E}">
        <p14:creationId xmlns:p14="http://schemas.microsoft.com/office/powerpoint/2010/main" val="1815625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DEFINITIONS</a:t>
            </a:r>
            <a:endParaRPr lang="fr-FR" dirty="0"/>
          </a:p>
        </p:txBody>
      </p:sp>
      <p:sp>
        <p:nvSpPr>
          <p:cNvPr id="3" name="Espace réservé du contenu 2"/>
          <p:cNvSpPr>
            <a:spLocks noGrp="1"/>
          </p:cNvSpPr>
          <p:nvPr>
            <p:ph idx="1"/>
          </p:nvPr>
        </p:nvSpPr>
        <p:spPr/>
        <p:txBody>
          <a:bodyPr>
            <a:normAutofit/>
          </a:bodyPr>
          <a:lstStyle/>
          <a:p>
            <a:r>
              <a:rPr lang="fr-FR" sz="2400" dirty="0"/>
              <a:t>Une infection virale peut être asymptomatique. </a:t>
            </a:r>
            <a:endParaRPr lang="fr-FR" sz="2400" dirty="0" smtClean="0"/>
          </a:p>
          <a:p>
            <a:r>
              <a:rPr lang="fr-FR" sz="2400" dirty="0" smtClean="0"/>
              <a:t>Un </a:t>
            </a:r>
            <a:r>
              <a:rPr lang="fr-FR" sz="2400" dirty="0"/>
              <a:t>organisme infecté </a:t>
            </a:r>
            <a:r>
              <a:rPr lang="fr-FR" sz="2400" dirty="0" smtClean="0"/>
              <a:t>peut produire </a:t>
            </a:r>
            <a:r>
              <a:rPr lang="fr-FR" sz="2400" dirty="0"/>
              <a:t>abondamment des virus sans développer une maladie clinique</a:t>
            </a:r>
          </a:p>
        </p:txBody>
      </p:sp>
    </p:spTree>
    <p:extLst>
      <p:ext uri="{BB962C8B-B14F-4D97-AF65-F5344CB8AC3E}">
        <p14:creationId xmlns:p14="http://schemas.microsoft.com/office/powerpoint/2010/main" val="1983182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dirty="0"/>
              <a:t>Epidémiologie </a:t>
            </a:r>
            <a:r>
              <a:rPr lang="fr-FR" dirty="0"/>
              <a:t>:</a:t>
            </a:r>
          </a:p>
        </p:txBody>
      </p:sp>
      <p:sp>
        <p:nvSpPr>
          <p:cNvPr id="3" name="Espace réservé du contenu 2"/>
          <p:cNvSpPr>
            <a:spLocks noGrp="1"/>
          </p:cNvSpPr>
          <p:nvPr>
            <p:ph idx="1"/>
          </p:nvPr>
        </p:nvSpPr>
        <p:spPr/>
        <p:txBody>
          <a:bodyPr>
            <a:normAutofit/>
          </a:bodyPr>
          <a:lstStyle/>
          <a:p>
            <a:r>
              <a:rPr lang="fr-FR" b="1" dirty="0" smtClean="0"/>
              <a:t>circonstances </a:t>
            </a:r>
            <a:r>
              <a:rPr lang="fr-FR" b="1" dirty="0"/>
              <a:t>de survenue de l’infection </a:t>
            </a:r>
            <a:r>
              <a:rPr lang="fr-FR" b="1" dirty="0" smtClean="0"/>
              <a:t>virale</a:t>
            </a:r>
          </a:p>
          <a:p>
            <a:r>
              <a:rPr lang="fr-FR" b="1" dirty="0" smtClean="0"/>
              <a:t> </a:t>
            </a:r>
            <a:r>
              <a:rPr lang="fr-FR" b="1" dirty="0"/>
              <a:t>- l’homme est l'hôte principal (et il est un réservoir aussi) : majorité des cas. </a:t>
            </a:r>
            <a:endParaRPr lang="fr-FR" b="1" dirty="0" smtClean="0"/>
          </a:p>
          <a:p>
            <a:r>
              <a:rPr lang="fr-FR" b="1" dirty="0" smtClean="0"/>
              <a:t>- </a:t>
            </a:r>
            <a:r>
              <a:rPr lang="fr-FR" b="1" dirty="0"/>
              <a:t>l’homme est un hôte intermédiaire : c’est un accident. </a:t>
            </a:r>
            <a:endParaRPr lang="fr-FR" b="1" dirty="0" smtClean="0"/>
          </a:p>
          <a:p>
            <a:r>
              <a:rPr lang="fr-FR" b="1" dirty="0" smtClean="0"/>
              <a:t>- </a:t>
            </a:r>
            <a:r>
              <a:rPr lang="fr-FR" b="1" dirty="0"/>
              <a:t>dans les arboviroses (fièvre jaune, dengue, encéphalite japonaise), c’est le moustique (arthropode) qui transmettra par hasard le virus lors d’un repas sanguin mais on ne transmet pas ensuite le virus d’humain à humain. On est l'hôte intermédiaire dans un cycle. </a:t>
            </a:r>
            <a:endParaRPr lang="fr-FR" b="1" dirty="0" smtClean="0"/>
          </a:p>
          <a:p>
            <a:r>
              <a:rPr lang="fr-FR" b="1" dirty="0" smtClean="0"/>
              <a:t>- </a:t>
            </a:r>
            <a:r>
              <a:rPr lang="fr-FR" b="1" dirty="0"/>
              <a:t>L’homme peut aussi être un hôte accidentel : le réservoir est animal et l’homme peut être contaminé par : - morsure (rage, Ebola) - aérosol (</a:t>
            </a:r>
            <a:r>
              <a:rPr lang="fr-FR" b="1" dirty="0" err="1"/>
              <a:t>hantavirus</a:t>
            </a:r>
            <a:r>
              <a:rPr lang="fr-FR" b="1" dirty="0"/>
              <a:t>, </a:t>
            </a:r>
            <a:r>
              <a:rPr lang="fr-FR" b="1" dirty="0" err="1"/>
              <a:t>arenavirus</a:t>
            </a:r>
            <a:r>
              <a:rPr lang="fr-FR" b="1" dirty="0"/>
              <a:t>)</a:t>
            </a:r>
          </a:p>
        </p:txBody>
      </p:sp>
    </p:spTree>
    <p:extLst>
      <p:ext uri="{BB962C8B-B14F-4D97-AF65-F5344CB8AC3E}">
        <p14:creationId xmlns:p14="http://schemas.microsoft.com/office/powerpoint/2010/main" val="3201548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Les étapes de la pathogénèse Les </a:t>
            </a:r>
            <a:r>
              <a:rPr lang="fr-FR" b="1" dirty="0" smtClean="0"/>
              <a:t>étapes </a:t>
            </a:r>
            <a:r>
              <a:rPr lang="fr-FR" b="1" dirty="0"/>
              <a:t>de la pathogénèse sont :</a:t>
            </a:r>
          </a:p>
        </p:txBody>
      </p:sp>
      <p:sp>
        <p:nvSpPr>
          <p:cNvPr id="4" name="Rectangle 3"/>
          <p:cNvSpPr/>
          <p:nvPr/>
        </p:nvSpPr>
        <p:spPr>
          <a:xfrm>
            <a:off x="2264134" y="3244334"/>
            <a:ext cx="2316480" cy="369332"/>
          </a:xfrm>
          <a:prstGeom prst="rect">
            <a:avLst/>
          </a:prstGeom>
          <a:solidFill>
            <a:schemeClr val="bg2">
              <a:lumMod val="50000"/>
            </a:schemeClr>
          </a:solidFill>
          <a:ln>
            <a:solidFill>
              <a:schemeClr val="accent1">
                <a:lumMod val="75000"/>
              </a:schemeClr>
            </a:solidFill>
          </a:ln>
        </p:spPr>
        <p:txBody>
          <a:bodyPr wrap="square">
            <a:spAutoFit/>
          </a:bodyPr>
          <a:lstStyle/>
          <a:p>
            <a:r>
              <a:rPr lang="fr-FR" dirty="0"/>
              <a:t>LA TRANSMISSION</a:t>
            </a:r>
          </a:p>
        </p:txBody>
      </p:sp>
      <p:sp>
        <p:nvSpPr>
          <p:cNvPr id="5" name="Rectangle 4"/>
          <p:cNvSpPr/>
          <p:nvPr/>
        </p:nvSpPr>
        <p:spPr>
          <a:xfrm>
            <a:off x="5250180" y="3244334"/>
            <a:ext cx="2331720" cy="369332"/>
          </a:xfrm>
          <a:prstGeom prst="rect">
            <a:avLst/>
          </a:prstGeom>
          <a:solidFill>
            <a:schemeClr val="accent1">
              <a:lumMod val="60000"/>
              <a:lumOff val="40000"/>
            </a:schemeClr>
          </a:solidFill>
        </p:spPr>
        <p:txBody>
          <a:bodyPr wrap="square">
            <a:spAutoFit/>
          </a:bodyPr>
          <a:lstStyle/>
          <a:p>
            <a:r>
              <a:rPr lang="fr-FR" dirty="0"/>
              <a:t>DIFFUSION VIRALE</a:t>
            </a:r>
          </a:p>
        </p:txBody>
      </p:sp>
      <p:sp>
        <p:nvSpPr>
          <p:cNvPr id="7" name="Rectangle 6"/>
          <p:cNvSpPr/>
          <p:nvPr/>
        </p:nvSpPr>
        <p:spPr>
          <a:xfrm flipH="1">
            <a:off x="8145779" y="3244334"/>
            <a:ext cx="2217419" cy="369332"/>
          </a:xfrm>
          <a:prstGeom prst="rect">
            <a:avLst/>
          </a:prstGeom>
          <a:solidFill>
            <a:schemeClr val="accent6">
              <a:lumMod val="60000"/>
              <a:lumOff val="40000"/>
            </a:schemeClr>
          </a:solidFill>
        </p:spPr>
        <p:txBody>
          <a:bodyPr wrap="square">
            <a:spAutoFit/>
          </a:bodyPr>
          <a:lstStyle/>
          <a:p>
            <a:r>
              <a:rPr lang="fr-FR" dirty="0"/>
              <a:t>ORGANES CIBLES</a:t>
            </a:r>
          </a:p>
        </p:txBody>
      </p:sp>
      <p:sp>
        <p:nvSpPr>
          <p:cNvPr id="8" name="Rectangle 7"/>
          <p:cNvSpPr/>
          <p:nvPr/>
        </p:nvSpPr>
        <p:spPr>
          <a:xfrm flipH="1">
            <a:off x="4829493" y="4539734"/>
            <a:ext cx="2217419" cy="646331"/>
          </a:xfrm>
          <a:prstGeom prst="rect">
            <a:avLst/>
          </a:prstGeom>
          <a:solidFill>
            <a:srgbClr val="FFFF00"/>
          </a:solidFill>
        </p:spPr>
        <p:txBody>
          <a:bodyPr wrap="square">
            <a:spAutoFit/>
          </a:bodyPr>
          <a:lstStyle/>
          <a:p>
            <a:r>
              <a:rPr lang="fr-FR" dirty="0" smtClean="0"/>
              <a:t>Réponse immunitaire</a:t>
            </a:r>
            <a:endParaRPr lang="fr-FR" dirty="0"/>
          </a:p>
        </p:txBody>
      </p:sp>
    </p:spTree>
    <p:extLst>
      <p:ext uri="{BB962C8B-B14F-4D97-AF65-F5344CB8AC3E}">
        <p14:creationId xmlns:p14="http://schemas.microsoft.com/office/powerpoint/2010/main" val="1786588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dirty="0" smtClean="0"/>
              <a:t>.I- </a:t>
            </a:r>
            <a:r>
              <a:rPr lang="fr-FR" b="1" dirty="0"/>
              <a:t>LA </a:t>
            </a:r>
            <a:r>
              <a:rPr lang="fr-FR" b="1" dirty="0" smtClean="0"/>
              <a:t>TRANSMISSION</a:t>
            </a:r>
            <a:endParaRPr lang="fr-FR" b="1" dirty="0"/>
          </a:p>
        </p:txBody>
      </p:sp>
      <p:sp>
        <p:nvSpPr>
          <p:cNvPr id="3" name="Espace réservé du contenu 2"/>
          <p:cNvSpPr>
            <a:spLocks noGrp="1"/>
          </p:cNvSpPr>
          <p:nvPr>
            <p:ph idx="1"/>
          </p:nvPr>
        </p:nvSpPr>
        <p:spPr/>
        <p:txBody>
          <a:bodyPr/>
          <a:lstStyle/>
          <a:p>
            <a:r>
              <a:rPr lang="fr-FR" dirty="0"/>
              <a:t>Transmission horizontale: Transmission par contage soit un contact</a:t>
            </a:r>
            <a:r>
              <a:rPr lang="fr-FR" b="1" dirty="0"/>
              <a:t> direct</a:t>
            </a:r>
            <a:r>
              <a:rPr lang="fr-FR" dirty="0"/>
              <a:t>, à travers une porte d’entrée (respiratoire, digestive…) ou par </a:t>
            </a:r>
            <a:r>
              <a:rPr lang="fr-FR" b="1" dirty="0"/>
              <a:t>l’intermédiaire</a:t>
            </a:r>
            <a:r>
              <a:rPr lang="fr-FR" dirty="0"/>
              <a:t> de vecteurs (arthropodes). </a:t>
            </a:r>
            <a:endParaRPr lang="fr-FR" dirty="0" smtClean="0"/>
          </a:p>
          <a:p>
            <a:endParaRPr lang="fr-FR" dirty="0" smtClean="0"/>
          </a:p>
          <a:p>
            <a:r>
              <a:rPr lang="fr-FR" dirty="0" smtClean="0"/>
              <a:t>Transmission </a:t>
            </a:r>
            <a:r>
              <a:rPr lang="fr-FR" dirty="0"/>
              <a:t>verticale « mère – enfant » Transmission congénitale ou héréditaire: elle se fait par voie </a:t>
            </a:r>
            <a:r>
              <a:rPr lang="fr-FR" dirty="0" err="1"/>
              <a:t>transplacentaire</a:t>
            </a:r>
            <a:r>
              <a:rPr lang="fr-FR" dirty="0"/>
              <a:t> : rubéole, CMV, VIH, HBV ou lors du passage de la filière génitale: HBV, VIH, HSV</a:t>
            </a:r>
          </a:p>
        </p:txBody>
      </p:sp>
    </p:spTree>
    <p:extLst>
      <p:ext uri="{BB962C8B-B14F-4D97-AF65-F5344CB8AC3E}">
        <p14:creationId xmlns:p14="http://schemas.microsoft.com/office/powerpoint/2010/main" val="2975139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 </a:t>
            </a:r>
            <a:r>
              <a:rPr lang="fr-FR" b="1" dirty="0"/>
              <a:t>MODES DE CONTAMINATION</a:t>
            </a:r>
          </a:p>
        </p:txBody>
      </p:sp>
      <p:sp>
        <p:nvSpPr>
          <p:cNvPr id="3" name="Espace réservé du contenu 2"/>
          <p:cNvSpPr>
            <a:spLocks noGrp="1"/>
          </p:cNvSpPr>
          <p:nvPr>
            <p:ph idx="1"/>
          </p:nvPr>
        </p:nvSpPr>
        <p:spPr/>
        <p:txBody>
          <a:bodyPr>
            <a:normAutofit/>
          </a:bodyPr>
          <a:lstStyle/>
          <a:p>
            <a:r>
              <a:rPr lang="fr-FR" dirty="0"/>
              <a:t> Contamination aérienne =&gt; indirecte s/f d’aérosols (éternuements, toux) ,directe : salive (EBV) </a:t>
            </a:r>
            <a:endParaRPr lang="fr-FR" dirty="0" smtClean="0"/>
          </a:p>
          <a:p>
            <a:r>
              <a:rPr lang="fr-FR" dirty="0" smtClean="0"/>
              <a:t> </a:t>
            </a:r>
            <a:r>
              <a:rPr lang="fr-FR" dirty="0"/>
              <a:t>Contamination digestive =&gt; contamination </a:t>
            </a:r>
            <a:r>
              <a:rPr lang="fr-FR" dirty="0" err="1"/>
              <a:t>féco</a:t>
            </a:r>
            <a:r>
              <a:rPr lang="fr-FR" dirty="0"/>
              <a:t>-orale, élimination du virus dans les selles : virus nu = virus résistant : entérovirus, HAV, peuvent contaminés l’eau et les aliments. </a:t>
            </a:r>
            <a:endParaRPr lang="fr-FR" dirty="0" smtClean="0"/>
          </a:p>
          <a:p>
            <a:r>
              <a:rPr lang="fr-FR" dirty="0" smtClean="0"/>
              <a:t> </a:t>
            </a:r>
            <a:r>
              <a:rPr lang="fr-FR" dirty="0"/>
              <a:t>Contamination sexuelle =&gt; excrétion du virus dans le tractus génital (IST)  Contamination mère-enfant =&gt; prénatale: </a:t>
            </a:r>
            <a:r>
              <a:rPr lang="fr-FR" dirty="0" err="1"/>
              <a:t>transplacentaire</a:t>
            </a:r>
            <a:r>
              <a:rPr lang="fr-FR" dirty="0"/>
              <a:t>, péri natale : pendant l’accouchement, post natal : pendant l’allaitement </a:t>
            </a:r>
            <a:endParaRPr lang="fr-FR" dirty="0" smtClean="0"/>
          </a:p>
          <a:p>
            <a:r>
              <a:rPr lang="fr-FR" dirty="0" smtClean="0"/>
              <a:t> </a:t>
            </a:r>
            <a:r>
              <a:rPr lang="fr-FR" dirty="0"/>
              <a:t>Contamination iatrogène =&gt; transfusion ( avant 1994), greffes d’organes , dentistes, exploration invasives…. </a:t>
            </a:r>
            <a:endParaRPr lang="fr-FR" dirty="0" smtClean="0"/>
          </a:p>
          <a:p>
            <a:r>
              <a:rPr lang="fr-FR" dirty="0" smtClean="0"/>
              <a:t> </a:t>
            </a:r>
            <a:r>
              <a:rPr lang="fr-FR" dirty="0"/>
              <a:t>Autres: toxicomanie </a:t>
            </a:r>
            <a:r>
              <a:rPr lang="fr-FR" dirty="0" smtClean="0"/>
              <a:t>IV, </a:t>
            </a:r>
            <a:r>
              <a:rPr lang="fr-FR" dirty="0"/>
              <a:t>scarification ou </a:t>
            </a:r>
            <a:r>
              <a:rPr lang="fr-FR" dirty="0" err="1"/>
              <a:t>hidjama</a:t>
            </a:r>
            <a:r>
              <a:rPr lang="fr-FR" dirty="0"/>
              <a:t>, tatouage piercing….</a:t>
            </a:r>
          </a:p>
        </p:txBody>
      </p:sp>
    </p:spTree>
    <p:extLst>
      <p:ext uri="{BB962C8B-B14F-4D97-AF65-F5344CB8AC3E}">
        <p14:creationId xmlns:p14="http://schemas.microsoft.com/office/powerpoint/2010/main" val="32166031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 </a:t>
            </a:r>
            <a:r>
              <a:rPr lang="fr-FR" b="1" dirty="0"/>
              <a:t>PERIODE D INCUBATION</a:t>
            </a:r>
          </a:p>
        </p:txBody>
      </p:sp>
      <p:sp>
        <p:nvSpPr>
          <p:cNvPr id="3" name="Espace réservé du contenu 2"/>
          <p:cNvSpPr>
            <a:spLocks noGrp="1"/>
          </p:cNvSpPr>
          <p:nvPr>
            <p:ph idx="1"/>
          </p:nvPr>
        </p:nvSpPr>
        <p:spPr/>
        <p:txBody>
          <a:bodyPr/>
          <a:lstStyle/>
          <a:p>
            <a:r>
              <a:rPr lang="fr-FR" b="1" dirty="0"/>
              <a:t>La période d’incubation </a:t>
            </a:r>
            <a:r>
              <a:rPr lang="fr-FR" dirty="0"/>
              <a:t>: période allant du contage à l’apparition des premiers signes cliniques. Cette période est de durée variable et est fonction du site de multiplication virale : </a:t>
            </a:r>
            <a:endParaRPr lang="fr-FR" dirty="0" smtClean="0"/>
          </a:p>
          <a:p>
            <a:r>
              <a:rPr lang="fr-FR" dirty="0" smtClean="0"/>
              <a:t> </a:t>
            </a:r>
            <a:r>
              <a:rPr lang="fr-FR" dirty="0"/>
              <a:t>Si le site de multiplication se confond avec la porte d’entrée: infection locale , cette période sera courte </a:t>
            </a:r>
            <a:r>
              <a:rPr lang="fr-FR" dirty="0" err="1"/>
              <a:t>exp</a:t>
            </a:r>
            <a:r>
              <a:rPr lang="fr-FR" dirty="0"/>
              <a:t>: </a:t>
            </a:r>
            <a:r>
              <a:rPr lang="fr-FR" dirty="0" smtClean="0"/>
              <a:t>grippe</a:t>
            </a:r>
          </a:p>
          <a:p>
            <a:r>
              <a:rPr lang="fr-FR" dirty="0" smtClean="0"/>
              <a:t> </a:t>
            </a:r>
            <a:r>
              <a:rPr lang="fr-FR" dirty="0"/>
              <a:t> Si le site de multiplication est distinct de la porte d’entrée : infection générale, cette période sera longue quelques semaines ou mois (rage, hépatites, poliomyélite).</a:t>
            </a:r>
          </a:p>
        </p:txBody>
      </p:sp>
    </p:spTree>
    <p:extLst>
      <p:ext uri="{BB962C8B-B14F-4D97-AF65-F5344CB8AC3E}">
        <p14:creationId xmlns:p14="http://schemas.microsoft.com/office/powerpoint/2010/main" val="3407726408"/>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154</TotalTime>
  <Words>2428</Words>
  <Application>Microsoft Office PowerPoint</Application>
  <PresentationFormat>Grand écran</PresentationFormat>
  <Paragraphs>122</Paragraphs>
  <Slides>29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29</vt:i4>
      </vt:variant>
    </vt:vector>
  </HeadingPairs>
  <TitlesOfParts>
    <vt:vector size="34" baseType="lpstr">
      <vt:lpstr>Arial</vt:lpstr>
      <vt:lpstr>Century Gothic</vt:lpstr>
      <vt:lpstr>Tahoma</vt:lpstr>
      <vt:lpstr>Wingdings 3</vt:lpstr>
      <vt:lpstr>Brin</vt:lpstr>
      <vt:lpstr>PHYSIOPATHOLOGIE DES INFECTIONS VIRALES</vt:lpstr>
      <vt:lpstr>INTRODUCTION</vt:lpstr>
      <vt:lpstr>DEFINITIONS</vt:lpstr>
      <vt:lpstr>DEFINITIONS</vt:lpstr>
      <vt:lpstr>Epidémiologie :</vt:lpstr>
      <vt:lpstr>Présentation PowerPoint</vt:lpstr>
      <vt:lpstr>.I- LA TRANSMISSION</vt:lpstr>
      <vt:lpstr>. MODES DE CONTAMINATION</vt:lpstr>
      <vt:lpstr>. PERIODE D INCUBATION</vt:lpstr>
      <vt:lpstr>II. DIFFUSION VIRALE</vt:lpstr>
      <vt:lpstr>VOIES DE DIFFUSION</vt:lpstr>
      <vt:lpstr>III. ORGANES CIBLES</vt:lpstr>
      <vt:lpstr>IV. MANIFESTATIONS CLINIQUES</vt:lpstr>
      <vt:lpstr>V-EVOLUTION DES INFECTIONS VIRALES </vt:lpstr>
      <vt:lpstr>Présentation PowerPoint</vt:lpstr>
      <vt:lpstr>FACTEURS INFLUENCANTS LA PATHOGENESE</vt:lpstr>
      <vt:lpstr>Présentation PowerPoint</vt:lpstr>
      <vt:lpstr>Présentation PowerPoint</vt:lpstr>
      <vt:lpstr>Présentation PowerPoint</vt:lpstr>
      <vt:lpstr>Défenses de l’organisme</vt:lpstr>
      <vt:lpstr>Présentation PowerPoint</vt:lpstr>
      <vt:lpstr>Présentation PowerPoint</vt:lpstr>
      <vt:lpstr>Présentation PowerPoint</vt:lpstr>
      <vt:lpstr>Présentation PowerPoint</vt:lpstr>
      <vt:lpstr>Infections virales et déficits immunitaires</vt:lpstr>
      <vt:lpstr>Présentation PowerPoint</vt:lpstr>
      <vt:lpstr>Présentation PowerPoint</vt:lpstr>
      <vt:lpstr>Présentation PowerPoint</vt:lpstr>
      <vt:lpstr>Infections virales et auto-immunité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Hello</dc:creator>
  <cp:lastModifiedBy>Hello</cp:lastModifiedBy>
  <cp:revision>14</cp:revision>
  <dcterms:created xsi:type="dcterms:W3CDTF">2021-06-17T08:28:16Z</dcterms:created>
  <dcterms:modified xsi:type="dcterms:W3CDTF">2021-06-17T11:03:19Z</dcterms:modified>
</cp:coreProperties>
</file>