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D34-0629-4075-BAF9-5A941F04EFC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6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102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438513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7224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794632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2655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B730-F833-482E-BB44-39CDAD6A6DC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1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490D-F6F7-4778-BE3F-CD66BD2B218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2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946F-0A52-491D-99CB-EF05D2CBEFF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72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D34-0629-4075-BAF9-5A941F04EFC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43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EBDB-9FAD-43A4-91E3-30D0427F3CA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5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EBDB-9FAD-43A4-91E3-30D0427F3CA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47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A17-02FB-444A-9C26-55ECA689039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30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134-7E13-4C9C-8E72-05051AEBCC4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7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8CC8-C142-456C-A89E-FA5246D9D8E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39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15A-A2D0-42EC-9545-383FCB7E659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529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307F-92E1-42C8-8209-9E81C9D9DE7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042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17B2-6439-4573-936A-B36622A64C6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08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4187-73FC-4860-BE23-286A173DB13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217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163653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5886956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6114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A17-02FB-444A-9C26-55ECA689039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98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53455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61165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B730-F833-482E-BB44-39CDAD6A6DC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186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490D-F6F7-4778-BE3F-CD66BD2B218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560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946F-0A52-491D-99CB-EF05D2CBEFF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79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7134-7E13-4C9C-8E72-05051AEBCC4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5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8CC8-C142-456C-A89E-FA5246D9D8E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15A-A2D0-42EC-9545-383FCB7E659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7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307F-92E1-42C8-8209-9E81C9D9DE7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8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17B2-6439-4573-936A-B36622A64C6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7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E4187-73FC-4860-BE23-286A173DB13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5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1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26D3-142C-4640-82A7-75A9AFFBF78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16/08/2021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‹N°›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6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algn="ctr" rtl="0"/>
            <a:r>
              <a:rPr lang="fr-FR" sz="2400" b="1" i="0" u="none" strike="noStrike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GÉNÉRALITÉS</a:t>
            </a:r>
            <a:r>
              <a:rPr lang="fr-FR" sz="2000" b="1" i="0" u="none" strike="noStrike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fr-FR" sz="2400" b="1" i="0" u="none" strike="noStrike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SUR LES HERPESVIRIDÆ (VIRUS HERPÈTIQUES</a:t>
            </a:r>
            <a:r>
              <a:rPr lang="fr-FR" sz="2000" b="1" i="0" u="none" strike="noStrike" baseline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/>
              <a:t>La </a:t>
            </a:r>
            <a:r>
              <a:rPr lang="en-US" sz="2000" dirty="0" err="1"/>
              <a:t>famille</a:t>
            </a:r>
            <a:r>
              <a:rPr lang="en-US" sz="2000" dirty="0"/>
              <a:t> des </a:t>
            </a:r>
            <a:r>
              <a:rPr lang="en-US" sz="2000" i="1" dirty="0" err="1"/>
              <a:t>Herpesviridae</a:t>
            </a:r>
            <a:r>
              <a:rPr lang="en-US" sz="2000" dirty="0"/>
              <a:t> </a:t>
            </a:r>
            <a:r>
              <a:rPr lang="en-US" sz="2000" dirty="0" err="1"/>
              <a:t>comporte</a:t>
            </a:r>
            <a:r>
              <a:rPr lang="en-US" sz="2000" dirty="0"/>
              <a:t> </a:t>
            </a:r>
            <a:r>
              <a:rPr lang="en-US" sz="2000" dirty="0" err="1"/>
              <a:t>près</a:t>
            </a:r>
            <a:r>
              <a:rPr lang="en-US" sz="2000" dirty="0"/>
              <a:t> de 120 </a:t>
            </a:r>
            <a:r>
              <a:rPr lang="en-US" sz="2000" dirty="0" err="1"/>
              <a:t>herpèsvirus</a:t>
            </a:r>
            <a:r>
              <a:rPr lang="en-US" sz="2000" dirty="0"/>
              <a:t>. Les 8 herpesvirus </a:t>
            </a:r>
            <a:r>
              <a:rPr lang="en-US" sz="2000" dirty="0" err="1"/>
              <a:t>strictement</a:t>
            </a:r>
            <a:r>
              <a:rPr lang="en-US" sz="2000" dirty="0"/>
              <a:t> humains sont </a:t>
            </a:r>
            <a:r>
              <a:rPr lang="en-US" sz="2000" dirty="0" err="1"/>
              <a:t>répartis</a:t>
            </a:r>
            <a:r>
              <a:rPr lang="en-US" sz="2000" dirty="0"/>
              <a:t> </a:t>
            </a:r>
            <a:r>
              <a:rPr lang="en-US" sz="2000" dirty="0" err="1"/>
              <a:t>dans</a:t>
            </a:r>
            <a:r>
              <a:rPr lang="en-US" sz="2000" dirty="0"/>
              <a:t> les 3 sous-</a:t>
            </a:r>
            <a:r>
              <a:rPr lang="en-US" sz="2000" dirty="0" err="1"/>
              <a:t>familles</a:t>
            </a:r>
            <a:r>
              <a:rPr lang="en-US" sz="2000" dirty="0"/>
              <a:t> des </a:t>
            </a:r>
            <a:r>
              <a:rPr lang="en-US" sz="2000" i="1" dirty="0" err="1"/>
              <a:t>Herpesviridae</a:t>
            </a:r>
            <a:r>
              <a:rPr lang="en-US" sz="2000" b="1" dirty="0"/>
              <a:t> </a:t>
            </a:r>
            <a:endParaRPr lang="fr-FR" sz="2000" dirty="0"/>
          </a:p>
          <a:p>
            <a:pPr lvl="0" fontAlgn="base"/>
            <a:r>
              <a:rPr lang="en-US" sz="2000" dirty="0"/>
              <a:t>Le virus de </a:t>
            </a:r>
            <a:r>
              <a:rPr lang="en-US" sz="2000" dirty="0" err="1"/>
              <a:t>l'herpès</a:t>
            </a:r>
            <a:r>
              <a:rPr lang="en-US" sz="2000" dirty="0"/>
              <a:t>, ou herpès simplex virus (HSV), de type 1 ou de type 2 (HSV1 ; HSV-2). </a:t>
            </a:r>
            <a:endParaRPr lang="fr-FR" sz="2000" dirty="0"/>
          </a:p>
          <a:p>
            <a:pPr lvl="0" fontAlgn="base"/>
            <a:r>
              <a:rPr lang="en-US" sz="2000" dirty="0"/>
              <a:t>Le virus de la </a:t>
            </a:r>
            <a:r>
              <a:rPr lang="en-US" sz="2000" dirty="0" err="1"/>
              <a:t>varicelle</a:t>
            </a:r>
            <a:r>
              <a:rPr lang="en-US" sz="2000" dirty="0"/>
              <a:t> et du zona ou herpesvirus </a:t>
            </a:r>
            <a:r>
              <a:rPr lang="en-US" sz="2000" dirty="0" err="1"/>
              <a:t>varicellæ</a:t>
            </a:r>
            <a:r>
              <a:rPr lang="en-US" sz="2000" dirty="0"/>
              <a:t> (VZV) </a:t>
            </a:r>
            <a:endParaRPr lang="fr-FR" sz="2000" dirty="0"/>
          </a:p>
          <a:p>
            <a:pPr lvl="0" fontAlgn="base"/>
            <a:r>
              <a:rPr lang="en-US" sz="2000" dirty="0"/>
              <a:t>Le </a:t>
            </a:r>
            <a:r>
              <a:rPr lang="en-US" sz="2000" dirty="0" err="1"/>
              <a:t>cytomégalovirus</a:t>
            </a:r>
            <a:r>
              <a:rPr lang="en-US" sz="2000" dirty="0"/>
              <a:t> (CMV) </a:t>
            </a:r>
            <a:endParaRPr lang="fr-FR" sz="2000" dirty="0"/>
          </a:p>
          <a:p>
            <a:pPr lvl="0" fontAlgn="base"/>
            <a:r>
              <a:rPr lang="en-US" sz="2000" dirty="0"/>
              <a:t>Le virus EPSTEIN-BARR ou virus E-B (EBV) </a:t>
            </a:r>
            <a:endParaRPr lang="fr-FR" sz="2000" dirty="0"/>
          </a:p>
          <a:p>
            <a:pPr lvl="0" fontAlgn="base"/>
            <a:r>
              <a:rPr lang="en-US" sz="2000" dirty="0"/>
              <a:t>Les 6ème, 7ème et 8ème herpesvirus humains (HHV-6, HHV-7 et HHV-8) </a:t>
            </a:r>
            <a:endParaRPr lang="fr-FR" sz="2000" dirty="0"/>
          </a:p>
          <a:p>
            <a:r>
              <a:rPr lang="en-US" sz="2000" dirty="0"/>
              <a:t>Ces virus ont en commun certains </a:t>
            </a:r>
            <a:r>
              <a:rPr lang="en-GB" sz="2000" dirty="0" smtClean="0"/>
              <a:t>caractères</a:t>
            </a:r>
            <a:r>
              <a:rPr lang="en-US" sz="2000" dirty="0" smtClean="0"/>
              <a:t>. </a:t>
            </a:r>
            <a:r>
              <a:rPr lang="en-US" sz="2000" dirty="0"/>
              <a:t>Ce sont des virus à DNA de poids moléculaire élevé  codant donc un grand nombre de protéines (une centaine). </a:t>
            </a:r>
            <a:endParaRPr lang="fr-FR" sz="2000" dirty="0"/>
          </a:p>
          <a:p>
            <a:r>
              <a:rPr lang="en-US" sz="2000" dirty="0"/>
              <a:t>Ils ont une capside icosaédrique faite de 162 </a:t>
            </a:r>
            <a:r>
              <a:rPr lang="en-US" sz="2000" dirty="0" err="1"/>
              <a:t>capsomères</a:t>
            </a:r>
            <a:r>
              <a:rPr lang="en-US" sz="2000" dirty="0"/>
              <a:t>. </a:t>
            </a:r>
            <a:endParaRPr lang="fr-FR" sz="2000" dirty="0"/>
          </a:p>
          <a:p>
            <a:r>
              <a:rPr lang="en-US" sz="2000" dirty="0"/>
              <a:t>Ils ont un </a:t>
            </a:r>
            <a:r>
              <a:rPr lang="en-US" sz="2000" dirty="0" err="1"/>
              <a:t>péplos</a:t>
            </a:r>
            <a:r>
              <a:rPr lang="en-US" sz="2000" dirty="0"/>
              <a:t> ou </a:t>
            </a:r>
            <a:r>
              <a:rPr lang="en-US" sz="2000" dirty="0" err="1"/>
              <a:t>enveloppe</a:t>
            </a:r>
            <a:r>
              <a:rPr lang="en-US" sz="2000" dirty="0"/>
              <a:t>, </a:t>
            </a:r>
            <a:r>
              <a:rPr lang="en-US" sz="2000" dirty="0" err="1"/>
              <a:t>dérivé</a:t>
            </a:r>
            <a:r>
              <a:rPr lang="en-US" sz="2000" dirty="0"/>
              <a:t> de la membrane </a:t>
            </a:r>
            <a:r>
              <a:rPr lang="en-US" sz="2000" dirty="0" err="1"/>
              <a:t>nucléaire</a:t>
            </a:r>
            <a:r>
              <a:rPr lang="en-US" sz="2000" dirty="0"/>
              <a:t>. 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1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err="1" smtClean="0">
                <a:latin typeface="+mn-lt"/>
              </a:rPr>
              <a:t>Herpès</a:t>
            </a:r>
            <a:r>
              <a:rPr lang="en-GB" sz="2800" b="1" dirty="0" smtClean="0">
                <a:latin typeface="+mn-lt"/>
              </a:rPr>
              <a:t> virus</a:t>
            </a:r>
            <a:endParaRPr lang="en-GB" sz="2800" b="1" dirty="0"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Aspet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microscopie</a:t>
            </a:r>
            <a:r>
              <a:rPr lang="en-GB" dirty="0" smtClean="0"/>
              <a:t> électronique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2</a:t>
            </a:fld>
            <a:endParaRPr lang="fr-FR">
              <a:solidFill>
                <a:srgbClr val="90C22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227" y="2496128"/>
            <a:ext cx="428625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42950" y="288925"/>
            <a:ext cx="10515600" cy="132556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+mn-lt"/>
              </a:rPr>
              <a:t>Classification: famille des Herpesviridae</a:t>
            </a:r>
            <a:endParaRPr lang="fr-FR" sz="2800" b="1" dirty="0"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          Sous famille                                               Espèce</a:t>
            </a:r>
          </a:p>
          <a:p>
            <a:r>
              <a:rPr lang="fr-FR" dirty="0" smtClean="0"/>
              <a:t>Alpha-</a:t>
            </a:r>
            <a:r>
              <a:rPr lang="fr-FR" dirty="0" err="1" smtClean="0"/>
              <a:t>herpesvirinae</a:t>
            </a:r>
            <a:r>
              <a:rPr lang="fr-FR" dirty="0" smtClean="0"/>
              <a:t>                           herpès simplex type1 HH1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Herpès simplex type 2 HH2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Varicelle Zona     HH3</a:t>
            </a:r>
          </a:p>
          <a:p>
            <a:r>
              <a:rPr lang="fr-FR" dirty="0" smtClean="0"/>
              <a:t>Beta-</a:t>
            </a:r>
            <a:r>
              <a:rPr lang="fr-FR" dirty="0" err="1" smtClean="0"/>
              <a:t>herpesvirinae</a:t>
            </a:r>
            <a:r>
              <a:rPr lang="fr-FR" dirty="0" smtClean="0"/>
              <a:t>                              Cytomégalovirus  HH5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 Herpès virus humain 6 HH6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 Herpès virus humain 7 HH7</a:t>
            </a:r>
          </a:p>
          <a:p>
            <a:r>
              <a:rPr lang="fr-FR" dirty="0" smtClean="0"/>
              <a:t>Gamma-</a:t>
            </a:r>
            <a:r>
              <a:rPr lang="fr-FR" dirty="0" err="1" smtClean="0"/>
              <a:t>herpesvirinae</a:t>
            </a:r>
            <a:r>
              <a:rPr lang="fr-FR" dirty="0" smtClean="0"/>
              <a:t>                         Epstein-Barr virus HH4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                    Herpès virus humain 8 HH8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3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FFA001"/>
                </a:solidFill>
                <a:latin typeface="Verdana" panose="020B0604030504040204" pitchFamily="34" charset="0"/>
              </a:rPr>
              <a:t> </a:t>
            </a:r>
            <a:r>
              <a:rPr lang="en-US" sz="2800" b="1" dirty="0" smtClean="0">
                <a:solidFill>
                  <a:srgbClr val="FFA00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Multiplication du virus</a:t>
            </a:r>
            <a:endParaRPr lang="en-US" sz="28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 </a:t>
            </a:r>
            <a:r>
              <a:rPr lang="en-US" sz="2000" dirty="0" err="1"/>
              <a:t>l'encapsidation</a:t>
            </a:r>
            <a:r>
              <a:rPr lang="en-US" sz="2000" dirty="0"/>
              <a:t> du DNA viral à </a:t>
            </a:r>
            <a:r>
              <a:rPr lang="en-US" sz="2000" dirty="0" err="1"/>
              <a:t>l'intérieur</a:t>
            </a:r>
            <a:r>
              <a:rPr lang="en-US" sz="2000" dirty="0"/>
              <a:t> de la capside se fait </a:t>
            </a:r>
            <a:r>
              <a:rPr lang="en-US" sz="2000" dirty="0" err="1"/>
              <a:t>dans</a:t>
            </a:r>
            <a:r>
              <a:rPr lang="en-US" sz="2000" dirty="0"/>
              <a:t> le </a:t>
            </a:r>
            <a:r>
              <a:rPr lang="en-US" sz="2000" dirty="0" err="1"/>
              <a:t>noyau</a:t>
            </a:r>
            <a:r>
              <a:rPr lang="en-US" sz="2000" dirty="0"/>
              <a:t> </a:t>
            </a:r>
            <a:r>
              <a:rPr lang="en-US" sz="2000" dirty="0" err="1"/>
              <a:t>puis</a:t>
            </a:r>
            <a:r>
              <a:rPr lang="en-US" sz="2000" dirty="0"/>
              <a:t> le virus </a:t>
            </a:r>
            <a:r>
              <a:rPr lang="en-US" sz="2000" dirty="0" err="1"/>
              <a:t>quitte</a:t>
            </a:r>
            <a:r>
              <a:rPr lang="en-US" sz="2000" dirty="0"/>
              <a:t> le </a:t>
            </a:r>
            <a:r>
              <a:rPr lang="en-US" sz="2000" dirty="0" err="1"/>
              <a:t>noyau</a:t>
            </a:r>
            <a:r>
              <a:rPr lang="en-US" sz="2000" dirty="0"/>
              <a:t> par </a:t>
            </a:r>
            <a:r>
              <a:rPr lang="en-US" sz="2000" dirty="0" err="1"/>
              <a:t>bourgeonnement</a:t>
            </a:r>
            <a:r>
              <a:rPr lang="en-US" sz="2000" dirty="0"/>
              <a:t> de la membrane </a:t>
            </a:r>
            <a:r>
              <a:rPr lang="en-US" sz="2000" dirty="0" err="1"/>
              <a:t>nucléaire</a:t>
            </a:r>
            <a:r>
              <a:rPr lang="en-US" sz="2000" dirty="0"/>
              <a:t> </a:t>
            </a:r>
            <a:r>
              <a:rPr lang="en-US" sz="2000" dirty="0" err="1"/>
              <a:t>modifiée</a:t>
            </a:r>
            <a:r>
              <a:rPr lang="en-US" sz="2000" dirty="0"/>
              <a:t> par </a:t>
            </a:r>
            <a:r>
              <a:rPr lang="en-US" sz="2000" dirty="0" err="1"/>
              <a:t>l'adjonction</a:t>
            </a:r>
            <a:r>
              <a:rPr lang="en-US" sz="2000" dirty="0"/>
              <a:t> de </a:t>
            </a:r>
            <a:r>
              <a:rPr lang="en-US" sz="2000" dirty="0" err="1"/>
              <a:t>glycoprotéines</a:t>
            </a:r>
            <a:r>
              <a:rPr lang="en-US" sz="2000" dirty="0"/>
              <a:t> </a:t>
            </a:r>
            <a:r>
              <a:rPr lang="en-US" sz="2000" dirty="0" err="1"/>
              <a:t>virales</a:t>
            </a:r>
            <a:r>
              <a:rPr lang="en-US" sz="2000" dirty="0"/>
              <a:t>. L'ECP des </a:t>
            </a:r>
            <a:r>
              <a:rPr lang="en-US" sz="2000" dirty="0" err="1"/>
              <a:t>herpesviridæ</a:t>
            </a:r>
            <a:r>
              <a:rPr lang="en-US" sz="2000" dirty="0"/>
              <a:t>, </a:t>
            </a:r>
            <a:r>
              <a:rPr lang="en-US" sz="2000" dirty="0" err="1"/>
              <a:t>quand</a:t>
            </a:r>
            <a:r>
              <a:rPr lang="en-US" sz="2000" dirty="0"/>
              <a:t>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existe</a:t>
            </a:r>
            <a:r>
              <a:rPr lang="en-US" sz="2000" dirty="0"/>
              <a:t> (HSV, VZV, CMV), </a:t>
            </a:r>
            <a:r>
              <a:rPr lang="en-US" sz="2000" dirty="0" err="1"/>
              <a:t>consiste</a:t>
            </a:r>
            <a:r>
              <a:rPr lang="en-US" sz="2000" dirty="0"/>
              <a:t> donc en modification du </a:t>
            </a:r>
            <a:r>
              <a:rPr lang="en-US" sz="2000" dirty="0" err="1"/>
              <a:t>noyau</a:t>
            </a:r>
            <a:r>
              <a:rPr lang="en-US" sz="2000" dirty="0"/>
              <a:t>. </a:t>
            </a:r>
            <a:endParaRPr lang="fr-FR" sz="2000" dirty="0"/>
          </a:p>
          <a:p>
            <a:r>
              <a:rPr lang="en-US" sz="2000" dirty="0"/>
              <a:t>La </a:t>
            </a:r>
            <a:r>
              <a:rPr lang="en-US" sz="2000" dirty="0" err="1"/>
              <a:t>réplication</a:t>
            </a:r>
            <a:r>
              <a:rPr lang="en-US" sz="2000" dirty="0"/>
              <a:t> du DNA viral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assurée</a:t>
            </a:r>
            <a:r>
              <a:rPr lang="en-US" sz="2000" dirty="0"/>
              <a:t> par une DNA </a:t>
            </a:r>
            <a:r>
              <a:rPr lang="en-US" sz="2000" dirty="0" err="1"/>
              <a:t>polymérase</a:t>
            </a:r>
            <a:r>
              <a:rPr lang="en-US" sz="2000" dirty="0"/>
              <a:t> </a:t>
            </a:r>
            <a:r>
              <a:rPr lang="en-US" sz="2000" dirty="0" err="1"/>
              <a:t>virale</a:t>
            </a:r>
            <a:r>
              <a:rPr lang="en-US" sz="2000" dirty="0"/>
              <a:t>, </a:t>
            </a:r>
            <a:r>
              <a:rPr lang="en-US" sz="2000" dirty="0" err="1"/>
              <a:t>cible</a:t>
            </a:r>
            <a:r>
              <a:rPr lang="en-US" sz="2000" dirty="0"/>
              <a:t> des </a:t>
            </a:r>
            <a:r>
              <a:rPr lang="en-US" sz="2000" dirty="0" err="1"/>
              <a:t>antiviraux</a:t>
            </a:r>
            <a:r>
              <a:rPr lang="en-US" sz="2000" dirty="0"/>
              <a:t> </a:t>
            </a:r>
            <a:r>
              <a:rPr lang="en-US" sz="2000" dirty="0" err="1"/>
              <a:t>actuellement</a:t>
            </a:r>
            <a:r>
              <a:rPr lang="en-US" sz="2000" dirty="0"/>
              <a:t> </a:t>
            </a:r>
            <a:r>
              <a:rPr lang="en-US" sz="2000" dirty="0" err="1"/>
              <a:t>disponibles</a:t>
            </a:r>
            <a:r>
              <a:rPr lang="en-US" sz="2000" dirty="0"/>
              <a:t>. Les HSV et le VZV ont de plus une thymidine kinase </a:t>
            </a:r>
            <a:r>
              <a:rPr lang="en-US" sz="2000" dirty="0" err="1"/>
              <a:t>virale</a:t>
            </a:r>
            <a:r>
              <a:rPr lang="en-US" sz="2000" dirty="0"/>
              <a:t>, le CMV et l'HHV-6 une </a:t>
            </a:r>
            <a:r>
              <a:rPr lang="en-US" sz="2000" dirty="0" err="1"/>
              <a:t>phosphotransférase</a:t>
            </a:r>
            <a:r>
              <a:rPr lang="en-US" sz="2000" dirty="0"/>
              <a:t> qui </a:t>
            </a:r>
            <a:r>
              <a:rPr lang="en-US" sz="2000" dirty="0" err="1"/>
              <a:t>phosphorylent</a:t>
            </a:r>
            <a:r>
              <a:rPr lang="en-US" sz="2000" dirty="0"/>
              <a:t> les </a:t>
            </a:r>
            <a:r>
              <a:rPr lang="en-US" sz="2000" dirty="0" err="1"/>
              <a:t>nucléosides</a:t>
            </a:r>
            <a:r>
              <a:rPr lang="en-US" sz="2000" dirty="0"/>
              <a:t> </a:t>
            </a:r>
            <a:r>
              <a:rPr lang="en-US" sz="2000" dirty="0" err="1"/>
              <a:t>naturels</a:t>
            </a:r>
            <a:r>
              <a:rPr lang="en-US" sz="2000" dirty="0"/>
              <a:t> ou les </a:t>
            </a:r>
            <a:r>
              <a:rPr lang="en-US" sz="2000" dirty="0" err="1"/>
              <a:t>nucléosides</a:t>
            </a:r>
            <a:r>
              <a:rPr lang="en-US" sz="2000" dirty="0"/>
              <a:t> </a:t>
            </a:r>
            <a:r>
              <a:rPr lang="en-US" sz="2000" dirty="0" err="1"/>
              <a:t>synthétiques</a:t>
            </a:r>
            <a:r>
              <a:rPr lang="en-US" sz="2000" dirty="0"/>
              <a:t> </a:t>
            </a:r>
            <a:r>
              <a:rPr lang="en-US" sz="2000" dirty="0" err="1"/>
              <a:t>antiviraux</a:t>
            </a:r>
            <a:r>
              <a:rPr lang="en-US" sz="2000" dirty="0"/>
              <a:t>. </a:t>
            </a:r>
            <a:endParaRPr lang="fr-FR" sz="2000" dirty="0"/>
          </a:p>
          <a:p>
            <a:r>
              <a:rPr lang="en-US" sz="2000" dirty="0" err="1"/>
              <a:t>Enfin</a:t>
            </a:r>
            <a:r>
              <a:rPr lang="en-US" sz="2000" dirty="0"/>
              <a:t> le </a:t>
            </a:r>
            <a:r>
              <a:rPr lang="en-US" sz="2000" dirty="0" err="1"/>
              <a:t>péplos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très</a:t>
            </a:r>
            <a:r>
              <a:rPr lang="en-US" sz="2000" dirty="0"/>
              <a:t> fragile. </a:t>
            </a:r>
            <a:r>
              <a:rPr lang="en-US" sz="2000" dirty="0" err="1"/>
              <a:t>D'où</a:t>
            </a:r>
            <a:r>
              <a:rPr lang="en-US" sz="2000" dirty="0"/>
              <a:t> une transmission inter-</a:t>
            </a:r>
            <a:r>
              <a:rPr lang="en-US" sz="2000" dirty="0" err="1"/>
              <a:t>humaine</a:t>
            </a:r>
            <a:r>
              <a:rPr lang="en-US" sz="2000" dirty="0"/>
              <a:t> </a:t>
            </a:r>
            <a:r>
              <a:rPr lang="en-US" sz="2000" dirty="0" err="1"/>
              <a:t>directe</a:t>
            </a:r>
            <a:r>
              <a:rPr lang="en-US" sz="2000" dirty="0"/>
              <a:t> </a:t>
            </a:r>
            <a:r>
              <a:rPr lang="en-US" sz="2000" dirty="0" err="1"/>
              <a:t>nécessitant</a:t>
            </a:r>
            <a:r>
              <a:rPr lang="en-US" sz="2000" dirty="0"/>
              <a:t> des contacts </a:t>
            </a:r>
            <a:r>
              <a:rPr lang="en-US" sz="2000" dirty="0" err="1"/>
              <a:t>étroits</a:t>
            </a:r>
            <a:r>
              <a:rPr lang="en-US" sz="2000" dirty="0"/>
              <a:t>, </a:t>
            </a:r>
            <a:r>
              <a:rPr lang="en-US" sz="2000" dirty="0" err="1"/>
              <a:t>intimes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4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895350"/>
            <a:ext cx="7312025" cy="50673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Multiplication des Herpesvirus</a:t>
            </a:r>
            <a:endParaRPr lang="en-GB" sz="2800" b="1" dirty="0">
              <a:latin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7334" y="1603949"/>
            <a:ext cx="8436686" cy="443741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5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676" y="238640"/>
            <a:ext cx="7567840" cy="4372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5585" indent="-6350">
              <a:lnSpc>
                <a:spcPct val="103000"/>
              </a:lnSpc>
              <a:spcAft>
                <a:spcPts val="25"/>
              </a:spcAft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Certains de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virus ont un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pouvoir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cancérigène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dans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des conditions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particulières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fr-FR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5585" indent="-6350"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fr-FR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5585" indent="-6350">
              <a:lnSpc>
                <a:spcPct val="103000"/>
              </a:lnSpc>
              <a:spcAft>
                <a:spcPts val="1375"/>
              </a:spcAft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Après primo-infection,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virus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herpétiques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restent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tapis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dans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l'organisme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sous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forme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"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dormante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"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réalisant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une "infection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latente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" qui les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soustrait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au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système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immunitaire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aux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antiviraux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(camouflage).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Ainsi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virus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qu'on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ne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peut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éradiquer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deviennent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après la primo-infection des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constituants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notre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organisme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L'infection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latente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peut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réactiver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donnant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alors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une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réinfection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endogène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appelée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récurrence.Les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récurrences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sont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l'occasion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d'une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excrétion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virale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souvent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asymptomatique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assurant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l'infection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nouveaux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hôtes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Quant au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siège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l'infection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latente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pour les HSV-1 et 2 et le VZV "dermoneurotropes",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il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s'agit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du ou de ganglion(s)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sensitif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(s) du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territoire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la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primoinfection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Pour les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autres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herpesviridæ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humains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qualifiables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leucotropes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il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s'agit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des cellules immunes. </a:t>
            </a:r>
            <a:endParaRPr lang="fr-FR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6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latin typeface="+mn-lt"/>
              </a:rPr>
              <a:t>1 LES </a:t>
            </a:r>
            <a:r>
              <a:rPr lang="fr-FR" sz="2800" b="1" dirty="0" smtClean="0">
                <a:latin typeface="+mn-lt"/>
              </a:rPr>
              <a:t>HERPES </a:t>
            </a:r>
            <a:r>
              <a:rPr lang="fr-FR" sz="2800" b="1" dirty="0">
                <a:latin typeface="+mn-lt"/>
              </a:rPr>
              <a:t>SIMPLEX VIRUS </a:t>
            </a:r>
            <a:r>
              <a:rPr lang="fr-FR" sz="2800" b="1" dirty="0" smtClean="0">
                <a:latin typeface="+mn-lt"/>
              </a:rPr>
              <a:t>1 et 2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/>
              <a:t>Les herpès simplex virus type 1 et type 2 (HSV-1, HSV-2) </a:t>
            </a:r>
            <a:r>
              <a:rPr lang="fr-FR" sz="2000" dirty="0" smtClean="0"/>
              <a:t>sont</a:t>
            </a:r>
            <a:r>
              <a:rPr lang="en-US" sz="2000" dirty="0" smtClean="0"/>
              <a:t> </a:t>
            </a:r>
            <a:r>
              <a:rPr lang="en-US" sz="2000" dirty="0"/>
              <a:t>des virus dermoneurotropes </a:t>
            </a:r>
            <a:r>
              <a:rPr lang="fr-FR" sz="2000" dirty="0" smtClean="0"/>
              <a:t>donnant</a:t>
            </a:r>
            <a:r>
              <a:rPr lang="en-US" sz="2000" dirty="0" smtClean="0"/>
              <a:t> </a:t>
            </a:r>
            <a:r>
              <a:rPr lang="en-US" sz="2000" dirty="0"/>
              <a:t>après la </a:t>
            </a:r>
            <a:r>
              <a:rPr lang="en-US" sz="2000" dirty="0" err="1"/>
              <a:t>primoinfection</a:t>
            </a:r>
            <a:r>
              <a:rPr lang="en-US" sz="2000" dirty="0"/>
              <a:t> une infection </a:t>
            </a:r>
            <a:r>
              <a:rPr lang="en-US" sz="2000" dirty="0" err="1"/>
              <a:t>latente</a:t>
            </a:r>
            <a:r>
              <a:rPr lang="en-US" sz="2000" dirty="0"/>
              <a:t> </a:t>
            </a:r>
            <a:r>
              <a:rPr lang="en-US" sz="2000" dirty="0" err="1"/>
              <a:t>dans</a:t>
            </a:r>
            <a:r>
              <a:rPr lang="en-US" sz="2000" dirty="0"/>
              <a:t> le ganglion </a:t>
            </a:r>
            <a:r>
              <a:rPr lang="en-US" sz="2000" dirty="0" err="1"/>
              <a:t>sensitif</a:t>
            </a:r>
            <a:r>
              <a:rPr lang="en-US" sz="2000" dirty="0"/>
              <a:t> du </a:t>
            </a:r>
            <a:r>
              <a:rPr lang="en-US" sz="2000" dirty="0" err="1"/>
              <a:t>territoire</a:t>
            </a:r>
            <a:r>
              <a:rPr lang="en-US" sz="2000" dirty="0"/>
              <a:t> de la </a:t>
            </a:r>
            <a:r>
              <a:rPr lang="en-US" sz="2000" dirty="0" err="1"/>
              <a:t>primoinfection</a:t>
            </a:r>
            <a:r>
              <a:rPr lang="en-US" sz="2000" dirty="0"/>
              <a:t>. </a:t>
            </a:r>
            <a:r>
              <a:rPr lang="en-US" sz="2000" dirty="0" err="1"/>
              <a:t>C'est</a:t>
            </a:r>
            <a:r>
              <a:rPr lang="en-US" sz="2000" dirty="0"/>
              <a:t> le ganglion de Gasser après </a:t>
            </a:r>
            <a:r>
              <a:rPr lang="en-US" sz="2000" dirty="0" err="1"/>
              <a:t>primoinfection</a:t>
            </a:r>
            <a:r>
              <a:rPr lang="en-US" sz="2000" dirty="0"/>
              <a:t> </a:t>
            </a:r>
            <a:r>
              <a:rPr lang="en-US" sz="2000" dirty="0" err="1"/>
              <a:t>orale</a:t>
            </a:r>
            <a:r>
              <a:rPr lang="en-US" sz="2000" dirty="0"/>
              <a:t> par HSV-1, les ganglions </a:t>
            </a:r>
            <a:r>
              <a:rPr lang="en-US" sz="2000" dirty="0" err="1"/>
              <a:t>sacrés</a:t>
            </a:r>
            <a:r>
              <a:rPr lang="en-US" sz="2000" dirty="0"/>
              <a:t> après </a:t>
            </a:r>
            <a:r>
              <a:rPr lang="en-US" sz="2000" dirty="0" err="1"/>
              <a:t>primoinfection</a:t>
            </a:r>
            <a:r>
              <a:rPr lang="en-US" sz="2000" dirty="0"/>
              <a:t> </a:t>
            </a:r>
            <a:r>
              <a:rPr lang="en-US" sz="2000" dirty="0" err="1"/>
              <a:t>génitale</a:t>
            </a:r>
            <a:r>
              <a:rPr lang="en-US" sz="2000" dirty="0"/>
              <a:t> par HSV-2. A </a:t>
            </a:r>
            <a:r>
              <a:rPr lang="en-US" sz="2000" dirty="0" err="1"/>
              <a:t>partir</a:t>
            </a:r>
            <a:r>
              <a:rPr lang="en-US" sz="2000" dirty="0"/>
              <a:t> de </a:t>
            </a:r>
            <a:r>
              <a:rPr lang="en-US" sz="2000" dirty="0" err="1"/>
              <a:t>ces</a:t>
            </a:r>
            <a:r>
              <a:rPr lang="en-US" sz="2000" dirty="0"/>
              <a:t> sites </a:t>
            </a:r>
            <a:r>
              <a:rPr lang="en-US" sz="2000" dirty="0" err="1"/>
              <a:t>d'infection</a:t>
            </a:r>
            <a:r>
              <a:rPr lang="en-US" sz="2000" dirty="0"/>
              <a:t> </a:t>
            </a:r>
            <a:r>
              <a:rPr lang="en-US" sz="2000" dirty="0" err="1"/>
              <a:t>latente</a:t>
            </a:r>
            <a:r>
              <a:rPr lang="en-US" sz="2000" dirty="0"/>
              <a:t> </a:t>
            </a:r>
            <a:r>
              <a:rPr lang="en-US" sz="2000" dirty="0" err="1"/>
              <a:t>peuvent</a:t>
            </a:r>
            <a:r>
              <a:rPr lang="en-US" sz="2000" dirty="0"/>
              <a:t> </a:t>
            </a:r>
            <a:r>
              <a:rPr lang="en-US" sz="2000" dirty="0" err="1"/>
              <a:t>survenir</a:t>
            </a:r>
            <a:r>
              <a:rPr lang="en-US" sz="2000" dirty="0"/>
              <a:t> des </a:t>
            </a:r>
            <a:r>
              <a:rPr lang="en-US" sz="2000" dirty="0" err="1"/>
              <a:t>réactivations</a:t>
            </a:r>
            <a:r>
              <a:rPr lang="en-US" sz="2000" dirty="0"/>
              <a:t> </a:t>
            </a:r>
            <a:r>
              <a:rPr lang="en-US" sz="2000" dirty="0" err="1"/>
              <a:t>conduisant</a:t>
            </a:r>
            <a:r>
              <a:rPr lang="en-US" sz="2000" dirty="0"/>
              <a:t> à des </a:t>
            </a:r>
            <a:r>
              <a:rPr lang="en-US" sz="2000" dirty="0" err="1"/>
              <a:t>poussées</a:t>
            </a:r>
            <a:r>
              <a:rPr lang="en-US" sz="2000" dirty="0"/>
              <a:t> </a:t>
            </a:r>
            <a:r>
              <a:rPr lang="en-US" sz="2000" dirty="0" err="1"/>
              <a:t>d'herpès</a:t>
            </a:r>
            <a:r>
              <a:rPr lang="en-US" sz="2000" dirty="0"/>
              <a:t> </a:t>
            </a:r>
            <a:r>
              <a:rPr lang="en-US" sz="2000" dirty="0" err="1"/>
              <a:t>récurrent</a:t>
            </a:r>
            <a:r>
              <a:rPr lang="en-US" sz="2000" dirty="0"/>
              <a:t> (ou </a:t>
            </a:r>
            <a:r>
              <a:rPr lang="en-US" sz="2000" dirty="0" err="1"/>
              <a:t>récidivant</a:t>
            </a:r>
            <a:r>
              <a:rPr lang="en-US" sz="2000" dirty="0"/>
              <a:t>) ou à des </a:t>
            </a:r>
            <a:r>
              <a:rPr lang="en-US" sz="2000" dirty="0" err="1"/>
              <a:t>excrétions</a:t>
            </a:r>
            <a:r>
              <a:rPr lang="en-US" sz="2000" dirty="0"/>
              <a:t> </a:t>
            </a:r>
            <a:r>
              <a:rPr lang="en-US" sz="2000" dirty="0" err="1"/>
              <a:t>asymptomatiques</a:t>
            </a:r>
            <a:r>
              <a:rPr lang="en-US" sz="2000" dirty="0"/>
              <a:t> de virus </a:t>
            </a:r>
            <a:r>
              <a:rPr lang="en-US" sz="2000" dirty="0" err="1"/>
              <a:t>dans</a:t>
            </a:r>
            <a:r>
              <a:rPr lang="en-US" sz="2000" dirty="0"/>
              <a:t> la </a:t>
            </a:r>
            <a:r>
              <a:rPr lang="en-US" sz="2000" dirty="0" err="1"/>
              <a:t>salive</a:t>
            </a:r>
            <a:r>
              <a:rPr lang="en-US" sz="2000" dirty="0"/>
              <a:t> ou les </a:t>
            </a:r>
            <a:r>
              <a:rPr lang="en-US" sz="2000" dirty="0" err="1"/>
              <a:t>sécrétions</a:t>
            </a:r>
            <a:r>
              <a:rPr lang="en-US" sz="2000" dirty="0"/>
              <a:t> </a:t>
            </a:r>
            <a:r>
              <a:rPr lang="en-US" sz="2000" dirty="0" err="1"/>
              <a:t>génitales</a:t>
            </a:r>
            <a:r>
              <a:rPr lang="en-US" sz="2000" dirty="0"/>
              <a:t>. </a:t>
            </a:r>
            <a:r>
              <a:rPr lang="fr-FR" sz="2000" noProof="1" smtClean="0"/>
              <a:t>Cela</a:t>
            </a:r>
            <a:r>
              <a:rPr lang="en-US" sz="2000" dirty="0" smtClean="0"/>
              <a:t> </a:t>
            </a:r>
            <a:r>
              <a:rPr lang="en-US" sz="2000" dirty="0"/>
              <a:t>assure la </a:t>
            </a:r>
            <a:r>
              <a:rPr lang="en-US" sz="2000" dirty="0" err="1"/>
              <a:t>dissémination</a:t>
            </a:r>
            <a:r>
              <a:rPr lang="en-US" sz="2000" dirty="0"/>
              <a:t> de </a:t>
            </a:r>
            <a:r>
              <a:rPr lang="en-US" sz="2000" dirty="0" err="1"/>
              <a:t>l’infection</a:t>
            </a:r>
            <a:r>
              <a:rPr lang="en-US" sz="2000" dirty="0"/>
              <a:t> aux </a:t>
            </a:r>
            <a:r>
              <a:rPr lang="en-US" sz="2000" dirty="0" err="1"/>
              <a:t>sujets</a:t>
            </a:r>
            <a:r>
              <a:rPr lang="en-US" sz="2000" dirty="0"/>
              <a:t> </a:t>
            </a:r>
            <a:r>
              <a:rPr lang="en-US" sz="2000" dirty="0" err="1"/>
              <a:t>réceptifs</a:t>
            </a:r>
            <a:r>
              <a:rPr lang="en-US" sz="2000" dirty="0"/>
              <a:t> </a:t>
            </a:r>
            <a:endParaRPr lang="fr-FR" sz="2000" dirty="0"/>
          </a:p>
          <a:p>
            <a:pPr marL="457200" lvl="1" indent="0">
              <a:buNone/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7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10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  <a:cs typeface="Times New Roman" panose="02020603050405020304" pitchFamily="18" charset="0"/>
              </a:rPr>
              <a:t>Manifestations </a:t>
            </a:r>
            <a:r>
              <a:rPr lang="en-US" sz="2800" b="1" dirty="0" err="1">
                <a:latin typeface="+mn-lt"/>
                <a:cs typeface="Times New Roman" panose="02020603050405020304" pitchFamily="18" charset="0"/>
              </a:rPr>
              <a:t>habituelles</a:t>
            </a:r>
            <a:r>
              <a:rPr lang="en-US" sz="2800" b="1" dirty="0">
                <a:latin typeface="+mn-lt"/>
                <a:cs typeface="Times New Roman" panose="02020603050405020304" pitchFamily="18" charset="0"/>
              </a:rPr>
              <a:t> des infections à HSV-1</a:t>
            </a:r>
            <a:r>
              <a:rPr lang="en-US" sz="2800" dirty="0">
                <a:latin typeface="+mn-lt"/>
                <a:cs typeface="Times New Roman" panose="02020603050405020304" pitchFamily="18" charset="0"/>
              </a:rPr>
              <a:t> </a:t>
            </a:r>
            <a:endParaRPr lang="fr-FR" sz="2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82057"/>
            <a:ext cx="10515600" cy="4667478"/>
          </a:xfrm>
        </p:spPr>
        <p:txBody>
          <a:bodyPr>
            <a:noAutofit/>
          </a:bodyPr>
          <a:lstStyle/>
          <a:p>
            <a:r>
              <a:rPr lang="fr-FR" sz="1600" b="1" dirty="0"/>
              <a:t> A.</a:t>
            </a:r>
            <a:r>
              <a:rPr lang="fr-FR" sz="1600" b="1" u="sng" dirty="0"/>
              <a:t> Primo-infection</a:t>
            </a:r>
            <a:r>
              <a:rPr lang="fr-FR" sz="1600" b="1" dirty="0"/>
              <a:t> </a:t>
            </a:r>
          </a:p>
          <a:p>
            <a:r>
              <a:rPr lang="en-US" sz="1600" dirty="0" err="1"/>
              <a:t>C'est</a:t>
            </a:r>
            <a:r>
              <a:rPr lang="en-US" sz="1600" dirty="0"/>
              <a:t> </a:t>
            </a:r>
            <a:r>
              <a:rPr lang="en-US" sz="1600" dirty="0" err="1"/>
              <a:t>vers</a:t>
            </a:r>
            <a:r>
              <a:rPr lang="en-US" sz="1600" dirty="0"/>
              <a:t> 6 </a:t>
            </a:r>
            <a:r>
              <a:rPr lang="en-US" sz="1600" dirty="0" err="1"/>
              <a:t>mois</a:t>
            </a:r>
            <a:r>
              <a:rPr lang="en-US" sz="1600" dirty="0"/>
              <a:t> à un an, après la </a:t>
            </a:r>
            <a:r>
              <a:rPr lang="en-US" sz="1600" dirty="0" err="1"/>
              <a:t>perte</a:t>
            </a:r>
            <a:r>
              <a:rPr lang="en-US" sz="1600" dirty="0"/>
              <a:t> des </a:t>
            </a:r>
            <a:r>
              <a:rPr lang="en-US" sz="1600" dirty="0" err="1"/>
              <a:t>anticorps</a:t>
            </a:r>
            <a:r>
              <a:rPr lang="en-US" sz="1600" dirty="0"/>
              <a:t> </a:t>
            </a:r>
            <a:r>
              <a:rPr lang="en-US" sz="1600" dirty="0" err="1"/>
              <a:t>maternels</a:t>
            </a:r>
            <a:r>
              <a:rPr lang="en-US" sz="1600" dirty="0"/>
              <a:t>, que la </a:t>
            </a:r>
            <a:r>
              <a:rPr lang="en-US" sz="1600" dirty="0" err="1"/>
              <a:t>plupart</a:t>
            </a:r>
            <a:r>
              <a:rPr lang="en-US" sz="1600" dirty="0"/>
              <a:t> des </a:t>
            </a:r>
            <a:r>
              <a:rPr lang="en-US" sz="1600" dirty="0" err="1"/>
              <a:t>sujets</a:t>
            </a:r>
            <a:r>
              <a:rPr lang="en-US" sz="1600" dirty="0"/>
              <a:t> </a:t>
            </a:r>
            <a:r>
              <a:rPr lang="en-US" sz="1600" dirty="0" err="1"/>
              <a:t>s'infectent</a:t>
            </a:r>
            <a:r>
              <a:rPr lang="en-US" sz="1600" dirty="0"/>
              <a:t> par HSV-1 à </a:t>
            </a:r>
            <a:r>
              <a:rPr lang="en-US" sz="1600" dirty="0" err="1"/>
              <a:t>partir</a:t>
            </a:r>
            <a:r>
              <a:rPr lang="en-US" sz="1600" dirty="0"/>
              <a:t> de </a:t>
            </a:r>
            <a:r>
              <a:rPr lang="en-US" sz="1600" dirty="0" err="1"/>
              <a:t>l’excrétion</a:t>
            </a:r>
            <a:r>
              <a:rPr lang="en-US" sz="1600" dirty="0"/>
              <a:t> </a:t>
            </a:r>
            <a:r>
              <a:rPr lang="en-US" sz="1600" dirty="0" err="1"/>
              <a:t>salivaire</a:t>
            </a:r>
            <a:r>
              <a:rPr lang="en-US" sz="1600" dirty="0"/>
              <a:t> d’un </a:t>
            </a:r>
            <a:r>
              <a:rPr lang="en-US" sz="1600" dirty="0" err="1"/>
              <a:t>sujet</a:t>
            </a:r>
            <a:r>
              <a:rPr lang="en-US" sz="1600" dirty="0"/>
              <a:t> de </a:t>
            </a:r>
            <a:r>
              <a:rPr lang="en-US" sz="1600" dirty="0" err="1"/>
              <a:t>l’entourage</a:t>
            </a:r>
            <a:r>
              <a:rPr lang="en-US" sz="1600" dirty="0"/>
              <a:t>. Des </a:t>
            </a:r>
            <a:r>
              <a:rPr lang="en-US" sz="1600" dirty="0" err="1"/>
              <a:t>études</a:t>
            </a:r>
            <a:r>
              <a:rPr lang="en-US" sz="1600" dirty="0"/>
              <a:t> </a:t>
            </a:r>
            <a:r>
              <a:rPr lang="en-US" sz="1600" dirty="0" err="1"/>
              <a:t>sérologiques</a:t>
            </a:r>
            <a:r>
              <a:rPr lang="en-US" sz="1600" dirty="0"/>
              <a:t> ont </a:t>
            </a:r>
            <a:r>
              <a:rPr lang="en-US" sz="1600" dirty="0" err="1"/>
              <a:t>prouvé</a:t>
            </a:r>
            <a:r>
              <a:rPr lang="en-US" sz="1600" dirty="0"/>
              <a:t> que le plus </a:t>
            </a:r>
            <a:r>
              <a:rPr lang="en-US" sz="1600" dirty="0" err="1"/>
              <a:t>souvent</a:t>
            </a:r>
            <a:r>
              <a:rPr lang="en-US" sz="1600" dirty="0"/>
              <a:t> </a:t>
            </a:r>
            <a:r>
              <a:rPr lang="en-US" sz="1600" dirty="0" err="1"/>
              <a:t>cette</a:t>
            </a:r>
            <a:r>
              <a:rPr lang="en-US" sz="1600" dirty="0"/>
              <a:t> PRIMO-INFECTION</a:t>
            </a:r>
            <a:r>
              <a:rPr lang="en-US" sz="1600" b="1" dirty="0"/>
              <a:t> </a:t>
            </a:r>
            <a:r>
              <a:rPr lang="en-US" sz="1600" dirty="0" err="1"/>
              <a:t>orale</a:t>
            </a:r>
            <a:r>
              <a:rPr lang="en-US" sz="1600" dirty="0"/>
              <a:t> </a:t>
            </a:r>
            <a:r>
              <a:rPr lang="en-US" sz="1600" dirty="0" err="1"/>
              <a:t>est</a:t>
            </a:r>
            <a:r>
              <a:rPr lang="en-US" sz="1600" dirty="0"/>
              <a:t> </a:t>
            </a:r>
            <a:r>
              <a:rPr lang="en-US" sz="1600" dirty="0" err="1"/>
              <a:t>inapparente</a:t>
            </a:r>
            <a:r>
              <a:rPr lang="en-US" sz="1600" dirty="0"/>
              <a:t>. Ce </a:t>
            </a:r>
            <a:r>
              <a:rPr lang="en-US" sz="1600" dirty="0" err="1"/>
              <a:t>n'est</a:t>
            </a:r>
            <a:r>
              <a:rPr lang="en-US" sz="1600" dirty="0"/>
              <a:t> que chez 10 à 15 % des </a:t>
            </a:r>
            <a:r>
              <a:rPr lang="en-US" sz="1600" dirty="0" err="1"/>
              <a:t>sujets</a:t>
            </a:r>
            <a:r>
              <a:rPr lang="en-US" sz="1600" dirty="0"/>
              <a:t> </a:t>
            </a:r>
            <a:r>
              <a:rPr lang="en-US" sz="1600" dirty="0" err="1"/>
              <a:t>qu'elle</a:t>
            </a:r>
            <a:r>
              <a:rPr lang="en-US" sz="1600" dirty="0"/>
              <a:t> </a:t>
            </a:r>
            <a:r>
              <a:rPr lang="en-US" sz="1600" dirty="0" err="1"/>
              <a:t>donne</a:t>
            </a:r>
            <a:r>
              <a:rPr lang="en-US" sz="1600" dirty="0"/>
              <a:t> des manifestations </a:t>
            </a:r>
            <a:r>
              <a:rPr lang="en-US" sz="1600" dirty="0" err="1"/>
              <a:t>cliniques</a:t>
            </a:r>
            <a:r>
              <a:rPr lang="en-US" sz="1600" dirty="0"/>
              <a:t> : une </a:t>
            </a:r>
            <a:r>
              <a:rPr lang="en-US" sz="1600" dirty="0" err="1"/>
              <a:t>gingivo-stomatite</a:t>
            </a:r>
            <a:r>
              <a:rPr lang="en-US" sz="1600" dirty="0"/>
              <a:t> faite de </a:t>
            </a:r>
            <a:r>
              <a:rPr lang="en-US" sz="1600" dirty="0" err="1"/>
              <a:t>vésicules</a:t>
            </a:r>
            <a:r>
              <a:rPr lang="en-US" sz="1600" dirty="0"/>
              <a:t> multiples sur la </a:t>
            </a:r>
            <a:r>
              <a:rPr lang="en-US" sz="1600" dirty="0" err="1"/>
              <a:t>muqueuse</a:t>
            </a:r>
            <a:r>
              <a:rPr lang="en-US" sz="1600" dirty="0"/>
              <a:t> </a:t>
            </a:r>
            <a:r>
              <a:rPr lang="en-US" sz="1600" dirty="0" err="1"/>
              <a:t>buccale</a:t>
            </a:r>
            <a:r>
              <a:rPr lang="en-US" sz="1600" dirty="0"/>
              <a:t> et sur les </a:t>
            </a:r>
            <a:r>
              <a:rPr lang="en-US" sz="1600" dirty="0" err="1"/>
              <a:t>lèvres</a:t>
            </a:r>
            <a:r>
              <a:rPr lang="en-US" sz="1600" dirty="0"/>
              <a:t>. Il </a:t>
            </a:r>
            <a:r>
              <a:rPr lang="en-US" sz="1600" dirty="0" err="1"/>
              <a:t>s'y</a:t>
            </a:r>
            <a:r>
              <a:rPr lang="en-US" sz="1600" dirty="0"/>
              <a:t> </a:t>
            </a:r>
            <a:r>
              <a:rPr lang="en-US" sz="1600" dirty="0" err="1"/>
              <a:t>associe</a:t>
            </a:r>
            <a:r>
              <a:rPr lang="en-US" sz="1600" dirty="0"/>
              <a:t> </a:t>
            </a:r>
            <a:r>
              <a:rPr lang="en-US" sz="1600" dirty="0" err="1"/>
              <a:t>habituellement</a:t>
            </a:r>
            <a:r>
              <a:rPr lang="en-US" sz="1600" dirty="0"/>
              <a:t> de la </a:t>
            </a:r>
            <a:r>
              <a:rPr lang="en-US" sz="1600" dirty="0" err="1"/>
              <a:t>fièvre</a:t>
            </a:r>
            <a:r>
              <a:rPr lang="en-US" sz="1600" dirty="0"/>
              <a:t> et des </a:t>
            </a:r>
            <a:r>
              <a:rPr lang="en-US" sz="1600" dirty="0" err="1"/>
              <a:t>adénopathies</a:t>
            </a:r>
            <a:r>
              <a:rPr lang="en-US" sz="1600" dirty="0"/>
              <a:t> </a:t>
            </a:r>
            <a:r>
              <a:rPr lang="en-US" sz="1600" dirty="0" err="1"/>
              <a:t>cervicales</a:t>
            </a:r>
            <a:r>
              <a:rPr lang="en-US" sz="1600" dirty="0"/>
              <a:t>, </a:t>
            </a:r>
            <a:r>
              <a:rPr lang="en-US" sz="1600" dirty="0" err="1"/>
              <a:t>parfois</a:t>
            </a:r>
            <a:r>
              <a:rPr lang="en-US" sz="1600" dirty="0"/>
              <a:t> une </a:t>
            </a:r>
            <a:r>
              <a:rPr lang="en-US" sz="1600" dirty="0" err="1"/>
              <a:t>virémie</a:t>
            </a:r>
            <a:r>
              <a:rPr lang="en-US" sz="1600" dirty="0"/>
              <a:t>. </a:t>
            </a:r>
            <a:endParaRPr lang="fr-FR" sz="1600" dirty="0"/>
          </a:p>
          <a:p>
            <a:r>
              <a:rPr lang="en-US" sz="1600" dirty="0" err="1"/>
              <a:t>Cette</a:t>
            </a:r>
            <a:r>
              <a:rPr lang="en-US" sz="1600" dirty="0"/>
              <a:t> primo-infection </a:t>
            </a:r>
            <a:r>
              <a:rPr lang="en-US" sz="1600" dirty="0" err="1"/>
              <a:t>suscite</a:t>
            </a:r>
            <a:r>
              <a:rPr lang="en-US" sz="1600" dirty="0"/>
              <a:t> une </a:t>
            </a:r>
            <a:r>
              <a:rPr lang="en-US" sz="1600" dirty="0" err="1"/>
              <a:t>réponse</a:t>
            </a:r>
            <a:r>
              <a:rPr lang="en-US" sz="1600" dirty="0"/>
              <a:t> </a:t>
            </a:r>
            <a:r>
              <a:rPr lang="en-US" sz="1600" dirty="0" err="1"/>
              <a:t>immunitaire</a:t>
            </a:r>
            <a:r>
              <a:rPr lang="en-US" sz="1600" dirty="0"/>
              <a:t> locale et </a:t>
            </a:r>
            <a:r>
              <a:rPr lang="en-US" sz="1600" dirty="0" err="1"/>
              <a:t>générale</a:t>
            </a:r>
            <a:r>
              <a:rPr lang="en-US" sz="1600" dirty="0"/>
              <a:t> avec </a:t>
            </a:r>
            <a:r>
              <a:rPr lang="en-US" sz="1600" dirty="0" err="1"/>
              <a:t>l'apparition</a:t>
            </a:r>
            <a:r>
              <a:rPr lang="en-US" sz="1600" dirty="0"/>
              <a:t> </a:t>
            </a:r>
            <a:r>
              <a:rPr lang="en-US" sz="1600" dirty="0" err="1"/>
              <a:t>d'anticorps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le sang </a:t>
            </a:r>
            <a:r>
              <a:rPr lang="en-US" sz="1600" dirty="0" err="1"/>
              <a:t>circulant</a:t>
            </a:r>
            <a:r>
              <a:rPr lang="en-US" sz="1600" dirty="0"/>
              <a:t> (</a:t>
            </a:r>
            <a:r>
              <a:rPr lang="en-US" sz="1600" dirty="0" err="1"/>
              <a:t>séroconversion</a:t>
            </a:r>
            <a:r>
              <a:rPr lang="en-US" sz="1600" dirty="0"/>
              <a:t>) et </a:t>
            </a:r>
            <a:r>
              <a:rPr lang="en-US" sz="1600" dirty="0" err="1"/>
              <a:t>dans</a:t>
            </a:r>
            <a:r>
              <a:rPr lang="en-US" sz="1600" dirty="0"/>
              <a:t> les </a:t>
            </a:r>
            <a:r>
              <a:rPr lang="en-US" sz="1600" dirty="0" err="1"/>
              <a:t>sécrétions</a:t>
            </a:r>
            <a:r>
              <a:rPr lang="en-US" sz="1600" dirty="0"/>
              <a:t> </a:t>
            </a:r>
            <a:r>
              <a:rPr lang="en-US" sz="1600" dirty="0" err="1"/>
              <a:t>buccales</a:t>
            </a:r>
            <a:r>
              <a:rPr lang="en-US" sz="1600" dirty="0"/>
              <a:t>. </a:t>
            </a:r>
            <a:endParaRPr lang="fr-FR" sz="1600" dirty="0"/>
          </a:p>
          <a:p>
            <a:r>
              <a:rPr lang="fr-FR" sz="1600" b="1" u="sng" dirty="0"/>
              <a:t>B. Récurrence</a:t>
            </a:r>
            <a:r>
              <a:rPr lang="fr-FR" sz="1600" b="1" dirty="0"/>
              <a:t> </a:t>
            </a:r>
          </a:p>
          <a:p>
            <a:r>
              <a:rPr lang="en-US" sz="1600" dirty="0"/>
              <a:t>Après la </a:t>
            </a:r>
            <a:r>
              <a:rPr lang="en-US" sz="1600" dirty="0" err="1"/>
              <a:t>guérison</a:t>
            </a:r>
            <a:r>
              <a:rPr lang="en-US" sz="1600" dirty="0"/>
              <a:t> de </a:t>
            </a:r>
            <a:r>
              <a:rPr lang="en-US" sz="1600" dirty="0" err="1"/>
              <a:t>cette</a:t>
            </a:r>
            <a:r>
              <a:rPr lang="en-US" sz="1600" dirty="0"/>
              <a:t> primo-infection, le virus </a:t>
            </a:r>
            <a:r>
              <a:rPr lang="en-US" sz="1600" dirty="0" err="1"/>
              <a:t>peut</a:t>
            </a:r>
            <a:r>
              <a:rPr lang="en-US" sz="1600" dirty="0"/>
              <a:t> </a:t>
            </a:r>
            <a:r>
              <a:rPr lang="en-US" sz="1600" dirty="0" err="1"/>
              <a:t>être</a:t>
            </a:r>
            <a:r>
              <a:rPr lang="en-US" sz="1600" dirty="0"/>
              <a:t> </a:t>
            </a:r>
            <a:r>
              <a:rPr lang="en-US" sz="1600" dirty="0" err="1"/>
              <a:t>excrété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la </a:t>
            </a:r>
            <a:r>
              <a:rPr lang="en-US" sz="1600" dirty="0" err="1"/>
              <a:t>salive</a:t>
            </a:r>
            <a:r>
              <a:rPr lang="en-US" sz="1600" dirty="0"/>
              <a:t> de </a:t>
            </a:r>
            <a:r>
              <a:rPr lang="en-US" sz="1600" dirty="0" err="1"/>
              <a:t>façon</a:t>
            </a:r>
            <a:r>
              <a:rPr lang="en-US" sz="1600" dirty="0"/>
              <a:t> </a:t>
            </a:r>
            <a:r>
              <a:rPr lang="en-US" sz="1600" dirty="0" err="1"/>
              <a:t>intermittente</a:t>
            </a:r>
            <a:r>
              <a:rPr lang="en-US" sz="1600" dirty="0"/>
              <a:t>. Surtout </a:t>
            </a:r>
            <a:r>
              <a:rPr lang="en-US" sz="1600" dirty="0" err="1"/>
              <a:t>il</a:t>
            </a:r>
            <a:r>
              <a:rPr lang="en-US" sz="1600" dirty="0"/>
              <a:t> </a:t>
            </a:r>
            <a:r>
              <a:rPr lang="en-US" sz="1600" dirty="0" err="1"/>
              <a:t>peut</a:t>
            </a:r>
            <a:r>
              <a:rPr lang="en-US" sz="1600" dirty="0"/>
              <a:t>, chez un </a:t>
            </a:r>
            <a:r>
              <a:rPr lang="en-US" sz="1600" dirty="0" err="1"/>
              <a:t>pourcentage</a:t>
            </a:r>
            <a:r>
              <a:rPr lang="en-US" sz="1600" dirty="0"/>
              <a:t> notable de </a:t>
            </a:r>
            <a:r>
              <a:rPr lang="en-US" sz="1600" dirty="0" err="1"/>
              <a:t>sujets</a:t>
            </a:r>
            <a:r>
              <a:rPr lang="en-US" sz="1600" dirty="0"/>
              <a:t>, donner des RECURRENCES, </a:t>
            </a:r>
            <a:r>
              <a:rPr lang="en-US" sz="1600" dirty="0" err="1"/>
              <a:t>dans</a:t>
            </a:r>
            <a:r>
              <a:rPr lang="en-US" sz="1600" dirty="0"/>
              <a:t> le </a:t>
            </a:r>
            <a:r>
              <a:rPr lang="en-US" sz="1600" dirty="0" err="1"/>
              <a:t>même</a:t>
            </a:r>
            <a:r>
              <a:rPr lang="en-US" sz="1600" dirty="0"/>
              <a:t> </a:t>
            </a:r>
            <a:r>
              <a:rPr lang="en-US" sz="1600" dirty="0" err="1"/>
              <a:t>territoire</a:t>
            </a:r>
            <a:r>
              <a:rPr lang="en-US" sz="1600" dirty="0"/>
              <a:t> que la primo-infection. Ces </a:t>
            </a:r>
            <a:r>
              <a:rPr lang="en-US" sz="1600" dirty="0" err="1"/>
              <a:t>récurrences</a:t>
            </a:r>
            <a:r>
              <a:rPr lang="en-US" sz="1600" dirty="0"/>
              <a:t> se font </a:t>
            </a:r>
            <a:r>
              <a:rPr lang="en-US" sz="1600" dirty="0" err="1"/>
              <a:t>malgré</a:t>
            </a:r>
            <a:r>
              <a:rPr lang="en-US" sz="1600" dirty="0"/>
              <a:t> la </a:t>
            </a:r>
            <a:r>
              <a:rPr lang="en-US" sz="1600" dirty="0" err="1"/>
              <a:t>présence</a:t>
            </a:r>
            <a:r>
              <a:rPr lang="en-US" sz="1600" dirty="0"/>
              <a:t> </a:t>
            </a:r>
            <a:r>
              <a:rPr lang="en-US" sz="1600" dirty="0" err="1"/>
              <a:t>d'anticorps</a:t>
            </a:r>
            <a:r>
              <a:rPr lang="en-US" sz="1600" dirty="0"/>
              <a:t>. </a:t>
            </a:r>
            <a:r>
              <a:rPr lang="en-US" sz="1600" dirty="0" err="1"/>
              <a:t>L'infection</a:t>
            </a:r>
            <a:r>
              <a:rPr lang="en-US" sz="1600" dirty="0"/>
              <a:t> </a:t>
            </a:r>
            <a:r>
              <a:rPr lang="en-US" sz="1600" dirty="0" err="1"/>
              <a:t>est</a:t>
            </a:r>
            <a:r>
              <a:rPr lang="en-US" sz="1600" dirty="0"/>
              <a:t> plus </a:t>
            </a:r>
            <a:r>
              <a:rPr lang="en-US" sz="1600" dirty="0" err="1"/>
              <a:t>limitée</a:t>
            </a:r>
            <a:r>
              <a:rPr lang="en-US" sz="1600" dirty="0"/>
              <a:t> que </a:t>
            </a:r>
            <a:r>
              <a:rPr lang="en-US" sz="1600" dirty="0" err="1"/>
              <a:t>durant</a:t>
            </a:r>
            <a:r>
              <a:rPr lang="en-US" sz="1600" dirty="0"/>
              <a:t> la </a:t>
            </a:r>
            <a:r>
              <a:rPr lang="en-US" sz="1600" dirty="0" err="1"/>
              <a:t>primoinfection</a:t>
            </a:r>
            <a:r>
              <a:rPr lang="en-US" sz="1600" dirty="0"/>
              <a:t> : a type de bouquet de </a:t>
            </a:r>
            <a:r>
              <a:rPr lang="en-US" sz="1600" dirty="0" err="1"/>
              <a:t>vésicules</a:t>
            </a:r>
            <a:r>
              <a:rPr lang="en-US" sz="1600" dirty="0"/>
              <a:t>  sur le </a:t>
            </a:r>
            <a:r>
              <a:rPr lang="en-US" sz="1600" dirty="0" err="1"/>
              <a:t>bord</a:t>
            </a:r>
            <a:r>
              <a:rPr lang="en-US" sz="1600" dirty="0"/>
              <a:t> des </a:t>
            </a:r>
            <a:r>
              <a:rPr lang="en-US" sz="1600" dirty="0" err="1"/>
              <a:t>lèvres</a:t>
            </a:r>
            <a:r>
              <a:rPr lang="en-US" sz="1600" dirty="0"/>
              <a:t> : </a:t>
            </a:r>
            <a:r>
              <a:rPr lang="en-US" sz="1600" dirty="0" err="1"/>
              <a:t>c'est</a:t>
            </a:r>
            <a:r>
              <a:rPr lang="en-US" sz="1600" dirty="0"/>
              <a:t> </a:t>
            </a:r>
            <a:r>
              <a:rPr lang="en-US" sz="1600" dirty="0" err="1"/>
              <a:t>l'herpès</a:t>
            </a:r>
            <a:r>
              <a:rPr lang="en-US" sz="1600" dirty="0"/>
              <a:t> labial </a:t>
            </a:r>
            <a:r>
              <a:rPr lang="en-US" sz="1600" dirty="0" err="1"/>
              <a:t>récidivant</a:t>
            </a:r>
            <a:r>
              <a:rPr lang="en-US" sz="1600" dirty="0"/>
              <a:t>. Il </a:t>
            </a:r>
            <a:r>
              <a:rPr lang="en-US" sz="1600" dirty="0" err="1"/>
              <a:t>existe</a:t>
            </a:r>
            <a:r>
              <a:rPr lang="en-US" sz="1600" dirty="0"/>
              <a:t> </a:t>
            </a:r>
            <a:r>
              <a:rPr lang="en-US" sz="1600" dirty="0" err="1"/>
              <a:t>également</a:t>
            </a:r>
            <a:r>
              <a:rPr lang="en-US" sz="1600" dirty="0"/>
              <a:t> des </a:t>
            </a:r>
            <a:r>
              <a:rPr lang="en-US" sz="1600" dirty="0" err="1"/>
              <a:t>récurrences</a:t>
            </a:r>
            <a:r>
              <a:rPr lang="en-US" sz="1600" dirty="0"/>
              <a:t> </a:t>
            </a:r>
            <a:r>
              <a:rPr lang="en-US" sz="1600" dirty="0" err="1"/>
              <a:t>inapparentes</a:t>
            </a:r>
            <a:r>
              <a:rPr lang="en-US" sz="1600" dirty="0"/>
              <a:t> </a:t>
            </a:r>
            <a:r>
              <a:rPr lang="en-US" sz="1600" dirty="0" err="1"/>
              <a:t>cliniquement</a:t>
            </a:r>
            <a:r>
              <a:rPr lang="en-US" sz="1600" dirty="0"/>
              <a:t>, se </a:t>
            </a:r>
            <a:r>
              <a:rPr lang="en-US" sz="1600" dirty="0" err="1"/>
              <a:t>limitant</a:t>
            </a:r>
            <a:r>
              <a:rPr lang="en-US" sz="1600" dirty="0"/>
              <a:t> à une </a:t>
            </a:r>
            <a:r>
              <a:rPr lang="en-US" sz="1600" dirty="0" err="1"/>
              <a:t>excrétion</a:t>
            </a:r>
            <a:r>
              <a:rPr lang="en-US" sz="1600" dirty="0"/>
              <a:t> </a:t>
            </a:r>
            <a:r>
              <a:rPr lang="en-US" sz="1600" dirty="0" err="1"/>
              <a:t>salivaire</a:t>
            </a:r>
            <a:r>
              <a:rPr lang="en-US" sz="1600" dirty="0"/>
              <a:t> </a:t>
            </a:r>
            <a:r>
              <a:rPr lang="en-US" sz="1600" dirty="0" err="1"/>
              <a:t>asymptomatique</a:t>
            </a:r>
            <a:r>
              <a:rPr lang="en-US" sz="1600" dirty="0"/>
              <a:t> d'HSV-1.  </a:t>
            </a:r>
            <a:endParaRPr lang="fr-FR" sz="1600" dirty="0"/>
          </a:p>
          <a:p>
            <a:r>
              <a:rPr lang="fr-FR" sz="1600" b="1" u="sng" dirty="0"/>
              <a:t>C. Latence</a:t>
            </a:r>
            <a:r>
              <a:rPr lang="fr-FR" sz="1600" b="1" dirty="0"/>
              <a:t> </a:t>
            </a:r>
            <a:endParaRPr lang="fr-FR" sz="1600" b="1" u="sng" dirty="0"/>
          </a:p>
          <a:p>
            <a:r>
              <a:rPr lang="en-US" sz="1600" dirty="0"/>
              <a:t>Entre la primo-infection et la ou les </a:t>
            </a:r>
            <a:r>
              <a:rPr lang="en-US" sz="1600" dirty="0" err="1"/>
              <a:t>récurrences</a:t>
            </a:r>
            <a:r>
              <a:rPr lang="en-US" sz="1600" dirty="0"/>
              <a:t>, le virus </a:t>
            </a:r>
            <a:r>
              <a:rPr lang="en-US" sz="1600" dirty="0" err="1"/>
              <a:t>reste</a:t>
            </a:r>
            <a:r>
              <a:rPr lang="en-US" sz="1600" dirty="0"/>
              <a:t> LATENT </a:t>
            </a:r>
            <a:r>
              <a:rPr lang="en-US" sz="1600" dirty="0" err="1"/>
              <a:t>dans</a:t>
            </a:r>
            <a:r>
              <a:rPr lang="en-US" sz="1600" dirty="0"/>
              <a:t> </a:t>
            </a:r>
            <a:r>
              <a:rPr lang="en-US" sz="1600" dirty="0" err="1"/>
              <a:t>l'organisme</a:t>
            </a:r>
            <a:r>
              <a:rPr lang="en-US" sz="1600" dirty="0"/>
              <a:t> au </a:t>
            </a:r>
            <a:r>
              <a:rPr lang="en-US" sz="1600" dirty="0" err="1"/>
              <a:t>niveau</a:t>
            </a:r>
            <a:r>
              <a:rPr lang="en-US" sz="1600" dirty="0"/>
              <a:t> du ganglion de GASSER .La </a:t>
            </a:r>
            <a:r>
              <a:rPr lang="en-US" sz="1600" dirty="0" err="1"/>
              <a:t>réactivation</a:t>
            </a:r>
            <a:r>
              <a:rPr lang="en-US" sz="1600" dirty="0"/>
              <a:t>  se fait  par des stimuli divers </a:t>
            </a:r>
            <a:r>
              <a:rPr lang="en-US" sz="1600" dirty="0" err="1"/>
              <a:t>comme</a:t>
            </a:r>
            <a:r>
              <a:rPr lang="en-US" sz="1600" dirty="0"/>
              <a:t> la </a:t>
            </a:r>
            <a:r>
              <a:rPr lang="en-US" sz="1600" dirty="0" err="1"/>
              <a:t>fièvre</a:t>
            </a:r>
            <a:r>
              <a:rPr lang="en-US" sz="1600" dirty="0"/>
              <a:t>,  </a:t>
            </a:r>
            <a:r>
              <a:rPr lang="en-US" sz="1600" dirty="0" err="1"/>
              <a:t>certaines</a:t>
            </a:r>
            <a:r>
              <a:rPr lang="en-US" sz="1600" dirty="0"/>
              <a:t> infections </a:t>
            </a:r>
            <a:r>
              <a:rPr lang="en-US" sz="1600" dirty="0" err="1"/>
              <a:t>bactériennes</a:t>
            </a:r>
            <a:r>
              <a:rPr lang="en-US" sz="1600" dirty="0"/>
              <a:t>, les </a:t>
            </a:r>
            <a:r>
              <a:rPr lang="en-US" sz="1600" dirty="0" err="1"/>
              <a:t>règles</a:t>
            </a:r>
            <a:r>
              <a:rPr lang="en-US" sz="1600" dirty="0"/>
              <a:t> la </a:t>
            </a:r>
            <a:r>
              <a:rPr lang="en-US" sz="1600" dirty="0" err="1"/>
              <a:t>grossesse</a:t>
            </a:r>
            <a:r>
              <a:rPr lang="en-US" sz="1600" dirty="0"/>
              <a:t> ;les  </a:t>
            </a:r>
            <a:r>
              <a:rPr lang="en-US" sz="1600" dirty="0" err="1"/>
              <a:t>rayonnements</a:t>
            </a:r>
            <a:r>
              <a:rPr lang="en-US" sz="1600" dirty="0"/>
              <a:t> </a:t>
            </a:r>
            <a:r>
              <a:rPr lang="en-US" sz="1600" dirty="0" err="1"/>
              <a:t>ultraviolets</a:t>
            </a:r>
            <a:r>
              <a:rPr lang="en-US" sz="1600" dirty="0"/>
              <a:t>,  les </a:t>
            </a:r>
            <a:r>
              <a:rPr lang="en-US" sz="1600" dirty="0" err="1"/>
              <a:t>émotions</a:t>
            </a:r>
            <a:r>
              <a:rPr lang="en-US" sz="1600" dirty="0"/>
              <a:t> et le stress pour </a:t>
            </a:r>
            <a:r>
              <a:rPr lang="en-US" sz="1600" dirty="0" err="1"/>
              <a:t>l'herpès</a:t>
            </a:r>
            <a:r>
              <a:rPr lang="en-US" sz="1600" dirty="0"/>
              <a:t> labial.  Les </a:t>
            </a:r>
            <a:r>
              <a:rPr lang="en-US" sz="1600" dirty="0" err="1"/>
              <a:t>récurrences</a:t>
            </a:r>
            <a:r>
              <a:rPr lang="en-US" sz="1600" dirty="0"/>
              <a:t> </a:t>
            </a:r>
            <a:r>
              <a:rPr lang="en-US" sz="1600" dirty="0" err="1"/>
              <a:t>peuvent</a:t>
            </a:r>
            <a:r>
              <a:rPr lang="en-US" sz="1600" dirty="0"/>
              <a:t> </a:t>
            </a:r>
            <a:r>
              <a:rPr lang="en-US" sz="1600" dirty="0" err="1"/>
              <a:t>etre</a:t>
            </a:r>
            <a:r>
              <a:rPr lang="en-US" sz="1600" dirty="0"/>
              <a:t> </a:t>
            </a:r>
            <a:r>
              <a:rPr lang="en-US" sz="1600" dirty="0" err="1"/>
              <a:t>très</a:t>
            </a:r>
            <a:r>
              <a:rPr lang="en-US" sz="1600" dirty="0"/>
              <a:t> </a:t>
            </a:r>
            <a:r>
              <a:rPr lang="en-US" sz="1600" dirty="0" err="1"/>
              <a:t>fréquentes</a:t>
            </a:r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8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err="1" smtClean="0">
                <a:latin typeface="+mn-lt"/>
              </a:rPr>
              <a:t>Herpès</a:t>
            </a:r>
            <a:r>
              <a:rPr lang="en-GB" sz="2400" b="1" dirty="0" smtClean="0">
                <a:latin typeface="+mn-lt"/>
              </a:rPr>
              <a:t> labial</a:t>
            </a:r>
            <a:endParaRPr lang="en-GB" sz="2400" b="1" dirty="0">
              <a:latin typeface="+mn-lt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Stade</a:t>
            </a:r>
            <a:r>
              <a:rPr lang="en-GB" dirty="0" smtClean="0"/>
              <a:t> de </a:t>
            </a:r>
            <a:r>
              <a:rPr lang="en-GB" dirty="0" err="1" smtClean="0"/>
              <a:t>vésicules</a:t>
            </a:r>
            <a:endParaRPr lang="en-GB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3257624"/>
            <a:ext cx="4184650" cy="2263626"/>
          </a:xfrm>
        </p:spPr>
      </p:pic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 smtClean="0"/>
              <a:t>Stade</a:t>
            </a:r>
            <a:r>
              <a:rPr lang="en-GB" dirty="0" smtClean="0"/>
              <a:t> </a:t>
            </a:r>
            <a:r>
              <a:rPr lang="en-GB" smtClean="0"/>
              <a:t>de croutes</a:t>
            </a:r>
            <a:endParaRPr lang="en-GB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629" y="3383597"/>
            <a:ext cx="2680855" cy="2011680"/>
          </a:xfr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F7C9A-6EFF-47A2-9FD9-77F1C77F6702}" type="slidenum">
              <a:rPr lang="fr-FR" smtClean="0">
                <a:solidFill>
                  <a:srgbClr val="90C226"/>
                </a:solidFill>
              </a:rPr>
              <a:pPr/>
              <a:t>9</a:t>
            </a:fld>
            <a:endParaRPr lang="fr-FR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8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896</Words>
  <Application>Microsoft Office PowerPoint</Application>
  <PresentationFormat>Grand écran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Verdana</vt:lpstr>
      <vt:lpstr>Wingdings 3</vt:lpstr>
      <vt:lpstr>Facette</vt:lpstr>
      <vt:lpstr>1_Facette</vt:lpstr>
      <vt:lpstr>GÉNÉRALITÉS SUR LES HERPESVIRIDÆ (VIRUS HERPÈTIQUES) </vt:lpstr>
      <vt:lpstr>Herpès virus</vt:lpstr>
      <vt:lpstr>Classification: famille des Herpesviridae</vt:lpstr>
      <vt:lpstr> Multiplication du virus</vt:lpstr>
      <vt:lpstr>Multiplication des Herpesvirus</vt:lpstr>
      <vt:lpstr>Présentation PowerPoint</vt:lpstr>
      <vt:lpstr>1 LES HERPES SIMPLEX VIRUS 1 et 2</vt:lpstr>
      <vt:lpstr>Manifestations habituelles des infections à HSV-1 </vt:lpstr>
      <vt:lpstr>Herpès labial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GÉNÉRALITÉS SUR LES HERPESVIRIDÆ (VIRUS HERPÈTIQUES) </dc:title>
  <dc:creator>LENOVO</dc:creator>
  <cp:lastModifiedBy>ency-education.com website</cp:lastModifiedBy>
  <cp:revision>2</cp:revision>
  <dcterms:created xsi:type="dcterms:W3CDTF">2020-10-12T15:25:40Z</dcterms:created>
  <dcterms:modified xsi:type="dcterms:W3CDTF">2021-08-15T23:12:04Z</dcterms:modified>
</cp:coreProperties>
</file>