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76" r:id="rId9"/>
    <p:sldId id="264" r:id="rId10"/>
    <p:sldId id="277" r:id="rId11"/>
    <p:sldId id="263" r:id="rId12"/>
    <p:sldId id="282" r:id="rId13"/>
    <p:sldId id="280" r:id="rId14"/>
    <p:sldId id="262" r:id="rId15"/>
    <p:sldId id="267" r:id="rId16"/>
    <p:sldId id="286" r:id="rId17"/>
    <p:sldId id="268" r:id="rId18"/>
    <p:sldId id="281" r:id="rId19"/>
    <p:sldId id="271" r:id="rId20"/>
    <p:sldId id="270" r:id="rId21"/>
    <p:sldId id="283" r:id="rId22"/>
    <p:sldId id="269" r:id="rId23"/>
    <p:sldId id="272" r:id="rId24"/>
    <p:sldId id="284" r:id="rId25"/>
    <p:sldId id="273" r:id="rId26"/>
    <p:sldId id="274" r:id="rId27"/>
    <p:sldId id="27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smtClean="0"/>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10/19/2020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10/19/2020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smtClean="0"/>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smtClean="0"/>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10/19/2020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4">
                    <a:lumMod val="75000"/>
                  </a:schemeClr>
                </a:solidFill>
              </a:rPr>
              <a:t>Diagnostic virologique</a:t>
            </a:r>
            <a:endParaRPr lang="fr-FR" b="1" dirty="0">
              <a:solidFill>
                <a:schemeClr val="accent4">
                  <a:lumMod val="75000"/>
                </a:schemeClr>
              </a:solidFill>
            </a:endParaRPr>
          </a:p>
        </p:txBody>
      </p:sp>
      <p:sp>
        <p:nvSpPr>
          <p:cNvPr id="3" name="Sous-titre 2"/>
          <p:cNvSpPr>
            <a:spLocks noGrp="1"/>
          </p:cNvSpPr>
          <p:nvPr>
            <p:ph type="subTitle" idx="1"/>
          </p:nvPr>
        </p:nvSpPr>
        <p:spPr/>
        <p:txBody>
          <a:bodyPr>
            <a:normAutofit fontScale="92500" lnSpcReduction="10000"/>
          </a:bodyPr>
          <a:lstStyle/>
          <a:p>
            <a:r>
              <a:rPr lang="fr-FR" b="1" dirty="0" smtClean="0">
                <a:solidFill>
                  <a:schemeClr val="accent1">
                    <a:lumMod val="75000"/>
                  </a:schemeClr>
                </a:solidFill>
              </a:rPr>
              <a:t>Dr ,BECHIR</a:t>
            </a:r>
          </a:p>
          <a:p>
            <a:r>
              <a:rPr lang="fr-FR" b="1" dirty="0" smtClean="0">
                <a:solidFill>
                  <a:schemeClr val="accent1">
                    <a:lumMod val="75000"/>
                  </a:schemeClr>
                </a:solidFill>
              </a:rPr>
              <a:t>FACULTE DE MEDECINE –CONSTANTINE,</a:t>
            </a:r>
            <a:endParaRPr lang="fr-FR" b="1" dirty="0">
              <a:solidFill>
                <a:schemeClr val="accent1">
                  <a:lumMod val="75000"/>
                </a:schemeClr>
              </a:solidFill>
            </a:endParaRPr>
          </a:p>
        </p:txBody>
      </p:sp>
    </p:spTree>
    <p:extLst>
      <p:ext uri="{BB962C8B-B14F-4D97-AF65-F5344CB8AC3E}">
        <p14:creationId xmlns:p14="http://schemas.microsoft.com/office/powerpoint/2010/main" val="256257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 transport vers le labo, </a:t>
            </a:r>
            <a:r>
              <a:rPr lang="fr-FR" b="1" dirty="0" smtClean="0"/>
              <a:t>tjrs respecter les conditions de </a:t>
            </a:r>
            <a:r>
              <a:rPr lang="fr-FR" b="1" dirty="0" err="1" smtClean="0"/>
              <a:t>tronsport</a:t>
            </a:r>
            <a:r>
              <a:rPr lang="fr-FR" b="1" dirty="0" smtClean="0"/>
              <a:t> : 4° dans </a:t>
            </a:r>
            <a:r>
              <a:rPr lang="fr-FR" b="1" smtClean="0"/>
              <a:t>des carboglace,</a:t>
            </a:r>
            <a:endParaRPr lang="fr-FR" b="1" dirty="0" smtClean="0"/>
          </a:p>
          <a:p>
            <a:r>
              <a:rPr lang="fr-FR" b="1" dirty="0" smtClean="0"/>
              <a:t>doit </a:t>
            </a:r>
            <a:r>
              <a:rPr lang="fr-FR" b="1" dirty="0"/>
              <a:t>être rapide </a:t>
            </a:r>
            <a:r>
              <a:rPr lang="fr-FR" b="1" dirty="0" smtClean="0"/>
              <a:t> ne </a:t>
            </a:r>
            <a:r>
              <a:rPr lang="fr-FR" b="1" dirty="0" err="1" smtClean="0"/>
              <a:t>depasse</a:t>
            </a:r>
            <a:r>
              <a:rPr lang="fr-FR" b="1" dirty="0" smtClean="0"/>
              <a:t> pas 36 </a:t>
            </a:r>
            <a:r>
              <a:rPr lang="fr-FR" b="1" dirty="0"/>
              <a:t>heures </a:t>
            </a:r>
            <a:r>
              <a:rPr lang="fr-FR" b="1" dirty="0" smtClean="0"/>
              <a:t>,sinon il faut congelé à-80°,</a:t>
            </a:r>
            <a:endParaRPr lang="fr-FR" b="1" dirty="0" smtClean="0"/>
          </a:p>
          <a:p>
            <a:r>
              <a:rPr lang="fr-FR" b="1" dirty="0" smtClean="0"/>
              <a:t>• </a:t>
            </a:r>
            <a:r>
              <a:rPr lang="fr-FR" b="1" dirty="0"/>
              <a:t>règles de sécurité +++ </a:t>
            </a:r>
            <a:endParaRPr lang="fr-FR" b="1" dirty="0" smtClean="0"/>
          </a:p>
          <a:p>
            <a:r>
              <a:rPr lang="fr-FR" b="1" dirty="0" smtClean="0"/>
              <a:t>• </a:t>
            </a:r>
            <a:r>
              <a:rPr lang="fr-FR" b="1" dirty="0"/>
              <a:t>+/- traitement pour décontamination</a:t>
            </a:r>
          </a:p>
        </p:txBody>
      </p:sp>
    </p:spTree>
    <p:extLst>
      <p:ext uri="{BB962C8B-B14F-4D97-AF65-F5344CB8AC3E}">
        <p14:creationId xmlns:p14="http://schemas.microsoft.com/office/powerpoint/2010/main" val="181936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solidFill>
                  <a:srgbClr val="7030A0"/>
                </a:solidFill>
              </a:rPr>
              <a:t>Diagnostic direct</a:t>
            </a:r>
            <a:endParaRPr lang="fr-FR" b="1" dirty="0">
              <a:solidFill>
                <a:srgbClr val="7030A0"/>
              </a:solidFill>
            </a:endParaRPr>
          </a:p>
        </p:txBody>
      </p:sp>
      <p:sp>
        <p:nvSpPr>
          <p:cNvPr id="3" name="Espace réservé du contenu 2"/>
          <p:cNvSpPr>
            <a:spLocks noGrp="1"/>
          </p:cNvSpPr>
          <p:nvPr>
            <p:ph idx="1"/>
          </p:nvPr>
        </p:nvSpPr>
        <p:spPr/>
        <p:txBody>
          <a:bodyPr>
            <a:normAutofit/>
          </a:bodyPr>
          <a:lstStyle/>
          <a:p>
            <a:r>
              <a:rPr lang="fr-FR" sz="4800" b="1" dirty="0" smtClean="0">
                <a:solidFill>
                  <a:schemeClr val="accent2">
                    <a:lumMod val="75000"/>
                  </a:schemeClr>
                </a:solidFill>
              </a:rPr>
              <a:t>,</a:t>
            </a:r>
            <a:r>
              <a:rPr lang="fr-FR" sz="4800" b="1" dirty="0">
                <a:solidFill>
                  <a:schemeClr val="accent2">
                    <a:lumMod val="75000"/>
                  </a:schemeClr>
                </a:solidFill>
              </a:rPr>
              <a:t>A. La recherche de virus par cultures </a:t>
            </a:r>
            <a:r>
              <a:rPr lang="fr-FR" sz="4800" b="1" dirty="0" smtClean="0">
                <a:solidFill>
                  <a:schemeClr val="accent2">
                    <a:lumMod val="75000"/>
                  </a:schemeClr>
                </a:solidFill>
              </a:rPr>
              <a:t>cellulaires</a:t>
            </a:r>
            <a:endParaRPr lang="fr-FR" sz="4800" b="1" dirty="0">
              <a:solidFill>
                <a:schemeClr val="accent2">
                  <a:lumMod val="75000"/>
                </a:schemeClr>
              </a:solidFill>
            </a:endParaRPr>
          </a:p>
          <a:p>
            <a:r>
              <a:rPr lang="fr-FR" b="1" dirty="0" smtClean="0"/>
              <a:t>les </a:t>
            </a:r>
            <a:r>
              <a:rPr lang="fr-FR" b="1" dirty="0"/>
              <a:t>techniques d’isolements de virus en cultures cellulaires étaient les plus utilisées, elles sont de plus en plus abandonnées au profit des techniques de détection des antigènes viraux et surtout de celles d’acides nucléiques (PCR). Cependant, il peut être utile de faire des isolements de virus pour préparer des stocks importants de virus complets vivants et infectieux (caractérisation des types de souches virales : épidémies, recherche de mutations de résistance au traitement : HIV, CMV, HBV). </a:t>
            </a:r>
            <a:endParaRPr lang="fr-FR" b="1" dirty="0" smtClean="0"/>
          </a:p>
        </p:txBody>
      </p:sp>
    </p:spTree>
    <p:extLst>
      <p:ext uri="{BB962C8B-B14F-4D97-AF65-F5344CB8AC3E}">
        <p14:creationId xmlns:p14="http://schemas.microsoft.com/office/powerpoint/2010/main" val="12608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400" b="1" dirty="0"/>
              <a:t>Les cultures cellulaires utilisent des lignées de cellules d’origine humaine ou animale. On citera les cellules </a:t>
            </a:r>
            <a:r>
              <a:rPr lang="fr-FR" sz="2400" b="1" dirty="0" err="1"/>
              <a:t>épithélioïdes</a:t>
            </a:r>
            <a:r>
              <a:rPr lang="fr-FR" sz="2400" b="1" dirty="0"/>
              <a:t> humaines en lignée continue (</a:t>
            </a:r>
            <a:r>
              <a:rPr lang="fr-FR" sz="2400" b="1" dirty="0" err="1"/>
              <a:t>Hela</a:t>
            </a:r>
            <a:r>
              <a:rPr lang="fr-FR" sz="2400" b="1" dirty="0"/>
              <a:t>, Hep, KB) ou les cellules fibroblastiques humaines (MRC5 : pour les CMV</a:t>
            </a:r>
            <a:r>
              <a:rPr lang="fr-FR" sz="2400" b="1" dirty="0" smtClean="0"/>
              <a:t>).</a:t>
            </a:r>
            <a:r>
              <a:rPr lang="fr-FR" sz="2400" b="1" dirty="0"/>
              <a:t> </a:t>
            </a:r>
            <a:endParaRPr lang="fr-FR" sz="2400" b="1" dirty="0" smtClean="0"/>
          </a:p>
          <a:p>
            <a:r>
              <a:rPr lang="fr-FR" sz="2400" b="1" dirty="0" smtClean="0"/>
              <a:t>Chaque </a:t>
            </a:r>
            <a:r>
              <a:rPr lang="fr-FR" sz="2400" b="1" dirty="0"/>
              <a:t>virus a un tropisme cellulaire propre •</a:t>
            </a:r>
            <a:endParaRPr lang="fr-FR" sz="2400" dirty="0"/>
          </a:p>
          <a:p>
            <a:r>
              <a:rPr lang="fr-FR" sz="2400" b="1" dirty="0" smtClean="0"/>
              <a:t> </a:t>
            </a:r>
            <a:r>
              <a:rPr lang="fr-FR" sz="2400" b="1" dirty="0"/>
              <a:t>Les signes de multiplication virale induisent l’apparition de l’effet </a:t>
            </a:r>
            <a:r>
              <a:rPr lang="fr-FR" sz="2400" b="1" dirty="0" err="1"/>
              <a:t>cytopathogène</a:t>
            </a:r>
            <a:r>
              <a:rPr lang="fr-FR" sz="2400" b="1" dirty="0"/>
              <a:t> (ECP) défini par un changement de l’aspect des cellules, visible en microscopie optique (accumulation des virus produits ou des antigènes dans le noyau, ou dans le cytoplasme des cellules infectées).. </a:t>
            </a:r>
            <a:endParaRPr lang="fr-FR" sz="2400" dirty="0"/>
          </a:p>
        </p:txBody>
      </p:sp>
    </p:spTree>
    <p:extLst>
      <p:ext uri="{BB962C8B-B14F-4D97-AF65-F5344CB8AC3E}">
        <p14:creationId xmlns:p14="http://schemas.microsoft.com/office/powerpoint/2010/main" val="2998756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La confirmation fait appel à des méthodes immunologiques: • IF ou ELISA: par des </a:t>
            </a:r>
            <a:r>
              <a:rPr lang="fr-FR" b="1" dirty="0" err="1"/>
              <a:t>Ac</a:t>
            </a:r>
            <a:r>
              <a:rPr lang="fr-FR" b="1" dirty="0"/>
              <a:t> monoclonaux spécifiques </a:t>
            </a:r>
            <a:r>
              <a:rPr lang="fr-FR" b="1" dirty="0" smtClean="0"/>
              <a:t>•</a:t>
            </a:r>
          </a:p>
          <a:p>
            <a:r>
              <a:rPr lang="fr-FR" b="1" dirty="0" smtClean="0"/>
              <a:t> </a:t>
            </a:r>
            <a:r>
              <a:rPr lang="fr-FR" b="1" dirty="0" err="1"/>
              <a:t>Séroneutralisation</a:t>
            </a:r>
            <a:r>
              <a:rPr lang="fr-FR" b="1" dirty="0"/>
              <a:t> avec des antisérums: </a:t>
            </a:r>
            <a:endParaRPr lang="fr-FR" b="1" dirty="0" smtClean="0"/>
          </a:p>
          <a:p>
            <a:r>
              <a:rPr lang="fr-FR" b="1" dirty="0" smtClean="0"/>
              <a:t> </a:t>
            </a:r>
            <a:r>
              <a:rPr lang="fr-FR" b="1" dirty="0"/>
              <a:t>inhibition de l’ECP virus </a:t>
            </a:r>
            <a:r>
              <a:rPr lang="fr-FR" b="1" dirty="0" err="1" smtClean="0"/>
              <a:t>cytopathogènes</a:t>
            </a:r>
            <a:endParaRPr lang="fr-FR" b="1" dirty="0" smtClean="0"/>
          </a:p>
          <a:p>
            <a:r>
              <a:rPr lang="fr-FR" b="1" dirty="0" smtClean="0"/>
              <a:t> </a:t>
            </a:r>
            <a:r>
              <a:rPr lang="fr-FR" b="1" dirty="0"/>
              <a:t> inhibition de l’</a:t>
            </a:r>
            <a:r>
              <a:rPr lang="fr-FR" b="1" dirty="0" err="1"/>
              <a:t>hémagglutination</a:t>
            </a:r>
            <a:r>
              <a:rPr lang="fr-FR" b="1" dirty="0"/>
              <a:t> virus </a:t>
            </a:r>
            <a:r>
              <a:rPr lang="fr-FR" b="1" dirty="0" err="1"/>
              <a:t>hémmagglutinants</a:t>
            </a:r>
            <a:endParaRPr lang="fr-FR" b="1" dirty="0"/>
          </a:p>
        </p:txBody>
      </p:sp>
    </p:spTree>
    <p:extLst>
      <p:ext uri="{BB962C8B-B14F-4D97-AF65-F5344CB8AC3E}">
        <p14:creationId xmlns:p14="http://schemas.microsoft.com/office/powerpoint/2010/main" val="221509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B. La recherche des génomes viraux</a:t>
            </a:r>
          </a:p>
        </p:txBody>
      </p:sp>
      <p:sp>
        <p:nvSpPr>
          <p:cNvPr id="3" name="Espace réservé du contenu 2"/>
          <p:cNvSpPr>
            <a:spLocks noGrp="1"/>
          </p:cNvSpPr>
          <p:nvPr>
            <p:ph idx="1"/>
          </p:nvPr>
        </p:nvSpPr>
        <p:spPr/>
        <p:txBody>
          <a:bodyPr/>
          <a:lstStyle/>
          <a:p>
            <a:r>
              <a:rPr lang="fr-FR" b="1" dirty="0"/>
              <a:t>Les techniques de PCR sont les plus utilisées. Elles sont sensibles, elles sont spécifiques de chaque type de virus. Les appareils de PCR en temps réel constituent un progrès important puisqu’ils permettent des diagnostiques rapides. L’application de ces techniques permet le diagnostic d’infections à Cytomégalovirus, (CMV) et </a:t>
            </a:r>
            <a:r>
              <a:rPr lang="fr-FR" b="1" dirty="0" err="1"/>
              <a:t>Eptein</a:t>
            </a:r>
            <a:r>
              <a:rPr lang="fr-FR" b="1" dirty="0"/>
              <a:t>-Barr-Virus (EBV), adénovirus, herpès-virus</a:t>
            </a:r>
            <a:r>
              <a:rPr lang="fr-FR" b="1" dirty="0" smtClean="0"/>
              <a:t>….</a:t>
            </a:r>
          </a:p>
          <a:p>
            <a:r>
              <a:rPr lang="fr-FR" b="1" dirty="0" smtClean="0"/>
              <a:t> </a:t>
            </a:r>
            <a:r>
              <a:rPr lang="fr-FR" b="1" dirty="0"/>
              <a:t>Elles sont quantitatives et permettent de suivre l’efficacité d’un traitement antiviral. L’exemple du VIH est intéressant car il a permis le développement de techniques différentes pour la quantification de l’ARN VIH plasmatique (technique de DNA branché, technique NASBA et RT-PCR). Ces outils ont aussi été développés </a:t>
            </a:r>
            <a:r>
              <a:rPr lang="fr-FR" b="1" dirty="0" smtClean="0"/>
              <a:t>pour </a:t>
            </a:r>
            <a:r>
              <a:rPr lang="fr-FR" b="1" dirty="0"/>
              <a:t>les virus HCV et HBV.</a:t>
            </a:r>
          </a:p>
        </p:txBody>
      </p:sp>
    </p:spTree>
    <p:extLst>
      <p:ext uri="{BB962C8B-B14F-4D97-AF65-F5344CB8AC3E}">
        <p14:creationId xmlns:p14="http://schemas.microsoft.com/office/powerpoint/2010/main" val="2616578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C. La recherche des antigènes viraux</a:t>
            </a:r>
          </a:p>
        </p:txBody>
      </p:sp>
      <p:sp>
        <p:nvSpPr>
          <p:cNvPr id="3" name="Espace réservé du contenu 2"/>
          <p:cNvSpPr>
            <a:spLocks noGrp="1"/>
          </p:cNvSpPr>
          <p:nvPr>
            <p:ph idx="1"/>
          </p:nvPr>
        </p:nvSpPr>
        <p:spPr/>
        <p:txBody>
          <a:bodyPr/>
          <a:lstStyle/>
          <a:p>
            <a:r>
              <a:rPr lang="fr-FR" b="1" dirty="0"/>
              <a:t>La recherche des antigènes viraux consiste à identifier l’infection virale directement au sein des cellules infectées présentes dans les prélèvements des patients. Le meilleur exemple est celui du diagnostic des infections respiratoires. A partir des prélèvements </a:t>
            </a:r>
            <a:r>
              <a:rPr lang="fr-FR" b="1" dirty="0" err="1"/>
              <a:t>naso</a:t>
            </a:r>
            <a:r>
              <a:rPr lang="fr-FR" b="1" dirty="0"/>
              <a:t>-pharyngés, on peut rechercher les antigènes viraux dans les cellules du nez ou de la gorge et dans les LBA. Les virus grippaux, le virus respiratoire </a:t>
            </a:r>
            <a:r>
              <a:rPr lang="fr-FR" b="1" dirty="0" err="1"/>
              <a:t>syncitial</a:t>
            </a:r>
            <a:r>
              <a:rPr lang="fr-FR" b="1" dirty="0"/>
              <a:t> (VRS), les virus </a:t>
            </a:r>
            <a:r>
              <a:rPr lang="fr-FR" b="1" dirty="0" err="1"/>
              <a:t>parainfluenzae</a:t>
            </a:r>
            <a:r>
              <a:rPr lang="fr-FR" b="1" dirty="0"/>
              <a:t> s’accumulent dans le cytoplasme des cellules infectées. Les antigènes viraux peuvent être visualisés par technique d’immunofluorescence, en utilisant des anticorps spécifiques de chaque virus marqués par la </a:t>
            </a:r>
            <a:r>
              <a:rPr lang="fr-FR" b="1" dirty="0" err="1"/>
              <a:t>fluoréscéine</a:t>
            </a:r>
            <a:r>
              <a:rPr lang="fr-FR" b="1" dirty="0"/>
              <a:t>. On utilise des anticorps monoclonaux. Cette technique est simple et rapide (une à deux heures), elle permet de rechercher simultanément plusieurs virus sur un même prélèvement. </a:t>
            </a:r>
          </a:p>
        </p:txBody>
      </p:sp>
    </p:spTree>
    <p:extLst>
      <p:ext uri="{BB962C8B-B14F-4D97-AF65-F5344CB8AC3E}">
        <p14:creationId xmlns:p14="http://schemas.microsoft.com/office/powerpoint/2010/main" val="2867070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Autres Méthodes:</a:t>
            </a:r>
          </a:p>
          <a:p>
            <a:r>
              <a:rPr lang="fr-FR" b="1" dirty="0" smtClean="0"/>
              <a:t> </a:t>
            </a:r>
          </a:p>
          <a:p>
            <a:r>
              <a:rPr lang="fr-FR" b="1" dirty="0" smtClean="0"/>
              <a:t></a:t>
            </a:r>
            <a:r>
              <a:rPr lang="fr-FR" b="1" dirty="0"/>
              <a:t>ELISA </a:t>
            </a:r>
            <a:endParaRPr lang="fr-FR" b="1" dirty="0" smtClean="0"/>
          </a:p>
          <a:p>
            <a:r>
              <a:rPr lang="fr-FR" b="1" dirty="0" smtClean="0"/>
              <a:t></a:t>
            </a:r>
            <a:r>
              <a:rPr lang="fr-FR" b="1" dirty="0"/>
              <a:t>Agglutination: +++ rapidité </a:t>
            </a:r>
            <a:r>
              <a:rPr lang="fr-FR" b="1" dirty="0" err="1"/>
              <a:t>exp</a:t>
            </a:r>
            <a:r>
              <a:rPr lang="fr-FR" b="1" dirty="0"/>
              <a:t>: </a:t>
            </a:r>
            <a:r>
              <a:rPr lang="fr-FR" b="1" dirty="0" err="1"/>
              <a:t>rotavirus</a:t>
            </a:r>
            <a:r>
              <a:rPr lang="fr-FR" b="1" dirty="0"/>
              <a:t> dans les selles </a:t>
            </a:r>
          </a:p>
        </p:txBody>
      </p:sp>
    </p:spTree>
    <p:extLst>
      <p:ext uri="{BB962C8B-B14F-4D97-AF65-F5344CB8AC3E}">
        <p14:creationId xmlns:p14="http://schemas.microsoft.com/office/powerpoint/2010/main" val="3341874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D. la recherche de virus résistants</a:t>
            </a:r>
          </a:p>
        </p:txBody>
      </p:sp>
      <p:sp>
        <p:nvSpPr>
          <p:cNvPr id="3" name="Espace réservé du contenu 2"/>
          <p:cNvSpPr>
            <a:spLocks noGrp="1"/>
          </p:cNvSpPr>
          <p:nvPr>
            <p:ph idx="1"/>
          </p:nvPr>
        </p:nvSpPr>
        <p:spPr/>
        <p:txBody>
          <a:bodyPr/>
          <a:lstStyle/>
          <a:p>
            <a:r>
              <a:rPr lang="fr-FR" b="1" dirty="0"/>
              <a:t>La technique la plus utilisée est celle du séquençage des gènes cibles (ex : </a:t>
            </a:r>
            <a:r>
              <a:rPr lang="fr-FR" b="1" dirty="0" smtClean="0"/>
              <a:t>reverse-transcriptase</a:t>
            </a:r>
            <a:r>
              <a:rPr lang="fr-FR" b="1" dirty="0"/>
              <a:t>, protéase du HIV). L’analyse des séquences obtenues permet d’identifier les mutations induites par la réplication virale en présence d’antiviral </a:t>
            </a:r>
          </a:p>
        </p:txBody>
      </p:sp>
    </p:spTree>
    <p:extLst>
      <p:ext uri="{BB962C8B-B14F-4D97-AF65-F5344CB8AC3E}">
        <p14:creationId xmlns:p14="http://schemas.microsoft.com/office/powerpoint/2010/main" val="3000039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2">
                    <a:lumMod val="75000"/>
                  </a:schemeClr>
                </a:solidFill>
              </a:rPr>
              <a:t>E/ Microscopie électronique</a:t>
            </a:r>
          </a:p>
        </p:txBody>
      </p:sp>
      <p:sp>
        <p:nvSpPr>
          <p:cNvPr id="3" name="Espace réservé du contenu 2"/>
          <p:cNvSpPr>
            <a:spLocks noGrp="1"/>
          </p:cNvSpPr>
          <p:nvPr>
            <p:ph idx="1"/>
          </p:nvPr>
        </p:nvSpPr>
        <p:spPr/>
        <p:txBody>
          <a:bodyPr/>
          <a:lstStyle/>
          <a:p>
            <a:r>
              <a:rPr lang="fr-FR" b="1" dirty="0" smtClean="0"/>
              <a:t>• </a:t>
            </a:r>
            <a:r>
              <a:rPr lang="fr-FR" b="1" dirty="0"/>
              <a:t>Moyen de diagnostic possible • Morphologie du virus par image caractéristique • </a:t>
            </a:r>
            <a:r>
              <a:rPr lang="fr-FR" b="1" dirty="0" err="1"/>
              <a:t>Exp</a:t>
            </a:r>
            <a:r>
              <a:rPr lang="fr-FR" b="1" dirty="0"/>
              <a:t>: </a:t>
            </a:r>
            <a:r>
              <a:rPr lang="fr-FR" b="1" dirty="0" err="1"/>
              <a:t>rotavirus</a:t>
            </a:r>
            <a:r>
              <a:rPr lang="fr-FR" b="1" dirty="0"/>
              <a:t> ( forme de roue) coronavirus (forme de couronne) • +++ nouveaux virus</a:t>
            </a:r>
          </a:p>
        </p:txBody>
      </p:sp>
    </p:spTree>
    <p:extLst>
      <p:ext uri="{BB962C8B-B14F-4D97-AF65-F5344CB8AC3E}">
        <p14:creationId xmlns:p14="http://schemas.microsoft.com/office/powerpoint/2010/main" val="809144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7030A0"/>
                </a:solidFill>
              </a:rPr>
              <a:t>2. </a:t>
            </a:r>
            <a:r>
              <a:rPr lang="fr-FR" b="1" dirty="0" smtClean="0">
                <a:solidFill>
                  <a:srgbClr val="7030A0"/>
                </a:solidFill>
              </a:rPr>
              <a:t>Diagnostic indirect</a:t>
            </a:r>
            <a:br>
              <a:rPr lang="fr-FR" b="1" dirty="0" smtClean="0">
                <a:solidFill>
                  <a:srgbClr val="7030A0"/>
                </a:solidFill>
              </a:rPr>
            </a:br>
            <a:r>
              <a:rPr lang="fr-FR" b="1" dirty="0" smtClean="0">
                <a:solidFill>
                  <a:srgbClr val="7030A0"/>
                </a:solidFill>
              </a:rPr>
              <a:t>Recherche </a:t>
            </a:r>
            <a:r>
              <a:rPr lang="fr-FR" b="1" dirty="0">
                <a:solidFill>
                  <a:srgbClr val="7030A0"/>
                </a:solidFill>
              </a:rPr>
              <a:t>des anticorps, Sérologies Virales</a:t>
            </a:r>
          </a:p>
        </p:txBody>
      </p:sp>
      <p:sp>
        <p:nvSpPr>
          <p:cNvPr id="3" name="Espace réservé du contenu 2"/>
          <p:cNvSpPr>
            <a:spLocks noGrp="1"/>
          </p:cNvSpPr>
          <p:nvPr>
            <p:ph idx="1"/>
          </p:nvPr>
        </p:nvSpPr>
        <p:spPr/>
        <p:txBody>
          <a:bodyPr/>
          <a:lstStyle/>
          <a:p>
            <a:r>
              <a:rPr lang="fr-FR" b="1" dirty="0"/>
              <a:t>L’infection virale est le plus souvent suivie par une réponse immunitaire humorale traduite par la production d’anticorps spécifiques des antigènes du virus (immunoglobulines </a:t>
            </a:r>
            <a:r>
              <a:rPr lang="fr-FR" b="1" dirty="0" err="1"/>
              <a:t>IgG</a:t>
            </a:r>
            <a:r>
              <a:rPr lang="fr-FR" b="1" dirty="0"/>
              <a:t> et </a:t>
            </a:r>
            <a:r>
              <a:rPr lang="fr-FR" b="1" dirty="0" err="1"/>
              <a:t>IgM</a:t>
            </a:r>
            <a:r>
              <a:rPr lang="fr-FR" b="1" dirty="0"/>
              <a:t>). La connaissance d’un statut sérologique présente différents intérêts : elle permet de connaître l’état immunitaire du sujet : un titre positif permet d’affirmer que le sujet est immunisé et a rencontré une fois le virus dans sa vie (CMV, HIV, Rubéole) ou bien qu’il est vacciné (hépatite B). Elle permet aussi de suivre l’évolution de l’infection virale (anticorps anti </a:t>
            </a:r>
            <a:r>
              <a:rPr lang="fr-FR" b="1" dirty="0" err="1"/>
              <a:t>HBc</a:t>
            </a:r>
            <a:r>
              <a:rPr lang="fr-FR" b="1" dirty="0"/>
              <a:t> et </a:t>
            </a:r>
            <a:r>
              <a:rPr lang="fr-FR" b="1" dirty="0" err="1"/>
              <a:t>HBs</a:t>
            </a:r>
            <a:r>
              <a:rPr lang="fr-FR" b="1" dirty="0"/>
              <a:t>).</a:t>
            </a:r>
          </a:p>
        </p:txBody>
      </p:sp>
    </p:spTree>
    <p:extLst>
      <p:ext uri="{BB962C8B-B14F-4D97-AF65-F5344CB8AC3E}">
        <p14:creationId xmlns:p14="http://schemas.microsoft.com/office/powerpoint/2010/main" val="150588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chemeClr val="accent1">
                    <a:lumMod val="75000"/>
                  </a:schemeClr>
                </a:solidFill>
              </a:rPr>
              <a:t>Introduction</a:t>
            </a:r>
          </a:p>
        </p:txBody>
      </p:sp>
      <p:sp>
        <p:nvSpPr>
          <p:cNvPr id="3" name="Espace réservé du contenu 2"/>
          <p:cNvSpPr>
            <a:spLocks noGrp="1"/>
          </p:cNvSpPr>
          <p:nvPr>
            <p:ph idx="1"/>
          </p:nvPr>
        </p:nvSpPr>
        <p:spPr/>
        <p:txBody>
          <a:bodyPr>
            <a:noAutofit/>
          </a:bodyPr>
          <a:lstStyle/>
          <a:p>
            <a:r>
              <a:rPr lang="fr-FR" sz="3600" b="1" dirty="0"/>
              <a:t>La majorité des infections virales présentent un tableau clinique très évocateur et régressent d’elles-mêmes sans que le clinicien ait recours au diagnostic virologique. Par contre, dans certaines situations, le diagnostic précis d’un virus responsable de la pathologie observée est nécessaire et il faut faire appel au laboratoire de Virologie pour :</a:t>
            </a:r>
          </a:p>
        </p:txBody>
      </p:sp>
    </p:spTree>
    <p:extLst>
      <p:ext uri="{BB962C8B-B14F-4D97-AF65-F5344CB8AC3E}">
        <p14:creationId xmlns:p14="http://schemas.microsoft.com/office/powerpoint/2010/main" val="422497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Prélèvements Les anticorps sont présents dans les différents liquides biologiques de l’organisme et notamment dans le sang. </a:t>
            </a:r>
            <a:endParaRPr lang="fr-FR" b="1" dirty="0" smtClean="0"/>
          </a:p>
          <a:p>
            <a:r>
              <a:rPr lang="fr-FR" b="1" dirty="0" smtClean="0"/>
              <a:t> </a:t>
            </a:r>
            <a:r>
              <a:rPr lang="fr-FR" b="1" dirty="0"/>
              <a:t>Différentes techniques sont utilisées : </a:t>
            </a:r>
            <a:endParaRPr lang="fr-FR" b="1" dirty="0" smtClean="0"/>
          </a:p>
          <a:p>
            <a:r>
              <a:rPr lang="fr-FR" b="1" dirty="0" smtClean="0"/>
              <a:t>ELISA</a:t>
            </a:r>
            <a:r>
              <a:rPr lang="fr-FR" b="1" dirty="0"/>
              <a:t>, agglutination, Western blot et </a:t>
            </a:r>
            <a:r>
              <a:rPr lang="fr-FR" b="1" dirty="0" err="1"/>
              <a:t>immunoblot</a:t>
            </a:r>
            <a:r>
              <a:rPr lang="fr-FR" b="1" dirty="0"/>
              <a:t>. </a:t>
            </a:r>
            <a:endParaRPr lang="fr-FR" b="1" dirty="0" smtClean="0"/>
          </a:p>
          <a:p>
            <a:r>
              <a:rPr lang="fr-FR" b="1" dirty="0" smtClean="0"/>
              <a:t>L’ELISA </a:t>
            </a:r>
            <a:r>
              <a:rPr lang="fr-FR" b="1" dirty="0"/>
              <a:t>est devenue la technique la plus utilisée car elle est rapide simple spécifique et adaptable sur automate. Elle permet d’utiliser différents types d’antigènes : lysats de virus, protéines virales natives, protéines de recombinaison génétique ou peptides de synthèse. Ceci permet des sérologies analytiques selon les antigènes utilisés (exemple suivi de l’infection par le virus de l’hépatite B</a:t>
            </a:r>
          </a:p>
        </p:txBody>
      </p:sp>
    </p:spTree>
    <p:extLst>
      <p:ext uri="{BB962C8B-B14F-4D97-AF65-F5344CB8AC3E}">
        <p14:creationId xmlns:p14="http://schemas.microsoft.com/office/powerpoint/2010/main" val="247676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err="1"/>
              <a:t>immuno</a:t>
            </a:r>
            <a:r>
              <a:rPr lang="fr-FR" b="1" dirty="0"/>
              <a:t> fluorescence </a:t>
            </a:r>
            <a:r>
              <a:rPr lang="fr-FR" b="1" dirty="0" smtClean="0"/>
              <a:t>.</a:t>
            </a:r>
            <a:r>
              <a:rPr lang="fr-FR" dirty="0"/>
              <a:t> </a:t>
            </a:r>
            <a:r>
              <a:rPr lang="fr-FR" dirty="0" err="1"/>
              <a:t>m.e.e</a:t>
            </a:r>
            <a:r>
              <a:rPr lang="fr-FR" dirty="0"/>
              <a:t> du complexe (</a:t>
            </a:r>
            <a:r>
              <a:rPr lang="fr-FR" dirty="0" err="1"/>
              <a:t>Ac</a:t>
            </a:r>
            <a:r>
              <a:rPr lang="fr-FR" dirty="0"/>
              <a:t>-Ag) par des </a:t>
            </a:r>
            <a:r>
              <a:rPr lang="fr-FR" dirty="0" err="1"/>
              <a:t>Ig</a:t>
            </a:r>
            <a:r>
              <a:rPr lang="fr-FR" dirty="0"/>
              <a:t> humaines * par un fluorochrome </a:t>
            </a:r>
            <a:r>
              <a:rPr lang="fr-FR" dirty="0" err="1"/>
              <a:t>fluoresceine</a:t>
            </a:r>
            <a:r>
              <a:rPr lang="fr-FR" dirty="0"/>
              <a:t> </a:t>
            </a:r>
            <a:endParaRPr lang="fr-FR" b="1" dirty="0" smtClean="0"/>
          </a:p>
          <a:p>
            <a:r>
              <a:rPr lang="fr-FR" dirty="0"/>
              <a:t>Inhibition de l’</a:t>
            </a:r>
            <a:r>
              <a:rPr lang="fr-FR" dirty="0" err="1"/>
              <a:t>hémagglutination</a:t>
            </a:r>
            <a:r>
              <a:rPr lang="fr-FR" dirty="0"/>
              <a:t>: pour les virus possédant une hémagglutinine Principe: inhiber une fonction propre du virus ( </a:t>
            </a:r>
            <a:r>
              <a:rPr lang="fr-FR" dirty="0" err="1"/>
              <a:t>hémagglutination</a:t>
            </a:r>
            <a:r>
              <a:rPr lang="fr-FR" dirty="0"/>
              <a:t>) Ag (utilisé) + sérum du patient + GR: Réaction - : Ag-GR: </a:t>
            </a:r>
            <a:r>
              <a:rPr lang="fr-FR" dirty="0" err="1"/>
              <a:t>hémagglutination</a:t>
            </a:r>
            <a:r>
              <a:rPr lang="fr-FR" dirty="0"/>
              <a:t> Réaction +: Ag-</a:t>
            </a:r>
            <a:r>
              <a:rPr lang="fr-FR" dirty="0" err="1"/>
              <a:t>Ac</a:t>
            </a:r>
            <a:r>
              <a:rPr lang="fr-FR" dirty="0"/>
              <a:t>-GR: sédimentation</a:t>
            </a:r>
            <a:r>
              <a:rPr lang="fr-FR" b="1" dirty="0" smtClean="0"/>
              <a:t> </a:t>
            </a:r>
            <a:r>
              <a:rPr lang="fr-FR" b="1" dirty="0"/>
              <a:t>Il y’a des tests rapides utilisent des réactions « témoin » . </a:t>
            </a:r>
          </a:p>
        </p:txBody>
      </p:sp>
    </p:spTree>
    <p:extLst>
      <p:ext uri="{BB962C8B-B14F-4D97-AF65-F5344CB8AC3E}">
        <p14:creationId xmlns:p14="http://schemas.microsoft.com/office/powerpoint/2010/main" val="3991807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3. Interprétation des résultat</a:t>
            </a:r>
          </a:p>
        </p:txBody>
      </p:sp>
      <p:sp>
        <p:nvSpPr>
          <p:cNvPr id="3" name="Espace réservé du contenu 2"/>
          <p:cNvSpPr>
            <a:spLocks noGrp="1"/>
          </p:cNvSpPr>
          <p:nvPr>
            <p:ph idx="1"/>
          </p:nvPr>
        </p:nvSpPr>
        <p:spPr/>
        <p:txBody>
          <a:bodyPr/>
          <a:lstStyle/>
          <a:p>
            <a:r>
              <a:rPr lang="fr-FR" b="1" dirty="0"/>
              <a:t>Le plus souvent, l’isolement, l’identification d’un virus ou la quantification d’un des constituants dans un produit pathologique tel qu’un LCR, une aspiration nasale, un prélèvement de gorge est en faveur de l’étiologie virale de l’infection. Il faut se souvenir que la présence d’un virus est la traduction de la réplication virale dans les tissus pouvant aboutir à une cytolyse dont découlent en partie les signes cliniques. Il peut aussi exister des portages à l’état latent de certains virus, par exemple. Chaque cas doit </a:t>
            </a:r>
            <a:r>
              <a:rPr lang="fr-FR" b="1" dirty="0" smtClean="0"/>
              <a:t>donc </a:t>
            </a:r>
            <a:r>
              <a:rPr lang="fr-FR" b="1" dirty="0"/>
              <a:t>être analysé et interprété selon le contexte clinique, l’âge et le terrain</a:t>
            </a:r>
          </a:p>
        </p:txBody>
      </p:sp>
    </p:spTree>
    <p:extLst>
      <p:ext uri="{BB962C8B-B14F-4D97-AF65-F5344CB8AC3E}">
        <p14:creationId xmlns:p14="http://schemas.microsoft.com/office/powerpoint/2010/main" val="702291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L’interprétation des sérologies virales n’est pas toujours facile. Il faut garder à l’esprit que la réponse immune est différente d’un sujet à l’autre (ex : vaccination contre la rubéole) qu’il n’y a pas de relation directe entre le titre d’anticorps et la symptomatologie clinique. La quantification du titre d’anticorps est intéressante pour effectuer le suivi clinique en primo-infection notamment. Par contre, les sérologies virales sont peu informatives chez les sujets </a:t>
            </a:r>
            <a:r>
              <a:rPr lang="fr-FR" b="1" dirty="0" err="1"/>
              <a:t>immuno-déprimés</a:t>
            </a:r>
            <a:r>
              <a:rPr lang="fr-FR" b="1" dirty="0"/>
              <a:t>. Chez le nouveau-né, la présence d’anticorps </a:t>
            </a:r>
            <a:r>
              <a:rPr lang="fr-FR" b="1" dirty="0" err="1"/>
              <a:t>IgG</a:t>
            </a:r>
            <a:r>
              <a:rPr lang="fr-FR" b="1" dirty="0"/>
              <a:t> maternels gène l’interprétation des sérologies pendant six à douze mois. La recherche des </a:t>
            </a:r>
            <a:r>
              <a:rPr lang="fr-FR" b="1" dirty="0" err="1"/>
              <a:t>IgM</a:t>
            </a:r>
            <a:r>
              <a:rPr lang="fr-FR" b="1" dirty="0"/>
              <a:t>, qui sont produites par l’enfant et ne passent pas la barrière placentaire, peut être contributive (rubéole), la recherche directe du virus peut aussi permettre un diagnostic rapide (infection congénitale à cytomégalovirus). </a:t>
            </a:r>
          </a:p>
        </p:txBody>
      </p:sp>
    </p:spTree>
    <p:extLst>
      <p:ext uri="{BB962C8B-B14F-4D97-AF65-F5344CB8AC3E}">
        <p14:creationId xmlns:p14="http://schemas.microsoft.com/office/powerpoint/2010/main" val="290216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6352" y="2148261"/>
            <a:ext cx="10820400" cy="4024125"/>
          </a:xfrm>
        </p:spPr>
        <p:txBody>
          <a:bodyPr/>
          <a:lstStyle/>
          <a:p>
            <a:r>
              <a:rPr lang="fr-FR" b="1" dirty="0"/>
              <a:t>Délai d’apparition des anticorps (variable /virus) • État immunitaire du sujet (immunodéprimé, nouveau-né) • Interprétation: 02 sérums: précoce (début des signes cliniques) et tardif ( 15 à 20j ) Séroconversion ou ascension significative du taux d’Anticorps </a:t>
            </a:r>
            <a:r>
              <a:rPr lang="fr-FR" b="1" dirty="0" err="1"/>
              <a:t>IgM</a:t>
            </a:r>
            <a:r>
              <a:rPr lang="fr-FR" b="1" dirty="0"/>
              <a:t> +++ parfois indicateur de </a:t>
            </a:r>
            <a:r>
              <a:rPr lang="fr-FR" b="1" dirty="0" err="1"/>
              <a:t>primoinfection</a:t>
            </a:r>
            <a:endParaRPr lang="fr-FR" b="1" dirty="0"/>
          </a:p>
        </p:txBody>
      </p:sp>
    </p:spTree>
    <p:extLst>
      <p:ext uri="{BB962C8B-B14F-4D97-AF65-F5344CB8AC3E}">
        <p14:creationId xmlns:p14="http://schemas.microsoft.com/office/powerpoint/2010/main" val="1474576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La négativité des résultats des examens virologiques peut les faire apparaître souvent comme des examens peu contributifs. En fait, ils sont souvent prescrits trop tardivement (après avoir éliminé un problème bactérien ou parasitaire), ou ont été acheminés tard, dans de mauvaises conditions. Enfin, la demande mal formulée, ou sans orientation clinique peut aussi être à l’origine d’un échec de diagnostic.</a:t>
            </a:r>
          </a:p>
        </p:txBody>
      </p:sp>
    </p:spTree>
    <p:extLst>
      <p:ext uri="{BB962C8B-B14F-4D97-AF65-F5344CB8AC3E}">
        <p14:creationId xmlns:p14="http://schemas.microsoft.com/office/powerpoint/2010/main" val="988038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a:solidFill>
                  <a:srgbClr val="002060"/>
                </a:solidFill>
              </a:rPr>
              <a:t>Conclusion</a:t>
            </a:r>
          </a:p>
        </p:txBody>
      </p:sp>
      <p:sp>
        <p:nvSpPr>
          <p:cNvPr id="3" name="Espace réservé du contenu 2"/>
          <p:cNvSpPr>
            <a:spLocks noGrp="1"/>
          </p:cNvSpPr>
          <p:nvPr>
            <p:ph idx="1"/>
          </p:nvPr>
        </p:nvSpPr>
        <p:spPr/>
        <p:txBody>
          <a:bodyPr/>
          <a:lstStyle/>
          <a:p>
            <a:r>
              <a:rPr lang="fr-FR" b="1" dirty="0"/>
              <a:t>Les examens virologiques deviennent particulièrement contributifs grâce au développement de nouvelles techniques rapides sensibles et spécifiques pour la détection des virus. Elles permettent le diagnostic et le suivi thérapeutique d’infections chroniques (HIV, HBV) ou d’infections sévères chez les sujets </a:t>
            </a:r>
            <a:r>
              <a:rPr lang="fr-FR" b="1" dirty="0" err="1"/>
              <a:t>immuno-déprimés</a:t>
            </a:r>
            <a:r>
              <a:rPr lang="fr-FR" b="1" dirty="0"/>
              <a:t>. Il faut souligner la nécessité de contacts entre cliniciens et biologistes pour orienter le choix des examens, cibler les recherches selon chaque pathologie observée et adapter les traitements.</a:t>
            </a:r>
          </a:p>
        </p:txBody>
      </p:sp>
    </p:spTree>
    <p:extLst>
      <p:ext uri="{BB962C8B-B14F-4D97-AF65-F5344CB8AC3E}">
        <p14:creationId xmlns:p14="http://schemas.microsoft.com/office/powerpoint/2010/main" val="3901317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endParaRPr lang="fr-FR" sz="7200" b="1" i="1" dirty="0" smtClean="0"/>
          </a:p>
          <a:p>
            <a:pPr marL="0" indent="0" algn="ctr">
              <a:buNone/>
            </a:pPr>
            <a:r>
              <a:rPr lang="fr-FR" sz="7200" b="1" i="1" dirty="0" smtClean="0"/>
              <a:t>MERCI POUR VOTRE ATTENTION</a:t>
            </a:r>
            <a:endParaRPr lang="fr-FR" sz="7200" b="1" i="1" dirty="0"/>
          </a:p>
        </p:txBody>
      </p:sp>
    </p:spTree>
    <p:extLst>
      <p:ext uri="{BB962C8B-B14F-4D97-AF65-F5344CB8AC3E}">
        <p14:creationId xmlns:p14="http://schemas.microsoft.com/office/powerpoint/2010/main" val="164400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8003" y="605346"/>
            <a:ext cx="8610600" cy="1293028"/>
          </a:xfrm>
        </p:spPr>
        <p:txBody>
          <a:bodyPr/>
          <a:lstStyle/>
          <a:p>
            <a:r>
              <a:rPr lang="fr-FR" b="1" dirty="0">
                <a:solidFill>
                  <a:schemeClr val="accent2">
                    <a:lumMod val="75000"/>
                  </a:schemeClr>
                </a:solidFill>
              </a:rPr>
              <a:t>Introduction</a:t>
            </a:r>
          </a:p>
        </p:txBody>
      </p:sp>
      <p:sp>
        <p:nvSpPr>
          <p:cNvPr id="3" name="Espace réservé du contenu 2"/>
          <p:cNvSpPr>
            <a:spLocks noGrp="1"/>
          </p:cNvSpPr>
          <p:nvPr>
            <p:ph idx="1"/>
          </p:nvPr>
        </p:nvSpPr>
        <p:spPr>
          <a:xfrm>
            <a:off x="685800" y="1765190"/>
            <a:ext cx="10820400" cy="4453495"/>
          </a:xfrm>
        </p:spPr>
        <p:txBody>
          <a:bodyPr>
            <a:normAutofit lnSpcReduction="10000"/>
          </a:bodyPr>
          <a:lstStyle/>
          <a:p>
            <a:r>
              <a:rPr lang="fr-FR" b="1" dirty="0"/>
              <a:t>Apporter la preuve de l’origine virale des signes cliniques observés et diagnostiquer le virus en cause (ex : hépatites, herpès) suivre l’évolution biologique de l’infection (ex : quantification du virus dans le sang : VIH, VHB, VHC), </a:t>
            </a:r>
            <a:endParaRPr lang="fr-FR" b="1" dirty="0" smtClean="0"/>
          </a:p>
          <a:p>
            <a:r>
              <a:rPr lang="fr-FR" b="1" dirty="0" smtClean="0"/>
              <a:t>• </a:t>
            </a:r>
            <a:r>
              <a:rPr lang="fr-FR" b="1" dirty="0"/>
              <a:t>Suivre une évolution biologique de l’infection (ex : VIH, Hépatite B), </a:t>
            </a:r>
            <a:endParaRPr lang="fr-FR" b="1" dirty="0" smtClean="0"/>
          </a:p>
          <a:p>
            <a:r>
              <a:rPr lang="fr-FR" b="1" dirty="0" smtClean="0"/>
              <a:t>• </a:t>
            </a:r>
            <a:r>
              <a:rPr lang="fr-FR" b="1" dirty="0"/>
              <a:t>Permettre une décision thérapeutique et juger de l’efficacité des traitements antiviraux (ex : traitement d’une infection à cytomégalovirus par </a:t>
            </a:r>
            <a:r>
              <a:rPr lang="fr-FR" b="1" dirty="0" err="1"/>
              <a:t>ganciclovir</a:t>
            </a:r>
            <a:r>
              <a:rPr lang="fr-FR" b="1" dirty="0"/>
              <a:t>), </a:t>
            </a:r>
            <a:endParaRPr lang="fr-FR" b="1" dirty="0" smtClean="0"/>
          </a:p>
          <a:p>
            <a:r>
              <a:rPr lang="fr-FR" b="1" dirty="0" smtClean="0"/>
              <a:t>• </a:t>
            </a:r>
            <a:r>
              <a:rPr lang="fr-FR" b="1" dirty="0"/>
              <a:t>Prévenir la transmission d’infections virales à l’occasion du don de sang, d’organes et de tissus, </a:t>
            </a:r>
            <a:endParaRPr lang="fr-FR" b="1" dirty="0" smtClean="0"/>
          </a:p>
          <a:p>
            <a:r>
              <a:rPr lang="fr-FR" b="1" dirty="0" smtClean="0"/>
              <a:t>• </a:t>
            </a:r>
            <a:r>
              <a:rPr lang="fr-FR" b="1" dirty="0"/>
              <a:t>Apprécier l’état immunitaire (ex : rubéole), </a:t>
            </a:r>
            <a:endParaRPr lang="fr-FR" b="1" dirty="0" smtClean="0"/>
          </a:p>
          <a:p>
            <a:r>
              <a:rPr lang="fr-FR" b="1" dirty="0" smtClean="0"/>
              <a:t>• </a:t>
            </a:r>
            <a:r>
              <a:rPr lang="fr-FR" b="1" dirty="0"/>
              <a:t>Etudier les marqueurs sériques en population (ex : enquêtes de prévalence, études épidémiologiques. </a:t>
            </a:r>
          </a:p>
        </p:txBody>
      </p:sp>
    </p:spTree>
    <p:extLst>
      <p:ext uri="{BB962C8B-B14F-4D97-AF65-F5344CB8AC3E}">
        <p14:creationId xmlns:p14="http://schemas.microsoft.com/office/powerpoint/2010/main" val="248704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820509"/>
            <a:ext cx="8610600" cy="1293028"/>
          </a:xfrm>
        </p:spPr>
        <p:txBody>
          <a:bodyPr/>
          <a:lstStyle/>
          <a:p>
            <a:r>
              <a:rPr lang="fr-FR" b="1" dirty="0">
                <a:solidFill>
                  <a:schemeClr val="accent1">
                    <a:lumMod val="75000"/>
                  </a:schemeClr>
                </a:solidFill>
              </a:rPr>
              <a:t>Introduction</a:t>
            </a:r>
          </a:p>
        </p:txBody>
      </p:sp>
      <p:sp>
        <p:nvSpPr>
          <p:cNvPr id="3" name="Espace réservé du contenu 2"/>
          <p:cNvSpPr>
            <a:spLocks noGrp="1"/>
          </p:cNvSpPr>
          <p:nvPr>
            <p:ph idx="1"/>
          </p:nvPr>
        </p:nvSpPr>
        <p:spPr/>
        <p:txBody>
          <a:bodyPr/>
          <a:lstStyle/>
          <a:p>
            <a:r>
              <a:rPr lang="fr-FR" b="1" dirty="0"/>
              <a:t>Le diagnostic virologique doit se faire uniquement dans des conditions précises. Les infections virales fréquentes chez les sujets immunodéprimés nécessitent tout particulièrement des diagnostics rapides et le suivi des traitements antiviraux. Le diagnostic virologique fait appel à deux groupes de techniques réalisant : </a:t>
            </a:r>
            <a:endParaRPr lang="fr-FR" b="1" dirty="0" smtClean="0"/>
          </a:p>
          <a:p>
            <a:r>
              <a:rPr lang="fr-FR" b="1" dirty="0" smtClean="0"/>
              <a:t>Il </a:t>
            </a:r>
            <a:r>
              <a:rPr lang="fr-FR" b="1" dirty="0"/>
              <a:t>existe 02 méthodes: </a:t>
            </a:r>
            <a:endParaRPr lang="fr-FR" b="1" dirty="0" smtClean="0"/>
          </a:p>
          <a:p>
            <a:r>
              <a:rPr lang="fr-FR" b="1" dirty="0" smtClean="0"/>
              <a:t>• </a:t>
            </a:r>
            <a:r>
              <a:rPr lang="fr-FR" b="1" dirty="0"/>
              <a:t>Diagnostic direct: détection du virus </a:t>
            </a:r>
            <a:r>
              <a:rPr lang="fr-FR" b="1" dirty="0" err="1"/>
              <a:t>luimême</a:t>
            </a:r>
            <a:r>
              <a:rPr lang="fr-FR" b="1" dirty="0"/>
              <a:t> ou un de ses composants (génome, antigènes) </a:t>
            </a:r>
            <a:endParaRPr lang="fr-FR" b="1" dirty="0" smtClean="0"/>
          </a:p>
          <a:p>
            <a:r>
              <a:rPr lang="fr-FR" b="1" dirty="0" smtClean="0"/>
              <a:t>• </a:t>
            </a:r>
            <a:r>
              <a:rPr lang="fr-FR" b="1" dirty="0"/>
              <a:t>Diagnostic indirect: </a:t>
            </a:r>
            <a:r>
              <a:rPr lang="fr-FR" b="1" dirty="0" err="1"/>
              <a:t>m.e.e</a:t>
            </a:r>
            <a:r>
              <a:rPr lang="fr-FR" b="1" dirty="0"/>
              <a:t> de la réaction immunitaire spécifique contre le virus (anticorps </a:t>
            </a:r>
            <a:r>
              <a:rPr lang="fr-FR" b="1" dirty="0" err="1"/>
              <a:t>Ac</a:t>
            </a:r>
            <a:r>
              <a:rPr lang="fr-FR" b="1" dirty="0" smtClean="0"/>
              <a:t>)</a:t>
            </a:r>
          </a:p>
        </p:txBody>
      </p:sp>
    </p:spTree>
    <p:extLst>
      <p:ext uri="{BB962C8B-B14F-4D97-AF65-F5344CB8AC3E}">
        <p14:creationId xmlns:p14="http://schemas.microsoft.com/office/powerpoint/2010/main" val="50775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7030A0"/>
                </a:solidFill>
              </a:rPr>
              <a:t>1-DIAGNOSTIC   DIRECT          </a:t>
            </a:r>
            <a:endParaRPr lang="fr-FR" b="1" dirty="0">
              <a:solidFill>
                <a:srgbClr val="7030A0"/>
              </a:solidFill>
            </a:endParaRPr>
          </a:p>
        </p:txBody>
      </p:sp>
      <p:sp>
        <p:nvSpPr>
          <p:cNvPr id="3" name="Espace réservé du contenu 2"/>
          <p:cNvSpPr>
            <a:spLocks noGrp="1"/>
          </p:cNvSpPr>
          <p:nvPr>
            <p:ph idx="1"/>
          </p:nvPr>
        </p:nvSpPr>
        <p:spPr/>
        <p:txBody>
          <a:bodyPr/>
          <a:lstStyle/>
          <a:p>
            <a:r>
              <a:rPr lang="fr-FR" b="1" dirty="0" smtClean="0"/>
              <a:t>Recherche </a:t>
            </a:r>
            <a:r>
              <a:rPr lang="fr-FR" b="1" dirty="0"/>
              <a:t>de Virus et de ses constituants </a:t>
            </a:r>
            <a:endParaRPr lang="fr-FR" b="1" dirty="0" smtClean="0"/>
          </a:p>
          <a:p>
            <a:r>
              <a:rPr lang="fr-FR" b="1" dirty="0" smtClean="0"/>
              <a:t>Les </a:t>
            </a:r>
            <a:r>
              <a:rPr lang="fr-FR" b="1" dirty="0"/>
              <a:t>virus ne sont pas visibles en microscopie optique. Plusieurs approches sont possibles pour montrer la présence d’un virus responsable d’une infection : </a:t>
            </a:r>
            <a:endParaRPr lang="fr-FR" b="1" dirty="0" smtClean="0"/>
          </a:p>
          <a:p>
            <a:r>
              <a:rPr lang="fr-FR" b="1" dirty="0" smtClean="0"/>
              <a:t>• </a:t>
            </a:r>
            <a:r>
              <a:rPr lang="fr-FR" b="1" dirty="0"/>
              <a:t>L’identification directe des cellules infectées au sein des prélèvements des </a:t>
            </a:r>
            <a:r>
              <a:rPr lang="fr-FR" b="1" dirty="0" smtClean="0"/>
              <a:t>patients</a:t>
            </a:r>
          </a:p>
          <a:p>
            <a:r>
              <a:rPr lang="fr-FR" b="1" dirty="0" smtClean="0"/>
              <a:t> </a:t>
            </a:r>
            <a:r>
              <a:rPr lang="fr-FR" b="1" dirty="0"/>
              <a:t>• L’amplification du virus par inoculation des prélèvements aux cultures cellulaires • L’amplification du génome virale (ex : particules virales présentes dans le plasma). </a:t>
            </a:r>
          </a:p>
        </p:txBody>
      </p:sp>
    </p:spTree>
    <p:extLst>
      <p:ext uri="{BB962C8B-B14F-4D97-AF65-F5344CB8AC3E}">
        <p14:creationId xmlns:p14="http://schemas.microsoft.com/office/powerpoint/2010/main" val="363113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b="1" dirty="0"/>
              <a:t>Les méthodes avec amplification sont les plus sensibles, cependant tout dépend de la charge virale du prélèvement laquelle est variable selon le moment (primo-infection) selon l’état immunitaire du sujet (risque élevé chez les sujets immunodéprimés). </a:t>
            </a:r>
          </a:p>
        </p:txBody>
      </p:sp>
    </p:spTree>
    <p:extLst>
      <p:ext uri="{BB962C8B-B14F-4D97-AF65-F5344CB8AC3E}">
        <p14:creationId xmlns:p14="http://schemas.microsoft.com/office/powerpoint/2010/main" val="117409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smtClean="0"/>
              <a:t>. </a:t>
            </a:r>
            <a:r>
              <a:rPr lang="fr-FR" b="1" dirty="0">
                <a:solidFill>
                  <a:srgbClr val="002060"/>
                </a:solidFill>
              </a:rPr>
              <a:t>les prélèvements </a:t>
            </a:r>
            <a:r>
              <a:rPr lang="fr-FR" b="1" dirty="0" smtClean="0">
                <a:solidFill>
                  <a:srgbClr val="002060"/>
                </a:solidFill>
              </a:rPr>
              <a:t>:</a:t>
            </a:r>
          </a:p>
          <a:p>
            <a:r>
              <a:rPr lang="fr-FR" b="1" dirty="0" smtClean="0"/>
              <a:t>Différents </a:t>
            </a:r>
            <a:r>
              <a:rPr lang="fr-FR" b="1" dirty="0"/>
              <a:t>types de prélèvements peuvent être utilisés pour la recherche de virus. On peut utiliser le sang (virémie), les selles, les sécrétions nasales, les urines, les prélèvements cutanés (vésicules, ulcérations), les prélèvements génitaux, les liquides de lavage broncho-alvéolaire (LBA), les liquides céphalo-rachidien (LCR). </a:t>
            </a:r>
            <a:endParaRPr lang="fr-FR" b="1" dirty="0" smtClean="0"/>
          </a:p>
          <a:p>
            <a:r>
              <a:rPr lang="fr-FR" b="1" dirty="0" smtClean="0"/>
              <a:t>Les </a:t>
            </a:r>
            <a:r>
              <a:rPr lang="fr-FR" b="1" dirty="0"/>
              <a:t>virus sont fragiles, ils sont présents dans les cellules infectées qui </a:t>
            </a:r>
            <a:r>
              <a:rPr lang="fr-FR" b="1" dirty="0" smtClean="0"/>
              <a:t>elles-mêmes </a:t>
            </a:r>
            <a:r>
              <a:rPr lang="fr-FR" b="1" dirty="0"/>
              <a:t>survivent dans des conditions particulières. Plusieurs éléments conditionnent la réussite d’un bon </a:t>
            </a:r>
            <a:r>
              <a:rPr lang="fr-FR" b="1" dirty="0" smtClean="0"/>
              <a:t>prélèvement et </a:t>
            </a:r>
            <a:r>
              <a:rPr lang="fr-FR" b="1" dirty="0"/>
              <a:t>l’aboutissement au diagnostic d’une infection virale:</a:t>
            </a:r>
          </a:p>
        </p:txBody>
      </p:sp>
    </p:spTree>
    <p:extLst>
      <p:ext uri="{BB962C8B-B14F-4D97-AF65-F5344CB8AC3E}">
        <p14:creationId xmlns:p14="http://schemas.microsoft.com/office/powerpoint/2010/main" val="1610883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 Sang: virémie: plusieurs </a:t>
            </a:r>
            <a:r>
              <a:rPr lang="fr-FR" b="1" dirty="0" smtClean="0"/>
              <a:t>virus</a:t>
            </a:r>
          </a:p>
          <a:p>
            <a:r>
              <a:rPr lang="fr-FR" b="1" dirty="0" smtClean="0"/>
              <a:t> </a:t>
            </a:r>
            <a:r>
              <a:rPr lang="fr-FR" b="1" dirty="0"/>
              <a:t> Selles: entérovirus, virus polio, </a:t>
            </a:r>
            <a:r>
              <a:rPr lang="fr-FR" b="1" dirty="0" err="1"/>
              <a:t>rotavirus</a:t>
            </a:r>
            <a:r>
              <a:rPr lang="fr-FR" b="1" dirty="0"/>
              <a:t> </a:t>
            </a:r>
            <a:endParaRPr lang="fr-FR" b="1" dirty="0" smtClean="0"/>
          </a:p>
          <a:p>
            <a:r>
              <a:rPr lang="fr-FR" b="1" dirty="0" smtClean="0"/>
              <a:t> </a:t>
            </a:r>
            <a:r>
              <a:rPr lang="fr-FR" b="1" dirty="0"/>
              <a:t>Prélèvements respiratoires: écouvillonnage nasal, aspiration bronchique, lavage broncho-alvéolaire Paramyxovirus, adénovirus </a:t>
            </a:r>
            <a:endParaRPr lang="fr-FR" b="1" dirty="0" smtClean="0"/>
          </a:p>
          <a:p>
            <a:r>
              <a:rPr lang="fr-FR" b="1" dirty="0" smtClean="0"/>
              <a:t> </a:t>
            </a:r>
            <a:r>
              <a:rPr lang="fr-FR" b="1" dirty="0"/>
              <a:t>Urines: CMV, rubéole </a:t>
            </a:r>
            <a:endParaRPr lang="fr-FR" b="1" dirty="0" smtClean="0"/>
          </a:p>
          <a:p>
            <a:r>
              <a:rPr lang="fr-FR" b="1" dirty="0" smtClean="0"/>
              <a:t> </a:t>
            </a:r>
            <a:r>
              <a:rPr lang="fr-FR" b="1" dirty="0"/>
              <a:t>Prélèvements cutanés: vésicules (HSV, VZV) </a:t>
            </a:r>
            <a:endParaRPr lang="fr-FR" b="1" dirty="0" smtClean="0"/>
          </a:p>
          <a:p>
            <a:r>
              <a:rPr lang="fr-FR" b="1" dirty="0" smtClean="0"/>
              <a:t> </a:t>
            </a:r>
            <a:r>
              <a:rPr lang="fr-FR" b="1" dirty="0"/>
              <a:t>LCR: HSV </a:t>
            </a:r>
            <a:endParaRPr lang="fr-FR" b="1" dirty="0" smtClean="0"/>
          </a:p>
          <a:p>
            <a:r>
              <a:rPr lang="fr-FR" b="1" dirty="0" smtClean="0"/>
              <a:t> </a:t>
            </a:r>
            <a:r>
              <a:rPr lang="fr-FR" b="1" dirty="0"/>
              <a:t>Prélèvement oculaire: par écouvillonnage conjonctival, conjonctivite (adénovirus), kératite (HSV, VZV) </a:t>
            </a:r>
            <a:endParaRPr lang="fr-FR" b="1" dirty="0" smtClean="0"/>
          </a:p>
          <a:p>
            <a:r>
              <a:rPr lang="fr-FR" b="1" dirty="0" smtClean="0"/>
              <a:t> </a:t>
            </a:r>
            <a:r>
              <a:rPr lang="fr-FR" b="1" dirty="0"/>
              <a:t>Liquide amniotique (CMV, VZV)</a:t>
            </a:r>
          </a:p>
        </p:txBody>
      </p:sp>
    </p:spTree>
    <p:extLst>
      <p:ext uri="{BB962C8B-B14F-4D97-AF65-F5344CB8AC3E}">
        <p14:creationId xmlns:p14="http://schemas.microsoft.com/office/powerpoint/2010/main" val="185124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 prélèvement doit être bien fait (quantité suffisante, bonnes conditions de transport, transfert rapide vers le laboratoire), </a:t>
            </a:r>
            <a:endParaRPr lang="fr-FR" b="1" dirty="0" smtClean="0"/>
          </a:p>
          <a:p>
            <a:r>
              <a:rPr lang="fr-FR" b="1" dirty="0" smtClean="0"/>
              <a:t>• </a:t>
            </a:r>
            <a:r>
              <a:rPr lang="fr-FR" b="1" dirty="0"/>
              <a:t>Le choix du site de prélèvement doit être fait selon les signes cliniques, selon les virus recherchés et en fonction de la physiopathologie de l’infection virale, </a:t>
            </a:r>
            <a:endParaRPr lang="fr-FR" b="1" dirty="0" smtClean="0"/>
          </a:p>
          <a:p>
            <a:r>
              <a:rPr lang="fr-FR" b="1" dirty="0" smtClean="0"/>
              <a:t>• </a:t>
            </a:r>
            <a:r>
              <a:rPr lang="fr-FR" b="1" dirty="0"/>
              <a:t>L’identification du nom, prénom date de prélèvement et lieu de prélèvement sont indispensables; les principaux signes cliniques peuvent aider et orienter la recherche des virus (feuille de prescription systématiquement associée aux tubes). </a:t>
            </a:r>
            <a:endParaRPr lang="ar-DZ" b="1" dirty="0" smtClean="0"/>
          </a:p>
          <a:p>
            <a:r>
              <a:rPr lang="fr-FR" b="1" dirty="0" smtClean="0"/>
              <a:t>Il </a:t>
            </a:r>
            <a:r>
              <a:rPr lang="fr-FR" b="1" dirty="0"/>
              <a:t>faut souligner le caractère infectieux des prélèvements (Hépatite B, VIH) qui imposent un conditionnement protégé. </a:t>
            </a:r>
          </a:p>
        </p:txBody>
      </p:sp>
    </p:spTree>
    <p:extLst>
      <p:ext uri="{BB962C8B-B14F-4D97-AF65-F5344CB8AC3E}">
        <p14:creationId xmlns:p14="http://schemas.microsoft.com/office/powerpoint/2010/main" val="1358093612"/>
      </p:ext>
    </p:extLst>
  </p:cSld>
  <p:clrMapOvr>
    <a:masterClrMapping/>
  </p:clrMapOvr>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3502</TotalTime>
  <Words>2044</Words>
  <Application>Microsoft Office PowerPoint</Application>
  <PresentationFormat>Grand écran</PresentationFormat>
  <Paragraphs>82</Paragraphs>
  <Slides>27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27</vt:i4>
      </vt:variant>
    </vt:vector>
  </HeadingPairs>
  <TitlesOfParts>
    <vt:vector size="30" baseType="lpstr">
      <vt:lpstr>Arial</vt:lpstr>
      <vt:lpstr>Century Gothic</vt:lpstr>
      <vt:lpstr>Traînée de condensation</vt:lpstr>
      <vt:lpstr>Diagnostic virologique</vt:lpstr>
      <vt:lpstr>Introduction</vt:lpstr>
      <vt:lpstr>Introduction</vt:lpstr>
      <vt:lpstr>Introduction</vt:lpstr>
      <vt:lpstr>1-DIAGNOSTIC   DIRECT          </vt:lpstr>
      <vt:lpstr>Présentation PowerPoint</vt:lpstr>
      <vt:lpstr>Présentation PowerPoint</vt:lpstr>
      <vt:lpstr>Présentation PowerPoint</vt:lpstr>
      <vt:lpstr>Présentation PowerPoint</vt:lpstr>
      <vt:lpstr>Présentation PowerPoint</vt:lpstr>
      <vt:lpstr>Diagnostic direct</vt:lpstr>
      <vt:lpstr>Présentation PowerPoint</vt:lpstr>
      <vt:lpstr>Présentation PowerPoint</vt:lpstr>
      <vt:lpstr>B. La recherche des génomes viraux</vt:lpstr>
      <vt:lpstr>C. La recherche des antigènes viraux</vt:lpstr>
      <vt:lpstr>Présentation PowerPoint</vt:lpstr>
      <vt:lpstr>D. la recherche de virus résistants</vt:lpstr>
      <vt:lpstr>E/ Microscopie électronique</vt:lpstr>
      <vt:lpstr>2. Diagnostic indirect Recherche des anticorps, Sérologies Virales</vt:lpstr>
      <vt:lpstr>Présentation PowerPoint</vt:lpstr>
      <vt:lpstr>Présentation PowerPoint</vt:lpstr>
      <vt:lpstr>3. Interprétation des résultat</vt:lpstr>
      <vt:lpstr>Présentation PowerPoint</vt:lpstr>
      <vt:lpstr>Présentation PowerPoint</vt:lpstr>
      <vt:lpstr>Présentation PowerPoint</vt:lpstr>
      <vt:lpstr>Conclusion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virologique</dc:title>
  <dc:creator>Hello</dc:creator>
  <cp:lastModifiedBy>Hello</cp:lastModifiedBy>
  <cp:revision>15</cp:revision>
  <dcterms:created xsi:type="dcterms:W3CDTF">2020-09-10T14:53:08Z</dcterms:created>
  <dcterms:modified xsi:type="dcterms:W3CDTF">2020-10-19T09:15:20Z</dcterms:modified>
</cp:coreProperties>
</file>