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97" r:id="rId4"/>
    <p:sldId id="276" r:id="rId5"/>
    <p:sldId id="258" r:id="rId6"/>
    <p:sldId id="29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99" r:id="rId16"/>
    <p:sldId id="270" r:id="rId17"/>
    <p:sldId id="265" r:id="rId18"/>
    <p:sldId id="266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0" r:id="rId34"/>
    <p:sldId id="288" r:id="rId35"/>
    <p:sldId id="286" r:id="rId36"/>
    <p:sldId id="289" r:id="rId37"/>
    <p:sldId id="293" r:id="rId38"/>
    <p:sldId id="291" r:id="rId39"/>
    <p:sldId id="295" r:id="rId40"/>
    <p:sldId id="292" r:id="rId41"/>
    <p:sldId id="294" r:id="rId42"/>
    <p:sldId id="296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268AE-E570-496A-837E-C09A1C8F79BE}" type="datetimeFigureOut">
              <a:rPr lang="fr-FR" smtClean="0"/>
              <a:t>13/06/2021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B2F5-C2B1-45DB-AEDA-99E59E794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5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F334376C-1DA5-4F8F-9CDF-BB57629454C5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pPr eaLnBrk="1"/>
              <a:t>33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142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13550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C1AB01CB-82AB-4216-9C21-2E170BDD9FBE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pPr eaLnBrk="1"/>
              <a:t>38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161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80313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jpeg"/><Relationship Id="rId4" Type="http://schemas.openxmlformats.org/officeDocument/2006/relationships/image" Target="../media/image5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DIAGNOSTIC</a:t>
            </a:r>
            <a:br>
              <a:rPr lang="fr-FR" dirty="0" smtClean="0"/>
            </a:br>
            <a:r>
              <a:rPr lang="fr-FR" dirty="0" smtClean="0"/>
              <a:t>BACTERIOLOGIQUE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BECHIR</a:t>
            </a:r>
            <a:endParaRPr lang="ar-DZ" dirty="0" smtClean="0"/>
          </a:p>
          <a:p>
            <a:r>
              <a:rPr lang="ar-DZ" dirty="0" smtClean="0"/>
              <a:t>2021-2020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9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2 - Examen macroscopique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rgbClr val="10243E"/>
                </a:solidFill>
                <a:latin typeface="Verdana" panose="020B0604030504040204" pitchFamily="34" charset="0"/>
              </a:rPr>
              <a:t>Hématuriques: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1" y="2336873"/>
            <a:ext cx="1817011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72" y="3842193"/>
            <a:ext cx="20574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652" y="4050702"/>
            <a:ext cx="2286000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95131" y="3244334"/>
            <a:ext cx="1073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dirty="0">
                <a:solidFill>
                  <a:srgbClr val="10243E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Odeur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951304" y="3244334"/>
            <a:ext cx="2009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dirty="0">
                <a:solidFill>
                  <a:srgbClr val="10243E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Consistance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0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3- Examen microscopique</a:t>
            </a:r>
            <a:r>
              <a:rPr lang="fr-FR" altLang="fr-FR" b="1" dirty="0">
                <a:solidFill>
                  <a:srgbClr val="FF9900"/>
                </a:solidFill>
                <a:latin typeface="Verdana" panose="020B0604030504040204" pitchFamily="34" charset="0"/>
              </a:rPr>
              <a:t/>
            </a:r>
            <a:br>
              <a:rPr lang="fr-FR" altLang="fr-FR" b="1" dirty="0">
                <a:solidFill>
                  <a:srgbClr val="FF9900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880" y="4033163"/>
            <a:ext cx="2152029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03367" y="2336872"/>
            <a:ext cx="10190815" cy="415139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0" y="3069203"/>
            <a:ext cx="17349434" cy="4798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dirty="0" smtClean="0">
                <a:solidFill>
                  <a:srgbClr val="10243E"/>
                </a:solidFill>
                <a:latin typeface="Verdana" panose="020B0604030504040204" pitchFamily="34" charset="0"/>
              </a:rPr>
              <a:t>nécessité de rechercher des bactéries et des éléments cellulaires</a:t>
            </a:r>
          </a:p>
          <a:p>
            <a:r>
              <a:rPr lang="fr-FR" altLang="fr-FR" dirty="0" smtClean="0">
                <a:solidFill>
                  <a:srgbClr val="10243E"/>
                </a:solidFill>
                <a:latin typeface="Verdana" panose="020B0604030504040204" pitchFamily="34" charset="0"/>
              </a:rPr>
              <a:t> de type polynucléaire ou lymphocyte( tuberculose)</a:t>
            </a:r>
          </a:p>
          <a:p>
            <a:r>
              <a:rPr lang="fr-FR" altLang="fr-FR" dirty="0" smtClean="0">
                <a:solidFill>
                  <a:srgbClr val="10243E"/>
                </a:solidFill>
                <a:latin typeface="Verdana" panose="020B0604030504040204" pitchFamily="34" charset="0"/>
              </a:rPr>
              <a:t> au </a:t>
            </a:r>
            <a:r>
              <a:rPr lang="fr-FR" altLang="fr-FR" b="1" dirty="0" smtClean="0">
                <a:solidFill>
                  <a:srgbClr val="10243E"/>
                </a:solidFill>
                <a:latin typeface="Verdana" panose="020B0604030504040204" pitchFamily="34" charset="0"/>
              </a:rPr>
              <a:t>microscope optique.</a:t>
            </a:r>
            <a:r>
              <a:rPr lang="fr-FR" altLang="fr-FR" sz="2800" dirty="0" smtClean="0">
                <a:solidFill>
                  <a:srgbClr val="10243E"/>
                </a:solidFill>
                <a:latin typeface="Verdana" panose="020B0604030504040204" pitchFamily="34" charset="0"/>
              </a:rPr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3" name="Picture 2" descr="http://www.microbes-edu.org/etudiant/imgdiag1/micr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507" y="559461"/>
            <a:ext cx="1856420" cy="18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7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 </a:t>
            </a:r>
            <a:r>
              <a:rPr lang="fr-FR" b="1" dirty="0" smtClean="0"/>
              <a:t>– 1- </a:t>
            </a:r>
            <a:r>
              <a:rPr lang="fr-FR" b="1" dirty="0"/>
              <a:t>Etat frais</a:t>
            </a:r>
            <a:endParaRPr lang="fr-FR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" y="3648075"/>
            <a:ext cx="355423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381" y="3648075"/>
            <a:ext cx="341110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979381" y="3244334"/>
            <a:ext cx="3339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</a:pPr>
            <a:r>
              <a:rPr lang="fr-FR" altLang="fr-FR" b="1" dirty="0">
                <a:solidFill>
                  <a:srgbClr val="0D0D0D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Numération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798096" y="3244334"/>
            <a:ext cx="3090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50"/>
              </a:spcBef>
            </a:pPr>
            <a:r>
              <a:rPr lang="fr-FR" altLang="fr-FR" b="1" dirty="0">
                <a:solidFill>
                  <a:srgbClr val="0D0D0D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Présence de bactéries</a:t>
            </a:r>
          </a:p>
        </p:txBody>
      </p:sp>
    </p:spTree>
    <p:extLst>
      <p:ext uri="{BB962C8B-B14F-4D97-AF65-F5344CB8AC3E}">
        <p14:creationId xmlns:p14="http://schemas.microsoft.com/office/powerpoint/2010/main" val="31450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3 - 1 Etat frais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préparation est obtenue avec le dépôt d'une goutte entre lame et lamelle, puis on observe au microscope d'une part, la </a:t>
            </a:r>
            <a:r>
              <a:rPr lang="fr-FR" b="1" dirty="0"/>
              <a:t>présence éventuelle de bactéries</a:t>
            </a:r>
            <a:r>
              <a:rPr lang="fr-FR" dirty="0"/>
              <a:t> (coque, diplocoque, chainette, coccobacille, bacille...), le type de mobilité 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83" y="3880238"/>
            <a:ext cx="3721210" cy="205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0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3 - 1 Etat frais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 ailleurs, lors de cette observation, seront évaluées les </a:t>
            </a:r>
            <a:r>
              <a:rPr lang="fr-FR" b="1" dirty="0"/>
              <a:t>cellules</a:t>
            </a:r>
            <a:r>
              <a:rPr lang="fr-FR" dirty="0"/>
              <a:t> avec une appréciation </a:t>
            </a:r>
            <a:r>
              <a:rPr lang="fr-FR" b="1" dirty="0">
                <a:solidFill>
                  <a:srgbClr val="FF0000"/>
                </a:solidFill>
              </a:rPr>
              <a:t>semi-quantitative</a:t>
            </a:r>
            <a:r>
              <a:rPr lang="fr-FR" dirty="0"/>
              <a:t> (rares, peu nombreux, nombreux, très nombreux...) ou mieux </a:t>
            </a:r>
            <a:r>
              <a:rPr lang="fr-FR" b="1" dirty="0">
                <a:solidFill>
                  <a:srgbClr val="FF0000"/>
                </a:solidFill>
              </a:rPr>
              <a:t>quantitative</a:t>
            </a:r>
            <a:r>
              <a:rPr lang="fr-FR" dirty="0"/>
              <a:t>, exprimée par nombre d'éléments / mm</a:t>
            </a:r>
            <a:r>
              <a:rPr lang="fr-FR" baseline="30000" dirty="0"/>
              <a:t>3</a:t>
            </a:r>
            <a:r>
              <a:rPr lang="fr-FR" dirty="0"/>
              <a:t> ou ml ou par champ</a:t>
            </a:r>
            <a:r>
              <a:rPr lang="fr-FR" dirty="0" smtClean="0"/>
              <a:t>.</a:t>
            </a:r>
          </a:p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Exemple d'une cellule de </a:t>
            </a:r>
            <a:r>
              <a:rPr lang="fr-FR" dirty="0" err="1"/>
              <a:t>Malassez</a:t>
            </a:r>
            <a:r>
              <a:rPr lang="fr-FR" dirty="0"/>
              <a:t> pour LCR, liquides de ponction, urines</a:t>
            </a:r>
          </a:p>
        </p:txBody>
      </p:sp>
    </p:spTree>
    <p:extLst>
      <p:ext uri="{BB962C8B-B14F-4D97-AF65-F5344CB8AC3E}">
        <p14:creationId xmlns:p14="http://schemas.microsoft.com/office/powerpoint/2010/main" val="33513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3.2. Examen après coloration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</a:t>
            </a:r>
            <a:r>
              <a:rPr lang="fr-FR" dirty="0"/>
              <a:t>frottis fin est obtenu à partir du produit pathologique, puis coloré permettant une </a:t>
            </a:r>
            <a:r>
              <a:rPr lang="fr-FR" b="1" dirty="0"/>
              <a:t>meilleure visualisation</a:t>
            </a:r>
            <a:r>
              <a:rPr lang="fr-FR" dirty="0"/>
              <a:t> des bactéries et/ou des éléments </a:t>
            </a:r>
            <a:r>
              <a:rPr lang="fr-FR" dirty="0" smtClean="0"/>
              <a:t>cellulaires</a:t>
            </a:r>
          </a:p>
          <a:p>
            <a:endParaRPr lang="fr-FR" b="1" dirty="0"/>
          </a:p>
          <a:p>
            <a:r>
              <a:rPr lang="fr-FR" b="1" dirty="0" smtClean="0">
                <a:solidFill>
                  <a:schemeClr val="accent5"/>
                </a:solidFill>
              </a:rPr>
              <a:t>Coloration </a:t>
            </a:r>
            <a:r>
              <a:rPr lang="fr-FR" b="1" dirty="0">
                <a:solidFill>
                  <a:schemeClr val="accent5"/>
                </a:solidFill>
              </a:rPr>
              <a:t>simple</a:t>
            </a:r>
            <a:r>
              <a:rPr lang="fr-FR" dirty="0">
                <a:solidFill>
                  <a:schemeClr val="accent5"/>
                </a:solidFill>
              </a:rPr>
              <a:t>: </a:t>
            </a:r>
            <a:r>
              <a:rPr lang="fr-FR" dirty="0"/>
              <a:t>Le frottis fin est traité par un seul colorant basique (bleu de méthylène)</a:t>
            </a:r>
          </a:p>
        </p:txBody>
      </p:sp>
      <p:pic>
        <p:nvPicPr>
          <p:cNvPr id="9217" name="Picture 1" descr="espac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arrebl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4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3.2. Examen après coloration</a:t>
            </a:r>
            <a:endParaRPr lang="fr-F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68" y="2945606"/>
            <a:ext cx="3521945" cy="284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11832" y="3105835"/>
            <a:ext cx="3172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</a:rPr>
              <a:t>pus urétral pour la recherche de gonocoque: diplocoques en grain de café intracellulaires.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8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3.2. Examen après coloration</a:t>
            </a:r>
            <a:endParaRPr lang="fr-FR" dirty="0"/>
          </a:p>
        </p:txBody>
      </p:sp>
      <p:pic>
        <p:nvPicPr>
          <p:cNvPr id="7170" name="Picture 2" descr="http://www.microbes-edu.org/etudiant/imgdiag1/gram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783" y="4143685"/>
            <a:ext cx="2286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94" y="2551837"/>
            <a:ext cx="9721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Verdana" panose="020B0604030504040204" pitchFamily="34" charset="0"/>
              </a:rPr>
              <a:t>Coloration différentielle</a:t>
            </a:r>
            <a:r>
              <a:rPr lang="fr-FR" dirty="0">
                <a:latin typeface="Verdana" panose="020B0604030504040204" pitchFamily="34" charset="0"/>
              </a:rPr>
              <a:t> : Compte tenu des différences structurales (</a:t>
            </a:r>
            <a:r>
              <a:rPr lang="fr-FR" dirty="0" err="1">
                <a:latin typeface="Verdana" panose="020B0604030504040204" pitchFamily="34" charset="0"/>
              </a:rPr>
              <a:t>cf</a:t>
            </a:r>
            <a:r>
              <a:rPr lang="fr-FR" dirty="0">
                <a:latin typeface="Verdana" panose="020B0604030504040204" pitchFamily="34" charset="0"/>
              </a:rPr>
              <a:t> anatomie) de la paroi des bactéries, la </a:t>
            </a:r>
            <a:r>
              <a:rPr lang="fr-FR" b="1" dirty="0">
                <a:latin typeface="Verdana" panose="020B0604030504040204" pitchFamily="34" charset="0"/>
              </a:rPr>
              <a:t>coloration de Gram</a:t>
            </a:r>
            <a:r>
              <a:rPr lang="fr-FR" dirty="0">
                <a:latin typeface="Verdana" panose="020B0604030504040204" pitchFamily="34" charset="0"/>
              </a:rPr>
              <a:t> découverte par Hans GRAM en 1884 permet de distinguer les bactéries colorées en </a:t>
            </a:r>
            <a:r>
              <a:rPr lang="fr-FR" b="1" dirty="0">
                <a:latin typeface="Verdana" panose="020B0604030504040204" pitchFamily="34" charset="0"/>
              </a:rPr>
              <a:t>violet (G+)</a:t>
            </a:r>
            <a:r>
              <a:rPr lang="fr-FR" dirty="0">
                <a:latin typeface="Verdana" panose="020B0604030504040204" pitchFamily="34" charset="0"/>
              </a:rPr>
              <a:t> de celles en </a:t>
            </a:r>
            <a:r>
              <a:rPr lang="fr-FR" b="1" dirty="0">
                <a:latin typeface="Verdana" panose="020B0604030504040204" pitchFamily="34" charset="0"/>
              </a:rPr>
              <a:t>rose (G-)</a:t>
            </a:r>
            <a:r>
              <a:rPr lang="fr-FR" dirty="0">
                <a:latin typeface="Verdana" panose="020B0604030504040204" pitchFamily="34" charset="0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2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3.2. Examen après coloration</a:t>
            </a:r>
            <a:r>
              <a:rPr lang="fr-FR" altLang="fr-FR" b="1" dirty="0">
                <a:solidFill>
                  <a:srgbClr val="254061"/>
                </a:solidFill>
                <a:latin typeface="Verdana" panose="020B0604030504040204" pitchFamily="34" charset="0"/>
              </a:rPr>
              <a:t/>
            </a:r>
            <a:br>
              <a:rPr lang="fr-FR" altLang="fr-FR" b="1" dirty="0">
                <a:solidFill>
                  <a:srgbClr val="254061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2023"/>
            <a:ext cx="2136775" cy="184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37682"/>
            <a:ext cx="2217738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9849"/>
            <a:ext cx="2057400" cy="19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33460"/>
            <a:ext cx="2217738" cy="178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6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3 - 3 Examen après coloration spéciale (</a:t>
            </a:r>
            <a:r>
              <a:rPr lang="fr-FR" b="1" dirty="0" err="1"/>
              <a:t>Ziehl-Neelsen</a:t>
            </a:r>
            <a:r>
              <a:rPr lang="fr-FR" b="1" dirty="0"/>
              <a:t>) 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325" y="2973787"/>
            <a:ext cx="5669281" cy="355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4109719" y="3244334"/>
            <a:ext cx="3972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Verdana" panose="020B0604030504040204" pitchFamily="34" charset="0"/>
              </a:rPr>
              <a:t>3.2. Examen après coloration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8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Verdana" panose="020B0604030504040204" pitchFamily="34" charset="0"/>
              </a:rPr>
              <a:t>DIAGNOSTIC D’UNE INFECTION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altLang="fr-FR" sz="3200" b="1" i="1" dirty="0"/>
              <a:t>Le diagnostic bactériologique est un ensemble de moyens permettant de confirmer telle ou telle étiologie infectieuse d'origine bactérienne</a:t>
            </a:r>
            <a:r>
              <a:rPr lang="fr-FR" altLang="fr-FR" sz="3200" b="1" i="1" dirty="0" smtClean="0"/>
              <a:t>.</a:t>
            </a:r>
            <a:r>
              <a:rPr lang="fr-FR" sz="3200" b="1" i="1" dirty="0"/>
              <a:t> </a:t>
            </a:r>
            <a:endParaRPr lang="ar-DZ" sz="3200" b="1" i="1" dirty="0" smtClean="0"/>
          </a:p>
          <a:p>
            <a:r>
              <a:rPr lang="fr-FR" sz="3200" b="1" i="1" dirty="0" smtClean="0"/>
              <a:t>Le </a:t>
            </a:r>
            <a:r>
              <a:rPr lang="fr-FR" sz="3200" b="1" i="1" dirty="0"/>
              <a:t>rôle du laboratoire est de confirmer le diagnostic de </a:t>
            </a:r>
            <a:r>
              <a:rPr lang="fr-FR" sz="3200" b="1" i="1" dirty="0" smtClean="0"/>
              <a:t>l’infection,  </a:t>
            </a:r>
            <a:r>
              <a:rPr lang="fr-FR" sz="3200" b="1" i="1" dirty="0"/>
              <a:t>d’identifier les </a:t>
            </a:r>
            <a:r>
              <a:rPr lang="fr-FR" sz="3200" b="1" i="1" dirty="0" err="1" smtClean="0"/>
              <a:t>bacteries</a:t>
            </a:r>
            <a:r>
              <a:rPr lang="fr-FR" sz="3200" b="1" i="1" dirty="0" smtClean="0"/>
              <a:t>,  </a:t>
            </a:r>
            <a:r>
              <a:rPr lang="fr-FR" sz="3200" b="1" i="1" dirty="0"/>
              <a:t>de déterminer la sensibilité aux </a:t>
            </a:r>
            <a:r>
              <a:rPr lang="fr-FR" sz="3200" b="1" i="1" dirty="0" smtClean="0"/>
              <a:t>antibiotiques </a:t>
            </a:r>
            <a:r>
              <a:rPr lang="fr-FR" sz="3200" b="1" i="1" dirty="0"/>
              <a:t>et  de détecter les </a:t>
            </a:r>
            <a:r>
              <a:rPr lang="fr-FR" sz="3200" b="1" i="1" dirty="0" smtClean="0"/>
              <a:t>résistances.</a:t>
            </a:r>
            <a:endParaRPr lang="fr-FR" sz="3200" b="1" i="1" dirty="0"/>
          </a:p>
          <a:p>
            <a:endParaRPr lang="fr-FR" altLang="fr-FR" sz="3200" b="1" i="1" dirty="0"/>
          </a:p>
          <a:p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691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http://www.microbes-edu.org/etudiant/imgdiag1/flu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370" y="3724834"/>
            <a:ext cx="2714776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7565" y="2551837"/>
            <a:ext cx="87464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Microscopie au fond noir (condenseur spécial) :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Il s'agit de rechercher des bactéries sur 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lequelles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 la lumière s'est réfléchie. Cette recherche est 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inhabituelle,</a:t>
            </a:r>
            <a:endParaRPr lang="fr-FR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34754" y="3339548"/>
            <a:ext cx="4309608" cy="2594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22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Microscopie électronique</a:t>
            </a:r>
            <a:r>
              <a:rPr lang="fr-FR" dirty="0"/>
              <a:t> : rarement utilisée en pratique, plus souvent dans le cadre de l'identification d'une nouvelle étiologie bactérienne (</a:t>
            </a:r>
            <a:r>
              <a:rPr lang="fr-FR" i="1" dirty="0" err="1"/>
              <a:t>Bartonella</a:t>
            </a:r>
            <a:r>
              <a:rPr lang="fr-FR" i="1" dirty="0"/>
              <a:t>, Helicobacter</a:t>
            </a:r>
            <a:r>
              <a:rPr lang="fr-FR" dirty="0"/>
              <a:t>...).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0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4 - Premières conclusions: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éléments récoltés de l'</a:t>
            </a:r>
            <a:r>
              <a:rPr lang="fr-FR" b="1" dirty="0"/>
              <a:t>examen macroscopique et surtout microscopique</a:t>
            </a:r>
            <a:r>
              <a:rPr lang="fr-FR" dirty="0"/>
              <a:t> fournissent souvent des arguments diagnostiques de très forte présomption qui vont permettre la mise en route d'une thérapeutique adaptée.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culture ou l'isolement de l'agent causal sera, cependant, essentielle. Elle permettra l'identification ultérieure mais aussi de préciser sa sensibilité aux antibiotiques (Antibiogramme).</a:t>
            </a:r>
          </a:p>
        </p:txBody>
      </p:sp>
    </p:spTree>
    <p:extLst>
      <p:ext uri="{BB962C8B-B14F-4D97-AF65-F5344CB8AC3E}">
        <p14:creationId xmlns:p14="http://schemas.microsoft.com/office/powerpoint/2010/main" val="36040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5-Culture et isolement</a:t>
            </a:r>
            <a:endParaRPr lang="fr-FR" dirty="0"/>
          </a:p>
        </p:txBody>
      </p:sp>
      <p:pic>
        <p:nvPicPr>
          <p:cNvPr id="12290" name="Picture 2" descr="http://www.microbes-edu.org/etudiant/imgdiag2/cul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567" y="4011081"/>
            <a:ext cx="4212309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0321" y="2136339"/>
            <a:ext cx="84636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15692"/>
                </a:solidFill>
                <a:latin typeface="Verdana" panose="020B0604030504040204" pitchFamily="34" charset="0"/>
              </a:rPr>
              <a:t>L'examen </a:t>
            </a:r>
            <a:r>
              <a:rPr lang="fr-FR" b="1" dirty="0" err="1">
                <a:solidFill>
                  <a:srgbClr val="015692"/>
                </a:solidFill>
                <a:latin typeface="Verdana" panose="020B0604030504040204" pitchFamily="34" charset="0"/>
              </a:rPr>
              <a:t>cyto-bactériologique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d'un produit pathologique débute par l'examen macroscopique, puis l'examen microscopique 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Aprés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 ensemencer 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le produit pathologique pour 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un éventuel 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isolement d'un ou plusieurs germes.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fr-F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9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9976" y="2480807"/>
            <a:ext cx="9613861" cy="2385392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Divers milieux</a:t>
            </a:r>
            <a:r>
              <a:rPr lang="fr-FR" dirty="0"/>
              <a:t> sont utilisés qui doivent satisfaire les besoins nutritifs et énergétiques des bactéries à cultiver </a:t>
            </a:r>
            <a:r>
              <a:rPr lang="fr-FR" dirty="0" smtClean="0"/>
              <a:t>,</a:t>
            </a:r>
          </a:p>
          <a:p>
            <a:r>
              <a:rPr lang="fr-FR" dirty="0" smtClean="0"/>
              <a:t>En </a:t>
            </a:r>
            <a:r>
              <a:rPr lang="fr-FR" dirty="0"/>
              <a:t>pratique, sont utilisés plusieurs milieux solides (gélosés) avec une technique particulière d'ensemencement (isolement orthogonal ou en cadran) permettant l'isolement de clones bactériens sous la forme de </a:t>
            </a:r>
            <a:r>
              <a:rPr lang="fr-FR" b="1" dirty="0"/>
              <a:t>colonies</a:t>
            </a:r>
            <a:r>
              <a:rPr lang="fr-FR" dirty="0"/>
              <a:t> (de l'ordre de 10</a:t>
            </a:r>
            <a:r>
              <a:rPr lang="fr-FR" baseline="30000" dirty="0"/>
              <a:t>6</a:t>
            </a:r>
            <a:r>
              <a:rPr lang="fr-FR" dirty="0"/>
              <a:t> bactéries).</a:t>
            </a:r>
            <a:br>
              <a:rPr lang="fr-FR" dirty="0"/>
            </a:br>
            <a:endParaRPr lang="fr-FR" dirty="0"/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10244" name="Picture 4" descr="http://www.microbes-edu.org/etudiant/imgdiag2/is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272" y="4599830"/>
            <a:ext cx="2918980" cy="207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266" name="Picture 2" descr="http://www.microbes-edu.org/etudiant/imgdiag2/m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892" y="2353587"/>
            <a:ext cx="2740150" cy="262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microbes-edu.org/etudiant/imgdiag2/m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25148"/>
            <a:ext cx="2826164" cy="304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www.microbes-edu.org/etudiant/imgdiag2/m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903596" y="2557184"/>
            <a:ext cx="2146852" cy="232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ms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569" y="2757197"/>
            <a:ext cx="95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8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 descr="http://www.microbes-edu.org/etudiant/imgdiag2/et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43" y="2945606"/>
            <a:ext cx="3156666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microbes-edu.org/etudiant/imgdiag2/etu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72" y="2703443"/>
            <a:ext cx="3395207" cy="298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Délai d'incubation</a:t>
            </a:r>
            <a:r>
              <a:rPr lang="fr-FR" dirty="0"/>
              <a:t> : De très nombreuses espèces bactériennes cultivent après 18 à 24 H d'incubation à 37°C. Cependant d'autres espèces ont des délais d'incubation plus longs telles </a:t>
            </a:r>
            <a:r>
              <a:rPr lang="fr-FR" dirty="0" err="1"/>
              <a:t>M</a:t>
            </a:r>
            <a:r>
              <a:rPr lang="fr-FR" i="1" dirty="0" err="1"/>
              <a:t>ycobacterium</a:t>
            </a:r>
            <a:r>
              <a:rPr lang="fr-FR" i="1" dirty="0"/>
              <a:t> </a:t>
            </a:r>
            <a:r>
              <a:rPr lang="fr-FR" i="1" dirty="0" err="1"/>
              <a:t>tuberculosis</a:t>
            </a:r>
            <a:r>
              <a:rPr lang="fr-FR" dirty="0"/>
              <a:t> (temps moyen d'isolement de l'ordre de 21 jours)</a:t>
            </a:r>
          </a:p>
        </p:txBody>
      </p:sp>
    </p:spTree>
    <p:extLst>
      <p:ext uri="{BB962C8B-B14F-4D97-AF65-F5344CB8AC3E}">
        <p14:creationId xmlns:p14="http://schemas.microsoft.com/office/powerpoint/2010/main" val="23225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314" name="Picture 2" descr="http://www.microbes-edu.org/etudiant/imgdiag2/c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61" y="2159695"/>
            <a:ext cx="1905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microbes-edu.org/etudiant/imgdiag2/is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90" y="2159695"/>
            <a:ext cx="1905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www.microbes-edu.org/etudiant/imgdiag2/s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06" y="2159695"/>
            <a:ext cx="1905000" cy="167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www.microbes-edu.org/etudiant/imgdiag2/dr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933" y="4397070"/>
            <a:ext cx="2007181" cy="186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haem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1" y="4526145"/>
            <a:ext cx="1905000" cy="148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4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5-Identification – Antibiogramme</a:t>
            </a:r>
            <a:endParaRPr lang="fr-FR" dirty="0"/>
          </a:p>
        </p:txBody>
      </p:sp>
      <p:pic>
        <p:nvPicPr>
          <p:cNvPr id="14338" name="Picture 2" descr="http://www.microbes-edu.org/etudiant/imgdiag2/apisyte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81" y="4667416"/>
            <a:ext cx="5619750" cy="131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4199" y="2013741"/>
            <a:ext cx="88895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A l'aide de tests d'orientation rapide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oxydase, catalase, 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coagulase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...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fr-F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Par ensemencement d'une galerie biochimique adaptée :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Identification de Escherichia coli et Proteus mirabilis par un ensemble de réactions du métabolisme intermédiaire avec la galerie commerciale 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 Exemple API20E (Physiologie-Croissance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1500"/>
              </a:spcBef>
            </a:pPr>
            <a:r>
              <a:rPr lang="fr-FR" altLang="fr-FR" sz="3600" b="1" dirty="0">
                <a:latin typeface="Verdana" panose="020B0604030504040204" pitchFamily="34" charset="0"/>
                <a:cs typeface="Lucida Sans Unicode" panose="020B0602030504020204" pitchFamily="34" charset="0"/>
              </a:rPr>
              <a:t>2 MOYENS:</a:t>
            </a:r>
            <a:r>
              <a:rPr lang="fr-FR" altLang="fr-FR" b="1" dirty="0">
                <a:latin typeface="Verdana" panose="020B0604030504040204" pitchFamily="34" charset="0"/>
                <a:cs typeface="Lucida Sans Unicode" panose="020B0602030504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500"/>
              </a:spcBef>
            </a:pPr>
            <a:r>
              <a:rPr lang="fr-FR" altLang="fr-FR" b="1" dirty="0">
                <a:latin typeface="Verdana" panose="020B0604030504040204" pitchFamily="34" charset="0"/>
                <a:cs typeface="Lucida Sans Unicode" panose="020B0602030504020204" pitchFamily="34" charset="0"/>
              </a:rPr>
              <a:t>Diagnostic direct :</a:t>
            </a:r>
          </a:p>
          <a:p>
            <a:pPr>
              <a:lnSpc>
                <a:spcPct val="100000"/>
              </a:lnSpc>
              <a:spcBef>
                <a:spcPts val="1500"/>
              </a:spcBef>
            </a:pPr>
            <a:r>
              <a:rPr lang="fr-FR" altLang="fr-FR" b="1" dirty="0">
                <a:solidFill>
                  <a:srgbClr val="000000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mise en culture, identification.</a:t>
            </a:r>
          </a:p>
          <a:p>
            <a:pPr>
              <a:lnSpc>
                <a:spcPct val="100000"/>
              </a:lnSpc>
              <a:spcBef>
                <a:spcPts val="1500"/>
              </a:spcBef>
            </a:pPr>
            <a:r>
              <a:rPr lang="fr-FR" altLang="fr-FR" b="1" dirty="0">
                <a:latin typeface="Verdana" panose="020B0604030504040204" pitchFamily="34" charset="0"/>
                <a:cs typeface="Lucida Sans Unicode" panose="020B0602030504020204" pitchFamily="34" charset="0"/>
              </a:rPr>
              <a:t>Diagnostic indirect:</a:t>
            </a:r>
          </a:p>
          <a:p>
            <a:pPr>
              <a:lnSpc>
                <a:spcPct val="100000"/>
              </a:lnSpc>
              <a:spcBef>
                <a:spcPts val="1500"/>
              </a:spcBef>
            </a:pPr>
            <a:r>
              <a:rPr lang="fr-FR" altLang="fr-FR" b="1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Verdana" panose="020B0604030504040204" pitchFamily="34" charset="0"/>
                <a:cs typeface="Lucida Sans Unicode" panose="020B0602030504020204" pitchFamily="34" charset="0"/>
              </a:rPr>
              <a:t>mise en évidence de la réponse de l'organisme à l'infection par la présence d'anticorps spécifiques.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5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d'un antibiogramme (méthode de diffusion ou des disques) d'une souche de </a:t>
            </a:r>
            <a:r>
              <a:rPr lang="fr-FR" i="1" dirty="0"/>
              <a:t>Escherichia coli</a:t>
            </a:r>
            <a:r>
              <a:rPr lang="fr-FR" dirty="0"/>
              <a:t> productrice d'une pénicillinase </a:t>
            </a:r>
            <a:r>
              <a:rPr lang="fr-FR" dirty="0" smtClean="0"/>
              <a:t>(cours </a:t>
            </a:r>
            <a:r>
              <a:rPr lang="fr-FR" dirty="0"/>
              <a:t>sur les Antibiotiques).</a:t>
            </a:r>
            <a:br>
              <a:rPr lang="fr-FR" dirty="0"/>
            </a:br>
            <a:endParaRPr lang="fr-FR" dirty="0"/>
          </a:p>
        </p:txBody>
      </p:sp>
      <p:pic>
        <p:nvPicPr>
          <p:cNvPr id="15362" name="Picture 2" descr="http://www.microbes-edu.org/etudiant/imgdiag2/a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135" y="3626113"/>
            <a:ext cx="5259263" cy="259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0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icrobes-edu.org/etudiant/imgdiag2/vit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07" y="4333461"/>
            <a:ext cx="2857969" cy="20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www.microbes-edu.org/etudiant/imgdiag2/p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539" y="4174434"/>
            <a:ext cx="2148370" cy="192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6607" y="2967335"/>
            <a:ext cx="8177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A l'heure actuelle, existent des automates qui effectuent dans un délai de quelques heures, l'identification et l'antibiogramme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6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Méthodes moléculaires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 existe depuis quelques années, des méthodes pour identifier une bactérie dans un produit pathologique ou d'une culture. Le principe en est simple puisqu'il consiste à amplifier un gène entier ou non avec des amorces spécifiques </a:t>
            </a:r>
            <a:r>
              <a:rPr lang="fr-FR" dirty="0" smtClean="0"/>
              <a:t>qui </a:t>
            </a:r>
            <a:r>
              <a:rPr lang="fr-FR" dirty="0"/>
              <a:t>peut être ultérieurement </a:t>
            </a:r>
            <a:r>
              <a:rPr lang="fr-FR" dirty="0" err="1" smtClean="0"/>
              <a:t>révêlé</a:t>
            </a:r>
            <a:r>
              <a:rPr lang="fr-FR" dirty="0" smtClean="0"/>
              <a:t>, </a:t>
            </a:r>
            <a:r>
              <a:rPr lang="fr-FR" dirty="0"/>
              <a:t>ou par hybridation </a:t>
            </a:r>
            <a:r>
              <a:rPr lang="fr-FR" dirty="0" smtClean="0"/>
              <a:t>ou </a:t>
            </a:r>
            <a:r>
              <a:rPr lang="fr-FR" dirty="0"/>
              <a:t>encore séquencé et comparé avec ceux déposés dans des banques (EMBL, NCBI par exemple</a:t>
            </a:r>
            <a:r>
              <a:rPr lang="fr-FR" dirty="0" smtClean="0"/>
              <a:t>) </a:t>
            </a:r>
          </a:p>
          <a:p>
            <a:r>
              <a:rPr lang="fr-FR" dirty="0" smtClean="0"/>
              <a:t>SPECIFITE,RAPIDITE,SENSIBILITE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8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4" y="2143126"/>
            <a:ext cx="8929687" cy="3857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fr-FR" altLang="fr-FR" sz="4400">
                <a:solidFill>
                  <a:srgbClr val="254061"/>
                </a:solidFill>
                <a:latin typeface="Calibri" panose="020F0502020204030204" pitchFamily="34" charset="0"/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204293884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7988" y="3088481"/>
            <a:ext cx="7620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8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INDIRECT OU SÉROLOGIQUE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 se base sur les conséquences induites chez l'hôte (réaction immunologique), à savoir la production </a:t>
            </a:r>
            <a:r>
              <a:rPr lang="fr-FR" dirty="0" smtClean="0"/>
              <a:t>d'anticorps</a:t>
            </a:r>
          </a:p>
          <a:p>
            <a:r>
              <a:rPr lang="fr-FR" dirty="0" smtClean="0"/>
              <a:t>. </a:t>
            </a:r>
            <a:r>
              <a:rPr lang="fr-FR" dirty="0"/>
              <a:t>La réaction immunitaire ne se développe qu'à partir d'un </a:t>
            </a:r>
            <a:r>
              <a:rPr lang="fr-FR" b="1" dirty="0"/>
              <a:t>délai, de l'ordre de 8 à 10 jours</a:t>
            </a:r>
            <a:endParaRPr lang="fr-FR" dirty="0"/>
          </a:p>
        </p:txBody>
      </p:sp>
      <p:pic>
        <p:nvPicPr>
          <p:cNvPr id="17409" name="Picture 1" descr="espac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carrebl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0102" y="2210463"/>
            <a:ext cx="10791772" cy="5080884"/>
          </a:xfrm>
        </p:spPr>
        <p:txBody>
          <a:bodyPr/>
          <a:lstStyle/>
          <a:p>
            <a:r>
              <a:rPr lang="fr-FR" b="1" dirty="0"/>
              <a:t>Réaction d'agglutination</a:t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en tubes (sérodiagnostic de Widal-Felix, Wright....) avec des dilutions du sérum (Wright du 1/10 au 1/1280e)</a:t>
            </a:r>
          </a:p>
          <a:p>
            <a:endParaRPr lang="fr-FR" dirty="0"/>
          </a:p>
        </p:txBody>
      </p:sp>
      <p:pic>
        <p:nvPicPr>
          <p:cNvPr id="18434" name="Picture 2" descr="http://www.microbes-edu.org/etudiant/imgdiag2/wid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37" y="4349364"/>
            <a:ext cx="3172571" cy="161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icrobes-edu.org/etudiant/imgdiag2/ro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343" y="4583852"/>
            <a:ext cx="1905000" cy="11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485030" y="2982724"/>
            <a:ext cx="86589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Recherche d'anticorps par une technique de </a:t>
            </a:r>
            <a:r>
              <a:rPr lang="fr-FR" altLang="fr-FR" b="1" dirty="0" err="1">
                <a:solidFill>
                  <a:srgbClr val="000000"/>
                </a:solidFill>
                <a:latin typeface="Verdana" panose="020B0604030504040204" pitchFamily="34" charset="0"/>
              </a:rPr>
              <a:t>révêlation</a:t>
            </a:r>
            <a:r>
              <a:rPr lang="fr-FR" alt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 utilisant les globules rouges</a:t>
            </a:r>
            <a:br>
              <a:rPr lang="fr-FR" altLang="fr-FR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fr-FR" altLang="fr-FR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26633" name="Picture 9" descr="http://www.microbes-edu.org/etudiant/imgdiag2/as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33745"/>
            <a:ext cx="4980968" cy="26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0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6" y="1516063"/>
            <a:ext cx="6067425" cy="1484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fr-FR" altLang="fr-FR" sz="4400" dirty="0">
                <a:solidFill>
                  <a:srgbClr val="254061"/>
                </a:solidFill>
                <a:latin typeface="Calibri" panose="020F0502020204030204" pitchFamily="34" charset="0"/>
              </a:rPr>
              <a:t>Immunofluorescence directe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1952625" y="3571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fr-FR" altLang="fr-FR" sz="4400">
                <a:solidFill>
                  <a:srgbClr val="254061"/>
                </a:solidFill>
                <a:latin typeface="Calibri" panose="020F0502020204030204" pitchFamily="34" charset="0"/>
              </a:rPr>
              <a:t>Immunofluorescence indirecte</a:t>
            </a:r>
          </a:p>
        </p:txBody>
      </p:sp>
      <p:pic>
        <p:nvPicPr>
          <p:cNvPr id="829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4643438"/>
            <a:ext cx="6118225" cy="1936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icrobes-edu.org/etudiant/imgdiag2/immun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55374"/>
            <a:ext cx="2285475" cy="240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4792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est ELISA : quel est le principe 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84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Test ELISA : quel est le principe ?"/>
          <p:cNvSpPr>
            <a:spLocks noChangeAspect="1" noChangeArrowheads="1"/>
          </p:cNvSpPr>
          <p:nvPr/>
        </p:nvSpPr>
        <p:spPr bwMode="auto">
          <a:xfrm>
            <a:off x="3339548" y="2900886"/>
            <a:ext cx="961307" cy="18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6" descr="Test ELISA : quel est le principe 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656" name="Picture 8" descr="https://upload.wikimedia.org/wikipedia/commons/thumb/c/c9/ELISA_types.png/600px-ELISA_ty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83889"/>
            <a:ext cx="5715000" cy="307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https://upload.wikimedia.org/wikipedia/commons/thumb/b/ba/Microtiter_plate.JPG/220px-Microtiter_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35" y="1237752"/>
            <a:ext cx="2095500" cy="17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96215" y="3244334"/>
            <a:ext cx="18080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202122"/>
                </a:solidFill>
                <a:latin typeface="Arial" panose="020B0604020202020204" pitchFamily="34" charset="0"/>
              </a:rPr>
              <a:t>La méthode </a:t>
            </a:r>
            <a:r>
              <a:rPr lang="fr-FR" dirty="0" err="1">
                <a:solidFill>
                  <a:srgbClr val="202122"/>
                </a:solidFill>
                <a:latin typeface="Arial" panose="020B0604020202020204" pitchFamily="34" charset="0"/>
              </a:rPr>
              <a:t>immuno</a:t>
            </a:r>
            <a:r>
              <a:rPr lang="fr-FR" dirty="0">
                <a:solidFill>
                  <a:srgbClr val="202122"/>
                </a:solidFill>
                <a:latin typeface="Arial" panose="020B0604020202020204" pitchFamily="34" charset="0"/>
              </a:rPr>
              <a:t>-enzymatique </a:t>
            </a:r>
            <a:r>
              <a:rPr lang="fr-FR" b="1" dirty="0">
                <a:solidFill>
                  <a:srgbClr val="202122"/>
                </a:solidFill>
                <a:latin typeface="Arial" panose="020B0604020202020204" pitchFamily="34" charset="0"/>
              </a:rPr>
              <a:t>ELISA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4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Verdana" panose="020B0604030504040204" pitchFamily="34" charset="0"/>
              </a:rPr>
              <a:t>I-DIAGNOSTIC </a:t>
            </a:r>
            <a:r>
              <a:rPr lang="fr-FR" altLang="fr-FR" dirty="0">
                <a:latin typeface="Verdana" panose="020B0604030504040204" pitchFamily="34" charset="0"/>
              </a:rPr>
              <a:t>DIRECT</a:t>
            </a:r>
            <a:r>
              <a:rPr lang="fr-FR" altLang="fr-FR" dirty="0">
                <a:solidFill>
                  <a:srgbClr val="254061"/>
                </a:solidFill>
                <a:latin typeface="Verdana" panose="020B0604030504040204" pitchFamily="34" charset="0"/>
              </a:rPr>
              <a:t/>
            </a:r>
            <a:br>
              <a:rPr lang="fr-FR" altLang="fr-FR" dirty="0">
                <a:solidFill>
                  <a:srgbClr val="254061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 diagnostic direct est le seul diagnostic de certitude</a:t>
            </a:r>
            <a:r>
              <a:rPr lang="fr-FR" dirty="0"/>
              <a:t>, car il permet la mise en évidence de la bactérie elle-même, donc finalement sa culture ou isolement qui permettra l'identification ultérieure mais aussi de préciser sa sensibilité aux antibiotiques (antibiogramme).</a:t>
            </a:r>
          </a:p>
        </p:txBody>
      </p:sp>
    </p:spTree>
    <p:extLst>
      <p:ext uri="{BB962C8B-B14F-4D97-AF65-F5344CB8AC3E}">
        <p14:creationId xmlns:p14="http://schemas.microsoft.com/office/powerpoint/2010/main" val="31422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320" y="1237499"/>
            <a:ext cx="105354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340"/>
                </a:solidFill>
                <a:latin typeface="Verdana" panose="020B0604030504040204" pitchFamily="34" charset="0"/>
              </a:rPr>
              <a:t>Quelques exemples de sérodiagnostic:</a:t>
            </a:r>
            <a:br>
              <a:rPr lang="fr-FR" b="1" dirty="0">
                <a:solidFill>
                  <a:srgbClr val="000340"/>
                </a:solidFill>
                <a:latin typeface="Verdana" panose="020B0604030504040204" pitchFamily="34" charset="0"/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Brucellose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agglutination (Wright), Antigène tamponné ou Rose 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bengale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, Fixation du complément, 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Coombs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, IFI, ELISA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 err="1">
                <a:solidFill>
                  <a:srgbClr val="000000"/>
                </a:solidFill>
                <a:latin typeface="Verdana" panose="020B0604030504040204" pitchFamily="34" charset="0"/>
              </a:rPr>
              <a:t>Chlamydioses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IFI, Fixation du complément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 err="1">
                <a:solidFill>
                  <a:srgbClr val="000000"/>
                </a:solidFill>
                <a:latin typeface="Verdana" panose="020B0604030504040204" pitchFamily="34" charset="0"/>
              </a:rPr>
              <a:t>Legionellose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IFI, ELISA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Lyme (maladie)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IFI, ELISA, Western-blot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Mycoplasmes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Fixation du complément, </a:t>
            </a:r>
            <a:r>
              <a:rPr lang="fr-FR" dirty="0" smtClean="0">
                <a:solidFill>
                  <a:srgbClr val="000000"/>
                </a:solidFill>
                <a:latin typeface="Verdana" panose="020B0604030504040204" pitchFamily="34" charset="0"/>
              </a:rPr>
              <a:t>ELISA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Salmonelloses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anti-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typhoparathyphoïdiques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 (Widal-Félix)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Infections profondes à </a:t>
            </a: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Staphylocoques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anti-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staphylolysines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 alpha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8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063" y="1997839"/>
            <a:ext cx="78479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Infections à </a:t>
            </a: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Streptocoques du groupe A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anti-streptolysines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, anti-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strepdornases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, anti-</a:t>
            </a: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streptokinases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Syphilis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 : TPHA, FTA, TPI, ELISA</a:t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1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849" y="3228431"/>
            <a:ext cx="4416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i="1" dirty="0" smtClean="0">
                <a:latin typeface="Algerian" panose="04020705040A02060702" pitchFamily="82" charset="0"/>
              </a:rPr>
              <a:t>MERCI POUR VOTRE ATTENTION</a:t>
            </a:r>
            <a:endParaRPr lang="fr-FR" sz="3200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Verdana" panose="020B0604030504040204" pitchFamily="34" charset="0"/>
              </a:rPr>
              <a:t>I-DIAGNOSTIC </a:t>
            </a:r>
            <a:r>
              <a:rPr lang="fr-FR" altLang="fr-FR" dirty="0">
                <a:latin typeface="Verdana" panose="020B0604030504040204" pitchFamily="34" charset="0"/>
              </a:rPr>
              <a:t>DIRECT</a:t>
            </a:r>
            <a:r>
              <a:rPr lang="fr-FR" altLang="fr-FR" dirty="0">
                <a:solidFill>
                  <a:srgbClr val="254061"/>
                </a:solidFill>
                <a:latin typeface="Verdana" panose="020B0604030504040204" pitchFamily="34" charset="0"/>
              </a:rPr>
              <a:t/>
            </a:r>
            <a:br>
              <a:rPr lang="fr-FR" altLang="fr-FR" dirty="0">
                <a:solidFill>
                  <a:srgbClr val="254061"/>
                </a:solidFill>
                <a:latin typeface="Verdana" panose="020B060403050404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154803"/>
            <a:ext cx="9613861" cy="43970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</a:pPr>
            <a:r>
              <a:rPr lang="fr-FR" altLang="fr-FR" sz="14400" b="1" dirty="0">
                <a:solidFill>
                  <a:schemeClr val="bg1"/>
                </a:solidFill>
                <a:latin typeface="Verdana" panose="020B0604030504040204" pitchFamily="34" charset="0"/>
              </a:rPr>
              <a:t>Examen </a:t>
            </a:r>
            <a:r>
              <a:rPr lang="fr-FR" altLang="fr-FR" sz="144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cyto-bactériologique</a:t>
            </a:r>
            <a:r>
              <a:rPr lang="fr-FR" altLang="fr-FR" sz="14400" dirty="0">
                <a:solidFill>
                  <a:schemeClr val="bg1"/>
                </a:solidFill>
                <a:latin typeface="Verdana" panose="020B0604030504040204" pitchFamily="34" charset="0"/>
              </a:rPr>
              <a:t>  </a:t>
            </a:r>
          </a:p>
          <a:p>
            <a:pPr lvl="2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SzPct val="75000"/>
            </a:pPr>
            <a:r>
              <a:rPr lang="fr-FR" altLang="fr-FR" sz="12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d'une urine (ECBU),</a:t>
            </a:r>
          </a:p>
          <a:p>
            <a:pPr lvl="2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SzPct val="75000"/>
            </a:pP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 d'une expectoration (ECBC),</a:t>
            </a:r>
          </a:p>
          <a:p>
            <a:pPr lvl="2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 d'un liquide pleural...</a:t>
            </a:r>
            <a:r>
              <a:rPr lang="fr-FR" altLang="fr-FR" sz="12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–"/>
            </a:pP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1 - Demande </a:t>
            </a:r>
            <a:r>
              <a:rPr lang="fr-FR" altLang="fr-FR" sz="12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–"/>
            </a:pP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2 - Examen macroscopique </a:t>
            </a:r>
          </a:p>
          <a:p>
            <a:pPr lvl="1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–"/>
            </a:pPr>
            <a:r>
              <a:rPr lang="fr-FR" altLang="fr-FR" sz="12800" b="1" dirty="0">
                <a:solidFill>
                  <a:schemeClr val="bg1"/>
                </a:solidFill>
                <a:latin typeface="Verdana" panose="020B0604030504040204" pitchFamily="34" charset="0"/>
              </a:rPr>
              <a:t>3 - Examen microscopique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55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4-Culture.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5-Identification.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ANTIBIGRAMME.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 smtClean="0">
                <a:latin typeface="Verdana" panose="020B0604030504040204" pitchFamily="34" charset="0"/>
              </a:rPr>
              <a:t>1 </a:t>
            </a:r>
            <a:r>
              <a:rPr lang="fr-FR" altLang="fr-FR" b="1" dirty="0">
                <a:latin typeface="Verdana" panose="020B0604030504040204" pitchFamily="34" charset="0"/>
              </a:rPr>
              <a:t>- </a:t>
            </a:r>
            <a:r>
              <a:rPr lang="fr-FR" altLang="fr-FR" b="1" dirty="0" smtClean="0">
                <a:latin typeface="Verdana" panose="020B0604030504040204" pitchFamily="34" charset="0"/>
              </a:rPr>
              <a:t>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Verdana" panose="020B0604030504040204" pitchFamily="34" charset="0"/>
              <a:buChar char="•"/>
            </a:pPr>
            <a:r>
              <a:rPr lang="fr-FR" altLang="fr-FR" sz="2800" b="1" dirty="0">
                <a:solidFill>
                  <a:srgbClr val="10243E"/>
                </a:solidFill>
                <a:latin typeface="Verdana" panose="020B0604030504040204" pitchFamily="34" charset="0"/>
              </a:rPr>
              <a:t>Il existe une procédure standard de recherche de cellules et de </a:t>
            </a:r>
            <a:r>
              <a:rPr lang="fr-FR" altLang="fr-FR" sz="2800" b="1" dirty="0" smtClean="0">
                <a:solidFill>
                  <a:srgbClr val="10243E"/>
                </a:solidFill>
                <a:latin typeface="Verdana" panose="020B0604030504040204" pitchFamily="34" charset="0"/>
              </a:rPr>
              <a:t>bactéries</a:t>
            </a:r>
            <a:endParaRPr lang="fr-FR" altLang="fr-FR" b="1" dirty="0">
              <a:solidFill>
                <a:srgbClr val="0D0D0D"/>
              </a:solidFill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Verdana" panose="020B0604030504040204" pitchFamily="34" charset="0"/>
              <a:buChar char="•"/>
            </a:pPr>
            <a:r>
              <a:rPr lang="fr-FR" altLang="fr-FR" b="1" dirty="0">
                <a:solidFill>
                  <a:srgbClr val="0D0D0D"/>
                </a:solidFill>
                <a:latin typeface="Verdana" panose="020B0604030504040204" pitchFamily="34" charset="0"/>
              </a:rPr>
              <a:t>Ceci exclut toute recherche systématique de germes particuliers </a:t>
            </a:r>
            <a:r>
              <a:rPr lang="fr-FR" altLang="fr-FR" b="1" dirty="0" smtClean="0">
                <a:solidFill>
                  <a:srgbClr val="0D0D0D"/>
                </a:solidFill>
                <a:latin typeface="Verdana" panose="020B0604030504040204" pitchFamily="34" charset="0"/>
              </a:rPr>
              <a:t>qui </a:t>
            </a:r>
            <a:r>
              <a:rPr lang="fr-FR" altLang="fr-FR" b="1" dirty="0" err="1" smtClean="0">
                <a:solidFill>
                  <a:srgbClr val="0D0D0D"/>
                </a:solidFill>
                <a:latin typeface="Verdana" panose="020B0604030504040204" pitchFamily="34" charset="0"/>
              </a:rPr>
              <a:t>necessite</a:t>
            </a:r>
            <a:r>
              <a:rPr lang="fr-FR" altLang="fr-FR" b="1" dirty="0" smtClean="0">
                <a:solidFill>
                  <a:srgbClr val="0D0D0D"/>
                </a:solidFill>
                <a:latin typeface="Verdana" panose="020B0604030504040204" pitchFamily="34" charset="0"/>
              </a:rPr>
              <a:t> une demande spécifique</a:t>
            </a:r>
            <a:endParaRPr lang="fr-FR" altLang="fr-FR" b="1" dirty="0">
              <a:solidFill>
                <a:srgbClr val="0D0D0D"/>
              </a:solidFill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None/>
            </a:pPr>
            <a:r>
              <a:rPr lang="fr-FR" altLang="fr-FR" dirty="0">
                <a:solidFill>
                  <a:srgbClr val="0D0D0D"/>
                </a:solidFill>
                <a:latin typeface="Verdana" panose="020B0604030504040204" pitchFamily="34" charset="0"/>
              </a:rPr>
              <a:t>   (Bacilles </a:t>
            </a:r>
            <a:r>
              <a:rPr lang="fr-FR" altLang="fr-FR" dirty="0" err="1">
                <a:solidFill>
                  <a:srgbClr val="0D0D0D"/>
                </a:solidFill>
                <a:latin typeface="Verdana" panose="020B0604030504040204" pitchFamily="34" charset="0"/>
              </a:rPr>
              <a:t>Acido</a:t>
            </a:r>
            <a:r>
              <a:rPr lang="fr-FR" altLang="fr-FR" dirty="0">
                <a:solidFill>
                  <a:srgbClr val="0D0D0D"/>
                </a:solidFill>
                <a:latin typeface="Verdana" panose="020B0604030504040204" pitchFamily="34" charset="0"/>
              </a:rPr>
              <a:t>-</a:t>
            </a:r>
            <a:r>
              <a:rPr lang="fr-FR" altLang="fr-FR" dirty="0" err="1">
                <a:solidFill>
                  <a:srgbClr val="0D0D0D"/>
                </a:solidFill>
                <a:latin typeface="Verdana" panose="020B0604030504040204" pitchFamily="34" charset="0"/>
              </a:rPr>
              <a:t>Alcoolo-Résistants</a:t>
            </a:r>
            <a:r>
              <a:rPr lang="fr-FR" altLang="fr-FR" dirty="0">
                <a:solidFill>
                  <a:srgbClr val="0D0D0D"/>
                </a:solidFill>
                <a:latin typeface="Verdana" panose="020B060403050404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700"/>
              </a:spcBef>
              <a:spcAft>
                <a:spcPts val="1425"/>
              </a:spcAft>
              <a:buNone/>
            </a:pPr>
            <a:endParaRPr lang="fr-FR" altLang="fr-FR" sz="2800" dirty="0">
              <a:solidFill>
                <a:srgbClr val="CCCCFF"/>
              </a:solidFill>
              <a:latin typeface="Verdana" panose="020B0604030504040204" pitchFamily="34" charset="0"/>
            </a:endParaRPr>
          </a:p>
          <a:p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52" y="4397071"/>
            <a:ext cx="3172570" cy="1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1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latin typeface="Verdana" panose="020B0604030504040204" pitchFamily="34" charset="0"/>
              </a:rPr>
              <a:t>2 - Examen macroscopique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17375E"/>
                </a:solidFill>
                <a:latin typeface="Verdana" panose="020B0604030504040204" pitchFamily="34" charset="0"/>
              </a:rPr>
              <a:t>Toute infection bactérienne s'accompagne de signes biologiques comme l’éventuelle présence de leucocytes. Une modification visuelle signe une anomalie 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36" y="3873155"/>
            <a:ext cx="4222143" cy="236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1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254061"/>
                </a:solidFill>
                <a:latin typeface="Verdana" panose="020B0604030504040204" pitchFamily="34" charset="0"/>
              </a:rPr>
              <a:t>Trouble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9" y="4301656"/>
            <a:ext cx="2286000" cy="201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87" y="2478086"/>
            <a:ext cx="124618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264" y="2478087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25" y="4773833"/>
            <a:ext cx="200025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3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143</TotalTime>
  <Words>1181</Words>
  <Application>Microsoft Office PowerPoint</Application>
  <PresentationFormat>Grand écran</PresentationFormat>
  <Paragraphs>94</Paragraphs>
  <Slides>42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52" baseType="lpstr">
      <vt:lpstr>SimSun</vt:lpstr>
      <vt:lpstr>Algerian</vt:lpstr>
      <vt:lpstr>Arial</vt:lpstr>
      <vt:lpstr>Arial Unicode MS</vt:lpstr>
      <vt:lpstr>Calibri</vt:lpstr>
      <vt:lpstr>Lucida Sans Unicode</vt:lpstr>
      <vt:lpstr>Times New Roman</vt:lpstr>
      <vt:lpstr>Trebuchet MS</vt:lpstr>
      <vt:lpstr>Verdana</vt:lpstr>
      <vt:lpstr>Berlin</vt:lpstr>
      <vt:lpstr>DIAGNOSTIC BACTERIOLOGIQUE</vt:lpstr>
      <vt:lpstr>DIAGNOSTIC D’UNE INFECTION</vt:lpstr>
      <vt:lpstr>Présentation PowerPoint</vt:lpstr>
      <vt:lpstr>I-DIAGNOSTIC DIRECT </vt:lpstr>
      <vt:lpstr>I-DIAGNOSTIC DIRECT </vt:lpstr>
      <vt:lpstr>Présentation PowerPoint</vt:lpstr>
      <vt:lpstr>1 - Demande</vt:lpstr>
      <vt:lpstr>2 - Examen macroscopique </vt:lpstr>
      <vt:lpstr>Présentation PowerPoint</vt:lpstr>
      <vt:lpstr>2 - Examen macroscopique </vt:lpstr>
      <vt:lpstr>3- Examen microscopique </vt:lpstr>
      <vt:lpstr>3 – 1- Etat frais</vt:lpstr>
      <vt:lpstr>3 - 1 Etat frais</vt:lpstr>
      <vt:lpstr>3 - 1 Etat frais</vt:lpstr>
      <vt:lpstr>3.2. Examen après coloration</vt:lpstr>
      <vt:lpstr>3.2. Examen après coloration</vt:lpstr>
      <vt:lpstr>3.2. Examen après coloration</vt:lpstr>
      <vt:lpstr>3.2. Examen après coloration </vt:lpstr>
      <vt:lpstr>Présentation PowerPoint</vt:lpstr>
      <vt:lpstr>Présentation PowerPoint</vt:lpstr>
      <vt:lpstr>Présentation PowerPoint</vt:lpstr>
      <vt:lpstr>4 - Premières conclusions:</vt:lpstr>
      <vt:lpstr>5-Culture et isolement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5-Identification – Antibiogramme</vt:lpstr>
      <vt:lpstr>Présentation PowerPoint</vt:lpstr>
      <vt:lpstr>Présentation PowerPoint</vt:lpstr>
      <vt:lpstr>Méthodes moléculaires</vt:lpstr>
      <vt:lpstr>Présentation PowerPoint</vt:lpstr>
      <vt:lpstr>Présentation PowerPoint</vt:lpstr>
      <vt:lpstr>DIAGNOSTIC INDIRECT OU SÉROLOGIQUE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BACTERIOLOGIQUE</dc:title>
  <dc:creator>Hello</dc:creator>
  <cp:lastModifiedBy>Hello</cp:lastModifiedBy>
  <cp:revision>20</cp:revision>
  <dcterms:created xsi:type="dcterms:W3CDTF">2021-06-13T08:20:00Z</dcterms:created>
  <dcterms:modified xsi:type="dcterms:W3CDTF">2021-06-13T21:59:51Z</dcterms:modified>
</cp:coreProperties>
</file>