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notesMasterIdLst>
    <p:notesMasterId r:id="rId15"/>
  </p:notesMasterIdLst>
  <p:sldIdLst>
    <p:sldId id="256" r:id="rId3"/>
    <p:sldId id="257" r:id="rId4"/>
    <p:sldId id="266" r:id="rId5"/>
    <p:sldId id="263" r:id="rId6"/>
    <p:sldId id="258" r:id="rId7"/>
    <p:sldId id="264" r:id="rId8"/>
    <p:sldId id="259" r:id="rId9"/>
    <p:sldId id="260" r:id="rId10"/>
    <p:sldId id="261" r:id="rId11"/>
    <p:sldId id="262"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CE8DC9-2CE7-48F1-9FEE-9EBAF49911E5}" type="datetimeFigureOut">
              <a:rPr lang="en-US" smtClean="0"/>
              <a:pPr/>
              <a:t>1/9/2013</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636C6-9439-4B9E-AC3D-E75951F193D1}" type="slidenum">
              <a:rPr lang="en-GB" smtClean="0"/>
              <a:pPr/>
              <a:t>‹N°›</a:t>
            </a:fld>
            <a:endParaRPr lang="en-GB"/>
          </a:p>
        </p:txBody>
      </p:sp>
    </p:spTree>
    <p:extLst>
      <p:ext uri="{BB962C8B-B14F-4D97-AF65-F5344CB8AC3E}">
        <p14:creationId xmlns:p14="http://schemas.microsoft.com/office/powerpoint/2010/main" val="2431137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C6D636C6-9439-4B9E-AC3D-E75951F193D1}"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cs typeface="Arial" charset="0"/>
            </a:endParaRPr>
          </a:p>
        </p:txBody>
      </p:sp>
      <p:sp>
        <p:nvSpPr>
          <p:cNvPr id="12083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4175060A-534E-4D9F-AB5F-DB07903FC86F}" type="slidenum">
              <a:rPr lang="en-GB">
                <a:solidFill>
                  <a:prstClr val="black"/>
                </a:solidFill>
              </a:rPr>
              <a:pPr eaLnBrk="1" hangingPunct="1"/>
              <a:t>12</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5A5BC56-1BB9-4B9C-B318-440A596B32BE}" type="datetimeFigureOut">
              <a:rPr lang="en-US" smtClean="0"/>
              <a:pPr/>
              <a:t>1/9/2013</a:t>
            </a:fld>
            <a:endParaRPr lang="en-GB"/>
          </a:p>
        </p:txBody>
      </p:sp>
      <p:sp>
        <p:nvSpPr>
          <p:cNvPr id="19" name="Espace réservé du pied de page 18"/>
          <p:cNvSpPr>
            <a:spLocks noGrp="1"/>
          </p:cNvSpPr>
          <p:nvPr>
            <p:ph type="ftr" sz="quarter" idx="11"/>
          </p:nvPr>
        </p:nvSpPr>
        <p:spPr/>
        <p:txBody>
          <a:bodyPr/>
          <a:lstStyle/>
          <a:p>
            <a:endParaRPr lang="en-GB"/>
          </a:p>
        </p:txBody>
      </p:sp>
      <p:sp>
        <p:nvSpPr>
          <p:cNvPr id="27" name="Espace réservé du numéro de diapositive 26"/>
          <p:cNvSpPr>
            <a:spLocks noGrp="1"/>
          </p:cNvSpPr>
          <p:nvPr>
            <p:ph type="sldNum" sz="quarter" idx="12"/>
          </p:nvPr>
        </p:nvSpPr>
        <p:spPr/>
        <p:txBody>
          <a:bodyPr/>
          <a:lstStyle/>
          <a:p>
            <a:fld id="{38B28AB8-2BDC-41DA-8817-2AC48D83B35D}"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A5BC56-1BB9-4B9C-B318-440A596B32BE}" type="datetimeFigureOut">
              <a:rPr lang="en-US" smtClean="0"/>
              <a:pPr/>
              <a:t>1/9/2013</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A5BC56-1BB9-4B9C-B318-440A596B32BE}" type="datetimeFigureOut">
              <a:rPr lang="en-US" smtClean="0"/>
              <a:pPr/>
              <a:t>1/9/2013</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n-GB">
                <a:solidFill>
                  <a:srgbClr val="FFFFFF"/>
                </a:solidFill>
              </a:endParaRP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n-GB">
                <a:solidFill>
                  <a:srgbClr val="FFFFFF"/>
                </a:solidFill>
              </a:endParaRP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grpSp>
      <p:sp>
        <p:nvSpPr>
          <p:cNvPr id="44053"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4405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4" name="Rectangle 24"/>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25" name="Rectangle 25"/>
          <p:cNvSpPr>
            <a:spLocks noGrp="1" noChangeArrowheads="1"/>
          </p:cNvSpPr>
          <p:nvPr>
            <p:ph type="sldNum" sz="quarter" idx="12"/>
          </p:nvPr>
        </p:nvSpPr>
        <p:spPr/>
        <p:txBody>
          <a:bodyPr/>
          <a:lstStyle>
            <a:lvl1pPr>
              <a:defRPr/>
            </a:lvl1pPr>
          </a:lstStyle>
          <a:p>
            <a:pPr>
              <a:defRPr/>
            </a:pPr>
            <a:fld id="{DE591C28-C959-40CA-A75A-B1F33ED9121F}"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619542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826C7BF9-DE15-4DA8-86D9-067582240D92}"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511476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C47A51BF-12E1-4077-8F42-1D186708B3F8}"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076534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54E61A5C-F94C-4386-B2A7-9F6A4B52697D}"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1223778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25"/>
          <p:cNvSpPr>
            <a:spLocks noGrp="1" noChangeArrowheads="1"/>
          </p:cNvSpPr>
          <p:nvPr>
            <p:ph type="sldNum" sz="quarter" idx="12"/>
          </p:nvPr>
        </p:nvSpPr>
        <p:spPr>
          <a:ln/>
        </p:spPr>
        <p:txBody>
          <a:bodyPr/>
          <a:lstStyle>
            <a:lvl1pPr>
              <a:defRPr/>
            </a:lvl1pPr>
          </a:lstStyle>
          <a:p>
            <a:pPr>
              <a:defRPr/>
            </a:pPr>
            <a:fld id="{A010A083-B738-40FB-9FC5-F4B19F6584A2}"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671357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9E425736-E409-4C9D-B218-1F292BBA685C}"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342091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25"/>
          <p:cNvSpPr>
            <a:spLocks noGrp="1" noChangeArrowheads="1"/>
          </p:cNvSpPr>
          <p:nvPr>
            <p:ph type="sldNum" sz="quarter" idx="12"/>
          </p:nvPr>
        </p:nvSpPr>
        <p:spPr>
          <a:ln/>
        </p:spPr>
        <p:txBody>
          <a:bodyPr/>
          <a:lstStyle>
            <a:lvl1pPr>
              <a:defRPr/>
            </a:lvl1pPr>
          </a:lstStyle>
          <a:p>
            <a:pPr>
              <a:defRPr/>
            </a:pPr>
            <a:fld id="{D5ACA6F7-6123-4A33-90AF-46C076A10C81}"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928581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56687292-88FC-44CC-8729-BE5D7724D468}"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62541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A5BC56-1BB9-4B9C-B318-440A596B32BE}" type="datetimeFigureOut">
              <a:rPr lang="en-US" smtClean="0"/>
              <a:pPr/>
              <a:t>1/9/2013</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8113A76E-2484-428B-AA85-58D41F1EA36A}"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4028580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5721EEDD-FAE9-488D-9C41-5AA38FFDCAAC}"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3083693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en-GB"/>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B15B4E89-F400-4C25-A9AA-E85535441DB9}"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552433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7813"/>
            <a:ext cx="8229600" cy="585311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3" name="Rectangle 23"/>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6B2E6A8B-5DD3-4015-A304-EE46C8B86172}" type="slidenum">
              <a:rPr lang="ar-SA">
                <a:solidFill>
                  <a:srgbClr val="FFFFFF"/>
                </a:solidFill>
              </a:rPr>
              <a:pPr>
                <a:defRPr/>
              </a:pPr>
              <a:t>‹N°›</a:t>
            </a:fld>
            <a:endParaRPr lang="en-US">
              <a:solidFill>
                <a:srgbClr val="FFFFFF"/>
              </a:solidFill>
            </a:endParaRPr>
          </a:p>
        </p:txBody>
      </p:sp>
    </p:spTree>
    <p:extLst>
      <p:ext uri="{BB962C8B-B14F-4D97-AF65-F5344CB8AC3E}">
        <p14:creationId xmlns:p14="http://schemas.microsoft.com/office/powerpoint/2010/main" val="258163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5A5BC56-1BB9-4B9C-B318-440A596B32BE}" type="datetimeFigureOut">
              <a:rPr lang="en-US" smtClean="0"/>
              <a:pPr/>
              <a:t>1/9/2013</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8B28AB8-2BDC-41DA-8817-2AC48D83B35D}"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5A5BC56-1BB9-4B9C-B318-440A596B32BE}" type="datetimeFigureOut">
              <a:rPr lang="en-US" smtClean="0"/>
              <a:pPr/>
              <a:t>1/9/2013</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5A5BC56-1BB9-4B9C-B318-440A596B32BE}" type="datetimeFigureOut">
              <a:rPr lang="en-US" smtClean="0"/>
              <a:pPr/>
              <a:t>1/9/2013</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5A5BC56-1BB9-4B9C-B318-440A596B32BE}" type="datetimeFigureOut">
              <a:rPr lang="en-US" smtClean="0"/>
              <a:pPr/>
              <a:t>1/9/2013</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A5BC56-1BB9-4B9C-B318-440A596B32BE}" type="datetimeFigureOut">
              <a:rPr lang="en-US" smtClean="0"/>
              <a:pPr/>
              <a:t>1/9/2013</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5A5BC56-1BB9-4B9C-B318-440A596B32BE}" type="datetimeFigureOut">
              <a:rPr lang="en-US" smtClean="0"/>
              <a:pPr/>
              <a:t>1/9/2013</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38B28AB8-2BDC-41DA-8817-2AC48D83B35D}"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5A5BC56-1BB9-4B9C-B318-440A596B32BE}" type="datetimeFigureOut">
              <a:rPr lang="en-US" smtClean="0"/>
              <a:pPr/>
              <a:t>1/9/2013</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8B28AB8-2BDC-41DA-8817-2AC48D83B35D}" type="slidenum">
              <a:rPr lang="en-GB" smtClean="0"/>
              <a:pPr/>
              <a:t>‹N°›</a:t>
            </a:fld>
            <a:endParaRPr lang="en-GB"/>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A5BC56-1BB9-4B9C-B318-440A596B32BE}" type="datetimeFigureOut">
              <a:rPr lang="en-US" smtClean="0"/>
              <a:pPr/>
              <a:t>1/9/2013</a:t>
            </a:fld>
            <a:endParaRPr lang="en-GB"/>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B28AB8-2BDC-41DA-8817-2AC48D83B35D}" type="slidenum">
              <a:rPr lang="en-GB" smtClean="0"/>
              <a:pPr/>
              <a:t>‹N°›</a:t>
            </a:fld>
            <a:endParaRPr lang="en-GB"/>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9154" name="Group 2"/>
          <p:cNvGrpSpPr>
            <a:grpSpLocks/>
          </p:cNvGrpSpPr>
          <p:nvPr/>
        </p:nvGrpSpPr>
        <p:grpSpPr bwMode="auto">
          <a:xfrm>
            <a:off x="0" y="0"/>
            <a:ext cx="9144000" cy="6934200"/>
            <a:chOff x="0" y="0"/>
            <a:chExt cx="5760" cy="4368"/>
          </a:xfrm>
        </p:grpSpPr>
        <p:sp>
          <p:nvSpPr>
            <p:cNvPr id="4301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1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n-GB">
                <a:solidFill>
                  <a:srgbClr val="FFFFFF"/>
                </a:solidFill>
              </a:endParaRPr>
            </a:p>
          </p:txBody>
        </p:sp>
        <p:sp>
          <p:nvSpPr>
            <p:cNvPr id="4302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n-GB">
                <a:solidFill>
                  <a:srgbClr val="FFFFFF"/>
                </a:solidFill>
              </a:endParaRPr>
            </a:p>
          </p:txBody>
        </p:sp>
        <p:sp>
          <p:nvSpPr>
            <p:cNvPr id="4302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sp>
          <p:nvSpPr>
            <p:cNvPr id="4302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n-GB">
                <a:solidFill>
                  <a:srgbClr val="FFFFFF"/>
                </a:solidFill>
              </a:endParaRPr>
            </a:p>
          </p:txBody>
        </p:sp>
      </p:grpSp>
      <p:sp>
        <p:nvSpPr>
          <p:cNvPr id="4302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3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3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cs typeface="Arial" pitchFamily="34" charset="0"/>
              </a:defRPr>
            </a:lvl1pPr>
          </a:lstStyle>
          <a:p>
            <a:pPr fontAlgn="base">
              <a:spcBef>
                <a:spcPct val="0"/>
              </a:spcBef>
              <a:spcAft>
                <a:spcPct val="0"/>
              </a:spcAft>
              <a:defRPr/>
            </a:pPr>
            <a:endParaRPr lang="en-US">
              <a:solidFill>
                <a:srgbClr val="FFFFFF"/>
              </a:solidFill>
            </a:endParaRPr>
          </a:p>
        </p:txBody>
      </p:sp>
      <p:sp>
        <p:nvSpPr>
          <p:cNvPr id="4303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cs typeface="Arial" pitchFamily="34" charset="0"/>
              </a:defRPr>
            </a:lvl1pPr>
          </a:lstStyle>
          <a:p>
            <a:pPr fontAlgn="base">
              <a:spcBef>
                <a:spcPct val="0"/>
              </a:spcBef>
              <a:spcAft>
                <a:spcPct val="0"/>
              </a:spcAft>
              <a:defRPr/>
            </a:pPr>
            <a:endParaRPr lang="en-US">
              <a:solidFill>
                <a:srgbClr val="FFFFFF"/>
              </a:solidFill>
            </a:endParaRPr>
          </a:p>
        </p:txBody>
      </p:sp>
      <p:sp>
        <p:nvSpPr>
          <p:cNvPr id="4303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cs typeface="Arial" pitchFamily="34" charset="0"/>
              </a:defRPr>
            </a:lvl1pPr>
          </a:lstStyle>
          <a:p>
            <a:pPr fontAlgn="base">
              <a:spcBef>
                <a:spcPct val="0"/>
              </a:spcBef>
              <a:spcAft>
                <a:spcPct val="0"/>
              </a:spcAft>
              <a:defRPr/>
            </a:pPr>
            <a:fld id="{89AB966C-94B2-4015-A1C1-020B105EF3D2}" type="slidenum">
              <a:rPr lang="ar-SA">
                <a:solidFill>
                  <a:srgbClr val="FFFFFF"/>
                </a:solidFill>
              </a:rPr>
              <a:pPr fontAlgn="base">
                <a:spcBef>
                  <a:spcPct val="0"/>
                </a:spcBef>
                <a:spcAft>
                  <a:spcPct val="0"/>
                </a:spcAft>
                <a:defRPr/>
              </a:pPr>
              <a:t>‹N°›</a:t>
            </a:fld>
            <a:endParaRPr lang="en-US">
              <a:solidFill>
                <a:srgbClr val="FFFFFF"/>
              </a:solidFill>
            </a:endParaRPr>
          </a:p>
        </p:txBody>
      </p:sp>
    </p:spTree>
    <p:extLst>
      <p:ext uri="{BB962C8B-B14F-4D97-AF65-F5344CB8AC3E}">
        <p14:creationId xmlns:p14="http://schemas.microsoft.com/office/powerpoint/2010/main" val="2825177606"/>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7"/>
            <a:ext cx="7772400" cy="936104"/>
          </a:xfrm>
        </p:spPr>
        <p:txBody>
          <a:bodyPr>
            <a:normAutofit fontScale="90000"/>
          </a:bodyPr>
          <a:lstStyle/>
          <a:p>
            <a:r>
              <a:rPr lang="en-GB" dirty="0"/>
              <a:t>Les programmes </a:t>
            </a:r>
            <a:r>
              <a:rPr lang="en-GB" dirty="0" err="1"/>
              <a:t>d'ordinateur</a:t>
            </a:r>
            <a:endParaRPr lang="en-GB" dirty="0"/>
          </a:p>
        </p:txBody>
      </p:sp>
      <p:sp>
        <p:nvSpPr>
          <p:cNvPr id="3" name="Sous-titre 2"/>
          <p:cNvSpPr>
            <a:spLocks noGrp="1"/>
          </p:cNvSpPr>
          <p:nvPr>
            <p:ph type="subTitle" idx="1"/>
          </p:nvPr>
        </p:nvSpPr>
        <p:spPr>
          <a:xfrm>
            <a:off x="357158" y="1340768"/>
            <a:ext cx="8286808" cy="4731438"/>
          </a:xfrm>
        </p:spPr>
        <p:txBody>
          <a:bodyPr>
            <a:normAutofit fontScale="85000" lnSpcReduction="10000"/>
          </a:bodyPr>
          <a:lstStyle/>
          <a:p>
            <a:pPr algn="l"/>
            <a:r>
              <a:rPr lang="en-GB" u="sng" dirty="0"/>
              <a:t>Notion de </a:t>
            </a:r>
            <a:r>
              <a:rPr lang="en-GB" u="sng" dirty="0" smtClean="0"/>
              <a:t>programme</a:t>
            </a:r>
            <a:r>
              <a:rPr lang="en-GB" dirty="0" smtClean="0"/>
              <a:t>: </a:t>
            </a:r>
          </a:p>
          <a:p>
            <a:pPr algn="l"/>
            <a:r>
              <a:rPr lang="fr-FR" dirty="0"/>
              <a:t>Un programme est une </a:t>
            </a:r>
            <a:r>
              <a:rPr lang="fr-FR" b="1" dirty="0"/>
              <a:t>suite d'actions</a:t>
            </a:r>
            <a:r>
              <a:rPr lang="fr-FR" dirty="0"/>
              <a:t> que l'on envisage de réaliser.</a:t>
            </a:r>
            <a:endParaRPr lang="en-GB" dirty="0"/>
          </a:p>
          <a:p>
            <a:pPr algn="l"/>
            <a:r>
              <a:rPr lang="en-GB" dirty="0" err="1"/>
              <a:t>Exemple</a:t>
            </a:r>
            <a:r>
              <a:rPr lang="en-GB" dirty="0"/>
              <a:t> de programme: </a:t>
            </a:r>
          </a:p>
          <a:p>
            <a:pPr lvl="0" algn="l"/>
            <a:r>
              <a:rPr lang="en-GB" dirty="0" smtClean="0"/>
              <a:t>1-Me </a:t>
            </a:r>
            <a:r>
              <a:rPr lang="en-GB" dirty="0"/>
              <a:t>lever </a:t>
            </a:r>
          </a:p>
          <a:p>
            <a:pPr lvl="0" algn="l"/>
            <a:r>
              <a:rPr lang="en-GB" dirty="0" smtClean="0"/>
              <a:t>2-Déjeuner </a:t>
            </a:r>
            <a:endParaRPr lang="en-GB" dirty="0"/>
          </a:p>
          <a:p>
            <a:pPr lvl="0" algn="l"/>
            <a:r>
              <a:rPr lang="fr-FR" dirty="0" smtClean="0"/>
              <a:t>3-Passer </a:t>
            </a:r>
            <a:r>
              <a:rPr lang="fr-FR" dirty="0"/>
              <a:t>chez X pour rechercher </a:t>
            </a:r>
            <a:r>
              <a:rPr lang="fr-FR" dirty="0" smtClean="0"/>
              <a:t>le DVD </a:t>
            </a:r>
            <a:r>
              <a:rPr lang="fr-FR" dirty="0"/>
              <a:t>que je lui ai </a:t>
            </a:r>
            <a:r>
              <a:rPr lang="fr-FR" dirty="0" smtClean="0"/>
              <a:t>prêté</a:t>
            </a:r>
            <a:endParaRPr lang="en-GB" dirty="0"/>
          </a:p>
          <a:p>
            <a:pPr lvl="0" algn="l"/>
            <a:r>
              <a:rPr lang="en-GB" dirty="0" smtClean="0"/>
              <a:t>4-Acheter </a:t>
            </a:r>
            <a:r>
              <a:rPr lang="en-GB" dirty="0"/>
              <a:t>le journal </a:t>
            </a:r>
          </a:p>
          <a:p>
            <a:pPr lvl="0" algn="l"/>
            <a:r>
              <a:rPr lang="en-GB" dirty="0" smtClean="0"/>
              <a:t>5-Rentrer </a:t>
            </a:r>
            <a:r>
              <a:rPr lang="en-GB" dirty="0"/>
              <a:t>à la </a:t>
            </a:r>
            <a:r>
              <a:rPr lang="en-GB" dirty="0" err="1"/>
              <a:t>maison</a:t>
            </a:r>
            <a:r>
              <a:rPr lang="en-GB" dirty="0"/>
              <a:t> </a:t>
            </a:r>
          </a:p>
          <a:p>
            <a:pPr lvl="0" algn="l"/>
            <a:r>
              <a:rPr lang="fr-FR" dirty="0" smtClean="0"/>
              <a:t>6-Ecouter </a:t>
            </a:r>
            <a:r>
              <a:rPr lang="fr-FR" dirty="0"/>
              <a:t>le dernier CD </a:t>
            </a:r>
            <a:endParaRPr lang="fr-FR" dirty="0" smtClean="0"/>
          </a:p>
          <a:p>
            <a:pPr lvl="0" algn="l"/>
            <a:r>
              <a:rPr lang="fr-FR" dirty="0" smtClean="0"/>
              <a:t>En général, un programme est défini comme une suite ou séquence logique de d’instructions  a exécuter par l’ordinateur pour accomplir  des taches ou opérations ou résoudre un problème particulier.</a:t>
            </a:r>
            <a:endParaRPr lang="en-GB" dirty="0"/>
          </a:p>
          <a:p>
            <a:pPr algn="l"/>
            <a:endParaRPr lang="en-GB" dirty="0"/>
          </a:p>
          <a:p>
            <a:pPr algn="l"/>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txBody>
          <a:bodyPr>
            <a:normAutofit fontScale="90000"/>
          </a:bodyPr>
          <a:lstStyle/>
          <a:p>
            <a:r>
              <a:rPr lang="en-GB" dirty="0"/>
              <a:t/>
            </a:r>
            <a:br>
              <a:rPr lang="en-GB" dirty="0"/>
            </a:br>
            <a:r>
              <a:rPr lang="en-GB" sz="5400" dirty="0" smtClean="0"/>
              <a:t>Les bugs </a:t>
            </a:r>
            <a:r>
              <a:rPr lang="en-GB" sz="5400" dirty="0" err="1" smtClean="0"/>
              <a:t>aujourd'hui</a:t>
            </a:r>
            <a:endParaRPr lang="en-GB" dirty="0"/>
          </a:p>
        </p:txBody>
      </p:sp>
      <p:sp>
        <p:nvSpPr>
          <p:cNvPr id="3" name="Espace réservé du contenu 2"/>
          <p:cNvSpPr>
            <a:spLocks noGrp="1"/>
          </p:cNvSpPr>
          <p:nvPr>
            <p:ph idx="1"/>
          </p:nvPr>
        </p:nvSpPr>
        <p:spPr>
          <a:xfrm>
            <a:off x="0" y="785794"/>
            <a:ext cx="8964488" cy="5857916"/>
          </a:xfrm>
        </p:spPr>
        <p:txBody>
          <a:bodyPr>
            <a:normAutofit/>
          </a:bodyPr>
          <a:lstStyle/>
          <a:p>
            <a:r>
              <a:rPr lang="fr-FR" dirty="0"/>
              <a:t>Le mot " bug " est encore utilisé aujourd'hui pour désigner toute cause de panne dans le fonctionnement d'un ordinateur. </a:t>
            </a:r>
            <a:r>
              <a:rPr lang="en-GB" dirty="0" err="1"/>
              <a:t>Cette</a:t>
            </a:r>
            <a:r>
              <a:rPr lang="en-GB" dirty="0"/>
              <a:t> </a:t>
            </a:r>
            <a:r>
              <a:rPr lang="en-GB" dirty="0" err="1"/>
              <a:t>panne</a:t>
            </a:r>
            <a:r>
              <a:rPr lang="en-GB" dirty="0"/>
              <a:t> </a:t>
            </a:r>
            <a:r>
              <a:rPr lang="en-GB" dirty="0" err="1"/>
              <a:t>peut</a:t>
            </a:r>
            <a:r>
              <a:rPr lang="en-GB" dirty="0"/>
              <a:t> </a:t>
            </a:r>
            <a:r>
              <a:rPr lang="en-GB" dirty="0" err="1"/>
              <a:t>être</a:t>
            </a:r>
            <a:r>
              <a:rPr lang="en-GB" dirty="0"/>
              <a:t> due à </a:t>
            </a:r>
            <a:r>
              <a:rPr lang="en-GB" dirty="0" err="1"/>
              <a:t>deux</a:t>
            </a:r>
            <a:r>
              <a:rPr lang="en-GB" dirty="0"/>
              <a:t> causes:</a:t>
            </a:r>
          </a:p>
          <a:p>
            <a:pPr lvl="0"/>
            <a:r>
              <a:rPr lang="fr-FR" b="1" dirty="0" smtClean="0"/>
              <a:t>disfonctionnement </a:t>
            </a:r>
            <a:r>
              <a:rPr lang="fr-FR" b="1" dirty="0"/>
              <a:t>des appareils</a:t>
            </a:r>
            <a:r>
              <a:rPr lang="fr-FR" dirty="0"/>
              <a:t>, surchauffe d'un composant, interférences électriques, ... </a:t>
            </a:r>
            <a:endParaRPr lang="en-GB" dirty="0"/>
          </a:p>
          <a:p>
            <a:pPr lvl="0"/>
            <a:r>
              <a:rPr lang="en-GB" b="1" dirty="0" err="1" smtClean="0"/>
              <a:t>disfonctionnement</a:t>
            </a:r>
            <a:r>
              <a:rPr lang="en-GB" b="1" dirty="0" smtClean="0"/>
              <a:t> </a:t>
            </a:r>
            <a:r>
              <a:rPr lang="en-GB" b="1" dirty="0"/>
              <a:t>d'un programme</a:t>
            </a:r>
            <a:r>
              <a:rPr lang="en-GB" dirty="0"/>
              <a:t>. </a:t>
            </a:r>
          </a:p>
          <a:p>
            <a:r>
              <a:rPr lang="fr-FR" dirty="0"/>
              <a:t>Lorsqu'un bug est dû à un problème de matériel, on remplace généralement la pièce défectueuse</a:t>
            </a:r>
            <a:r>
              <a:rPr lang="fr-FR" dirty="0" smtClean="0"/>
              <a:t>.</a:t>
            </a:r>
          </a:p>
          <a:p>
            <a:r>
              <a:rPr lang="fr-FR" dirty="0"/>
              <a:t>Les bugs des programmes sont causés par des erreurs dans les instructions des programmes. La composition d'un programme est généralement un travail difficile qui demande beaucoup de réflexion.</a:t>
            </a:r>
            <a:endParaRPr lang="en-GB" dirty="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7704856" cy="5632311"/>
          </a:xfrm>
          <a:prstGeom prst="rect">
            <a:avLst/>
          </a:prstGeom>
        </p:spPr>
        <p:txBody>
          <a:bodyPr wrap="square">
            <a:spAutoFit/>
          </a:bodyPr>
          <a:lstStyle/>
          <a:p>
            <a:r>
              <a:rPr lang="fr-FR" sz="2400" dirty="0" smtClean="0"/>
              <a:t>Si la réflexion n'a pas été bien menée, le risque qu'un programme puisse contenir des erreurs est grand. Les programmeurs trop pressés par les impératifs économiques ne prennent pas toujours le temps d'une réflexion suffisante.</a:t>
            </a:r>
            <a:endParaRPr lang="en-GB" sz="2400" dirty="0" smtClean="0"/>
          </a:p>
          <a:p>
            <a:r>
              <a:rPr lang="fr-FR" sz="2400" dirty="0" smtClean="0"/>
              <a:t>Exemples d'erreurs: erreur dans une formule mathématique, indication d'une instruction inexistante pour le processeur, information donnée/résultat mise en mémoire dans une zone de programme, ...</a:t>
            </a:r>
          </a:p>
          <a:p>
            <a:r>
              <a:rPr lang="fr-FR" sz="2400" dirty="0" smtClean="0"/>
              <a:t>Dans la plupart des cas, le bug dans le programme cause le blocage de l'ordinateur, ou alors un comportement anormal après le blocage.</a:t>
            </a:r>
            <a:endParaRPr lang="en-GB" sz="2400" dirty="0" smtClean="0"/>
          </a:p>
          <a:p>
            <a:r>
              <a:rPr lang="fr-FR" sz="2400" dirty="0" smtClean="0"/>
              <a:t>En langage vulgaire, on parle parfois d'un </a:t>
            </a:r>
            <a:r>
              <a:rPr lang="fr-FR" sz="2400" b="1" dirty="0" smtClean="0"/>
              <a:t>plantage</a:t>
            </a:r>
            <a:r>
              <a:rPr lang="fr-FR" sz="2400" dirty="0" smtClean="0"/>
              <a:t> (ordinateur </a:t>
            </a:r>
            <a:r>
              <a:rPr lang="fr-FR" sz="2400" b="1" dirty="0" smtClean="0"/>
              <a:t>planté</a:t>
            </a:r>
            <a:r>
              <a:rPr lang="fr-FR" sz="2400" dirty="0" smtClean="0"/>
              <a:t>).</a:t>
            </a:r>
            <a:endParaRPr lang="en-GB" sz="2400" dirty="0" smtClean="0"/>
          </a:p>
          <a:p>
            <a:r>
              <a:rPr lang="en-GB" sz="2400" dirty="0" smtClean="0"/>
              <a:t>(</a:t>
            </a:r>
            <a:r>
              <a:rPr lang="en-GB" sz="2400" dirty="0" err="1" smtClean="0"/>
              <a:t>utiliser</a:t>
            </a:r>
            <a:r>
              <a:rPr lang="en-GB" sz="2400" dirty="0" smtClean="0"/>
              <a:t>  </a:t>
            </a:r>
            <a:r>
              <a:rPr lang="en-GB" sz="2400" dirty="0" err="1" smtClean="0"/>
              <a:t>ctl</a:t>
            </a:r>
            <a:r>
              <a:rPr lang="en-US" sz="2400" dirty="0" smtClean="0"/>
              <a:t>-</a:t>
            </a:r>
            <a:r>
              <a:rPr lang="en-GB" sz="2400" dirty="0" smtClean="0"/>
              <a:t>alt-del </a:t>
            </a:r>
            <a:r>
              <a:rPr lang="en-GB" sz="2400" dirty="0" err="1" smtClean="0"/>
              <a:t>ou</a:t>
            </a:r>
            <a:r>
              <a:rPr lang="en-GB" sz="2400" dirty="0" smtClean="0"/>
              <a:t> reset)</a:t>
            </a:r>
            <a:endParaRPr lang="en-GB"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4000" b="0" i="1" u="sng" smtClean="0"/>
              <a:t>Data types and data representation</a:t>
            </a:r>
            <a:br>
              <a:rPr lang="en-US" sz="4000" b="0" i="1" u="sng" smtClean="0"/>
            </a:br>
            <a:endParaRPr lang="en-US" sz="4000" b="0" i="1" u="sng" smtClean="0"/>
          </a:p>
        </p:txBody>
      </p:sp>
      <p:graphicFrame>
        <p:nvGraphicFramePr>
          <p:cNvPr id="2050" name="Object 4"/>
          <p:cNvGraphicFramePr>
            <a:graphicFrameLocks noGrp="1" noChangeAspect="1"/>
          </p:cNvGraphicFramePr>
          <p:nvPr>
            <p:ph idx="1"/>
          </p:nvPr>
        </p:nvGraphicFramePr>
        <p:xfrm>
          <a:off x="611188" y="836613"/>
          <a:ext cx="7993062" cy="6021387"/>
        </p:xfrm>
        <a:graphic>
          <a:graphicData uri="http://schemas.openxmlformats.org/presentationml/2006/ole">
            <mc:AlternateContent xmlns:mc="http://schemas.openxmlformats.org/markup-compatibility/2006">
              <mc:Choice xmlns:v="urn:schemas-microsoft-com:vml" Requires="v">
                <p:oleObj spid="_x0000_s1029" name="Document" r:id="rId4" imgW="5414772" imgH="4671929" progId="Word.Document.8">
                  <p:embed/>
                </p:oleObj>
              </mc:Choice>
              <mc:Fallback>
                <p:oleObj name="Document" r:id="rId4" imgW="5414772" imgH="467192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836613"/>
                        <a:ext cx="7993062" cy="602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5386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48680"/>
            <a:ext cx="8229600" cy="564672"/>
          </a:xfrm>
        </p:spPr>
        <p:txBody>
          <a:bodyPr>
            <a:normAutofit fontScale="90000"/>
          </a:bodyPr>
          <a:lstStyle/>
          <a:p>
            <a:pPr algn="ctr"/>
            <a:r>
              <a:rPr lang="fr-FR" sz="3200" b="1" dirty="0" smtClean="0"/>
              <a:t>Que peut faire un ordinateur?</a:t>
            </a:r>
            <a:r>
              <a:rPr lang="en-GB" sz="3200" dirty="0" smtClean="0"/>
              <a:t/>
            </a:r>
            <a:br>
              <a:rPr lang="en-GB" sz="3200" dirty="0" smtClean="0"/>
            </a:br>
            <a:endParaRPr lang="en-GB" sz="3200" dirty="0"/>
          </a:p>
        </p:txBody>
      </p:sp>
      <p:sp>
        <p:nvSpPr>
          <p:cNvPr id="3" name="Espace réservé du contenu 2"/>
          <p:cNvSpPr>
            <a:spLocks noGrp="1"/>
          </p:cNvSpPr>
          <p:nvPr>
            <p:ph idx="1"/>
          </p:nvPr>
        </p:nvSpPr>
        <p:spPr>
          <a:xfrm>
            <a:off x="0" y="785794"/>
            <a:ext cx="8913168" cy="6072206"/>
          </a:xfrm>
        </p:spPr>
        <p:txBody>
          <a:bodyPr>
            <a:normAutofit fontScale="77500" lnSpcReduction="20000"/>
          </a:bodyPr>
          <a:lstStyle/>
          <a:p>
            <a:r>
              <a:rPr lang="fr-FR" dirty="0" smtClean="0"/>
              <a:t>Un </a:t>
            </a:r>
            <a:r>
              <a:rPr lang="fr-FR" dirty="0"/>
              <a:t>ordinateur est une machine dotée d'un </a:t>
            </a:r>
            <a:r>
              <a:rPr lang="fr-FR" b="1" dirty="0"/>
              <a:t>microprocesseur</a:t>
            </a:r>
            <a:r>
              <a:rPr lang="fr-FR" dirty="0"/>
              <a:t> capable d'exécuter </a:t>
            </a:r>
            <a:r>
              <a:rPr lang="fr-FR" b="1" dirty="0"/>
              <a:t>très rapidement</a:t>
            </a:r>
            <a:r>
              <a:rPr lang="fr-FR" dirty="0"/>
              <a:t> des instructions </a:t>
            </a:r>
            <a:r>
              <a:rPr lang="fr-FR" b="1" dirty="0"/>
              <a:t>très simples</a:t>
            </a:r>
            <a:r>
              <a:rPr lang="fr-FR" dirty="0"/>
              <a:t>.</a:t>
            </a:r>
            <a:endParaRPr lang="en-GB" dirty="0"/>
          </a:p>
          <a:p>
            <a:r>
              <a:rPr lang="fr-FR" dirty="0"/>
              <a:t>Exemple (très simplifié) de programme d'ordinateur:</a:t>
            </a:r>
            <a:endParaRPr lang="en-GB" dirty="0"/>
          </a:p>
          <a:p>
            <a:pPr lvl="0"/>
            <a:r>
              <a:rPr lang="fr-FR" dirty="0" smtClean="0"/>
              <a:t>1-Attendre </a:t>
            </a:r>
            <a:r>
              <a:rPr lang="fr-FR" dirty="0"/>
              <a:t>la frappe d'un nombre au clavier et le déposer dans la case mémoire n°10 </a:t>
            </a:r>
            <a:endParaRPr lang="en-GB" dirty="0"/>
          </a:p>
          <a:p>
            <a:pPr lvl="0"/>
            <a:r>
              <a:rPr lang="fr-FR" dirty="0" smtClean="0"/>
              <a:t>2-Attendre </a:t>
            </a:r>
            <a:r>
              <a:rPr lang="fr-FR" dirty="0"/>
              <a:t>la frappe d'un nombre au clavier et le déposer dans la case mémoire n°11 </a:t>
            </a:r>
            <a:endParaRPr lang="en-GB" dirty="0"/>
          </a:p>
          <a:p>
            <a:pPr lvl="0"/>
            <a:r>
              <a:rPr lang="fr-FR" dirty="0" smtClean="0"/>
              <a:t>3-Additionner </a:t>
            </a:r>
            <a:r>
              <a:rPr lang="fr-FR" dirty="0"/>
              <a:t>les contenus des cases n°10 et n°11 et déposer le résultat dans la case n°12 </a:t>
            </a:r>
            <a:endParaRPr lang="en-GB" dirty="0"/>
          </a:p>
          <a:p>
            <a:pPr lvl="0"/>
            <a:r>
              <a:rPr lang="fr-FR" dirty="0" smtClean="0"/>
              <a:t>4-Ecrire </a:t>
            </a:r>
            <a:r>
              <a:rPr lang="fr-FR" dirty="0"/>
              <a:t>le contenu de la case n°12 à l'écran. </a:t>
            </a:r>
            <a:endParaRPr lang="en-GB" dirty="0"/>
          </a:p>
          <a:p>
            <a:pPr lvl="0"/>
            <a:r>
              <a:rPr lang="en-GB" dirty="0"/>
              <a:t>... </a:t>
            </a:r>
          </a:p>
          <a:p>
            <a:r>
              <a:rPr lang="fr-FR" dirty="0"/>
              <a:t>En fait, un programme d'ordinateur ne peut pas être écrit en français. Il doit être écrit dans le langage très simple que "comprend" l'ordinateur. Dans ce langage, chaque instruction est codée sous la forme d'un nombre.</a:t>
            </a:r>
            <a:endParaRPr lang="en-GB" dirty="0"/>
          </a:p>
          <a:p>
            <a:r>
              <a:rPr lang="fr-FR" dirty="0"/>
              <a:t>Pour que le programme d'ordinateur puisse être exécuté par le processeur, il doit être </a:t>
            </a:r>
            <a:r>
              <a:rPr lang="fr-FR" b="1" dirty="0"/>
              <a:t>chargé dans la mémoire centrale</a:t>
            </a:r>
            <a:r>
              <a:rPr lang="fr-FR" dirty="0"/>
              <a:t>. </a:t>
            </a:r>
            <a:endParaRPr lang="fr-FR" dirty="0" smtClean="0"/>
          </a:p>
          <a:p>
            <a:r>
              <a:rPr lang="fr-FR" b="1" dirty="0"/>
              <a:t>Généralement, les programmes d'ordinateur sont élaborés par des informaticiens. Leur travail consiste donc à exprimer dans le langage d'ordinateur la suite des ordres nécessaires pour réaliser une certaine action.</a:t>
            </a:r>
            <a:endParaRPr lang="en-GB" dirty="0"/>
          </a:p>
          <a:p>
            <a:r>
              <a:rPr lang="fr-FR" dirty="0"/>
              <a:t>Les programmes d'ordinateur peuvent ensuite être enregistrés sur des disquettes ou des </a:t>
            </a:r>
            <a:r>
              <a:rPr lang="fr-FR" dirty="0" err="1"/>
              <a:t>CD-ROMs</a:t>
            </a:r>
            <a:r>
              <a:rPr lang="fr-FR" dirty="0"/>
              <a:t>. </a:t>
            </a:r>
            <a:r>
              <a:rPr lang="en-GB" dirty="0" err="1"/>
              <a:t>Ils</a:t>
            </a:r>
            <a:r>
              <a:rPr lang="en-GB" dirty="0"/>
              <a:t> </a:t>
            </a:r>
            <a:r>
              <a:rPr lang="en-GB" dirty="0" err="1"/>
              <a:t>sont</a:t>
            </a:r>
            <a:r>
              <a:rPr lang="en-GB" dirty="0"/>
              <a:t> </a:t>
            </a:r>
            <a:r>
              <a:rPr lang="en-GB" dirty="0" err="1"/>
              <a:t>alors</a:t>
            </a:r>
            <a:r>
              <a:rPr lang="en-GB" dirty="0"/>
              <a:t> </a:t>
            </a:r>
            <a:r>
              <a:rPr lang="en-GB" dirty="0" err="1"/>
              <a:t>vendus</a:t>
            </a:r>
            <a:r>
              <a:rPr lang="en-GB" dirty="0"/>
              <a:t> </a:t>
            </a:r>
            <a:r>
              <a:rPr lang="en-GB" dirty="0" err="1"/>
              <a:t>dans</a:t>
            </a:r>
            <a:r>
              <a:rPr lang="en-GB" dirty="0"/>
              <a:t> le commerce</a:t>
            </a:r>
            <a:r>
              <a:rPr lang="en-GB" dirty="0" smtClean="0"/>
              <a:t>.</a:t>
            </a:r>
          </a:p>
          <a:p>
            <a:endParaRPr lang="fr-FR" dirty="0" smtClean="0"/>
          </a:p>
          <a:p>
            <a:endParaRPr lang="en-GB" dirty="0"/>
          </a:p>
          <a:p>
            <a:endParaRPr lang="en-GB" dirty="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bd\Pedagogy20102011\IntroComp\Cours\images\micro-proc\260px-CPU_block_diagra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052736"/>
            <a:ext cx="511256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460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lnSpcReduction="10000"/>
          </a:bodyPr>
          <a:lstStyle/>
          <a:p>
            <a:r>
              <a:rPr lang="fr-FR" dirty="0" smtClean="0"/>
              <a:t>Le </a:t>
            </a:r>
            <a:r>
              <a:rPr lang="fr-FR" dirty="0" err="1" smtClean="0"/>
              <a:t>role</a:t>
            </a:r>
            <a:r>
              <a:rPr lang="fr-FR" dirty="0" smtClean="0"/>
              <a:t> de la mémoire centrale: Pour qu'un programme puisse être exécuté, il faut qu'il soit recopié du disque dur, de la disquette ou du CD-ROM vers la mémoire centrale. </a:t>
            </a:r>
            <a:endParaRPr lang="en-GB" dirty="0" smtClean="0"/>
          </a:p>
          <a:p>
            <a:r>
              <a:rPr lang="fr-FR" dirty="0" smtClean="0"/>
              <a:t>Les </a:t>
            </a:r>
            <a:r>
              <a:rPr lang="fr-FR" b="1" dirty="0" smtClean="0"/>
              <a:t>instructions d'un programme</a:t>
            </a:r>
            <a:r>
              <a:rPr lang="fr-FR" dirty="0" smtClean="0"/>
              <a:t> doivent être copiées dans la mémoire centrale pour être exécutées.</a:t>
            </a:r>
            <a:endParaRPr lang="en-GB" dirty="0" smtClean="0"/>
          </a:p>
          <a:p>
            <a:r>
              <a:rPr lang="fr-FR" dirty="0" smtClean="0"/>
              <a:t>Des </a:t>
            </a:r>
            <a:r>
              <a:rPr lang="fr-FR" b="1" dirty="0" smtClean="0"/>
              <a:t>données et des résultats</a:t>
            </a:r>
            <a:r>
              <a:rPr lang="fr-FR" dirty="0" smtClean="0"/>
              <a:t> peuvent être copiés dans la mémoire centrale pour y être retenus et utilisés plus tard</a:t>
            </a:r>
            <a:endParaRPr lang="en-GB" dirty="0" smtClean="0"/>
          </a:p>
          <a:p>
            <a:r>
              <a:rPr lang="fr-FR" dirty="0" smtClean="0"/>
              <a:t>La mémoire centrale d'un ordinateur contient des informations de deux sortes:</a:t>
            </a:r>
            <a:endParaRPr lang="en-GB" dirty="0" smtClean="0"/>
          </a:p>
          <a:p>
            <a:pPr lvl="0"/>
            <a:r>
              <a:rPr lang="en-GB" b="1" dirty="0" smtClean="0"/>
              <a:t>les instructions</a:t>
            </a:r>
            <a:r>
              <a:rPr lang="en-GB" dirty="0" smtClean="0"/>
              <a:t> des programmes </a:t>
            </a:r>
            <a:r>
              <a:rPr lang="en-GB" dirty="0" err="1" smtClean="0"/>
              <a:t>exécutés</a:t>
            </a:r>
            <a:r>
              <a:rPr lang="en-GB" dirty="0" smtClean="0"/>
              <a:t> </a:t>
            </a:r>
          </a:p>
          <a:p>
            <a:pPr lvl="0"/>
            <a:r>
              <a:rPr lang="fr-FR" b="1" dirty="0" smtClean="0"/>
              <a:t>les données et résultats</a:t>
            </a:r>
            <a:r>
              <a:rPr lang="fr-FR" dirty="0" smtClean="0"/>
              <a:t> calculés par ces programmes. </a:t>
            </a:r>
            <a:endParaRPr lang="ar-D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572272"/>
          </a:xfrm>
        </p:spPr>
        <p:txBody>
          <a:bodyPr>
            <a:normAutofit fontScale="85000" lnSpcReduction="10000"/>
          </a:bodyPr>
          <a:lstStyle/>
          <a:p>
            <a:r>
              <a:rPr lang="fr-FR" sz="3400" u="sng" dirty="0"/>
              <a:t>Mémoire vive et mémoire </a:t>
            </a:r>
            <a:r>
              <a:rPr lang="fr-FR" sz="3400" u="sng" dirty="0" smtClean="0"/>
              <a:t>morte</a:t>
            </a:r>
          </a:p>
          <a:p>
            <a:r>
              <a:rPr lang="fr-FR" dirty="0"/>
              <a:t>La mémoire centrale de l'ordinateur fonctionne avec de l'électricité! Quand le courant est éteint, la mémoire se vide entièrement des instructions qu'elle pouvait </a:t>
            </a:r>
            <a:r>
              <a:rPr lang="fr-FR" dirty="0" smtClean="0"/>
              <a:t>contenir. </a:t>
            </a:r>
            <a:r>
              <a:rPr lang="fr-FR" dirty="0"/>
              <a:t>Cela pose un gros problème! Si tous les programmes disparaissent, l'ordinateur devient incapable de la moindre action.</a:t>
            </a:r>
            <a:endParaRPr lang="en-GB" dirty="0"/>
          </a:p>
          <a:p>
            <a:r>
              <a:rPr lang="fr-FR" dirty="0"/>
              <a:t>Comment l'ordinateur peut-il encore écrire à l'écran, par exemple? Comment peut-il déterminer quelle touche vient d'être frappée? Comment peut-il afficher le pointeur de souris? Comment peut-il lire des informations ou un programme, sur un disque?</a:t>
            </a:r>
            <a:endParaRPr lang="en-GB" dirty="0"/>
          </a:p>
          <a:p>
            <a:r>
              <a:rPr lang="fr-FR" dirty="0"/>
              <a:t>En fait, il existe, dans le PC, une puce qui est capable de retenir des informations, même si le courant est coupé: c'est le </a:t>
            </a:r>
            <a:r>
              <a:rPr lang="fr-FR" dirty="0" smtClean="0"/>
              <a:t>BIOS</a:t>
            </a:r>
          </a:p>
          <a:p>
            <a:r>
              <a:rPr lang="fr-FR" dirty="0" smtClean="0"/>
              <a:t> </a:t>
            </a:r>
            <a:r>
              <a:rPr lang="fr-FR" dirty="0"/>
              <a:t>(sigle signifiant "Basic Input Output System").</a:t>
            </a:r>
            <a:endParaRPr lang="en-GB" dirty="0"/>
          </a:p>
          <a:p>
            <a:r>
              <a:rPr lang="fr-FR" dirty="0"/>
              <a:t>Sur l'illustration ci-contre, on voit un </a:t>
            </a:r>
            <a:r>
              <a:rPr lang="fr-FR" dirty="0" smtClean="0"/>
              <a:t>BIOS</a:t>
            </a:r>
          </a:p>
          <a:p>
            <a:r>
              <a:rPr lang="fr-FR" dirty="0" smtClean="0"/>
              <a:t> </a:t>
            </a:r>
            <a:r>
              <a:rPr lang="fr-FR" dirty="0"/>
              <a:t>(avec une étiquette dorée) fabriqué </a:t>
            </a:r>
            <a:r>
              <a:rPr lang="fr-FR" dirty="0" smtClean="0"/>
              <a:t>par    </a:t>
            </a:r>
          </a:p>
          <a:p>
            <a:r>
              <a:rPr lang="fr-FR" dirty="0" smtClean="0"/>
              <a:t> </a:t>
            </a:r>
            <a:r>
              <a:rPr lang="fr-FR" dirty="0"/>
              <a:t>la société AMI parmi d'autres </a:t>
            </a:r>
            <a:r>
              <a:rPr lang="fr-FR" dirty="0" smtClean="0"/>
              <a:t>composants</a:t>
            </a:r>
          </a:p>
          <a:p>
            <a:r>
              <a:rPr lang="fr-FR" dirty="0" smtClean="0"/>
              <a:t> </a:t>
            </a:r>
            <a:r>
              <a:rPr lang="fr-FR" dirty="0"/>
              <a:t>électroniques de l'ordinateur. </a:t>
            </a:r>
            <a:endParaRPr lang="en-GB" dirty="0"/>
          </a:p>
          <a:p>
            <a:endParaRPr lang="en-GB" dirty="0"/>
          </a:p>
          <a:p>
            <a:endParaRPr lang="en-GB" dirty="0"/>
          </a:p>
          <a:p>
            <a:endParaRPr lang="en-GB" dirty="0"/>
          </a:p>
        </p:txBody>
      </p:sp>
      <p:pic>
        <p:nvPicPr>
          <p:cNvPr id="4" name="Image 3" descr="8 connecteurs pour la mémoire centrale et le BIOS"/>
          <p:cNvPicPr/>
          <p:nvPr/>
        </p:nvPicPr>
        <p:blipFill>
          <a:blip r:embed="rId3" cstate="print"/>
          <a:srcRect/>
          <a:stretch>
            <a:fillRect/>
          </a:stretch>
        </p:blipFill>
        <p:spPr bwMode="auto">
          <a:xfrm>
            <a:off x="6372200" y="4720078"/>
            <a:ext cx="2770183" cy="19492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6624736"/>
          </a:xfrm>
        </p:spPr>
        <p:txBody>
          <a:bodyPr>
            <a:normAutofit fontScale="85000" lnSpcReduction="20000"/>
          </a:bodyPr>
          <a:lstStyle/>
          <a:p>
            <a:r>
              <a:rPr lang="fr-FR" dirty="0" smtClean="0"/>
              <a:t>Le BIOS contient quelques petits programmes </a:t>
            </a:r>
          </a:p>
          <a:p>
            <a:r>
              <a:rPr lang="fr-FR" dirty="0" smtClean="0"/>
              <a:t>très simples qui permettent à l'ordinateur de "retenir" </a:t>
            </a:r>
          </a:p>
          <a:p>
            <a:r>
              <a:rPr lang="fr-FR" dirty="0" smtClean="0"/>
              <a:t>comment faire pour lire l'état des boutons de la souris, </a:t>
            </a:r>
          </a:p>
          <a:p>
            <a:r>
              <a:rPr lang="fr-FR" dirty="0" smtClean="0"/>
              <a:t>comment faire pour écrire à l'écran, comment faire pour accepter des frappes au clavier, pour communiquer avec les disques,...</a:t>
            </a:r>
          </a:p>
          <a:p>
            <a:r>
              <a:rPr lang="fr-FR" dirty="0" smtClean="0"/>
              <a:t>Le BIOS contient des informations qui sont définies une fois pour toutes; elles ne peuvent jamais changer. On parle de </a:t>
            </a:r>
            <a:r>
              <a:rPr lang="fr-FR" b="1" dirty="0" smtClean="0"/>
              <a:t>mémoire morte</a:t>
            </a:r>
            <a:r>
              <a:rPr lang="fr-FR" dirty="0" smtClean="0"/>
              <a:t>.</a:t>
            </a:r>
            <a:endParaRPr lang="en-GB" dirty="0" smtClean="0"/>
          </a:p>
          <a:p>
            <a:r>
              <a:rPr lang="fr-FR" dirty="0" smtClean="0"/>
              <a:t>La mémoire morte est aussi appelée "mémoire ROM", de l'anglais "</a:t>
            </a:r>
            <a:r>
              <a:rPr lang="fr-FR" dirty="0" err="1" smtClean="0"/>
              <a:t>read</a:t>
            </a:r>
            <a:r>
              <a:rPr lang="fr-FR" dirty="0" smtClean="0"/>
              <a:t> </a:t>
            </a:r>
            <a:r>
              <a:rPr lang="fr-FR" dirty="0" err="1" smtClean="0"/>
              <a:t>only</a:t>
            </a:r>
            <a:r>
              <a:rPr lang="fr-FR" dirty="0" smtClean="0"/>
              <a:t> </a:t>
            </a:r>
            <a:r>
              <a:rPr lang="fr-FR" dirty="0" err="1" smtClean="0"/>
              <a:t>memory</a:t>
            </a:r>
            <a:r>
              <a:rPr lang="fr-FR" dirty="0" smtClean="0"/>
              <a:t>" (mémoire en lecture seule, dans laquelle il est impossible d'écrire).</a:t>
            </a:r>
            <a:endParaRPr lang="en-GB" dirty="0" smtClean="0"/>
          </a:p>
          <a:p>
            <a:r>
              <a:rPr lang="fr-FR" dirty="0" smtClean="0"/>
              <a:t>La mémoire centrale contient des </a:t>
            </a:r>
          </a:p>
          <a:p>
            <a:r>
              <a:rPr lang="fr-FR" dirty="0" smtClean="0"/>
              <a:t>informations qui peuvent changer</a:t>
            </a:r>
          </a:p>
          <a:p>
            <a:r>
              <a:rPr lang="fr-FR" dirty="0" smtClean="0"/>
              <a:t> continuellement. On parle de </a:t>
            </a:r>
            <a:r>
              <a:rPr lang="fr-FR" b="1" dirty="0" smtClean="0"/>
              <a:t>mémoire vive</a:t>
            </a:r>
            <a:r>
              <a:rPr lang="fr-FR" dirty="0" smtClean="0"/>
              <a:t>.</a:t>
            </a:r>
            <a:endParaRPr lang="en-GB" dirty="0" smtClean="0"/>
          </a:p>
          <a:p>
            <a:r>
              <a:rPr lang="fr-FR" dirty="0" smtClean="0"/>
              <a:t>La mémoire vive est aussi appelée</a:t>
            </a:r>
          </a:p>
          <a:p>
            <a:r>
              <a:rPr lang="fr-FR" dirty="0" smtClean="0"/>
              <a:t> "mémoire RAM", de l'anglais</a:t>
            </a:r>
          </a:p>
          <a:p>
            <a:r>
              <a:rPr lang="fr-FR" dirty="0" smtClean="0"/>
              <a:t> "</a:t>
            </a:r>
            <a:r>
              <a:rPr lang="fr-FR" dirty="0" err="1" smtClean="0"/>
              <a:t>random</a:t>
            </a:r>
            <a:r>
              <a:rPr lang="fr-FR" dirty="0" smtClean="0"/>
              <a:t> </a:t>
            </a:r>
            <a:r>
              <a:rPr lang="fr-FR" dirty="0" err="1" smtClean="0"/>
              <a:t>access</a:t>
            </a:r>
            <a:r>
              <a:rPr lang="fr-FR" dirty="0" smtClean="0"/>
              <a:t> </a:t>
            </a:r>
            <a:r>
              <a:rPr lang="fr-FR" dirty="0" err="1" smtClean="0"/>
              <a:t>memory</a:t>
            </a:r>
            <a:r>
              <a:rPr lang="fr-FR" dirty="0" smtClean="0"/>
              <a:t>" (mémoire à accès aléatoire,</a:t>
            </a:r>
          </a:p>
          <a:p>
            <a:r>
              <a:rPr lang="fr-FR" dirty="0" smtClean="0"/>
              <a:t> dans laquelle on peut accéder à n'importe quel élément choisi au hasard).</a:t>
            </a:r>
            <a:endParaRPr lang="en-GB" dirty="0" smtClean="0"/>
          </a:p>
          <a:p>
            <a:endParaRPr lang="ar-DZ" dirty="0"/>
          </a:p>
        </p:txBody>
      </p:sp>
      <p:pic>
        <p:nvPicPr>
          <p:cNvPr id="4" name="Image 3" descr="8 connecteurs pour la mémoire centrale et le BIOS"/>
          <p:cNvPicPr/>
          <p:nvPr/>
        </p:nvPicPr>
        <p:blipFill>
          <a:blip r:embed="rId2" cstate="print"/>
          <a:srcRect/>
          <a:stretch>
            <a:fillRect/>
          </a:stretch>
        </p:blipFill>
        <p:spPr bwMode="auto">
          <a:xfrm>
            <a:off x="6510341" y="3585517"/>
            <a:ext cx="2633659"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857232"/>
            <a:ext cx="8229600" cy="5164056"/>
          </a:xfrm>
        </p:spPr>
        <p:txBody>
          <a:bodyPr>
            <a:normAutofit fontScale="85000" lnSpcReduction="20000"/>
          </a:bodyPr>
          <a:lstStyle/>
          <a:p>
            <a:r>
              <a:rPr lang="fr-FR" dirty="0"/>
              <a:t>Lorsque l'ordinateur démarre, le BIOS contient tous les programmes nécessaires pour lui faire réaliser les principales actions de base : lire les disques, le clavier, la souris, ... écrire à l'écran, sur les disques, ...</a:t>
            </a:r>
            <a:endParaRPr lang="en-GB" dirty="0"/>
          </a:p>
          <a:p>
            <a:r>
              <a:rPr lang="fr-FR" dirty="0"/>
              <a:t>Une deuxième série de </a:t>
            </a:r>
            <a:r>
              <a:rPr lang="fr-FR" dirty="0" smtClean="0"/>
              <a:t>programmes</a:t>
            </a:r>
          </a:p>
          <a:p>
            <a:r>
              <a:rPr lang="fr-FR" dirty="0" smtClean="0"/>
              <a:t> </a:t>
            </a:r>
            <a:r>
              <a:rPr lang="fr-FR" dirty="0"/>
              <a:t>intervient alors</a:t>
            </a:r>
            <a:r>
              <a:rPr lang="fr-FR" dirty="0" smtClean="0"/>
              <a:t>:</a:t>
            </a:r>
          </a:p>
          <a:p>
            <a:r>
              <a:rPr lang="fr-FR" dirty="0" smtClean="0"/>
              <a:t> </a:t>
            </a:r>
            <a:r>
              <a:rPr lang="fr-FR" dirty="0"/>
              <a:t>c'est le système d'exploitation. </a:t>
            </a:r>
            <a:endParaRPr lang="fr-FR" dirty="0" smtClean="0"/>
          </a:p>
          <a:p>
            <a:r>
              <a:rPr lang="fr-FR" dirty="0" smtClean="0"/>
              <a:t>Celui-ci </a:t>
            </a:r>
            <a:r>
              <a:rPr lang="fr-FR" dirty="0"/>
              <a:t>permet à l'ordinateur d'</a:t>
            </a:r>
            <a:r>
              <a:rPr lang="fr-FR" b="1" dirty="0"/>
              <a:t>organiser son travai</a:t>
            </a:r>
            <a:r>
              <a:rPr lang="fr-FR" dirty="0"/>
              <a:t>l. La façon dont on organise les informations enregistrées sur les disques, la façon dont on organise les informations dans la mémoire, ...</a:t>
            </a:r>
            <a:endParaRPr lang="en-GB" dirty="0"/>
          </a:p>
          <a:p>
            <a:r>
              <a:rPr lang="fr-FR" dirty="0"/>
              <a:t>Vérifie quel système d'exploitation est utilisé sur l'ordinateur avec lequel tu travailles. </a:t>
            </a:r>
            <a:endParaRPr lang="en-GB" dirty="0"/>
          </a:p>
          <a:p>
            <a:endParaRPr lang="fr-FR" dirty="0" smtClean="0"/>
          </a:p>
          <a:p>
            <a:endParaRPr lang="fr-FR" dirty="0" smtClean="0"/>
          </a:p>
          <a:p>
            <a:r>
              <a:rPr lang="fr-FR" dirty="0" smtClean="0"/>
              <a:t>Il </a:t>
            </a:r>
            <a:r>
              <a:rPr lang="fr-FR" dirty="0"/>
              <a:t>existe d'autres systèmes d'exploitation :</a:t>
            </a:r>
            <a:endParaRPr lang="en-GB" dirty="0"/>
          </a:p>
          <a:p>
            <a:r>
              <a:rPr lang="fr-FR" dirty="0"/>
              <a:t>OS/2 (conçu par la firme IBM</a:t>
            </a:r>
            <a:r>
              <a:rPr lang="fr-FR" dirty="0" smtClean="0"/>
              <a:t>), </a:t>
            </a:r>
            <a:endParaRPr lang="en-GB" dirty="0"/>
          </a:p>
        </p:txBody>
      </p:sp>
      <p:pic>
        <p:nvPicPr>
          <p:cNvPr id="4" name="Image 3" descr="http://www.misfu.com/images/tutoriaux/debutant/win2k.gif"/>
          <p:cNvPicPr/>
          <p:nvPr/>
        </p:nvPicPr>
        <p:blipFill>
          <a:blip r:embed="rId3" cstate="print"/>
          <a:srcRect/>
          <a:stretch>
            <a:fillRect/>
          </a:stretch>
        </p:blipFill>
        <p:spPr bwMode="auto">
          <a:xfrm>
            <a:off x="5580112" y="1772816"/>
            <a:ext cx="2448272" cy="1298993"/>
          </a:xfrm>
          <a:prstGeom prst="rect">
            <a:avLst/>
          </a:prstGeom>
          <a:noFill/>
          <a:ln w="9525">
            <a:noFill/>
            <a:miter lim="800000"/>
            <a:headEnd/>
            <a:tailEnd/>
          </a:ln>
        </p:spPr>
      </p:pic>
      <p:pic>
        <p:nvPicPr>
          <p:cNvPr id="5" name="Image 4" descr="http://www.misfu.com/images/tutoriaux/debutant/os2.jpg"/>
          <p:cNvPicPr/>
          <p:nvPr/>
        </p:nvPicPr>
        <p:blipFill>
          <a:blip r:embed="rId4" cstate="print"/>
          <a:srcRect/>
          <a:stretch>
            <a:fillRect/>
          </a:stretch>
        </p:blipFill>
        <p:spPr bwMode="auto">
          <a:xfrm>
            <a:off x="6178976" y="5089355"/>
            <a:ext cx="1705392" cy="10039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285728"/>
            <a:ext cx="8821241" cy="5840435"/>
          </a:xfrm>
        </p:spPr>
        <p:txBody>
          <a:bodyPr>
            <a:normAutofit/>
          </a:bodyPr>
          <a:lstStyle/>
          <a:p>
            <a:r>
              <a:rPr lang="fr-FR" dirty="0"/>
              <a:t>UNIX (souvent utilisé sur de plus gros ordinateurs</a:t>
            </a:r>
            <a:r>
              <a:rPr lang="fr-FR" dirty="0" smtClean="0"/>
              <a:t>),</a:t>
            </a:r>
          </a:p>
          <a:p>
            <a:endParaRPr lang="fr-FR" dirty="0" smtClean="0"/>
          </a:p>
          <a:p>
            <a:pPr lvl="0"/>
            <a:r>
              <a:rPr lang="fr-FR" dirty="0"/>
              <a:t>Mac OS (pour les ordinateurs du type </a:t>
            </a:r>
            <a:r>
              <a:rPr lang="fr-FR" dirty="0" err="1"/>
              <a:t>MacIntosh</a:t>
            </a:r>
            <a:r>
              <a:rPr lang="fr-FR" dirty="0"/>
              <a:t>), </a:t>
            </a:r>
            <a:endParaRPr lang="fr-FR" dirty="0" smtClean="0"/>
          </a:p>
          <a:p>
            <a:pPr marL="0" lvl="0" indent="0">
              <a:buNone/>
            </a:pPr>
            <a:endParaRPr lang="fr-FR" dirty="0" smtClean="0"/>
          </a:p>
          <a:p>
            <a:pPr lvl="0"/>
            <a:r>
              <a:rPr lang="fr-FR" dirty="0"/>
              <a:t>LINUX (système d'exploitation semblable à UNIX et </a:t>
            </a:r>
            <a:endParaRPr lang="fr-FR" dirty="0" smtClean="0"/>
          </a:p>
          <a:p>
            <a:pPr lvl="0"/>
            <a:r>
              <a:rPr lang="fr-FR" dirty="0" smtClean="0"/>
              <a:t>distribué </a:t>
            </a:r>
            <a:r>
              <a:rPr lang="fr-FR" dirty="0"/>
              <a:t>gratuitement),</a:t>
            </a:r>
            <a:r>
              <a:rPr lang="fr-FR" dirty="0" smtClean="0"/>
              <a:t> </a:t>
            </a:r>
          </a:p>
          <a:p>
            <a:pPr lvl="0"/>
            <a:r>
              <a:rPr lang="fr-FR" dirty="0"/>
              <a:t>Windows NT, XP, 2000 , </a:t>
            </a:r>
            <a:r>
              <a:rPr lang="fr-FR" dirty="0" smtClean="0"/>
              <a:t>2003, Vista, </a:t>
            </a:r>
            <a:r>
              <a:rPr lang="fr-FR" dirty="0" err="1" smtClean="0"/>
              <a:t>seven</a:t>
            </a:r>
            <a:r>
              <a:rPr lang="fr-FR" dirty="0" smtClean="0"/>
              <a:t> </a:t>
            </a:r>
            <a:r>
              <a:rPr lang="fr-FR" dirty="0"/>
              <a:t>(utilisés pour la gestion des réseaux d'ordinateurs</a:t>
            </a:r>
            <a:r>
              <a:rPr lang="fr-FR" dirty="0" smtClean="0"/>
              <a:t>).....</a:t>
            </a:r>
          </a:p>
          <a:p>
            <a:pPr lvl="0"/>
            <a:endParaRPr lang="en-GB" dirty="0"/>
          </a:p>
          <a:p>
            <a:r>
              <a:rPr lang="fr-FR" sz="1900" dirty="0"/>
              <a:t>Il faut remarquer que, en général, les systèmes d'exploitation ne sont pas compatibles. Une disquette écrite avec un ordinateur Macintosh et Mac OS ne peut pas être lue par un PC, puisque les informations sont organisées autrement sur le disque.</a:t>
            </a:r>
            <a:endParaRPr lang="en-GB" sz="1900" dirty="0"/>
          </a:p>
          <a:p>
            <a:endParaRPr lang="en-GB" dirty="0"/>
          </a:p>
        </p:txBody>
      </p:sp>
      <p:pic>
        <p:nvPicPr>
          <p:cNvPr id="4" name="Image 3" descr="http://www.misfu.com/images/tutoriaux/debutant/unixware7.jpg"/>
          <p:cNvPicPr/>
          <p:nvPr/>
        </p:nvPicPr>
        <p:blipFill>
          <a:blip r:embed="rId3" cstate="print"/>
          <a:srcRect/>
          <a:stretch>
            <a:fillRect/>
          </a:stretch>
        </p:blipFill>
        <p:spPr bwMode="auto">
          <a:xfrm>
            <a:off x="7812360" y="260648"/>
            <a:ext cx="1057279" cy="952500"/>
          </a:xfrm>
          <a:prstGeom prst="rect">
            <a:avLst/>
          </a:prstGeom>
          <a:noFill/>
          <a:ln w="9525">
            <a:noFill/>
            <a:miter lim="800000"/>
            <a:headEnd/>
            <a:tailEnd/>
          </a:ln>
        </p:spPr>
      </p:pic>
      <p:pic>
        <p:nvPicPr>
          <p:cNvPr id="5" name="Image 4" descr="http://www.misfu.com/images/tutoriaux/debutant/macos.gif"/>
          <p:cNvPicPr/>
          <p:nvPr/>
        </p:nvPicPr>
        <p:blipFill>
          <a:blip r:embed="rId4" cstate="print"/>
          <a:srcRect/>
          <a:stretch>
            <a:fillRect/>
          </a:stretch>
        </p:blipFill>
        <p:spPr bwMode="auto">
          <a:xfrm>
            <a:off x="7884368" y="1412776"/>
            <a:ext cx="809625" cy="809625"/>
          </a:xfrm>
          <a:prstGeom prst="rect">
            <a:avLst/>
          </a:prstGeom>
          <a:noFill/>
          <a:ln w="9525">
            <a:noFill/>
            <a:miter lim="800000"/>
            <a:headEnd/>
            <a:tailEnd/>
          </a:ln>
        </p:spPr>
      </p:pic>
      <p:pic>
        <p:nvPicPr>
          <p:cNvPr id="6" name="Image 5" descr="http://www.misfu.com/images/tutoriaux/debutant/tux-bleu.gif"/>
          <p:cNvPicPr/>
          <p:nvPr/>
        </p:nvPicPr>
        <p:blipFill>
          <a:blip r:embed="rId5" cstate="print"/>
          <a:srcRect/>
          <a:stretch>
            <a:fillRect/>
          </a:stretch>
        </p:blipFill>
        <p:spPr bwMode="auto">
          <a:xfrm>
            <a:off x="7812361" y="2492896"/>
            <a:ext cx="881632" cy="826819"/>
          </a:xfrm>
          <a:prstGeom prst="rect">
            <a:avLst/>
          </a:prstGeom>
          <a:noFill/>
          <a:ln w="9525">
            <a:noFill/>
            <a:miter lim="800000"/>
            <a:headEnd/>
            <a:tailEnd/>
          </a:ln>
        </p:spPr>
      </p:pic>
      <p:pic>
        <p:nvPicPr>
          <p:cNvPr id="7" name="Image 6" descr="http://www.misfu.com/images/tutoriaux/debutant/winnt.jpg"/>
          <p:cNvPicPr/>
          <p:nvPr/>
        </p:nvPicPr>
        <p:blipFill>
          <a:blip r:embed="rId6" cstate="print"/>
          <a:srcRect/>
          <a:stretch>
            <a:fillRect/>
          </a:stretch>
        </p:blipFill>
        <p:spPr bwMode="auto">
          <a:xfrm>
            <a:off x="7470030" y="3645024"/>
            <a:ext cx="1223963"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sz="4000" dirty="0"/>
              <a:t>Les bugs: histoire de </a:t>
            </a:r>
            <a:r>
              <a:rPr lang="en-GB" sz="4000" dirty="0" err="1"/>
              <a:t>l'informatique</a:t>
            </a:r>
            <a:r>
              <a:rPr lang="en-GB" dirty="0"/>
              <a:t/>
            </a:r>
            <a:br>
              <a:rPr lang="en-GB" dirty="0"/>
            </a:br>
            <a:endParaRPr lang="en-GB" dirty="0"/>
          </a:p>
        </p:txBody>
      </p:sp>
      <p:sp>
        <p:nvSpPr>
          <p:cNvPr id="3" name="Espace réservé du contenu 2"/>
          <p:cNvSpPr>
            <a:spLocks noGrp="1"/>
          </p:cNvSpPr>
          <p:nvPr>
            <p:ph idx="1"/>
          </p:nvPr>
        </p:nvSpPr>
        <p:spPr>
          <a:xfrm>
            <a:off x="457200" y="1142984"/>
            <a:ext cx="8229600" cy="5500726"/>
          </a:xfrm>
        </p:spPr>
        <p:txBody>
          <a:bodyPr>
            <a:normAutofit fontScale="77500" lnSpcReduction="20000"/>
          </a:bodyPr>
          <a:lstStyle/>
          <a:p>
            <a:r>
              <a:rPr lang="fr-FR" dirty="0"/>
              <a:t>En 1945, l'ENIAC était le précurseur des ordinateurs modernes. Il occupait une </a:t>
            </a:r>
            <a:r>
              <a:rPr lang="fr-FR" dirty="0" smtClean="0"/>
              <a:t>salle</a:t>
            </a:r>
          </a:p>
          <a:p>
            <a:r>
              <a:rPr lang="fr-FR" dirty="0" smtClean="0"/>
              <a:t> </a:t>
            </a:r>
            <a:r>
              <a:rPr lang="fr-FR" dirty="0"/>
              <a:t>entière pour une </a:t>
            </a:r>
            <a:r>
              <a:rPr lang="fr-FR" dirty="0" smtClean="0"/>
              <a:t>puissance</a:t>
            </a:r>
          </a:p>
          <a:p>
            <a:r>
              <a:rPr lang="fr-FR" dirty="0" smtClean="0"/>
              <a:t> </a:t>
            </a:r>
            <a:r>
              <a:rPr lang="fr-FR" dirty="0"/>
              <a:t>bien inférieure à un PC actuel.</a:t>
            </a:r>
            <a:endParaRPr lang="en-GB" dirty="0"/>
          </a:p>
          <a:p>
            <a:r>
              <a:rPr lang="fr-FR" dirty="0"/>
              <a:t>En août 1945, alors </a:t>
            </a:r>
            <a:r>
              <a:rPr lang="fr-FR" dirty="0" smtClean="0"/>
              <a:t>qu'ils</a:t>
            </a:r>
          </a:p>
          <a:p>
            <a:r>
              <a:rPr lang="fr-FR" dirty="0" smtClean="0"/>
              <a:t> </a:t>
            </a:r>
            <a:r>
              <a:rPr lang="fr-FR" dirty="0"/>
              <a:t>travaillaient sur cet ordinateur</a:t>
            </a:r>
            <a:r>
              <a:rPr lang="fr-FR" dirty="0" smtClean="0"/>
              <a:t>,</a:t>
            </a:r>
          </a:p>
          <a:p>
            <a:r>
              <a:rPr lang="fr-FR" dirty="0" smtClean="0"/>
              <a:t> </a:t>
            </a:r>
            <a:r>
              <a:rPr lang="fr-FR" dirty="0"/>
              <a:t>les opérateurs </a:t>
            </a:r>
            <a:r>
              <a:rPr lang="fr-FR" dirty="0" smtClean="0"/>
              <a:t>constatèrent</a:t>
            </a:r>
          </a:p>
          <a:p>
            <a:r>
              <a:rPr lang="fr-FR" dirty="0" smtClean="0"/>
              <a:t> </a:t>
            </a:r>
            <a:r>
              <a:rPr lang="fr-FR" dirty="0"/>
              <a:t>des pannes dans l'un des circuits </a:t>
            </a:r>
            <a:endParaRPr lang="fr-FR" dirty="0" smtClean="0"/>
          </a:p>
          <a:p>
            <a:r>
              <a:rPr lang="fr-FR" dirty="0" smtClean="0"/>
              <a:t>électriques </a:t>
            </a:r>
            <a:r>
              <a:rPr lang="fr-FR" dirty="0"/>
              <a:t>de la machine. </a:t>
            </a:r>
            <a:endParaRPr lang="fr-FR" dirty="0" smtClean="0"/>
          </a:p>
          <a:p>
            <a:r>
              <a:rPr lang="fr-FR" dirty="0" smtClean="0"/>
              <a:t>Lorsque </a:t>
            </a:r>
            <a:r>
              <a:rPr lang="fr-FR" dirty="0"/>
              <a:t>l'endroit de la panne a été </a:t>
            </a:r>
            <a:endParaRPr lang="fr-FR" dirty="0" smtClean="0"/>
          </a:p>
          <a:p>
            <a:r>
              <a:rPr lang="fr-FR" dirty="0" smtClean="0"/>
              <a:t>localisé</a:t>
            </a:r>
            <a:r>
              <a:rPr lang="fr-FR" dirty="0"/>
              <a:t>, on en a détecté la cause: </a:t>
            </a:r>
            <a:endParaRPr lang="fr-FR" dirty="0" smtClean="0"/>
          </a:p>
          <a:p>
            <a:r>
              <a:rPr lang="fr-FR" dirty="0" smtClean="0"/>
              <a:t>un </a:t>
            </a:r>
            <a:r>
              <a:rPr lang="fr-FR" dirty="0"/>
              <a:t>insecte entré par inadvertance dans la machine y causait des </a:t>
            </a:r>
            <a:r>
              <a:rPr lang="fr-FR" dirty="0" err="1"/>
              <a:t>court-circuits</a:t>
            </a:r>
            <a:r>
              <a:rPr lang="fr-FR" dirty="0"/>
              <a:t>.</a:t>
            </a:r>
            <a:endParaRPr lang="en-GB" dirty="0"/>
          </a:p>
          <a:p>
            <a:r>
              <a:rPr lang="fr-FR" dirty="0"/>
              <a:t>A l'aide d'une pince, l'un des opérateurs put retirer l'insecte qui fut collé sur une feuille de papier et exposé</a:t>
            </a:r>
            <a:r>
              <a:rPr lang="fr-FR" dirty="0" smtClean="0"/>
              <a:t>. </a:t>
            </a:r>
            <a:r>
              <a:rPr lang="fr-FR" dirty="0"/>
              <a:t>La cause de la panne était un vulgaire insecte, une vermine (en anglais, "</a:t>
            </a:r>
            <a:r>
              <a:rPr lang="fr-FR" b="1" dirty="0"/>
              <a:t>a bug</a:t>
            </a:r>
            <a:r>
              <a:rPr lang="fr-FR" dirty="0"/>
              <a:t>"). Depuis, l'expression est restée: une cause de panne dans un ordinateur est un bug.</a:t>
            </a:r>
            <a:endParaRPr lang="en-GB" dirty="0"/>
          </a:p>
          <a:p>
            <a:endParaRPr lang="en-GB" dirty="0"/>
          </a:p>
          <a:p>
            <a:endParaRPr lang="en-GB" dirty="0"/>
          </a:p>
        </p:txBody>
      </p:sp>
      <p:pic>
        <p:nvPicPr>
          <p:cNvPr id="4" name="Image 3" descr="l'ENIAC"/>
          <p:cNvPicPr/>
          <p:nvPr/>
        </p:nvPicPr>
        <p:blipFill>
          <a:blip r:embed="rId3" cstate="print"/>
          <a:srcRect/>
          <a:stretch>
            <a:fillRect/>
          </a:stretch>
        </p:blipFill>
        <p:spPr bwMode="auto">
          <a:xfrm>
            <a:off x="4714876" y="1571612"/>
            <a:ext cx="4071966" cy="2857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1102</Words>
  <Application>Microsoft Office PowerPoint</Application>
  <PresentationFormat>Affichage à l'écran (4:3)</PresentationFormat>
  <Paragraphs>106</Paragraphs>
  <Slides>12</Slides>
  <Notes>8</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12</vt:i4>
      </vt:variant>
    </vt:vector>
  </HeadingPairs>
  <TitlesOfParts>
    <vt:vector size="15" baseType="lpstr">
      <vt:lpstr>Débit</vt:lpstr>
      <vt:lpstr>Maple</vt:lpstr>
      <vt:lpstr>Document</vt:lpstr>
      <vt:lpstr>Les programmes d'ordinateur</vt:lpstr>
      <vt:lpstr>Que peut faire un ordinateur? </vt:lpstr>
      <vt:lpstr>Présentation PowerPoint</vt:lpstr>
      <vt:lpstr>Présentation PowerPoint</vt:lpstr>
      <vt:lpstr>Présentation PowerPoint</vt:lpstr>
      <vt:lpstr>Présentation PowerPoint</vt:lpstr>
      <vt:lpstr>Présentation PowerPoint</vt:lpstr>
      <vt:lpstr>Présentation PowerPoint</vt:lpstr>
      <vt:lpstr>Les bugs: histoire de l'informatique </vt:lpstr>
      <vt:lpstr> Les bugs aujourd'hui</vt:lpstr>
      <vt:lpstr>Présentation PowerPoint</vt:lpstr>
      <vt:lpstr>Data types and data representation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programmes d'ordinateur</dc:title>
  <dc:creator>ency-education.com</dc:creator>
  <cp:lastModifiedBy>rahmoun</cp:lastModifiedBy>
  <cp:revision>15</cp:revision>
  <dcterms:created xsi:type="dcterms:W3CDTF">2010-01-04T18:38:42Z</dcterms:created>
  <dcterms:modified xsi:type="dcterms:W3CDTF">2013-01-09T19:27:06Z</dcterms:modified>
</cp:coreProperties>
</file>