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2" r:id="rId4"/>
    <p:sldId id="258" r:id="rId5"/>
    <p:sldId id="259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C67A2-CDE9-45CF-AF0F-53B0F30A9164}" type="datetimeFigureOut">
              <a:rPr lang="fr-FR" smtClean="0"/>
              <a:pPr/>
              <a:t>08/09/2014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7E749-190A-46B1-A22E-6FC8F3567CE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89784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C67A2-CDE9-45CF-AF0F-53B0F30A9164}" type="datetimeFigureOut">
              <a:rPr lang="fr-FR" smtClean="0"/>
              <a:pPr/>
              <a:t>08/09/2014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7E749-190A-46B1-A22E-6FC8F3567CE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624663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C67A2-CDE9-45CF-AF0F-53B0F30A9164}" type="datetimeFigureOut">
              <a:rPr lang="fr-FR" smtClean="0"/>
              <a:pPr/>
              <a:t>08/09/2014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7E749-190A-46B1-A22E-6FC8F3567CE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53572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C67A2-CDE9-45CF-AF0F-53B0F30A9164}" type="datetimeFigureOut">
              <a:rPr lang="fr-FR" smtClean="0"/>
              <a:pPr/>
              <a:t>08/09/2014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7E749-190A-46B1-A22E-6FC8F3567CE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219076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C67A2-CDE9-45CF-AF0F-53B0F30A9164}" type="datetimeFigureOut">
              <a:rPr lang="fr-FR" smtClean="0"/>
              <a:pPr/>
              <a:t>08/09/2014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7E749-190A-46B1-A22E-6FC8F3567CE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16486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C67A2-CDE9-45CF-AF0F-53B0F30A9164}" type="datetimeFigureOut">
              <a:rPr lang="fr-FR" smtClean="0"/>
              <a:pPr/>
              <a:t>08/09/2014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7E749-190A-46B1-A22E-6FC8F3567CE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01090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C67A2-CDE9-45CF-AF0F-53B0F30A9164}" type="datetimeFigureOut">
              <a:rPr lang="fr-FR" smtClean="0"/>
              <a:pPr/>
              <a:t>08/09/2014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7E749-190A-46B1-A22E-6FC8F3567CE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55703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C67A2-CDE9-45CF-AF0F-53B0F30A9164}" type="datetimeFigureOut">
              <a:rPr lang="fr-FR" smtClean="0"/>
              <a:pPr/>
              <a:t>08/09/2014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7E749-190A-46B1-A22E-6FC8F3567CE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1824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C67A2-CDE9-45CF-AF0F-53B0F30A9164}" type="datetimeFigureOut">
              <a:rPr lang="fr-FR" smtClean="0"/>
              <a:pPr/>
              <a:t>08/09/2014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7E749-190A-46B1-A22E-6FC8F3567CE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28439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C67A2-CDE9-45CF-AF0F-53B0F30A9164}" type="datetimeFigureOut">
              <a:rPr lang="fr-FR" smtClean="0"/>
              <a:pPr/>
              <a:t>08/09/2014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7E749-190A-46B1-A22E-6FC8F3567CE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28417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C67A2-CDE9-45CF-AF0F-53B0F30A9164}" type="datetimeFigureOut">
              <a:rPr lang="fr-FR" smtClean="0"/>
              <a:pPr/>
              <a:t>08/09/2014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7E749-190A-46B1-A22E-6FC8F3567CE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197934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C67A2-CDE9-45CF-AF0F-53B0F30A9164}" type="datetimeFigureOut">
              <a:rPr lang="fr-FR" smtClean="0"/>
              <a:pPr/>
              <a:t>08/09/2014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7E749-190A-46B1-A22E-6FC8F3567CE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635062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code génétique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dirty="0" smtClean="0"/>
              <a:t>I- Définition: ensemble de codons qui signifient un acide aminé ou une information génétique.</a:t>
            </a:r>
          </a:p>
          <a:p>
            <a:pPr marL="0" indent="0">
              <a:buNone/>
            </a:pPr>
            <a:r>
              <a:rPr lang="fr-FR" dirty="0" smtClean="0"/>
              <a:t>II- Nombre de codons:</a:t>
            </a:r>
            <a:endParaRPr lang="fr-FR" baseline="30000" dirty="0" smtClean="0"/>
          </a:p>
          <a:p>
            <a:pPr marL="0" indent="0">
              <a:buNone/>
            </a:pPr>
            <a:r>
              <a:rPr lang="fr-FR" dirty="0" smtClean="0"/>
              <a:t>                            4</a:t>
            </a:r>
            <a:r>
              <a:rPr lang="fr-FR" baseline="30000" dirty="0" smtClean="0"/>
              <a:t>3</a:t>
            </a:r>
            <a:r>
              <a:rPr lang="fr-FR" dirty="0" smtClean="0"/>
              <a:t> = 64 codons </a:t>
            </a:r>
          </a:p>
          <a:p>
            <a:pPr marL="0" indent="0">
              <a:buNone/>
            </a:pPr>
            <a:r>
              <a:rPr lang="fr-FR" dirty="0" smtClean="0"/>
              <a:t>-61 codons d’acides amines</a:t>
            </a:r>
          </a:p>
          <a:p>
            <a:pPr marL="0" indent="0">
              <a:buNone/>
            </a:pPr>
            <a:r>
              <a:rPr lang="fr-FR" dirty="0" smtClean="0"/>
              <a:t>-3 codons stop = UAA; UAG; UGA</a:t>
            </a:r>
          </a:p>
          <a:p>
            <a:pPr marL="0" indent="0">
              <a:buNone/>
            </a:pPr>
            <a:r>
              <a:rPr lang="fr-FR" dirty="0" smtClean="0"/>
              <a:t>-1 codon d’initiation= AUG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À chaque codon correspond un anticodon, à l’exception  des codons STOP.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647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3-epissage des exons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1124744"/>
            <a:ext cx="8496944" cy="5400600"/>
          </a:xfrm>
        </p:spPr>
      </p:pic>
    </p:spTree>
    <p:extLst>
      <p:ext uri="{BB962C8B-B14F-4D97-AF65-F5344CB8AC3E}">
        <p14:creationId xmlns:p14="http://schemas.microsoft.com/office/powerpoint/2010/main" xmlns="" val="191336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Traduction de l’ARNm dans le cytoplasme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1484784"/>
            <a:ext cx="8208912" cy="4608512"/>
          </a:xfrm>
        </p:spPr>
      </p:pic>
    </p:spTree>
    <p:extLst>
      <p:ext uri="{BB962C8B-B14F-4D97-AF65-F5344CB8AC3E}">
        <p14:creationId xmlns:p14="http://schemas.microsoft.com/office/powerpoint/2010/main" xmlns="" val="15535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Structure gène procaryote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1412777"/>
            <a:ext cx="8568952" cy="4752528"/>
          </a:xfrm>
        </p:spPr>
      </p:pic>
    </p:spTree>
    <p:extLst>
      <p:ext uri="{BB962C8B-B14F-4D97-AF65-F5344CB8AC3E}">
        <p14:creationId xmlns:p14="http://schemas.microsoft.com/office/powerpoint/2010/main" xmlns="" val="34790149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Relation entre protéine CAP et ARN </a:t>
            </a:r>
            <a:r>
              <a:rPr lang="fr-FR" dirty="0" err="1" smtClean="0"/>
              <a:t>pol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3" y="1484784"/>
            <a:ext cx="8712968" cy="5040560"/>
          </a:xfrm>
        </p:spPr>
      </p:pic>
    </p:spTree>
    <p:extLst>
      <p:ext uri="{BB962C8B-B14F-4D97-AF65-F5344CB8AC3E}">
        <p14:creationId xmlns:p14="http://schemas.microsoft.com/office/powerpoint/2010/main" xmlns="" val="3071954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L’</a:t>
            </a:r>
            <a:r>
              <a:rPr lang="fr-FR" dirty="0" err="1" smtClean="0"/>
              <a:t>ARNt</a:t>
            </a:r>
            <a:r>
              <a:rPr lang="fr-FR" dirty="0" smtClean="0"/>
              <a:t> porte l’anticodon complémentaire au codon de l’ARNm</a:t>
            </a:r>
            <a:endParaRPr lang="fr-F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600200"/>
            <a:ext cx="4824536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235052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code génétique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1484784"/>
            <a:ext cx="8424935" cy="4968552"/>
          </a:xfrm>
        </p:spPr>
      </p:pic>
    </p:spTree>
    <p:extLst>
      <p:ext uri="{BB962C8B-B14F-4D97-AF65-F5344CB8AC3E}">
        <p14:creationId xmlns:p14="http://schemas.microsoft.com/office/powerpoint/2010/main" xmlns="" val="1969120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code génétique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b="1" u="sng" dirty="0" smtClean="0"/>
              <a:t>III-Caractéristiques du code génétique</a:t>
            </a:r>
            <a:r>
              <a:rPr lang="fr-FR" dirty="0" smtClean="0"/>
              <a:t>: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 5’ATG GAC GTA TTA CAC TAA3’: brin sens</a:t>
            </a:r>
          </a:p>
          <a:p>
            <a:pPr marL="0" indent="0">
              <a:buNone/>
            </a:pPr>
            <a:r>
              <a:rPr lang="fr-FR" dirty="0" smtClean="0"/>
              <a:t> 3’TAC CTG CAT AAT GTG ATT5’ : brin anti sens</a:t>
            </a:r>
          </a:p>
          <a:p>
            <a:pPr marL="0" indent="0">
              <a:buNone/>
            </a:pPr>
            <a:r>
              <a:rPr lang="fr-FR" dirty="0" smtClean="0"/>
              <a:t> 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5’AUG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FF0000"/>
                </a:solidFill>
              </a:rPr>
              <a:t>GAC GUA UUA CAC 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UAA3’ </a:t>
            </a:r>
            <a:r>
              <a:rPr lang="fr-FR" dirty="0" smtClean="0"/>
              <a:t>: ARNm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            </a:t>
            </a:r>
            <a:r>
              <a:rPr lang="fr-FR" dirty="0"/>
              <a:t> </a:t>
            </a:r>
            <a:r>
              <a:rPr lang="fr-FR" dirty="0" err="1">
                <a:solidFill>
                  <a:srgbClr val="FF0000"/>
                </a:solidFill>
              </a:rPr>
              <a:t>I</a:t>
            </a:r>
            <a:r>
              <a:rPr lang="fr-FR" dirty="0" err="1" smtClean="0">
                <a:solidFill>
                  <a:srgbClr val="FF0000"/>
                </a:solidFill>
              </a:rPr>
              <a:t>_Cadre</a:t>
            </a:r>
            <a:r>
              <a:rPr lang="fr-FR" dirty="0" smtClean="0">
                <a:solidFill>
                  <a:srgbClr val="FF0000"/>
                </a:solidFill>
              </a:rPr>
              <a:t> de </a:t>
            </a:r>
            <a:r>
              <a:rPr lang="fr-FR" dirty="0" err="1" smtClean="0">
                <a:solidFill>
                  <a:srgbClr val="FF0000"/>
                </a:solidFill>
              </a:rPr>
              <a:t>lecture_I</a:t>
            </a:r>
            <a:endParaRPr lang="fr-F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dirty="0" smtClean="0"/>
              <a:t>5’ATG3’  = GENON</a:t>
            </a:r>
          </a:p>
          <a:p>
            <a:pPr marL="0" indent="0">
              <a:buNone/>
            </a:pPr>
            <a:r>
              <a:rPr lang="fr-FR" dirty="0" smtClean="0"/>
              <a:t>5’AUG3’ = CODON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95741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code génétique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FR" sz="3600" b="1" dirty="0" smtClean="0"/>
              <a:t>-1-Universel : </a:t>
            </a:r>
          </a:p>
          <a:p>
            <a:pPr marL="0" indent="0">
              <a:buNone/>
            </a:pPr>
            <a:r>
              <a:rPr lang="fr-FR" sz="3600" dirty="0" smtClean="0"/>
              <a:t>Exception : mitochondrie</a:t>
            </a:r>
          </a:p>
          <a:p>
            <a:pPr marL="0" indent="0">
              <a:buNone/>
            </a:pPr>
            <a:r>
              <a:rPr lang="fr-FR" sz="3600" dirty="0" smtClean="0"/>
              <a:t>  UGA=stop(n)=</a:t>
            </a:r>
            <a:r>
              <a:rPr lang="fr-FR" sz="3600" dirty="0" err="1" smtClean="0"/>
              <a:t>trp</a:t>
            </a:r>
            <a:r>
              <a:rPr lang="fr-FR" sz="3600" dirty="0" smtClean="0"/>
              <a:t>(mt);AGA et AGG = STOP(mt)</a:t>
            </a:r>
          </a:p>
          <a:p>
            <a:pPr marL="0" indent="0">
              <a:buNone/>
            </a:pPr>
            <a:r>
              <a:rPr lang="fr-FR" sz="3600" b="1" dirty="0" smtClean="0"/>
              <a:t>-2-Non ambigu</a:t>
            </a:r>
          </a:p>
          <a:p>
            <a:pPr marL="0" indent="0">
              <a:buNone/>
            </a:pPr>
            <a:r>
              <a:rPr lang="fr-FR" sz="3600" b="1" dirty="0" smtClean="0"/>
              <a:t>-3-Non chevauchant</a:t>
            </a:r>
          </a:p>
          <a:p>
            <a:pPr marL="0" indent="0">
              <a:buNone/>
            </a:pPr>
            <a:r>
              <a:rPr lang="fr-FR" sz="3600" b="1" dirty="0" smtClean="0"/>
              <a:t>-4-Dégénéré</a:t>
            </a:r>
          </a:p>
          <a:p>
            <a:pPr marL="0" indent="0">
              <a:buNone/>
            </a:pPr>
            <a:r>
              <a:rPr lang="fr-FR" sz="3600" b="1" dirty="0" smtClean="0"/>
              <a:t>  </a:t>
            </a:r>
            <a:endParaRPr lang="fr-FR" sz="3600" b="1" dirty="0"/>
          </a:p>
        </p:txBody>
      </p:sp>
    </p:spTree>
    <p:extLst>
      <p:ext uri="{BB962C8B-B14F-4D97-AF65-F5344CB8AC3E}">
        <p14:creationId xmlns:p14="http://schemas.microsoft.com/office/powerpoint/2010/main" xmlns="" val="194167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Structure des Gènes, eucaryote et procaryote</a:t>
            </a:r>
            <a:endParaRPr lang="fr-F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3598" y="1678243"/>
            <a:ext cx="7316803" cy="4369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85452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STRUCTURE D’UN GENE EUCARYOTE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1268760"/>
            <a:ext cx="8496943" cy="5328592"/>
          </a:xfrm>
        </p:spPr>
      </p:pic>
    </p:spTree>
    <p:extLst>
      <p:ext uri="{BB962C8B-B14F-4D97-AF65-F5344CB8AC3E}">
        <p14:creationId xmlns:p14="http://schemas.microsoft.com/office/powerpoint/2010/main" xmlns="" val="291472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1-Addition de la coiffe (7mG)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1124744"/>
            <a:ext cx="8496944" cy="5400600"/>
          </a:xfrm>
        </p:spPr>
      </p:pic>
    </p:spTree>
    <p:extLst>
      <p:ext uri="{BB962C8B-B14F-4D97-AF65-F5344CB8AC3E}">
        <p14:creationId xmlns:p14="http://schemas.microsoft.com/office/powerpoint/2010/main" xmlns="" val="184367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2-Addition de la queue </a:t>
            </a:r>
            <a:r>
              <a:rPr lang="fr-FR" dirty="0" err="1" smtClean="0"/>
              <a:t>polyA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1124744"/>
            <a:ext cx="8496944" cy="5400600"/>
          </a:xfrm>
        </p:spPr>
      </p:pic>
    </p:spTree>
    <p:extLst>
      <p:ext uri="{BB962C8B-B14F-4D97-AF65-F5344CB8AC3E}">
        <p14:creationId xmlns:p14="http://schemas.microsoft.com/office/powerpoint/2010/main" xmlns="" val="266918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197</Words>
  <Application>Microsoft Office PowerPoint</Application>
  <PresentationFormat>Affichage à l'écran (4:3)</PresentationFormat>
  <Paragraphs>35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Le code génétique</vt:lpstr>
      <vt:lpstr>L’ARNt porte l’anticodon complémentaire au codon de l’ARNm</vt:lpstr>
      <vt:lpstr>Le code génétique</vt:lpstr>
      <vt:lpstr>Le code génétique</vt:lpstr>
      <vt:lpstr>Le code génétique</vt:lpstr>
      <vt:lpstr>Structure des Gènes, eucaryote et procaryote</vt:lpstr>
      <vt:lpstr>STRUCTURE D’UN GENE EUCARYOTE</vt:lpstr>
      <vt:lpstr>1-Addition de la coiffe (7mG)</vt:lpstr>
      <vt:lpstr>2-Addition de la queue polyA</vt:lpstr>
      <vt:lpstr>3-epissage des exons</vt:lpstr>
      <vt:lpstr>Traduction de l’ARNm dans le cytoplasme</vt:lpstr>
      <vt:lpstr>Structure gène procaryote</vt:lpstr>
      <vt:lpstr>Relation entre protéine CAP et ARN pol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HOME</dc:creator>
  <cp:lastModifiedBy>Chemsou</cp:lastModifiedBy>
  <cp:revision>32</cp:revision>
  <dcterms:created xsi:type="dcterms:W3CDTF">2014-04-10T23:30:36Z</dcterms:created>
  <dcterms:modified xsi:type="dcterms:W3CDTF">2014-09-08T15:32:27Z</dcterms:modified>
</cp:coreProperties>
</file>