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8" r:id="rId28"/>
    <p:sldId id="283" r:id="rId29"/>
    <p:sldId id="284" r:id="rId30"/>
    <p:sldId id="285" r:id="rId31"/>
    <p:sldId id="286" r:id="rId32"/>
    <p:sldId id="287" r:id="rId33"/>
    <p:sldId id="289"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2" autoAdjust="0"/>
    <p:restoredTop sz="94660"/>
  </p:normalViewPr>
  <p:slideViewPr>
    <p:cSldViewPr>
      <p:cViewPr varScale="1">
        <p:scale>
          <a:sx n="73" d="100"/>
          <a:sy n="73" d="100"/>
        </p:scale>
        <p:origin x="-12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50B9D0-790C-4247-8EC9-A9B394C420ED}" type="datetimeFigureOut">
              <a:rPr lang="fr-FR" smtClean="0"/>
              <a:pPr/>
              <a:t>06/07/2021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FCBD51-E2D3-434C-BFD4-D094A4B830D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0B9D0-790C-4247-8EC9-A9B394C420ED}" type="datetimeFigureOut">
              <a:rPr lang="fr-FR" smtClean="0"/>
              <a:pPr/>
              <a:t>06/07/2021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CBD51-E2D3-434C-BFD4-D094A4B830D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00034" y="571480"/>
            <a:ext cx="8433464" cy="6740307"/>
          </a:xfrm>
          <a:prstGeom prst="rect">
            <a:avLst/>
          </a:prstGeom>
          <a:noFill/>
        </p:spPr>
        <p:txBody>
          <a:bodyPr wrap="square" lIns="91440" tIns="45720" rIns="91440" bIns="45720">
            <a:spAutoFit/>
          </a:bodyPr>
          <a:lstStyle/>
          <a:p>
            <a:pPr algn="ct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endPar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LES DOCUMENTS</a:t>
            </a:r>
          </a:p>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MÉDICAUX</a:t>
            </a:r>
          </a:p>
          <a:p>
            <a:pPr algn="ctr"/>
            <a:endPar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Professeur .A. BELLOUM </a:t>
            </a:r>
          </a:p>
          <a:p>
            <a:pPr algn="ctr"/>
            <a:r>
              <a:rPr lang="fr-F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229600" cy="5526095"/>
          </a:xfrm>
        </p:spPr>
        <p:txBody>
          <a:bodyPr>
            <a:normAutofit fontScale="92500"/>
          </a:bodyPr>
          <a:lstStyle/>
          <a:p>
            <a:pPr fontAlgn="base">
              <a:lnSpc>
                <a:spcPct val="150000"/>
              </a:lnSpc>
              <a:buNone/>
            </a:pPr>
            <a:r>
              <a:rPr lang="fr-FR" b="1" dirty="0"/>
              <a:t>2-2- Aspects médico-légaux du dossier du malade :</a:t>
            </a:r>
            <a:endParaRPr lang="fr-FR" dirty="0"/>
          </a:p>
          <a:p>
            <a:pPr fontAlgn="base">
              <a:lnSpc>
                <a:spcPct val="150000"/>
              </a:lnSpc>
            </a:pPr>
            <a:r>
              <a:rPr lang="fr-FR" dirty="0"/>
              <a:t>Le dossier médical est une obligation légale (jurisprudence) et déontologique. </a:t>
            </a:r>
            <a:endParaRPr lang="fr-FR" dirty="0" smtClean="0"/>
          </a:p>
          <a:p>
            <a:pPr fontAlgn="base">
              <a:lnSpc>
                <a:spcPct val="150000"/>
              </a:lnSpc>
            </a:pPr>
            <a:r>
              <a:rPr lang="fr-FR" dirty="0" smtClean="0"/>
              <a:t>Le </a:t>
            </a:r>
            <a:r>
              <a:rPr lang="fr-FR" dirty="0"/>
              <a:t>Règlement général intérieur des hôpitaux a institué l’obligation pour les structures sanitaires de tenir des dossiers médicaux pour les patients qui y sont soignés.</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a:t>
            </a:r>
            <a:r>
              <a:rPr lang="fr-FR" dirty="0"/>
              <a:t>dossier médical est la propriété de qui ?</a:t>
            </a:r>
          </a:p>
        </p:txBody>
      </p:sp>
      <p:sp>
        <p:nvSpPr>
          <p:cNvPr id="3" name="Espace réservé du contenu 2"/>
          <p:cNvSpPr>
            <a:spLocks noGrp="1"/>
          </p:cNvSpPr>
          <p:nvPr>
            <p:ph idx="1"/>
          </p:nvPr>
        </p:nvSpPr>
        <p:spPr/>
        <p:txBody>
          <a:bodyPr>
            <a:normAutofit fontScale="92500" lnSpcReduction="20000"/>
          </a:bodyPr>
          <a:lstStyle/>
          <a:p>
            <a:pPr fontAlgn="base">
              <a:buNone/>
            </a:pPr>
            <a:r>
              <a:rPr lang="fr-FR" i="1" dirty="0"/>
              <a:t>1) A l’hôpital :</a:t>
            </a:r>
            <a:endParaRPr lang="fr-FR" dirty="0"/>
          </a:p>
          <a:p>
            <a:pPr fontAlgn="base"/>
            <a:r>
              <a:rPr lang="fr-FR" dirty="0"/>
              <a:t>Le dossier (contenant) est la propriété de l’hôpital alors que son contenu appartient au malade qui peut en disposer (photocopie du résumé du dossier). Cette appartenance au malade est en rapport avec le droit du malade à la vie privée et la notion de secret médical.</a:t>
            </a:r>
            <a:br>
              <a:rPr lang="fr-FR" dirty="0"/>
            </a:br>
            <a:r>
              <a:rPr lang="fr-FR" dirty="0"/>
              <a:t>Le malade a juridiquement le droit de prendre connaissance du contenu de son dossier médical. Pour les mineurs et les incapables majeurs, ce droit revient à leur tuteur légal.</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r>
              <a:rPr lang="fr-FR" dirty="0"/>
              <a:t> En ce qui concerne la personne décédée, la règle est de préserver le secret médical aux tiers ( la mort ne lève pas le secret médical). La famille peut prendre connaissance de certains éléments de ce dossier sur autorisation du juge sur la base d’une demande justifiée et jugée recevable par la justice (ex. contestation d’héritage sur la base de troubles mentaux du décédé). Le juge nommera à cet effet un médecin-expert chargé d’examiner le dossier et de donner un avis médico-légal, le médecin- traitant ne peut le faire car un tel acte serait contre les dispositions du Code de déontologie.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fontAlgn="base">
              <a:lnSpc>
                <a:spcPct val="150000"/>
              </a:lnSpc>
              <a:buNone/>
            </a:pPr>
            <a:r>
              <a:rPr lang="fr-FR" i="1" dirty="0"/>
              <a:t>2) dans le secteur privé :</a:t>
            </a:r>
            <a:endParaRPr lang="fr-FR" dirty="0"/>
          </a:p>
          <a:p>
            <a:pPr fontAlgn="base">
              <a:lnSpc>
                <a:spcPct val="150000"/>
              </a:lnSpc>
            </a:pPr>
            <a:r>
              <a:rPr lang="fr-FR" dirty="0"/>
              <a:t>Le dossier médical est la propriété du malade (contenant et contenu) et le médecin a le droit (et doit) de conserver une copie dans ses archives.</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pPr fontAlgn="base">
              <a:buNone/>
            </a:pPr>
            <a:r>
              <a:rPr lang="fr-FR" b="1" dirty="0"/>
              <a:t>– Archivage des dossiers :</a:t>
            </a:r>
            <a:endParaRPr lang="fr-FR" dirty="0"/>
          </a:p>
          <a:p>
            <a:pPr fontAlgn="base"/>
            <a:r>
              <a:rPr lang="fr-FR" dirty="0"/>
              <a:t>La durée d’archivage prévue par la loi est de 15 ans (Code des obligations et contrats). Certaines situations ou pathologies peuvent requérir des durées de conservation plus longues :</a:t>
            </a:r>
            <a:br>
              <a:rPr lang="fr-FR" dirty="0"/>
            </a:br>
            <a:r>
              <a:rPr lang="fr-FR" dirty="0"/>
              <a:t>– maladie héréditaire récurrente</a:t>
            </a:r>
            <a:br>
              <a:rPr lang="fr-FR" dirty="0"/>
            </a:br>
            <a:r>
              <a:rPr lang="fr-FR" dirty="0"/>
              <a:t>– enfant de mère inconnue, certains pays occidentaux ont proposé de prolonger cette durée jusqu’à 40 ans pour permettre à la personne de prendre connaissance des circonstances de sa naissance (question actuellement objet de débat</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a:t>L’archivage des dossiers se fait actuellement de plus en plus sur des supports numériques (disque dur, disquettes, compact-disc) à côté de supports conventionnels (papiers, films, cassette vidéo…). Il est indispensable de se rappeler qu’aucun système d’archivage n’est complètement sûr en matière de protection des données médicales contre l’intrusion ; le médecin et la structure de soins doivent prendre toutes les mesures nécessaires et possibles pour la protection de leur archives</a:t>
            </a:r>
            <a:r>
              <a:rPr lang="fr-FR" dirty="0" smtClean="0"/>
              <a: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3 – L’ordonnance médicale :</a:t>
            </a:r>
            <a:endParaRPr lang="fr-FR" dirty="0"/>
          </a:p>
        </p:txBody>
      </p:sp>
      <p:sp>
        <p:nvSpPr>
          <p:cNvPr id="3" name="Espace réservé du contenu 2"/>
          <p:cNvSpPr>
            <a:spLocks noGrp="1"/>
          </p:cNvSpPr>
          <p:nvPr>
            <p:ph idx="1"/>
          </p:nvPr>
        </p:nvSpPr>
        <p:spPr>
          <a:xfrm>
            <a:off x="500034" y="1214422"/>
            <a:ext cx="8229600" cy="4525963"/>
          </a:xfrm>
        </p:spPr>
        <p:txBody>
          <a:bodyPr/>
          <a:lstStyle/>
          <a:p>
            <a:pPr>
              <a:lnSpc>
                <a:spcPct val="150000"/>
              </a:lnSpc>
            </a:pPr>
            <a:r>
              <a:rPr lang="fr-FR" dirty="0"/>
              <a:t>L’ordonnance médicale est un support écrit de la prescription que le médecin donne à son malade. </a:t>
            </a:r>
            <a:endParaRPr lang="fr-FR" dirty="0" smtClean="0"/>
          </a:p>
          <a:p>
            <a:pPr>
              <a:lnSpc>
                <a:spcPct val="150000"/>
              </a:lnSpc>
            </a:pPr>
            <a:r>
              <a:rPr lang="fr-FR" dirty="0" smtClean="0"/>
              <a:t>L’ordonnance </a:t>
            </a:r>
            <a:r>
              <a:rPr lang="fr-FR" dirty="0"/>
              <a:t>médicale revêt une importance médicale, sociale et médico-légale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fontAlgn="base">
              <a:buNone/>
            </a:pPr>
            <a:r>
              <a:rPr lang="fr-FR" dirty="0"/>
              <a:t>3-1- La prescription :</a:t>
            </a:r>
          </a:p>
          <a:p>
            <a:pPr fontAlgn="base">
              <a:buNone/>
            </a:pPr>
            <a:r>
              <a:rPr lang="fr-FR" dirty="0"/>
              <a:t>3-1-1- La capacité à la prescription :</a:t>
            </a:r>
          </a:p>
          <a:p>
            <a:pPr>
              <a:buNone/>
            </a:pPr>
            <a:r>
              <a:rPr lang="fr-FR" dirty="0"/>
              <a:t>Tout médecin diplômé qu’il soit généraliste ou spécialiste est légalement capable de prescrire. Le stagiaire interné et le résident non encore diplômés effectuant un remplacement ou une garde médicale peuvent prescrire (autorisation implicite). La sage-femme est autorisée à prescrire certains produits dont une liste est fixée par un arrêté du ministre de la santé publique.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229600" cy="5597533"/>
          </a:xfrm>
        </p:spPr>
        <p:txBody>
          <a:bodyPr/>
          <a:lstStyle/>
          <a:p>
            <a:pPr fontAlgn="base"/>
            <a:r>
              <a:rPr lang="fr-FR" b="1" dirty="0"/>
              <a:t>3-1-2- Les principes de prescription :</a:t>
            </a:r>
            <a:endParaRPr lang="fr-FR" dirty="0"/>
          </a:p>
          <a:p>
            <a:pPr fontAlgn="base"/>
            <a:r>
              <a:rPr lang="fr-FR" dirty="0"/>
              <a:t>Le médecin dispose de la liberté de prescription. Au cours de la prescription, le praticien doit respecter certains principes : la prescription doit être sans risque pour le malade, conforme aux données actuelles de la médecine et limitée au nécessaire.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a:bodyPr>
          <a:lstStyle/>
          <a:p>
            <a:pPr fontAlgn="base"/>
            <a:r>
              <a:rPr lang="fr-FR" b="1" dirty="0"/>
              <a:t>3-1-3- La présentation de l’ordonnance :</a:t>
            </a:r>
            <a:endParaRPr lang="fr-FR" dirty="0"/>
          </a:p>
          <a:p>
            <a:pPr fontAlgn="base"/>
            <a:r>
              <a:rPr lang="fr-FR" dirty="0"/>
              <a:t>Pour être valable, l’ordonnance doit comporter la signature du médecin, le tampon du médecin ou de la structure de soins et la date de sa rédaction. Elle doit aussi préciser l’identité du malade (et le numéro de sa carte d’identité nationale pour certains médicaments tels que les psychotropes).</a:t>
            </a:r>
            <a:br>
              <a:rPr lang="fr-FR" dirty="0"/>
            </a:br>
            <a:r>
              <a:rPr lang="fr-FR" dirty="0"/>
              <a:t>La prescription doit être claire et sans </a:t>
            </a:r>
            <a:r>
              <a:rPr lang="fr-FR" dirty="0" err="1"/>
              <a:t>ambiguité</a:t>
            </a:r>
            <a:r>
              <a:rPr lang="fr-FR" dirty="0"/>
              <a:t>, faite d’une écriture lisible. La remise d’une ordonnance doit être accompagnée par des explications de la part du médecin.</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just">
              <a:lnSpc>
                <a:spcPct val="150000"/>
              </a:lnSpc>
              <a:buNone/>
            </a:pPr>
            <a:r>
              <a:rPr lang="fr-FR" dirty="0"/>
              <a:t>C’est l’ensemble des supports écrits </a:t>
            </a:r>
            <a:r>
              <a:rPr lang="fr-FR" dirty="0" smtClean="0"/>
              <a:t>ou enregistrés    </a:t>
            </a:r>
          </a:p>
          <a:p>
            <a:pPr algn="just">
              <a:lnSpc>
                <a:spcPct val="150000"/>
              </a:lnSpc>
              <a:buNone/>
            </a:pPr>
            <a:r>
              <a:rPr lang="fr-FR" dirty="0" smtClean="0"/>
              <a:t>relatifs </a:t>
            </a:r>
            <a:r>
              <a:rPr lang="fr-FR" dirty="0"/>
              <a:t>à la prise en charge d’un </a:t>
            </a:r>
            <a:r>
              <a:rPr lang="fr-FR" dirty="0" smtClean="0"/>
              <a:t>malade</a:t>
            </a:r>
            <a:r>
              <a:rPr lang="fr-FR" dirty="0"/>
              <a:t>. </a:t>
            </a:r>
            <a:endParaRPr lang="fr-FR" dirty="0" smtClean="0"/>
          </a:p>
          <a:p>
            <a:pPr algn="just">
              <a:lnSpc>
                <a:spcPct val="150000"/>
              </a:lnSpc>
              <a:buNone/>
            </a:pPr>
            <a:r>
              <a:rPr lang="fr-FR" dirty="0" smtClean="0"/>
              <a:t>Leur </a:t>
            </a:r>
            <a:r>
              <a:rPr lang="fr-FR" dirty="0"/>
              <a:t>intérêt est de laisser des traces qui concernent </a:t>
            </a:r>
            <a:r>
              <a:rPr lang="fr-FR" dirty="0" smtClean="0"/>
              <a:t>les</a:t>
            </a:r>
          </a:p>
          <a:p>
            <a:pPr algn="just">
              <a:lnSpc>
                <a:spcPct val="150000"/>
              </a:lnSpc>
              <a:buNone/>
            </a:pPr>
            <a:r>
              <a:rPr lang="fr-FR" dirty="0" smtClean="0"/>
              <a:t>soins </a:t>
            </a:r>
            <a:r>
              <a:rPr lang="fr-FR" dirty="0"/>
              <a:t>donnés au patient, pouvant servir aux intervenants </a:t>
            </a:r>
            <a:endParaRPr lang="fr-FR" dirty="0" smtClean="0"/>
          </a:p>
          <a:p>
            <a:pPr algn="just">
              <a:lnSpc>
                <a:spcPct val="150000"/>
              </a:lnSpc>
              <a:buNone/>
            </a:pPr>
            <a:r>
              <a:rPr lang="fr-FR" dirty="0" smtClean="0"/>
              <a:t>qui </a:t>
            </a:r>
            <a:r>
              <a:rPr lang="fr-FR" dirty="0"/>
              <a:t>vont se relayer lors du suivi médical du patient.</a:t>
            </a:r>
          </a:p>
        </p:txBody>
      </p:sp>
      <p:sp>
        <p:nvSpPr>
          <p:cNvPr id="4" name="Rectangle 3"/>
          <p:cNvSpPr/>
          <p:nvPr/>
        </p:nvSpPr>
        <p:spPr>
          <a:xfrm>
            <a:off x="2071670" y="357166"/>
            <a:ext cx="478323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 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10000"/>
          </a:bodyPr>
          <a:lstStyle/>
          <a:p>
            <a:pPr fontAlgn="base"/>
            <a:r>
              <a:rPr lang="fr-FR" b="1" dirty="0"/>
              <a:t>3-1-4- Les règles de prescription médicamenteuse :</a:t>
            </a:r>
            <a:endParaRPr lang="fr-FR" dirty="0"/>
          </a:p>
          <a:p>
            <a:pPr fontAlgn="base"/>
            <a:r>
              <a:rPr lang="fr-FR" dirty="0"/>
              <a:t>Certains médicaments peuvent être livrés sans ordonnance. Pour la plupart des médicaments, une ordonnance est obligatoire. Les médicaments sont classés en tableaux (C, A et B) selon leur dangerosité, cette classification conditionne les règles de leur prescription. :</a:t>
            </a:r>
            <a:br>
              <a:rPr lang="fr-FR" dirty="0"/>
            </a:br>
            <a:r>
              <a:rPr lang="fr-FR" dirty="0"/>
              <a:t>Les médicaments du Tableau B (stupéfiants) sont prescrits sur des ordonnances tirées d’un carnet à souches, la rédaction est faite en respectant la règle des 7 jours, en toutes lettres). Les médicaments psychotropes sont quant à eux prescrits sur des ordonnances colorées en triple exemplaire en vue d’un contrôle de leur délivrance au public</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r>
              <a:rPr lang="fr-FR" b="1" dirty="0"/>
              <a:t>3-2- Aspects médico-légaux :</a:t>
            </a:r>
            <a:r>
              <a:rPr lang="fr-FR" dirty="0"/>
              <a:t/>
            </a:r>
            <a:br>
              <a:rPr lang="fr-FR" dirty="0"/>
            </a:br>
            <a:r>
              <a:rPr lang="fr-FR" dirty="0"/>
              <a:t>La responsabilité du médecin peut être engagée en cas d’effets indésirables ou d’accidents médicamenteux suite à des erreurs d’indication ou de posologie ou de rédaction.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r>
              <a:rPr lang="fr-FR" dirty="0"/>
              <a:t>Les accidents allergiques font partie de l’aléa médical (responsabilité sans faute) mais la responsabilité du médecin peut être engagée en cas de défaut de prudence (absence de précaution face à une notion d’allergie antérieure, aucune tentative de secours du malade développant un accident anaphylactique …).</a:t>
            </a:r>
            <a:r>
              <a:rPr lang="fr-FR" dirty="0" smtClean="0"/>
              <a:t/>
            </a:r>
            <a:br>
              <a:rPr lang="fr-FR" dirty="0" smtClean="0"/>
            </a:br>
            <a:r>
              <a:rPr lang="fr-FR" dirty="0"/>
              <a:t>Le pharmacien peut refuser de délivrer des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a:t>médicaments quand une ordonnance est illisible ou la prescription est incorrecte. Il doit dans ce cas appeler le médecin prescripteur. Il peut substituer un médicament à un autre de même constitution (principe actif) en cas de nécessité (rupture de stock) mais il ne peut modifier la prescription qui reste un acte médical.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a:t>Les prescriptions de complaisance en vue de remboursement abusif et de trafic de produits détournés de leur usage (toxicomanie) mettent en jeu la responsabilité du médecin.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4- Les certificats médicaux :</a:t>
            </a:r>
            <a:endParaRPr lang="fr-FR" dirty="0"/>
          </a:p>
        </p:txBody>
      </p:sp>
      <p:sp>
        <p:nvSpPr>
          <p:cNvPr id="3" name="Espace réservé du contenu 2"/>
          <p:cNvSpPr>
            <a:spLocks noGrp="1"/>
          </p:cNvSpPr>
          <p:nvPr>
            <p:ph idx="1"/>
          </p:nvPr>
        </p:nvSpPr>
        <p:spPr/>
        <p:txBody>
          <a:bodyPr/>
          <a:lstStyle/>
          <a:p>
            <a:r>
              <a:rPr lang="fr-FR" dirty="0"/>
              <a:t>Les certificats médicaux sont des documents destinés à attester des faits</a:t>
            </a:r>
            <a:r>
              <a:rPr lang="fr-FR" dirty="0" smtClean="0"/>
              <a:t/>
            </a:r>
            <a:br>
              <a:rPr lang="fr-FR" dirty="0" smtClean="0"/>
            </a:br>
            <a:r>
              <a:rPr lang="fr-FR" dirty="0"/>
              <a:t>d’ordre médical.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lnSpcReduction="10000"/>
          </a:bodyPr>
          <a:lstStyle/>
          <a:p>
            <a:pPr fontAlgn="base"/>
            <a:r>
              <a:rPr lang="fr-FR" b="1" dirty="0"/>
              <a:t>4-1- Délivrance des certificats médicaux :</a:t>
            </a:r>
            <a:endParaRPr lang="fr-FR" dirty="0"/>
          </a:p>
          <a:p>
            <a:pPr fontAlgn="base"/>
            <a:r>
              <a:rPr lang="fr-FR" dirty="0"/>
              <a:t>Il existe une obligation de délivrance pour certains certificats médicaux.</a:t>
            </a:r>
            <a:br>
              <a:rPr lang="fr-FR" dirty="0"/>
            </a:br>
            <a:r>
              <a:rPr lang="fr-FR" dirty="0"/>
              <a:t>Cette obligation est prescrite par la loi, le Code de déontologie médicale ou la réquisition judiciaire (exemple : certificat de naissance, certificat de décès).</a:t>
            </a:r>
            <a:br>
              <a:rPr lang="fr-FR" dirty="0"/>
            </a:br>
            <a:r>
              <a:rPr lang="fr-FR" dirty="0"/>
              <a:t>Tout médecin en exercice légal est capable de délivrer des certificats médicaux. Le médecin effectuant un remplacement autorisé peut délivrer les certificats médicaux nécessaires aux malades. </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dirty="0" smtClean="0"/>
              <a:t>A l’hôpital, le résident et le stagiaire en médecine non encore docteurs en médecine ne sont pas autorisés par la loi à délivrer des certificats médicaux. Dans la pratique et pour faciliter la marche des services, ils y sont implicitement autorisés par leur chef de service et l’administration de l’hôpital. Ils doivent toutefois éviter de délivrer des documents à caractère médico-légal, destinés à la justice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500042"/>
            <a:ext cx="8229600" cy="5668971"/>
          </a:xfrm>
        </p:spPr>
        <p:txBody>
          <a:bodyPr/>
          <a:lstStyle/>
          <a:p>
            <a:pPr fontAlgn="base"/>
            <a:r>
              <a:rPr lang="fr-FR" dirty="0"/>
              <a:t>Exemples de certificats médicaux :</a:t>
            </a:r>
          </a:p>
          <a:p>
            <a:pPr fontAlgn="base"/>
            <a:r>
              <a:rPr lang="fr-FR" dirty="0"/>
              <a:t>– le certificat de constatation</a:t>
            </a:r>
            <a:br>
              <a:rPr lang="fr-FR" dirty="0"/>
            </a:br>
            <a:r>
              <a:rPr lang="fr-FR" dirty="0"/>
              <a:t>– le certificat de prolongation</a:t>
            </a:r>
            <a:br>
              <a:rPr lang="fr-FR" dirty="0"/>
            </a:br>
            <a:r>
              <a:rPr lang="fr-FR" dirty="0"/>
              <a:t>– le certificat de guérison</a:t>
            </a:r>
            <a:br>
              <a:rPr lang="fr-FR" dirty="0"/>
            </a:br>
            <a:r>
              <a:rPr lang="fr-FR" dirty="0"/>
              <a:t>– le certificat de consolidation</a:t>
            </a:r>
            <a:br>
              <a:rPr lang="fr-FR" dirty="0"/>
            </a:br>
            <a:r>
              <a:rPr lang="fr-FR" dirty="0"/>
              <a:t>– le certificat de rechute…</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fontAlgn="base"/>
            <a:r>
              <a:rPr lang="fr-FR" b="1" dirty="0"/>
              <a:t>4-2- Aspects médico-légaux :</a:t>
            </a:r>
            <a:endParaRPr lang="fr-FR" dirty="0"/>
          </a:p>
          <a:p>
            <a:pPr fontAlgn="base"/>
            <a:r>
              <a:rPr lang="fr-FR" dirty="0"/>
              <a:t>La délivrance d’un certificat médical est un acte qui peut engager la responsabilité du praticien qui le rédige sur le plan pénal, civil et disciplinaire. </a:t>
            </a:r>
            <a:r>
              <a:rPr lang="fr-FR" dirty="0">
                <a:solidFill>
                  <a:srgbClr val="FF0000"/>
                </a:solidFill>
              </a:rPr>
              <a:t>C’est le cas notamment quand il s’agit d’un certificat de complaisance.</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buNone/>
            </a:pPr>
            <a:r>
              <a:rPr lang="fr-FR" dirty="0"/>
              <a:t>Les implications des documents médicaux sont </a:t>
            </a:r>
            <a:endParaRPr lang="fr-FR" dirty="0" smtClean="0"/>
          </a:p>
          <a:p>
            <a:pPr>
              <a:buNone/>
            </a:pPr>
            <a:r>
              <a:rPr lang="fr-FR" dirty="0" smtClean="0"/>
              <a:t>multiples </a:t>
            </a:r>
            <a:r>
              <a:rPr lang="fr-FR" dirty="0"/>
              <a:t>:</a:t>
            </a:r>
            <a:r>
              <a:rPr lang="fr-FR" dirty="0" smtClean="0"/>
              <a:t/>
            </a:r>
            <a:br>
              <a:rPr lang="fr-FR" dirty="0" smtClean="0"/>
            </a:br>
            <a:r>
              <a:rPr lang="fr-FR" dirty="0" smtClean="0"/>
              <a:t>– </a:t>
            </a:r>
            <a:r>
              <a:rPr lang="fr-FR" b="1" dirty="0" smtClean="0"/>
              <a:t>médicales</a:t>
            </a:r>
            <a:r>
              <a:rPr lang="fr-FR" dirty="0" smtClean="0"/>
              <a:t>, dans le sens où ces </a:t>
            </a:r>
            <a:r>
              <a:rPr lang="fr-FR" dirty="0"/>
              <a:t>documents renferment des données concernant la santé des patients et les soins qui leurs ont été prodigués.</a:t>
            </a:r>
            <a:r>
              <a:rPr lang="fr-FR" dirty="0" smtClean="0"/>
              <a:t/>
            </a:r>
            <a:br>
              <a:rPr lang="fr-FR" dirty="0" smtClean="0"/>
            </a:br>
            <a:r>
              <a:rPr lang="fr-FR" dirty="0"/>
              <a:t>–</a:t>
            </a:r>
            <a:r>
              <a:rPr lang="fr-FR" b="1" dirty="0"/>
              <a:t> sociales </a:t>
            </a:r>
            <a:r>
              <a:rPr lang="fr-FR" dirty="0"/>
              <a:t>: ces documents pouvant être transmis à la société (pharmacien, </a:t>
            </a:r>
            <a:r>
              <a:rPr lang="fr-FR" dirty="0" smtClean="0"/>
              <a:t>organismes       d’assurance</a:t>
            </a:r>
            <a:r>
              <a:rPr lang="fr-FR" dirty="0"/>
              <a:t>)</a:t>
            </a:r>
            <a:r>
              <a:rPr lang="fr-FR" dirty="0" smtClean="0"/>
              <a:t/>
            </a:r>
            <a:br>
              <a:rPr lang="fr-FR" dirty="0" smtClean="0"/>
            </a:br>
            <a:r>
              <a:rPr lang="fr-FR" b="1" dirty="0"/>
              <a:t>– médico-légales </a:t>
            </a:r>
            <a:r>
              <a:rPr lang="fr-FR" dirty="0"/>
              <a:t>: en cas de conflit, ces documents prennent toute leur importance et constituent des éléments de référence dans la procédure médico-légale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a:t>Une erreur dans la rédaction d’un certificat peut aussi engager la responsabilité civile du médecin quand elle fait perdre au malade ses droits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r>
              <a:rPr lang="fr-FR" dirty="0"/>
              <a:t>Il faut se rappeler que les certificats doivent être rédigés en conformité avec le respect du secret médical lorsque celui-ci s’impose. A ce titre, le certificat d’hospitalisation par exemple ne doit pas comporter le diagnostic de la maladie pour laquelle le patient a été admis à l’hôpital.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a:solidFill>
                  <a:srgbClr val="FF0000"/>
                </a:solidFill>
              </a:rPr>
              <a:t>L’objectivité et la prudence sont les deux règles principales de rédaction de tout certificat médical</a:t>
            </a:r>
            <a:r>
              <a:rPr lang="fr-FR" dirty="0" smtClean="0">
                <a:solidFill>
                  <a:srgbClr val="FF0000"/>
                </a:solidFill>
              </a:rPr>
              <a:t>.   </a:t>
            </a:r>
          </a:p>
          <a:p>
            <a:endParaRPr lang="fr-FR" dirty="0" smtClean="0">
              <a:solidFill>
                <a:srgbClr val="FF0000"/>
              </a:solidFill>
            </a:endParaRPr>
          </a:p>
          <a:p>
            <a:endParaRPr lang="fr-FR" dirty="0" smtClean="0">
              <a:solidFill>
                <a:srgbClr val="FF0000"/>
              </a:solidFill>
            </a:endParaRPr>
          </a:p>
          <a:p>
            <a:r>
              <a:rPr lang="fr-FR" dirty="0" smtClean="0">
                <a:solidFill>
                  <a:srgbClr val="FF0000"/>
                </a:solidFill>
              </a:rPr>
              <a:t>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401080" cy="5126055"/>
          </a:xfrm>
        </p:spPr>
        <p:txBody>
          <a:bodyPr/>
          <a:lstStyle/>
          <a:p>
            <a:pPr algn="ctr">
              <a:buNone/>
            </a:pPr>
            <a:r>
              <a:rPr lang="fr-FR" dirty="0" smtClean="0">
                <a:solidFill>
                  <a:srgbClr val="FF0000"/>
                </a:solidFill>
              </a:rPr>
              <a:t> </a:t>
            </a:r>
            <a:endParaRPr lang="fr-FR" dirty="0">
              <a:effectLst>
                <a:outerShdw blurRad="50800" dist="38100" dir="2700000" algn="tl" rotWithShape="0">
                  <a:prstClr val="black">
                    <a:alpha val="40000"/>
                  </a:prstClr>
                </a:outerShdw>
              </a:effectLst>
            </a:endParaRPr>
          </a:p>
        </p:txBody>
      </p:sp>
      <p:sp>
        <p:nvSpPr>
          <p:cNvPr id="4" name="Rectangle 3"/>
          <p:cNvSpPr/>
          <p:nvPr/>
        </p:nvSpPr>
        <p:spPr>
          <a:xfrm>
            <a:off x="599726" y="2967335"/>
            <a:ext cx="7944547" cy="923330"/>
          </a:xfrm>
          <a:prstGeom prst="rect">
            <a:avLst/>
          </a:prstGeom>
          <a:noFill/>
        </p:spPr>
        <p:txBody>
          <a:bodyPr wrap="none" lIns="91440" tIns="45720" rIns="91440" bIns="45720">
            <a:spAutoFit/>
          </a:bodyPr>
          <a:lstStyle/>
          <a:p>
            <a:pPr algn="ctr"/>
            <a:r>
              <a:rPr lang="fr-F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Merci de votre patience</a:t>
            </a:r>
            <a:endParaRPr lang="fr-F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nSpc>
                <a:spcPct val="150000"/>
              </a:lnSpc>
              <a:buNone/>
            </a:pPr>
            <a:r>
              <a:rPr lang="fr-FR" dirty="0"/>
              <a:t>Le dossier du malade est constitué d’un dossier </a:t>
            </a:r>
            <a:endParaRPr lang="fr-FR" dirty="0" smtClean="0"/>
          </a:p>
          <a:p>
            <a:pPr>
              <a:lnSpc>
                <a:spcPct val="150000"/>
              </a:lnSpc>
              <a:buNone/>
            </a:pPr>
            <a:r>
              <a:rPr lang="fr-FR" dirty="0" smtClean="0"/>
              <a:t>médical </a:t>
            </a:r>
            <a:r>
              <a:rPr lang="fr-FR" dirty="0"/>
              <a:t>et d’un dossier administratif et social</a:t>
            </a:r>
            <a:r>
              <a:rPr lang="fr-FR" dirty="0" smtClean="0"/>
              <a:t>. </a:t>
            </a:r>
          </a:p>
          <a:p>
            <a:pPr>
              <a:lnSpc>
                <a:spcPct val="150000"/>
              </a:lnSpc>
              <a:buNone/>
            </a:pPr>
            <a:r>
              <a:rPr lang="fr-FR" dirty="0"/>
              <a:t>2-1- Constitution du dossier du malade </a:t>
            </a:r>
            <a:r>
              <a:rPr lang="fr-FR" dirty="0" smtClean="0"/>
              <a:t>:  </a:t>
            </a:r>
          </a:p>
          <a:p>
            <a:pPr>
              <a:lnSpc>
                <a:spcPct val="150000"/>
              </a:lnSpc>
              <a:buNone/>
            </a:pPr>
            <a:r>
              <a:rPr lang="fr-FR" dirty="0"/>
              <a:t>2-1-1- Le dossier médical </a:t>
            </a:r>
            <a:r>
              <a:rPr lang="fr-FR" dirty="0" smtClean="0"/>
              <a:t>:   </a:t>
            </a:r>
          </a:p>
          <a:p>
            <a:pPr>
              <a:lnSpc>
                <a:spcPct val="150000"/>
              </a:lnSpc>
              <a:buNone/>
            </a:pPr>
            <a:r>
              <a:rPr lang="fr-FR" dirty="0"/>
              <a:t>C’est l’ensemble des informations écrites et/ou </a:t>
            </a:r>
            <a:endParaRPr lang="fr-FR" dirty="0" smtClean="0"/>
          </a:p>
          <a:p>
            <a:pPr>
              <a:lnSpc>
                <a:spcPct val="150000"/>
              </a:lnSpc>
              <a:buNone/>
            </a:pPr>
            <a:r>
              <a:rPr lang="fr-FR" dirty="0" smtClean="0"/>
              <a:t>enregistrées </a:t>
            </a:r>
            <a:r>
              <a:rPr lang="fr-FR" dirty="0"/>
              <a:t>concernant la </a:t>
            </a:r>
            <a:r>
              <a:rPr lang="fr-FR" dirty="0" smtClean="0"/>
              <a:t>santé </a:t>
            </a:r>
            <a:r>
              <a:rPr lang="fr-FR" dirty="0"/>
              <a:t>de la personne.</a:t>
            </a:r>
          </a:p>
        </p:txBody>
      </p:sp>
      <p:sp>
        <p:nvSpPr>
          <p:cNvPr id="7" name="Rectangle 6"/>
          <p:cNvSpPr/>
          <p:nvPr/>
        </p:nvSpPr>
        <p:spPr>
          <a:xfrm>
            <a:off x="857224" y="500042"/>
            <a:ext cx="756328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 Le dossier du malade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285728"/>
            <a:ext cx="8229600" cy="5768997"/>
          </a:xfrm>
        </p:spPr>
        <p:txBody>
          <a:bodyPr>
            <a:normAutofit/>
          </a:bodyPr>
          <a:lstStyle/>
          <a:p>
            <a:pPr fontAlgn="base">
              <a:buNone/>
            </a:pPr>
            <a:r>
              <a:rPr lang="fr-FR" i="1" dirty="0"/>
              <a:t>a/La fiche médicale ambulatoire </a:t>
            </a:r>
            <a:r>
              <a:rPr lang="fr-FR" i="1" dirty="0" smtClean="0"/>
              <a:t>:</a:t>
            </a:r>
          </a:p>
          <a:p>
            <a:pPr fontAlgn="base">
              <a:buNone/>
            </a:pPr>
            <a:r>
              <a:rPr lang="fr-FR" i="1" dirty="0" smtClean="0"/>
              <a:t>La </a:t>
            </a:r>
            <a:r>
              <a:rPr lang="fr-FR" dirty="0" smtClean="0"/>
              <a:t>fiche </a:t>
            </a:r>
            <a:r>
              <a:rPr lang="fr-FR" dirty="0"/>
              <a:t>médicale </a:t>
            </a:r>
            <a:r>
              <a:rPr lang="fr-FR" dirty="0" smtClean="0"/>
              <a:t> doit comporter </a:t>
            </a:r>
            <a:r>
              <a:rPr lang="fr-FR" dirty="0"/>
              <a:t>:</a:t>
            </a:r>
            <a:br>
              <a:rPr lang="fr-FR" dirty="0"/>
            </a:br>
            <a:r>
              <a:rPr lang="fr-FR" dirty="0"/>
              <a:t>– L’identité du malade et du médecin-traitant ainsi que la date de l’examen, l’heure étant importante à mentionner dans les situations d’urgence (ex. Samu).</a:t>
            </a:r>
            <a:br>
              <a:rPr lang="fr-FR" dirty="0"/>
            </a:br>
            <a:r>
              <a:rPr lang="fr-FR" dirty="0"/>
              <a:t>– Les données de l’examen : signes positifs et signes négatifs.</a:t>
            </a:r>
            <a:br>
              <a:rPr lang="fr-FR" dirty="0"/>
            </a:br>
            <a:r>
              <a:rPr lang="fr-FR" dirty="0"/>
              <a:t>– Le traitement administré au patient, avec au besoin l’évolution de son état de santé.</a:t>
            </a:r>
            <a:br>
              <a:rPr lang="fr-FR" dirty="0"/>
            </a:br>
            <a:r>
              <a:rPr lang="fr-FR" dirty="0"/>
              <a:t>– Les certificats médicaux délivrés.</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285750"/>
            <a:ext cx="8229600" cy="5840413"/>
          </a:xfrm>
        </p:spPr>
        <p:txBody>
          <a:bodyPr>
            <a:normAutofit fontScale="92500" lnSpcReduction="20000"/>
          </a:bodyPr>
          <a:lstStyle/>
          <a:p>
            <a:pPr fontAlgn="base">
              <a:lnSpc>
                <a:spcPct val="150000"/>
              </a:lnSpc>
              <a:buNone/>
            </a:pPr>
            <a:r>
              <a:rPr lang="fr-FR" i="1" dirty="0"/>
              <a:t>b/Le dossier médical d’hospitalisation </a:t>
            </a:r>
            <a:r>
              <a:rPr lang="fr-FR" i="1" dirty="0" smtClean="0"/>
              <a:t>:</a:t>
            </a:r>
          </a:p>
          <a:p>
            <a:pPr fontAlgn="base">
              <a:lnSpc>
                <a:spcPct val="150000"/>
              </a:lnSpc>
              <a:buNone/>
            </a:pPr>
            <a:r>
              <a:rPr lang="fr-FR" dirty="0" smtClean="0"/>
              <a:t>Il </a:t>
            </a:r>
            <a:r>
              <a:rPr lang="fr-FR" dirty="0"/>
              <a:t>doit comporter :</a:t>
            </a:r>
          </a:p>
          <a:p>
            <a:pPr fontAlgn="base">
              <a:lnSpc>
                <a:spcPct val="150000"/>
              </a:lnSpc>
              <a:buNone/>
            </a:pPr>
            <a:r>
              <a:rPr lang="fr-FR" dirty="0"/>
              <a:t>* A l’admission :</a:t>
            </a:r>
            <a:br>
              <a:rPr lang="fr-FR" dirty="0"/>
            </a:br>
            <a:r>
              <a:rPr lang="fr-FR" dirty="0"/>
              <a:t>– Le motif et la date de l’admission.</a:t>
            </a:r>
            <a:br>
              <a:rPr lang="fr-FR" dirty="0"/>
            </a:br>
            <a:r>
              <a:rPr lang="fr-FR" dirty="0"/>
              <a:t>– Le mode d’hospitalisation (libre, hospitalisation d’office ou hospitalisation à la demande d’une tierce personne).</a:t>
            </a:r>
            <a:br>
              <a:rPr lang="fr-FR" dirty="0"/>
            </a:br>
            <a:r>
              <a:rPr lang="fr-FR" dirty="0"/>
              <a:t>– Les données de l’examen.</a:t>
            </a:r>
            <a:br>
              <a:rPr lang="fr-FR" dirty="0"/>
            </a:br>
            <a:r>
              <a:rPr lang="fr-FR" dirty="0"/>
              <a:t>– Les prescriptions initiales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nSpc>
                <a:spcPct val="150000"/>
              </a:lnSpc>
              <a:buNone/>
            </a:pPr>
            <a:r>
              <a:rPr lang="fr-FR" dirty="0"/>
              <a:t>* Durant le séjour :</a:t>
            </a:r>
            <a:r>
              <a:rPr lang="fr-FR" dirty="0" smtClean="0"/>
              <a:t/>
            </a:r>
            <a:br>
              <a:rPr lang="fr-FR" dirty="0" smtClean="0"/>
            </a:br>
            <a:r>
              <a:rPr lang="fr-FR" dirty="0"/>
              <a:t>– Le suivi du malade (au quotidien au minimum, pluriquotidien en cas de nécessité).</a:t>
            </a:r>
            <a:r>
              <a:rPr lang="fr-FR" dirty="0" smtClean="0"/>
              <a:t/>
            </a:r>
            <a:br>
              <a:rPr lang="fr-FR" dirty="0" smtClean="0"/>
            </a:br>
            <a:r>
              <a:rPr lang="fr-FR" dirty="0"/>
              <a:t>– Les comptes-rendus opératoires, d’explorations ou d’accouchement.</a:t>
            </a:r>
            <a:r>
              <a:rPr lang="fr-FR" dirty="0" smtClean="0"/>
              <a:t/>
            </a:r>
            <a:br>
              <a:rPr lang="fr-FR" dirty="0" smtClean="0"/>
            </a:br>
            <a:r>
              <a:rPr lang="fr-FR" dirty="0"/>
              <a:t>– Les bulletins des soins paramédicaux.</a:t>
            </a:r>
            <a:r>
              <a:rPr lang="fr-FR" dirty="0" smtClean="0"/>
              <a:t/>
            </a:r>
            <a:br>
              <a:rPr lang="fr-FR" dirty="0" smtClean="0"/>
            </a:br>
            <a:r>
              <a:rPr lang="fr-FR" dirty="0"/>
              <a:t>– Les tableaux de surveillance.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57166"/>
            <a:ext cx="7729566" cy="5572164"/>
          </a:xfrm>
        </p:spPr>
        <p:txBody>
          <a:bodyPr>
            <a:normAutofit/>
          </a:bodyPr>
          <a:lstStyle/>
          <a:p>
            <a:pPr>
              <a:buNone/>
            </a:pPr>
            <a:r>
              <a:rPr lang="fr-FR" dirty="0"/>
              <a:t>* A la sortie :</a:t>
            </a:r>
            <a:r>
              <a:rPr lang="fr-FR" dirty="0" smtClean="0"/>
              <a:t/>
            </a:r>
            <a:br>
              <a:rPr lang="fr-FR" dirty="0" smtClean="0"/>
            </a:br>
            <a:r>
              <a:rPr lang="fr-FR" dirty="0"/>
              <a:t>– Le résumé d’hospitalisation dont une copie est remise au malade (droit du malade) pour assurer la continuité des soins au besoin par d’autres médecins.</a:t>
            </a:r>
            <a:r>
              <a:rPr lang="fr-FR" dirty="0" smtClean="0"/>
              <a:t/>
            </a:r>
            <a:br>
              <a:rPr lang="fr-FR" dirty="0" smtClean="0"/>
            </a:br>
            <a:r>
              <a:rPr lang="fr-FR" dirty="0"/>
              <a:t>– Les prescriptions mentionnées sur une ordonnance médicale</a:t>
            </a:r>
            <a:r>
              <a:rPr lang="fr-FR" dirty="0" smtClean="0"/>
              <a:t/>
            </a:r>
            <a:br>
              <a:rPr lang="fr-FR" dirty="0" smtClean="0"/>
            </a:br>
            <a:r>
              <a:rPr lang="fr-FR" dirty="0"/>
              <a:t>– D’autres documents tel que les certificats médicaux, les feuilles de prise en charge (remboursement des soins)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28596" y="285728"/>
            <a:ext cx="8229600" cy="5929354"/>
          </a:xfrm>
        </p:spPr>
        <p:txBody>
          <a:bodyPr>
            <a:normAutofit lnSpcReduction="10000"/>
          </a:bodyPr>
          <a:lstStyle/>
          <a:p>
            <a:pPr fontAlgn="base">
              <a:lnSpc>
                <a:spcPct val="150000"/>
              </a:lnSpc>
              <a:buNone/>
            </a:pPr>
            <a:r>
              <a:rPr lang="fr-FR" b="1" dirty="0"/>
              <a:t>2-1-2- Le dossier administratif et social :</a:t>
            </a:r>
            <a:endParaRPr lang="fr-FR" dirty="0"/>
          </a:p>
          <a:p>
            <a:pPr fontAlgn="base">
              <a:lnSpc>
                <a:spcPct val="150000"/>
              </a:lnSpc>
            </a:pPr>
            <a:r>
              <a:rPr lang="fr-FR" dirty="0"/>
              <a:t>Il comporte le billet de salle correspondant à la déclaration administrative de son admission dans un service de l’hôpital. (Il est à noter qu’un malade peut demander que son nom ne soit pas signalé dans le dossier administratif mais du point de vue légal son identité réelle doit être consignée dans son dossier médical)</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1135</Words>
  <Application>Microsoft Office PowerPoint</Application>
  <PresentationFormat>Affichage à l'écran (4:3)</PresentationFormat>
  <Paragraphs>77</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Le dossier médical est la propriété de qui ?</vt:lpstr>
      <vt:lpstr>Diapositive 12</vt:lpstr>
      <vt:lpstr>Diapositive 13</vt:lpstr>
      <vt:lpstr>Diapositive 14</vt:lpstr>
      <vt:lpstr>Diapositive 15</vt:lpstr>
      <vt:lpstr>3 – L’ordonnance médicale :</vt:lpstr>
      <vt:lpstr>Diapositive 17</vt:lpstr>
      <vt:lpstr>Diapositive 18</vt:lpstr>
      <vt:lpstr>Diapositive 19</vt:lpstr>
      <vt:lpstr>Diapositive 20</vt:lpstr>
      <vt:lpstr>Diapositive 21</vt:lpstr>
      <vt:lpstr>Diapositive 22</vt:lpstr>
      <vt:lpstr>Diapositive 23</vt:lpstr>
      <vt:lpstr>Diapositive 24</vt:lpstr>
      <vt:lpstr>4- Les certificats médicaux :</vt:lpstr>
      <vt:lpstr>Diapositive 26</vt:lpstr>
      <vt:lpstr>Diapositive 27</vt:lpstr>
      <vt:lpstr>Diapositive 28</vt:lpstr>
      <vt:lpstr>Diapositive 29</vt:lpstr>
      <vt:lpstr>Diapositive 30</vt:lpstr>
      <vt:lpstr>Diapositive 31</vt:lpstr>
      <vt:lpstr>Diapositive 32</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TOSHIBA</cp:lastModifiedBy>
  <cp:revision>32</cp:revision>
  <dcterms:created xsi:type="dcterms:W3CDTF">2021-01-20T17:19:31Z</dcterms:created>
  <dcterms:modified xsi:type="dcterms:W3CDTF">2021-07-06T20:12:06Z</dcterms:modified>
</cp:coreProperties>
</file>