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5" r:id="rId4"/>
    <p:sldId id="276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599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8584-7E6A-4A1B-A951-5CEAED6D2C5F}" type="datetimeFigureOut">
              <a:rPr lang="fr-FR" smtClean="0"/>
              <a:pPr/>
              <a:t>06/07/2021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BF36-F974-4D37-A0EE-2D5627B506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8584-7E6A-4A1B-A951-5CEAED6D2C5F}" type="datetimeFigureOut">
              <a:rPr lang="fr-FR" smtClean="0"/>
              <a:pPr/>
              <a:t>06/07/2021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BF36-F974-4D37-A0EE-2D5627B506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8584-7E6A-4A1B-A951-5CEAED6D2C5F}" type="datetimeFigureOut">
              <a:rPr lang="fr-FR" smtClean="0"/>
              <a:pPr/>
              <a:t>06/07/2021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BF36-F974-4D37-A0EE-2D5627B506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8584-7E6A-4A1B-A951-5CEAED6D2C5F}" type="datetimeFigureOut">
              <a:rPr lang="fr-FR" smtClean="0"/>
              <a:pPr/>
              <a:t>06/07/2021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BF36-F974-4D37-A0EE-2D5627B506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8584-7E6A-4A1B-A951-5CEAED6D2C5F}" type="datetimeFigureOut">
              <a:rPr lang="fr-FR" smtClean="0"/>
              <a:pPr/>
              <a:t>06/07/2021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BF36-F974-4D37-A0EE-2D5627B506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8584-7E6A-4A1B-A951-5CEAED6D2C5F}" type="datetimeFigureOut">
              <a:rPr lang="fr-FR" smtClean="0"/>
              <a:pPr/>
              <a:t>06/07/2021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BF36-F974-4D37-A0EE-2D5627B506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8584-7E6A-4A1B-A951-5CEAED6D2C5F}" type="datetimeFigureOut">
              <a:rPr lang="fr-FR" smtClean="0"/>
              <a:pPr/>
              <a:t>06/07/2021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BF36-F974-4D37-A0EE-2D5627B506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8584-7E6A-4A1B-A951-5CEAED6D2C5F}" type="datetimeFigureOut">
              <a:rPr lang="fr-FR" smtClean="0"/>
              <a:pPr/>
              <a:t>06/07/2021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BF36-F974-4D37-A0EE-2D5627B506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8584-7E6A-4A1B-A951-5CEAED6D2C5F}" type="datetimeFigureOut">
              <a:rPr lang="fr-FR" smtClean="0"/>
              <a:pPr/>
              <a:t>06/07/2021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BF36-F974-4D37-A0EE-2D5627B506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8584-7E6A-4A1B-A951-5CEAED6D2C5F}" type="datetimeFigureOut">
              <a:rPr lang="fr-FR" smtClean="0"/>
              <a:pPr/>
              <a:t>06/07/2021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BF36-F974-4D37-A0EE-2D5627B506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8584-7E6A-4A1B-A951-5CEAED6D2C5F}" type="datetimeFigureOut">
              <a:rPr lang="fr-FR" smtClean="0"/>
              <a:pPr/>
              <a:t>06/07/2021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BF36-F974-4D37-A0EE-2D5627B506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F8584-7E6A-4A1B-A951-5CEAED6D2C5F}" type="datetimeFigureOut">
              <a:rPr lang="fr-FR" smtClean="0"/>
              <a:pPr/>
              <a:t>06/07/2021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6BF36-F974-4D37-A0EE-2D5627B506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4929222"/>
          </a:xfrm>
        </p:spPr>
        <p:txBody>
          <a:bodyPr>
            <a:normAutofit fontScale="90000"/>
          </a:bodyPr>
          <a:lstStyle/>
          <a:p>
            <a:r>
              <a:rPr lang="fr-FR" b="1" dirty="0"/>
              <a:t/>
            </a:r>
            <a:br>
              <a:rPr lang="fr-FR" b="1" dirty="0"/>
            </a:br>
            <a:r>
              <a:rPr lang="fr-FR" sz="3100" dirty="0" smtClean="0"/>
              <a:t>Faculté de Médecine</a:t>
            </a:r>
            <a:r>
              <a:rPr lang="fr-FR" sz="3100" b="1" dirty="0"/>
              <a:t/>
            </a:r>
            <a:br>
              <a:rPr lang="fr-FR" sz="3100" b="1" dirty="0"/>
            </a:br>
            <a:r>
              <a:rPr lang="fr-FR" sz="3100" dirty="0" smtClean="0"/>
              <a:t>Pr. B.BENSMAIN</a:t>
            </a: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2700" dirty="0" smtClean="0"/>
              <a:t>Service de Médecine </a:t>
            </a:r>
            <a:r>
              <a:rPr lang="fr-FR" sz="2700" dirty="0"/>
              <a:t>L</a:t>
            </a:r>
            <a:r>
              <a:rPr lang="fr-FR" sz="2700" dirty="0" smtClean="0"/>
              <a:t>égale</a:t>
            </a:r>
            <a:r>
              <a:rPr lang="fr-FR" sz="2700" dirty="0"/>
              <a:t/>
            </a:r>
            <a:br>
              <a:rPr lang="fr-FR" sz="2700" dirty="0"/>
            </a:br>
            <a:r>
              <a:rPr lang="fr-FR" sz="2700" dirty="0" smtClean="0"/>
              <a:t>C. H. U. Constantine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Le </a:t>
            </a:r>
            <a:r>
              <a:rPr lang="fr-FR" b="1" dirty="0"/>
              <a:t>constat de </a:t>
            </a:r>
            <a:r>
              <a:rPr lang="fr-FR" b="1" dirty="0" smtClean="0"/>
              <a:t>décès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> </a:t>
            </a:r>
            <a:r>
              <a:rPr lang="fr-FR" b="1" dirty="0" smtClean="0"/>
              <a:t>                               </a:t>
            </a:r>
            <a:r>
              <a:rPr lang="fr-FR" sz="3600" b="1" dirty="0" smtClean="0"/>
              <a:t>Pr. A.BELLOUM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  <a:buNone/>
            </a:pPr>
            <a:endParaRPr lang="fr-FR" dirty="0" smtClean="0"/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Dans le cas où le médecin n’a jamais vu le défunt 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ou lorsqu’il s’agit de personne étrangère où Défiguré, le médecin ne 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doit jamais tenir compte d’une identité dictée et doit mentionner ; 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Corps non identifier, où X Masculin et en cas de décès multiples, il ne 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faut pas hésiter à faire appel aux spécialistes en identification (service 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de police scientifique ).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IV – LE CERTIFICAT MEDICAL DE CONSTATATION DE DECES 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200000"/>
              </a:lnSpc>
              <a:buNone/>
            </a:pPr>
            <a:r>
              <a:rPr lang="fr-FR" dirty="0" smtClean="0"/>
              <a:t>C’est le document médical remis aux parents ou à l’autorité judiciaire , au 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terme de la constatation il doit permettre l’établissement de l’acte de décès 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comme il est précisé à l’article 76  du code de l’état civil :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« L’officier ne pourra en rédiger l’acte et permettre l’inhumation qu’après 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l’établissement d’un certificat  médical du décès :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fr-FR" dirty="0" smtClean="0"/>
              <a:t>Le certificat de décès doit se conformer au 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modèle confectionné en 2016 , se présenter 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sous forme d’un imprimé divisé en deux parties 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dont le rôle est bien différent mais qui ont 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toutes les deux un intérêt certain.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- La 1 ère partie est destinée au bureau de l’état civil </a:t>
            </a:r>
          </a:p>
          <a:p>
            <a:pPr>
              <a:buNone/>
            </a:pPr>
            <a:r>
              <a:rPr lang="fr-FR" dirty="0" smtClean="0"/>
              <a:t>elle comporte l’identité du défunt, nom, prénom, </a:t>
            </a:r>
          </a:p>
          <a:p>
            <a:pPr>
              <a:buNone/>
            </a:pPr>
            <a:r>
              <a:rPr lang="fr-FR" dirty="0" smtClean="0"/>
              <a:t>adresse, le médecin y certifie que la mort est réelle </a:t>
            </a:r>
          </a:p>
          <a:p>
            <a:pPr>
              <a:buNone/>
            </a:pPr>
            <a:r>
              <a:rPr lang="fr-FR" dirty="0" smtClean="0"/>
              <a:t>et constante.</a:t>
            </a:r>
          </a:p>
          <a:p>
            <a:pPr>
              <a:buFontTx/>
              <a:buChar char="-"/>
            </a:pPr>
            <a:r>
              <a:rPr lang="fr-FR" dirty="0" smtClean="0"/>
              <a:t>La 2éme partie constitue le certificat médical de </a:t>
            </a:r>
          </a:p>
          <a:p>
            <a:pPr>
              <a:buFontTx/>
              <a:buChar char="-"/>
            </a:pPr>
            <a:r>
              <a:rPr lang="fr-FR" dirty="0" smtClean="0"/>
              <a:t>la cause de la mort proprement dite. Elle est </a:t>
            </a:r>
          </a:p>
          <a:p>
            <a:pPr>
              <a:buNone/>
            </a:pPr>
            <a:r>
              <a:rPr lang="fr-FR" dirty="0" smtClean="0"/>
              <a:t>conçu de manière à fournir les renseignement en </a:t>
            </a:r>
          </a:p>
          <a:p>
            <a:pPr>
              <a:buNone/>
            </a:pPr>
            <a:r>
              <a:rPr lang="fr-FR" dirty="0" smtClean="0"/>
              <a:t>clair et aussi détaillés que possible, qui faciliteront </a:t>
            </a:r>
          </a:p>
          <a:p>
            <a:pPr>
              <a:buNone/>
            </a:pPr>
            <a:r>
              <a:rPr lang="fr-FR" dirty="0" smtClean="0"/>
              <a:t>l’identification de la cause initiale du décès.</a:t>
            </a:r>
          </a:p>
          <a:p>
            <a:pPr>
              <a:buNone/>
            </a:pPr>
            <a:r>
              <a:rPr lang="fr-FR" dirty="0" smtClean="0"/>
              <a:t>Cette partie est anonyme et est transmise au </a:t>
            </a:r>
          </a:p>
          <a:p>
            <a:pPr>
              <a:buNone/>
            </a:pPr>
            <a:r>
              <a:rPr lang="fr-FR" dirty="0" smtClean="0"/>
              <a:t>direction de santé de wilaya sous forme de carte </a:t>
            </a:r>
          </a:p>
          <a:p>
            <a:pPr>
              <a:buNone/>
            </a:pPr>
            <a:r>
              <a:rPr lang="fr-FR" dirty="0" smtClean="0"/>
              <a:t>lettre en cas de mort naturelle.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fr-FR" dirty="0" smtClean="0"/>
              <a:t>En cas de mort suspecte, le ministère public en 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est immédiatement informé par le biais de 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l’officier de l’état civil, et en raison de la mention 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« Mort suspecte » porté sur le certificat de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décès.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V – LA DECLARATION ADMINISTRATIVE DU DECES 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/>
              <a:t>a) </a:t>
            </a:r>
            <a:r>
              <a:rPr lang="fr-FR" b="1" dirty="0" smtClean="0"/>
              <a:t>L’Acte de Décès</a:t>
            </a:r>
            <a:r>
              <a:rPr lang="fr-FR" dirty="0" smtClean="0"/>
              <a:t> :</a:t>
            </a:r>
          </a:p>
          <a:p>
            <a:pPr>
              <a:buNone/>
            </a:pPr>
            <a:r>
              <a:rPr lang="fr-FR" dirty="0" smtClean="0"/>
              <a:t>l’acte de décès est l’ultime acte de l’état civil d’un </a:t>
            </a:r>
          </a:p>
          <a:p>
            <a:pPr>
              <a:buNone/>
            </a:pPr>
            <a:r>
              <a:rPr lang="fr-FR" dirty="0" smtClean="0"/>
              <a:t>citoyen – et marque le jour de l’ouverture de la </a:t>
            </a:r>
          </a:p>
          <a:p>
            <a:pPr>
              <a:buNone/>
            </a:pPr>
            <a:r>
              <a:rPr lang="fr-FR" dirty="0" smtClean="0"/>
              <a:t>succession –</a:t>
            </a:r>
          </a:p>
          <a:p>
            <a:pPr>
              <a:buNone/>
            </a:pPr>
            <a:r>
              <a:rPr lang="fr-FR" dirty="0" smtClean="0"/>
              <a:t>Dresser les actes de décès est une obligation qui </a:t>
            </a:r>
          </a:p>
          <a:p>
            <a:pPr>
              <a:buNone/>
            </a:pPr>
            <a:r>
              <a:rPr lang="fr-FR" dirty="0" smtClean="0"/>
              <a:t>incombe le président de l’A.P.C.</a:t>
            </a:r>
          </a:p>
          <a:p>
            <a:pPr>
              <a:buNone/>
            </a:pPr>
            <a:r>
              <a:rPr lang="fr-FR" dirty="0" smtClean="0"/>
              <a:t>A cet effet il </a:t>
            </a:r>
            <a:r>
              <a:rPr lang="fr-FR" dirty="0" err="1" smtClean="0"/>
              <a:t>délégue</a:t>
            </a:r>
            <a:r>
              <a:rPr lang="fr-FR" dirty="0" smtClean="0"/>
              <a:t> ces pouvoir à un personnel qui </a:t>
            </a:r>
          </a:p>
          <a:p>
            <a:pPr>
              <a:buNone/>
            </a:pPr>
            <a:r>
              <a:rPr lang="fr-FR" dirty="0" smtClean="0"/>
              <a:t>exerce les fonctions d’officier d’état civil.</a:t>
            </a:r>
          </a:p>
          <a:p>
            <a:pPr>
              <a:buNone/>
            </a:pPr>
            <a:r>
              <a:rPr lang="fr-FR" dirty="0" smtClean="0"/>
              <a:t>La loi ne prescrit pas que l’on indique dans l’acte de </a:t>
            </a:r>
          </a:p>
          <a:p>
            <a:pPr>
              <a:buNone/>
            </a:pPr>
            <a:r>
              <a:rPr lang="fr-FR" dirty="0" smtClean="0"/>
              <a:t>décès la cause et les circonstances de la mort.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fr-FR" dirty="0" smtClean="0"/>
              <a:t>b) </a:t>
            </a:r>
            <a:r>
              <a:rPr lang="fr-FR" b="1" dirty="0" smtClean="0"/>
              <a:t>La Déclaration de Décès</a:t>
            </a:r>
            <a:r>
              <a:rPr lang="fr-FR" dirty="0" smtClean="0"/>
              <a:t> :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La déclaration d’un décès se fait auprès de 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l’officier l’état civil qui a pour prérogative 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essentielle, de dresser des actes de décès après 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avoir vérifier l’identité du défunt.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  <a:buNone/>
            </a:pPr>
            <a:r>
              <a:rPr lang="fr-FR" dirty="0" smtClean="0"/>
              <a:t>c) </a:t>
            </a:r>
            <a:r>
              <a:rPr lang="fr-FR" b="1" dirty="0" smtClean="0"/>
              <a:t>Déclaration lors d’un Décès survenu dans un Etablissement </a:t>
            </a:r>
          </a:p>
          <a:p>
            <a:pPr>
              <a:lnSpc>
                <a:spcPct val="200000"/>
              </a:lnSpc>
              <a:buNone/>
            </a:pPr>
            <a:r>
              <a:rPr lang="fr-FR" b="1" dirty="0" smtClean="0"/>
              <a:t>Publique ou Sanitaire</a:t>
            </a:r>
            <a:r>
              <a:rPr lang="fr-FR" dirty="0" smtClean="0"/>
              <a:t> :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Il est fait obligation aux directeurs administratifs de ces établissements 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de donner avis dans les 24 heures à l’officier d’état civil.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Ces Etablissements sont tenus de tenir un registre sur lequel seront 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inscrit les déclarations  et renseignements.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250000"/>
              </a:lnSpc>
              <a:buNone/>
            </a:pPr>
            <a:r>
              <a:rPr lang="fr-FR" b="1" dirty="0" smtClean="0"/>
              <a:t>d) Déclaration d’une Personne non Identifié :</a:t>
            </a:r>
            <a:endParaRPr lang="fr-FR" dirty="0" smtClean="0"/>
          </a:p>
          <a:p>
            <a:pPr>
              <a:lnSpc>
                <a:spcPct val="250000"/>
              </a:lnSpc>
              <a:buNone/>
            </a:pPr>
            <a:r>
              <a:rPr lang="fr-FR" dirty="0" smtClean="0"/>
              <a:t>Elle est effectuée par l’autorité judiciaire ( l’O.P.J ) et l’acte de décès doit </a:t>
            </a:r>
          </a:p>
          <a:p>
            <a:pPr>
              <a:lnSpc>
                <a:spcPct val="250000"/>
              </a:lnSpc>
              <a:buNone/>
            </a:pPr>
            <a:r>
              <a:rPr lang="fr-FR" dirty="0" smtClean="0"/>
              <a:t>comporté le signalement le plus complet pour une éventuelle </a:t>
            </a:r>
          </a:p>
          <a:p>
            <a:pPr>
              <a:lnSpc>
                <a:spcPct val="250000"/>
              </a:lnSpc>
              <a:buNone/>
            </a:pPr>
            <a:r>
              <a:rPr lang="fr-FR" dirty="0" smtClean="0"/>
              <a:t>identification.</a:t>
            </a:r>
          </a:p>
          <a:p>
            <a:pPr>
              <a:lnSpc>
                <a:spcPct val="250000"/>
              </a:lnSpc>
              <a:buNone/>
            </a:pPr>
            <a:r>
              <a:rPr lang="fr-FR" dirty="0" smtClean="0"/>
              <a:t>Dans tous les cas, il appartient au déclarant de fournir un certificat médical de </a:t>
            </a:r>
          </a:p>
          <a:p>
            <a:pPr>
              <a:lnSpc>
                <a:spcPct val="250000"/>
              </a:lnSpc>
              <a:buNone/>
            </a:pPr>
            <a:r>
              <a:rPr lang="fr-FR" dirty="0" smtClean="0"/>
              <a:t>décès.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I- Introduction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Le Médecin praticien est très souvent la seule où </a:t>
            </a:r>
          </a:p>
          <a:p>
            <a:pPr>
              <a:buNone/>
            </a:pPr>
            <a:r>
              <a:rPr lang="fr-FR" dirty="0" smtClean="0"/>
              <a:t>la première personne qui se rend auprès d’un </a:t>
            </a:r>
          </a:p>
          <a:p>
            <a:pPr>
              <a:buNone/>
            </a:pPr>
            <a:r>
              <a:rPr lang="fr-FR" dirty="0" smtClean="0"/>
              <a:t>cadavre ,dont la mission consiste à constater le </a:t>
            </a:r>
          </a:p>
          <a:p>
            <a:pPr>
              <a:buNone/>
            </a:pPr>
            <a:r>
              <a:rPr lang="fr-FR" dirty="0" smtClean="0"/>
              <a:t>décès .</a:t>
            </a:r>
          </a:p>
          <a:p>
            <a:pPr>
              <a:buNone/>
            </a:pPr>
            <a:r>
              <a:rPr lang="fr-FR" dirty="0" smtClean="0"/>
              <a:t>Cette constatation médicale du décès est une </a:t>
            </a:r>
          </a:p>
          <a:p>
            <a:pPr>
              <a:buNone/>
            </a:pPr>
            <a:r>
              <a:rPr lang="fr-FR" dirty="0" smtClean="0"/>
              <a:t>obligation du médecin vis à vis de celui qui vient </a:t>
            </a:r>
          </a:p>
          <a:p>
            <a:pPr>
              <a:buNone/>
            </a:pPr>
            <a:r>
              <a:rPr lang="fr-FR" dirty="0" smtClean="0"/>
              <a:t>de mourir mais aussi vis à vis de la société.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fr-FR" dirty="0" smtClean="0"/>
              <a:t>C’est la première démarche obligatoire. Elle consiste à faire constater au plus vite le décès par un médecin. </a:t>
            </a:r>
            <a:r>
              <a:rPr lang="fr-FR" b="1" dirty="0" smtClean="0"/>
              <a:t>Tout médecin est habilité à constater un décès</a:t>
            </a:r>
            <a:r>
              <a:rPr lang="fr-FR" dirty="0" smtClean="0"/>
              <a:t>. Contacté directement par la famille, ou à défaut par un proche, le médecin établit un certificat médical constatant le décès.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fr-FR" dirty="0" smtClean="0"/>
              <a:t>Ce constat doit être </a:t>
            </a:r>
            <a:r>
              <a:rPr lang="fr-FR" b="1" dirty="0" smtClean="0"/>
              <a:t>établi sur un document réglementaire</a:t>
            </a:r>
            <a:r>
              <a:rPr lang="fr-FR" dirty="0" smtClean="0"/>
              <a:t> indispensable à l’organisation des Obsèques. Si le médecin constate une mort naturelle, il appartiendra à la famille de choisir entre “garder le corps au domicile“ jusqu’au jour des Obsèques ou le faire transférer, avant mise en bière (sans cercueil), dans “une Chambre Funéraire“.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Tout médecin est censé, de part sa formation, </a:t>
            </a:r>
          </a:p>
          <a:p>
            <a:pPr>
              <a:buNone/>
            </a:pPr>
            <a:r>
              <a:rPr lang="fr-FR" dirty="0" smtClean="0"/>
              <a:t>avoir des connaissances exactes des </a:t>
            </a:r>
          </a:p>
          <a:p>
            <a:pPr>
              <a:buNone/>
            </a:pPr>
            <a:r>
              <a:rPr lang="fr-FR" dirty="0" smtClean="0"/>
              <a:t>conséquences juridiques et sociales de cet acte</a:t>
            </a:r>
            <a:r>
              <a:rPr lang="fr-FR" b="1" dirty="0" smtClean="0"/>
              <a:t>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II- LA CONSTATATION MEDICALE DU DECES 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fr-FR" dirty="0" smtClean="0"/>
              <a:t>La constatation médicale consiste en un examen 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de corps et en l’établissement du diagnostic de la 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mort. </a:t>
            </a:r>
          </a:p>
          <a:p>
            <a:pPr>
              <a:lnSpc>
                <a:spcPct val="200000"/>
              </a:lnSpc>
              <a:buNone/>
            </a:pPr>
            <a:r>
              <a:rPr lang="fr-FR" smtClean="0"/>
              <a:t>Parmis </a:t>
            </a:r>
            <a:r>
              <a:rPr lang="fr-FR" dirty="0" smtClean="0"/>
              <a:t>les situations dans lesquelles le médecin 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est amené à constater un décès  on cite :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200000"/>
              </a:lnSpc>
              <a:buNone/>
            </a:pPr>
            <a:r>
              <a:rPr lang="fr-FR" u="sng" dirty="0" smtClean="0"/>
              <a:t>Le constat précoce de la mort </a:t>
            </a:r>
            <a:r>
              <a:rPr lang="fr-FR" dirty="0" smtClean="0"/>
              <a:t>: </a:t>
            </a:r>
          </a:p>
          <a:p>
            <a:pPr lvl="0">
              <a:lnSpc>
                <a:spcPct val="200000"/>
              </a:lnSpc>
              <a:buNone/>
            </a:pPr>
            <a:r>
              <a:rPr lang="fr-FR" dirty="0" smtClean="0"/>
              <a:t>il traduit la certitude médicale de la réalité et de la </a:t>
            </a:r>
          </a:p>
          <a:p>
            <a:pPr lvl="0">
              <a:lnSpc>
                <a:spcPct val="200000"/>
              </a:lnSpc>
              <a:buNone/>
            </a:pPr>
            <a:r>
              <a:rPr lang="fr-FR" dirty="0" smtClean="0"/>
              <a:t>constance du décès.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Il est basé sur un examen de corps à la recherche des 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signes positif de la mort et des signes négatifs de la vie.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/>
              <a:t>C’est le constat le plus habituellement fait.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/>
          </a:bodyPr>
          <a:lstStyle/>
          <a:p>
            <a:pPr lvl="0">
              <a:lnSpc>
                <a:spcPct val="200000"/>
              </a:lnSpc>
              <a:buNone/>
            </a:pPr>
            <a:r>
              <a:rPr lang="fr-FR" dirty="0" smtClean="0"/>
              <a:t>2-Le constat tardif de la mort : </a:t>
            </a:r>
          </a:p>
          <a:p>
            <a:pPr lvl="0">
              <a:lnSpc>
                <a:spcPct val="200000"/>
              </a:lnSpc>
              <a:buNone/>
            </a:pPr>
            <a:r>
              <a:rPr lang="fr-FR" dirty="0" smtClean="0"/>
              <a:t> il s’agit en fait de rechercher les signes tardifs de la </a:t>
            </a:r>
          </a:p>
          <a:p>
            <a:pPr lvl="0">
              <a:lnSpc>
                <a:spcPct val="200000"/>
              </a:lnSpc>
              <a:buNone/>
            </a:pPr>
            <a:r>
              <a:rPr lang="fr-FR" dirty="0" smtClean="0"/>
              <a:t>mort (décomposition du corps, entomologie</a:t>
            </a:r>
          </a:p>
          <a:p>
            <a:pPr lvl="0">
              <a:lnSpc>
                <a:spcPct val="200000"/>
              </a:lnSpc>
              <a:buNone/>
            </a:pPr>
            <a:r>
              <a:rPr lang="fr-FR" dirty="0" smtClean="0"/>
              <a:t>médico-légale, problème d’identification, recherche </a:t>
            </a:r>
          </a:p>
          <a:p>
            <a:pPr lvl="0">
              <a:lnSpc>
                <a:spcPct val="200000"/>
              </a:lnSpc>
              <a:buNone/>
            </a:pPr>
            <a:r>
              <a:rPr lang="fr-FR" dirty="0" smtClean="0"/>
              <a:t>de cause de la mort délicate 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III – DETERMINATION DE L’IDENTITE DU DEFUNT 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Dans la plus part des cas, l’identification du </a:t>
            </a:r>
          </a:p>
          <a:p>
            <a:pPr>
              <a:buNone/>
            </a:pPr>
            <a:r>
              <a:rPr lang="fr-FR" dirty="0" smtClean="0"/>
              <a:t>défunt ne pose pas de problème :</a:t>
            </a:r>
          </a:p>
          <a:p>
            <a:pPr>
              <a:buNone/>
            </a:pPr>
            <a:r>
              <a:rPr lang="fr-FR" dirty="0" smtClean="0"/>
              <a:t>- Malade admis à l’hôpital ;</a:t>
            </a:r>
          </a:p>
          <a:p>
            <a:pPr>
              <a:buNone/>
            </a:pPr>
            <a:r>
              <a:rPr lang="fr-FR" dirty="0" smtClean="0"/>
              <a:t>- Constatation faite par médecin traitant ;</a:t>
            </a:r>
          </a:p>
          <a:p>
            <a:pPr>
              <a:buNone/>
            </a:pPr>
            <a:r>
              <a:rPr lang="fr-FR" dirty="0" smtClean="0"/>
              <a:t>- présentation d’une pièce d’identité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656</Words>
  <Application>Microsoft Office PowerPoint</Application>
  <PresentationFormat>Affichage à l'écran (4:3)</PresentationFormat>
  <Paragraphs>100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 Faculté de Médecine Pr. B.BENSMAIN Service de Médecine Légale C. H. U. Constantine  Le constat de décès                                  Pr. A.BELLOUM </vt:lpstr>
      <vt:lpstr> I- Introduction : </vt:lpstr>
      <vt:lpstr>Diapositive 3</vt:lpstr>
      <vt:lpstr>Diapositive 4</vt:lpstr>
      <vt:lpstr>Diapositive 5</vt:lpstr>
      <vt:lpstr> II- LA CONSTATATION MEDICALE DU DECES : </vt:lpstr>
      <vt:lpstr>Diapositive 7</vt:lpstr>
      <vt:lpstr>Diapositive 8</vt:lpstr>
      <vt:lpstr> III – DETERMINATION DE L’IDENTITE DU DEFUNT : </vt:lpstr>
      <vt:lpstr>Diapositive 10</vt:lpstr>
      <vt:lpstr> IV – LE CERTIFICAT MEDICAL DE CONSTATATION DE DECES : </vt:lpstr>
      <vt:lpstr>Diapositive 12</vt:lpstr>
      <vt:lpstr>Diapositive 13</vt:lpstr>
      <vt:lpstr>Diapositive 14</vt:lpstr>
      <vt:lpstr> V – LA DECLARATION ADMINISTRATIVE DU DECES : </vt:lpstr>
      <vt:lpstr>Diapositive 16</vt:lpstr>
      <vt:lpstr>Diapositive 17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Faculté de Médecine  Service de Médecine Légale C. H. U. Constantine  Le constat de décès     </dc:title>
  <dc:creator>TOSHIBA</dc:creator>
  <cp:lastModifiedBy>TOSHIBA</cp:lastModifiedBy>
  <cp:revision>34</cp:revision>
  <dcterms:created xsi:type="dcterms:W3CDTF">2020-02-19T18:34:37Z</dcterms:created>
  <dcterms:modified xsi:type="dcterms:W3CDTF">2021-07-06T19:44:56Z</dcterms:modified>
</cp:coreProperties>
</file>