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72" r:id="rId4"/>
    <p:sldId id="258" r:id="rId5"/>
    <p:sldId id="259" r:id="rId6"/>
    <p:sldId id="273" r:id="rId7"/>
    <p:sldId id="260" r:id="rId8"/>
    <p:sldId id="261" r:id="rId9"/>
    <p:sldId id="262" r:id="rId10"/>
    <p:sldId id="275" r:id="rId11"/>
    <p:sldId id="263" r:id="rId12"/>
    <p:sldId id="264" r:id="rId13"/>
    <p:sldId id="265" r:id="rId14"/>
    <p:sldId id="278" r:id="rId15"/>
    <p:sldId id="266" r:id="rId16"/>
    <p:sldId id="267" r:id="rId17"/>
    <p:sldId id="268" r:id="rId18"/>
    <p:sldId id="269" r:id="rId19"/>
    <p:sldId id="276" r:id="rId20"/>
    <p:sldId id="270" r:id="rId21"/>
    <p:sldId id="271" r:id="rId2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274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E2606-04A0-43EC-949F-C84CC6FA0546}" type="datetimeFigureOut">
              <a:rPr lang="fr-FR" smtClean="0"/>
              <a:t>28/11/2014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62991-770C-4246-981C-3CBC019F1D2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E2606-04A0-43EC-949F-C84CC6FA0546}" type="datetimeFigureOut">
              <a:rPr lang="fr-FR" smtClean="0"/>
              <a:t>28/11/2014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62991-770C-4246-981C-3CBC019F1D2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E2606-04A0-43EC-949F-C84CC6FA0546}" type="datetimeFigureOut">
              <a:rPr lang="fr-FR" smtClean="0"/>
              <a:t>28/11/2014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62991-770C-4246-981C-3CBC019F1D2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E2606-04A0-43EC-949F-C84CC6FA0546}" type="datetimeFigureOut">
              <a:rPr lang="fr-FR" smtClean="0"/>
              <a:t>28/11/2014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62991-770C-4246-981C-3CBC019F1D2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E2606-04A0-43EC-949F-C84CC6FA0546}" type="datetimeFigureOut">
              <a:rPr lang="fr-FR" smtClean="0"/>
              <a:t>28/11/2014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62991-770C-4246-981C-3CBC019F1D2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E2606-04A0-43EC-949F-C84CC6FA0546}" type="datetimeFigureOut">
              <a:rPr lang="fr-FR" smtClean="0"/>
              <a:t>28/11/2014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62991-770C-4246-981C-3CBC019F1D2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E2606-04A0-43EC-949F-C84CC6FA0546}" type="datetimeFigureOut">
              <a:rPr lang="fr-FR" smtClean="0"/>
              <a:t>28/11/2014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62991-770C-4246-981C-3CBC019F1D2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E2606-04A0-43EC-949F-C84CC6FA0546}" type="datetimeFigureOut">
              <a:rPr lang="fr-FR" smtClean="0"/>
              <a:t>28/11/2014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62991-770C-4246-981C-3CBC019F1D2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E2606-04A0-43EC-949F-C84CC6FA0546}" type="datetimeFigureOut">
              <a:rPr lang="fr-FR" smtClean="0"/>
              <a:t>28/11/2014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62991-770C-4246-981C-3CBC019F1D2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E2606-04A0-43EC-949F-C84CC6FA0546}" type="datetimeFigureOut">
              <a:rPr lang="fr-FR" smtClean="0"/>
              <a:t>28/11/2014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62991-770C-4246-981C-3CBC019F1D2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E2606-04A0-43EC-949F-C84CC6FA0546}" type="datetimeFigureOut">
              <a:rPr lang="fr-FR" smtClean="0"/>
              <a:t>28/11/2014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62991-770C-4246-981C-3CBC019F1D2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4E2606-04A0-43EC-949F-C84CC6FA0546}" type="datetimeFigureOut">
              <a:rPr lang="fr-FR" smtClean="0"/>
              <a:t>28/11/2014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462991-770C-4246-981C-3CBC019F1D20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0070C0"/>
                </a:solidFill>
              </a:rPr>
              <a:t>LES CERTIFICATS MEDICAUX</a:t>
            </a:r>
            <a:endParaRPr lang="fr-FR" dirty="0">
              <a:solidFill>
                <a:srgbClr val="0070C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4509120"/>
            <a:ext cx="6400800" cy="1129680"/>
          </a:xfrm>
        </p:spPr>
        <p:txBody>
          <a:bodyPr>
            <a:normAutofit fontScale="85000" lnSpcReduction="10000"/>
          </a:bodyPr>
          <a:lstStyle/>
          <a:p>
            <a:r>
              <a:rPr lang="fr-FR" dirty="0" smtClean="0"/>
              <a:t>Dr MB TIDJANI </a:t>
            </a:r>
          </a:p>
          <a:p>
            <a:r>
              <a:rPr lang="fr-FR" dirty="0" smtClean="0"/>
              <a:t>Service de médecine légale CHU Constantine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02634"/>
          </a:xfrm>
        </p:spPr>
        <p:txBody>
          <a:bodyPr/>
          <a:lstStyle/>
          <a:p>
            <a:r>
              <a:rPr lang="fr-FR" dirty="0" smtClean="0">
                <a:solidFill>
                  <a:srgbClr val="0070C0"/>
                </a:solidFill>
              </a:rPr>
              <a:t>CM ET SECRET MEDICAL</a:t>
            </a:r>
            <a:endParaRPr lang="fr-FR" dirty="0">
              <a:solidFill>
                <a:srgbClr val="0070C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453335"/>
          </a:xfrm>
        </p:spPr>
        <p:txBody>
          <a:bodyPr>
            <a:normAutofit lnSpcReduction="10000"/>
          </a:bodyPr>
          <a:lstStyle/>
          <a:p>
            <a:endParaRPr lang="fr-FR" dirty="0" smtClean="0"/>
          </a:p>
          <a:p>
            <a:endParaRPr lang="fr-FR" dirty="0" smtClean="0"/>
          </a:p>
          <a:p>
            <a:r>
              <a:rPr lang="fr-FR" dirty="0" smtClean="0"/>
              <a:t>Médecin placé entre les </a:t>
            </a:r>
            <a:r>
              <a:rPr lang="fr-FR" i="1" dirty="0" smtClean="0"/>
              <a:t>exigences du malade </a:t>
            </a:r>
            <a:r>
              <a:rPr lang="fr-FR" dirty="0" smtClean="0"/>
              <a:t>et le risque de violation du secret médical</a:t>
            </a:r>
          </a:p>
          <a:p>
            <a:endParaRPr lang="fr-FR" dirty="0"/>
          </a:p>
          <a:p>
            <a:r>
              <a:rPr lang="fr-FR" dirty="0"/>
              <a:t>E</a:t>
            </a:r>
            <a:r>
              <a:rPr lang="fr-FR" dirty="0" smtClean="0"/>
              <a:t>n pratique</a:t>
            </a:r>
            <a:r>
              <a:rPr lang="fr-FR" dirty="0" smtClean="0">
                <a:solidFill>
                  <a:srgbClr val="FF0000"/>
                </a:solidFill>
              </a:rPr>
              <a:t>: 02 grandes variétés </a:t>
            </a:r>
            <a:r>
              <a:rPr lang="fr-FR" dirty="0" smtClean="0"/>
              <a:t>de certificats</a:t>
            </a:r>
          </a:p>
          <a:p>
            <a:pPr>
              <a:buNone/>
            </a:pPr>
            <a:r>
              <a:rPr lang="fr-FR" dirty="0"/>
              <a:t> </a:t>
            </a:r>
            <a:r>
              <a:rPr lang="fr-FR" dirty="0" smtClean="0"/>
              <a:t>           </a:t>
            </a:r>
          </a:p>
          <a:p>
            <a:pPr>
              <a:buNone/>
            </a:pPr>
            <a:r>
              <a:rPr lang="fr-FR" dirty="0"/>
              <a:t> </a:t>
            </a:r>
            <a:r>
              <a:rPr lang="fr-FR" dirty="0" smtClean="0"/>
              <a:t>         -  </a:t>
            </a:r>
            <a:r>
              <a:rPr lang="fr-FR" dirty="0" smtClean="0">
                <a:solidFill>
                  <a:srgbClr val="FF0000"/>
                </a:solidFill>
              </a:rPr>
              <a:t>sans</a:t>
            </a:r>
            <a:r>
              <a:rPr lang="fr-FR" dirty="0" smtClean="0"/>
              <a:t> renseignements médicaux</a:t>
            </a:r>
          </a:p>
          <a:p>
            <a:pPr>
              <a:buNone/>
            </a:pPr>
            <a:r>
              <a:rPr lang="fr-FR" dirty="0"/>
              <a:t> </a:t>
            </a:r>
            <a:r>
              <a:rPr lang="fr-FR" dirty="0" smtClean="0"/>
              <a:t>         -  </a:t>
            </a:r>
            <a:r>
              <a:rPr lang="fr-FR" dirty="0" smtClean="0">
                <a:solidFill>
                  <a:srgbClr val="FF0000"/>
                </a:solidFill>
              </a:rPr>
              <a:t>avec</a:t>
            </a:r>
            <a:r>
              <a:rPr lang="fr-FR" dirty="0" smtClean="0"/>
              <a:t> renseignements médicaux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dirty="0"/>
              <a:t> </a:t>
            </a:r>
            <a:r>
              <a:rPr lang="fr-FR" dirty="0" smtClean="0"/>
              <a:t>         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CM sans renseignements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21299"/>
          </a:xfrm>
        </p:spPr>
        <p:txBody>
          <a:bodyPr>
            <a:normAutofit fontScale="92500" lnSpcReduction="20000"/>
          </a:bodyPr>
          <a:lstStyle/>
          <a:p>
            <a:endParaRPr lang="fr-FR" dirty="0" smtClean="0"/>
          </a:p>
          <a:p>
            <a:r>
              <a:rPr lang="fr-FR" dirty="0" smtClean="0"/>
              <a:t>INAPTITUDE</a:t>
            </a:r>
          </a:p>
          <a:p>
            <a:endParaRPr lang="fr-FR" dirty="0"/>
          </a:p>
          <a:p>
            <a:r>
              <a:rPr lang="fr-FR" dirty="0" smtClean="0"/>
              <a:t>VACCINATION</a:t>
            </a:r>
          </a:p>
          <a:p>
            <a:endParaRPr lang="fr-FR" dirty="0"/>
          </a:p>
          <a:p>
            <a:r>
              <a:rPr lang="fr-FR" dirty="0" smtClean="0"/>
              <a:t>APTITUDE</a:t>
            </a:r>
          </a:p>
          <a:p>
            <a:endParaRPr lang="fr-FR" dirty="0"/>
          </a:p>
          <a:p>
            <a:r>
              <a:rPr lang="fr-FR" dirty="0" smtClean="0"/>
              <a:t>ARRET DE TRAVAIL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CM avec renseignements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457200" y="2060848"/>
          <a:ext cx="8229600" cy="362440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43200"/>
                <a:gridCol w="2743200"/>
                <a:gridCol w="2743200"/>
              </a:tblGrid>
              <a:tr h="1224136">
                <a:tc>
                  <a:txBody>
                    <a:bodyPr/>
                    <a:lstStyle/>
                    <a:p>
                      <a:endParaRPr lang="fr-FR" sz="2000" dirty="0" smtClean="0"/>
                    </a:p>
                    <a:p>
                      <a:r>
                        <a:rPr lang="fr-FR" sz="2000" b="1" dirty="0" smtClean="0"/>
                        <a:t>    Prescrits par la loi</a:t>
                      </a:r>
                    </a:p>
                    <a:p>
                      <a:r>
                        <a:rPr lang="fr-FR" sz="2000" dirty="0" smtClean="0"/>
                        <a:t>         </a:t>
                      </a:r>
                      <a:r>
                        <a:rPr lang="fr-FR" sz="2000" dirty="0" smtClean="0">
                          <a:solidFill>
                            <a:srgbClr val="FF0000"/>
                          </a:solidFill>
                        </a:rPr>
                        <a:t>obligatoire</a:t>
                      </a:r>
                      <a:endParaRPr lang="fr-FR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2000" dirty="0" smtClean="0"/>
                    </a:p>
                    <a:p>
                      <a:r>
                        <a:rPr lang="fr-FR" sz="2000" b="1" dirty="0" smtClean="0"/>
                        <a:t>        indispensables</a:t>
                      </a:r>
                    </a:p>
                    <a:p>
                      <a:r>
                        <a:rPr lang="fr-FR" sz="2000" dirty="0" smtClean="0"/>
                        <a:t>           </a:t>
                      </a:r>
                      <a:r>
                        <a:rPr lang="fr-FR" sz="20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obligatoires</a:t>
                      </a:r>
                      <a:endParaRPr lang="fr-FR" sz="200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2000" dirty="0" smtClean="0"/>
                    </a:p>
                    <a:p>
                      <a:r>
                        <a:rPr lang="fr-FR" sz="2000" dirty="0" smtClean="0"/>
                        <a:t>               </a:t>
                      </a:r>
                      <a:r>
                        <a:rPr lang="fr-FR" sz="2000" b="1" dirty="0" smtClean="0"/>
                        <a:t>autres</a:t>
                      </a:r>
                    </a:p>
                    <a:p>
                      <a:r>
                        <a:rPr lang="fr-FR" sz="2000" dirty="0" smtClean="0">
                          <a:solidFill>
                            <a:srgbClr val="00B050"/>
                          </a:solidFill>
                        </a:rPr>
                        <a:t>             facultatifs</a:t>
                      </a:r>
                      <a:endParaRPr lang="fr-FR" sz="20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  <a:tr h="2400266">
                <a:tc>
                  <a:txBody>
                    <a:bodyPr/>
                    <a:lstStyle/>
                    <a:p>
                      <a:r>
                        <a:rPr lang="fr-FR" sz="2000" dirty="0" smtClean="0"/>
                        <a:t>         </a:t>
                      </a:r>
                    </a:p>
                    <a:p>
                      <a:r>
                        <a:rPr lang="fr-FR" sz="2000" baseline="0" dirty="0" smtClean="0"/>
                        <a:t>       MDO</a:t>
                      </a:r>
                    </a:p>
                    <a:p>
                      <a:r>
                        <a:rPr lang="fr-FR" sz="2000" baseline="0" dirty="0" smtClean="0"/>
                        <a:t> </a:t>
                      </a:r>
                    </a:p>
                    <a:p>
                      <a:r>
                        <a:rPr lang="fr-FR" sz="2000" baseline="0" dirty="0" smtClean="0"/>
                        <a:t>       Accident de travail</a:t>
                      </a:r>
                    </a:p>
                    <a:p>
                      <a:r>
                        <a:rPr lang="fr-FR" sz="2000" baseline="0" dirty="0" smtClean="0"/>
                        <a:t> </a:t>
                      </a:r>
                    </a:p>
                    <a:p>
                      <a:r>
                        <a:rPr lang="fr-FR" sz="2000" baseline="0" dirty="0" smtClean="0"/>
                        <a:t>      Constat de décès</a:t>
                      </a:r>
                      <a:endParaRPr lang="fr-F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2000" dirty="0" smtClean="0"/>
                    </a:p>
                    <a:p>
                      <a:r>
                        <a:rPr lang="fr-FR" sz="2000" dirty="0" smtClean="0"/>
                        <a:t>         Grossesse</a:t>
                      </a:r>
                    </a:p>
                    <a:p>
                      <a:endParaRPr lang="fr-FR" sz="2000" dirty="0" smtClean="0"/>
                    </a:p>
                    <a:p>
                      <a:r>
                        <a:rPr lang="fr-FR" sz="2000" dirty="0" smtClean="0"/>
                        <a:t>         CDI</a:t>
                      </a:r>
                      <a:endParaRPr lang="fr-F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2000" dirty="0" smtClean="0"/>
                    </a:p>
                    <a:p>
                      <a:r>
                        <a:rPr lang="fr-FR" sz="2000" dirty="0" smtClean="0"/>
                        <a:t>       </a:t>
                      </a:r>
                    </a:p>
                    <a:p>
                      <a:r>
                        <a:rPr lang="fr-FR" sz="2000" dirty="0" smtClean="0"/>
                        <a:t>      </a:t>
                      </a:r>
                    </a:p>
                    <a:p>
                      <a:r>
                        <a:rPr lang="fr-FR" sz="2000" dirty="0" smtClean="0"/>
                        <a:t>            Prudence</a:t>
                      </a:r>
                      <a:endParaRPr lang="fr-FR" sz="2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74642"/>
          </a:xfrm>
        </p:spPr>
        <p:txBody>
          <a:bodyPr/>
          <a:lstStyle/>
          <a:p>
            <a:r>
              <a:rPr lang="fr-FR" dirty="0" smtClean="0">
                <a:solidFill>
                  <a:srgbClr val="0070C0"/>
                </a:solidFill>
              </a:rPr>
              <a:t>CM ET RESPONSABILITE MEDICALE</a:t>
            </a:r>
            <a:endParaRPr lang="fr-FR" dirty="0">
              <a:solidFill>
                <a:srgbClr val="0070C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fr-FR" dirty="0" smtClean="0"/>
              <a:t>                  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dirty="0" smtClean="0"/>
              <a:t>Répondre à </a:t>
            </a:r>
            <a:r>
              <a:rPr lang="fr-FR" dirty="0" smtClean="0">
                <a:solidFill>
                  <a:srgbClr val="FF0000"/>
                </a:solidFill>
              </a:rPr>
              <a:t>03 questions</a:t>
            </a:r>
            <a:r>
              <a:rPr lang="fr-FR" dirty="0" smtClean="0"/>
              <a:t>:</a:t>
            </a:r>
          </a:p>
          <a:p>
            <a:endParaRPr lang="fr-FR" dirty="0"/>
          </a:p>
          <a:p>
            <a:pPr>
              <a:buNone/>
            </a:pPr>
            <a:r>
              <a:rPr lang="fr-FR" dirty="0" smtClean="0"/>
              <a:t>      </a:t>
            </a:r>
          </a:p>
          <a:p>
            <a:pPr>
              <a:buNone/>
            </a:pPr>
            <a:r>
              <a:rPr lang="fr-FR" dirty="0">
                <a:solidFill>
                  <a:srgbClr val="FF0000"/>
                </a:solidFill>
              </a:rPr>
              <a:t> </a:t>
            </a:r>
            <a:r>
              <a:rPr lang="fr-FR" dirty="0" smtClean="0">
                <a:solidFill>
                  <a:srgbClr val="FF0000"/>
                </a:solidFill>
              </a:rPr>
              <a:t>      1/  </a:t>
            </a:r>
            <a:r>
              <a:rPr lang="fr-FR" dirty="0" smtClean="0"/>
              <a:t>Quand faut-il établir un CM</a:t>
            </a:r>
          </a:p>
          <a:p>
            <a:pPr>
              <a:buNone/>
            </a:pPr>
            <a:r>
              <a:rPr lang="fr-FR" dirty="0" smtClean="0"/>
              <a:t>      </a:t>
            </a:r>
          </a:p>
          <a:p>
            <a:pPr>
              <a:buNone/>
            </a:pPr>
            <a:r>
              <a:rPr lang="fr-FR" dirty="0">
                <a:solidFill>
                  <a:srgbClr val="FF0000"/>
                </a:solidFill>
              </a:rPr>
              <a:t> </a:t>
            </a:r>
            <a:r>
              <a:rPr lang="fr-FR" dirty="0" smtClean="0">
                <a:solidFill>
                  <a:srgbClr val="FF0000"/>
                </a:solidFill>
              </a:rPr>
              <a:t>      2/</a:t>
            </a:r>
            <a:r>
              <a:rPr lang="fr-FR" dirty="0" smtClean="0"/>
              <a:t>  Quelles sont les effets du CM sur le plan     </a:t>
            </a:r>
          </a:p>
          <a:p>
            <a:pPr>
              <a:buNone/>
            </a:pPr>
            <a:r>
              <a:rPr lang="fr-FR" dirty="0"/>
              <a:t> </a:t>
            </a:r>
            <a:r>
              <a:rPr lang="fr-FR" dirty="0" smtClean="0"/>
              <a:t>             légal</a:t>
            </a:r>
          </a:p>
          <a:p>
            <a:pPr>
              <a:buNone/>
            </a:pPr>
            <a:r>
              <a:rPr lang="fr-FR" dirty="0"/>
              <a:t> </a:t>
            </a:r>
            <a:r>
              <a:rPr lang="fr-FR" dirty="0" smtClean="0"/>
              <a:t>           </a:t>
            </a:r>
          </a:p>
          <a:p>
            <a:pPr>
              <a:buNone/>
            </a:pPr>
            <a:r>
              <a:rPr lang="fr-FR" dirty="0" smtClean="0"/>
              <a:t>       </a:t>
            </a:r>
            <a:r>
              <a:rPr lang="fr-FR" dirty="0" smtClean="0">
                <a:solidFill>
                  <a:srgbClr val="FF0000"/>
                </a:solidFill>
              </a:rPr>
              <a:t>3/</a:t>
            </a:r>
            <a:r>
              <a:rPr lang="fr-FR" dirty="0" smtClean="0"/>
              <a:t>  A qui doit-on remettre le CM </a:t>
            </a:r>
          </a:p>
          <a:p>
            <a:pPr>
              <a:buNone/>
            </a:pPr>
            <a:r>
              <a:rPr lang="fr-FR" dirty="0"/>
              <a:t> </a:t>
            </a:r>
            <a:r>
              <a:rPr lang="fr-FR" dirty="0" smtClean="0"/>
              <a:t>       </a:t>
            </a:r>
          </a:p>
          <a:p>
            <a:endParaRPr lang="fr-FR" dirty="0"/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Q</a:t>
            </a:r>
            <a:r>
              <a:rPr lang="fr-FR" dirty="0" smtClean="0"/>
              <a:t>uand faut-il établir un CM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 smtClean="0"/>
          </a:p>
          <a:p>
            <a:endParaRPr lang="fr-FR" dirty="0"/>
          </a:p>
          <a:p>
            <a:r>
              <a:rPr lang="fr-FR" dirty="0" smtClean="0"/>
              <a:t>  CM </a:t>
            </a:r>
            <a:r>
              <a:rPr lang="fr-FR" dirty="0" smtClean="0">
                <a:solidFill>
                  <a:srgbClr val="FF0000"/>
                </a:solidFill>
              </a:rPr>
              <a:t>prévu par la loi</a:t>
            </a:r>
          </a:p>
          <a:p>
            <a:endParaRPr lang="fr-FR" dirty="0"/>
          </a:p>
          <a:p>
            <a:r>
              <a:rPr lang="fr-FR" dirty="0" smtClean="0"/>
              <a:t>   CM </a:t>
            </a:r>
            <a:r>
              <a:rPr lang="fr-FR" dirty="0" smtClean="0">
                <a:solidFill>
                  <a:srgbClr val="FF0000"/>
                </a:solidFill>
              </a:rPr>
              <a:t>indispensable</a:t>
            </a:r>
            <a:r>
              <a:rPr lang="fr-FR" dirty="0" smtClean="0"/>
              <a:t> pour valoir un </a:t>
            </a:r>
            <a:r>
              <a:rPr lang="fr-FR" dirty="0" smtClean="0">
                <a:solidFill>
                  <a:srgbClr val="FF0000"/>
                </a:solidFill>
              </a:rPr>
              <a:t>droit</a:t>
            </a:r>
            <a:endParaRPr lang="fr-FR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 Les effets du CM sur le plan légal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/>
          <a:lstStyle/>
          <a:p>
            <a:endParaRPr lang="fr-FR" dirty="0" smtClean="0"/>
          </a:p>
          <a:p>
            <a:r>
              <a:rPr lang="fr-FR" dirty="0" smtClean="0">
                <a:solidFill>
                  <a:srgbClr val="FF0000"/>
                </a:solidFill>
              </a:rPr>
              <a:t>pénal</a:t>
            </a:r>
            <a:r>
              <a:rPr lang="fr-FR" dirty="0" smtClean="0"/>
              <a:t>:  faux CM, violation du secret médical</a:t>
            </a:r>
          </a:p>
          <a:p>
            <a:endParaRPr lang="fr-FR" dirty="0"/>
          </a:p>
          <a:p>
            <a:r>
              <a:rPr lang="fr-FR" dirty="0" smtClean="0">
                <a:solidFill>
                  <a:srgbClr val="FF0000"/>
                </a:solidFill>
              </a:rPr>
              <a:t>Civil:</a:t>
            </a:r>
            <a:r>
              <a:rPr lang="fr-FR" dirty="0" smtClean="0"/>
              <a:t>     lésion d’une tierce personne</a:t>
            </a:r>
          </a:p>
          <a:p>
            <a:endParaRPr lang="fr-FR" dirty="0"/>
          </a:p>
          <a:p>
            <a:r>
              <a:rPr lang="fr-FR" dirty="0" smtClean="0">
                <a:solidFill>
                  <a:srgbClr val="FF0000"/>
                </a:solidFill>
              </a:rPr>
              <a:t>Disciplinaire</a:t>
            </a:r>
            <a:r>
              <a:rPr lang="fr-FR" dirty="0" smtClean="0"/>
              <a:t>: complaisance, faux CM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 qui doit-on remettre le CM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21299"/>
          </a:xfrm>
        </p:spPr>
        <p:txBody>
          <a:bodyPr>
            <a:normAutofit lnSpcReduction="10000"/>
          </a:bodyPr>
          <a:lstStyle/>
          <a:p>
            <a:endParaRPr lang="fr-FR" dirty="0" smtClean="0"/>
          </a:p>
          <a:p>
            <a:r>
              <a:rPr lang="fr-FR" dirty="0" smtClean="0">
                <a:solidFill>
                  <a:srgbClr val="FF0000"/>
                </a:solidFill>
              </a:rPr>
              <a:t>Règle générale</a:t>
            </a:r>
            <a:r>
              <a:rPr lang="fr-FR" dirty="0" smtClean="0"/>
              <a:t>:  en mains propres</a:t>
            </a:r>
          </a:p>
          <a:p>
            <a:endParaRPr lang="fr-FR" dirty="0"/>
          </a:p>
          <a:p>
            <a:r>
              <a:rPr lang="fr-FR" dirty="0" smtClean="0">
                <a:solidFill>
                  <a:srgbClr val="FF0000"/>
                </a:solidFill>
              </a:rPr>
              <a:t>Mineurs:</a:t>
            </a:r>
            <a:r>
              <a:rPr lang="fr-FR" dirty="0" smtClean="0"/>
              <a:t>  au tuteur légal</a:t>
            </a:r>
          </a:p>
          <a:p>
            <a:endParaRPr lang="fr-FR" dirty="0"/>
          </a:p>
          <a:p>
            <a:r>
              <a:rPr lang="fr-FR" dirty="0" smtClean="0">
                <a:solidFill>
                  <a:srgbClr val="FF0000"/>
                </a:solidFill>
              </a:rPr>
              <a:t>Coma</a:t>
            </a:r>
            <a:r>
              <a:rPr lang="fr-FR" dirty="0" smtClean="0"/>
              <a:t>:  à la personne chargée de veiller aux</a:t>
            </a:r>
          </a:p>
          <a:p>
            <a:pPr>
              <a:buNone/>
            </a:pPr>
            <a:r>
              <a:rPr lang="fr-FR" dirty="0"/>
              <a:t> </a:t>
            </a:r>
            <a:r>
              <a:rPr lang="fr-FR" dirty="0" smtClean="0"/>
              <a:t>                 aux intérêts du malade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530626"/>
          </a:xfrm>
        </p:spPr>
        <p:txBody>
          <a:bodyPr/>
          <a:lstStyle/>
          <a:p>
            <a:r>
              <a:rPr lang="fr-FR" dirty="0" smtClean="0">
                <a:solidFill>
                  <a:srgbClr val="0070C0"/>
                </a:solidFill>
              </a:rPr>
              <a:t>PRINCIPAUX TYPES DE CERIFICATS</a:t>
            </a:r>
            <a:endParaRPr lang="fr-FR" dirty="0">
              <a:solidFill>
                <a:srgbClr val="0070C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0070C0"/>
                </a:solidFill>
              </a:rPr>
              <a:t>DEFINITION</a:t>
            </a:r>
            <a:endParaRPr lang="fr-FR" dirty="0">
              <a:solidFill>
                <a:srgbClr val="0070C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708920"/>
            <a:ext cx="8229600" cy="3417243"/>
          </a:xfrm>
        </p:spPr>
        <p:txBody>
          <a:bodyPr/>
          <a:lstStyle/>
          <a:p>
            <a:pPr>
              <a:buNone/>
            </a:pPr>
            <a:r>
              <a:rPr lang="fr-FR" dirty="0" smtClean="0"/>
              <a:t>    Acte </a:t>
            </a:r>
            <a:r>
              <a:rPr lang="fr-FR" dirty="0" smtClean="0">
                <a:solidFill>
                  <a:srgbClr val="FF0000"/>
                </a:solidFill>
              </a:rPr>
              <a:t>officieux</a:t>
            </a:r>
            <a:r>
              <a:rPr lang="fr-FR" dirty="0" smtClean="0"/>
              <a:t>, rédigé par </a:t>
            </a:r>
            <a:r>
              <a:rPr lang="fr-FR" dirty="0" smtClean="0">
                <a:solidFill>
                  <a:srgbClr val="FF0000"/>
                </a:solidFill>
              </a:rPr>
              <a:t>écrit</a:t>
            </a:r>
            <a:r>
              <a:rPr lang="fr-FR" dirty="0" smtClean="0"/>
              <a:t>, destiné à </a:t>
            </a:r>
            <a:r>
              <a:rPr lang="fr-FR" dirty="0" smtClean="0">
                <a:solidFill>
                  <a:srgbClr val="FF0000"/>
                </a:solidFill>
              </a:rPr>
              <a:t>constater</a:t>
            </a:r>
            <a:r>
              <a:rPr lang="fr-FR" dirty="0" smtClean="0"/>
              <a:t> ou à </a:t>
            </a:r>
            <a:r>
              <a:rPr lang="fr-FR" dirty="0" smtClean="0">
                <a:solidFill>
                  <a:srgbClr val="FF0000"/>
                </a:solidFill>
              </a:rPr>
              <a:t>interpréter</a:t>
            </a:r>
            <a:r>
              <a:rPr lang="fr-FR" dirty="0" smtClean="0"/>
              <a:t> un fait d’ordre </a:t>
            </a:r>
            <a:r>
              <a:rPr lang="fr-FR" dirty="0" smtClean="0">
                <a:solidFill>
                  <a:srgbClr val="FF0000"/>
                </a:solidFill>
              </a:rPr>
              <a:t>médical </a:t>
            </a:r>
            <a:endParaRPr lang="fr-FR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/>
          </a:bodyPr>
          <a:lstStyle/>
          <a:p>
            <a:r>
              <a:rPr lang="fr-FR" dirty="0" smtClean="0"/>
              <a:t>Destine à la </a:t>
            </a:r>
            <a:r>
              <a:rPr lang="fr-FR" dirty="0" smtClean="0">
                <a:solidFill>
                  <a:srgbClr val="FF0000"/>
                </a:solidFill>
              </a:rPr>
              <a:t>justice</a:t>
            </a:r>
            <a:r>
              <a:rPr lang="fr-FR" dirty="0" smtClean="0"/>
              <a:t> (coups et blessures)</a:t>
            </a:r>
          </a:p>
          <a:p>
            <a:endParaRPr lang="fr-FR" dirty="0" smtClean="0"/>
          </a:p>
          <a:p>
            <a:r>
              <a:rPr lang="fr-FR" dirty="0" smtClean="0"/>
              <a:t>Destiné à </a:t>
            </a:r>
            <a:r>
              <a:rPr lang="fr-FR" dirty="0" smtClean="0">
                <a:solidFill>
                  <a:srgbClr val="FF0000"/>
                </a:solidFill>
              </a:rPr>
              <a:t>l’</a:t>
            </a:r>
            <a:r>
              <a:rPr lang="fr-FR" dirty="0">
                <a:solidFill>
                  <a:srgbClr val="FF0000"/>
                </a:solidFill>
              </a:rPr>
              <a:t>é</a:t>
            </a:r>
            <a:r>
              <a:rPr lang="fr-FR" dirty="0" smtClean="0">
                <a:solidFill>
                  <a:srgbClr val="FF0000"/>
                </a:solidFill>
              </a:rPr>
              <a:t>tat civil </a:t>
            </a:r>
            <a:r>
              <a:rPr lang="fr-FR" dirty="0" smtClean="0"/>
              <a:t>(naissance, décès)</a:t>
            </a:r>
          </a:p>
          <a:p>
            <a:endParaRPr lang="fr-FR" dirty="0" smtClean="0"/>
          </a:p>
          <a:p>
            <a:r>
              <a:rPr lang="fr-FR" dirty="0" smtClean="0"/>
              <a:t>Concernant </a:t>
            </a:r>
            <a:r>
              <a:rPr lang="fr-FR" dirty="0" smtClean="0">
                <a:solidFill>
                  <a:srgbClr val="FF0000"/>
                </a:solidFill>
              </a:rPr>
              <a:t>l’hygiène et la sante publique</a:t>
            </a:r>
          </a:p>
          <a:p>
            <a:pPr>
              <a:buNone/>
            </a:pPr>
            <a:r>
              <a:rPr lang="fr-FR" dirty="0"/>
              <a:t> </a:t>
            </a:r>
            <a:r>
              <a:rPr lang="fr-FR" dirty="0" smtClean="0"/>
              <a:t>    ( internement, vaccination, bonne sante)</a:t>
            </a:r>
          </a:p>
          <a:p>
            <a:endParaRPr lang="fr-FR" dirty="0" smtClean="0"/>
          </a:p>
          <a:p>
            <a:r>
              <a:rPr lang="fr-FR" dirty="0" smtClean="0"/>
              <a:t>Destiné à la </a:t>
            </a:r>
            <a:r>
              <a:rPr lang="fr-FR" dirty="0" smtClean="0">
                <a:solidFill>
                  <a:srgbClr val="FF0000"/>
                </a:solidFill>
              </a:rPr>
              <a:t>sécurité sociale</a:t>
            </a:r>
            <a:r>
              <a:rPr lang="fr-FR" dirty="0" smtClean="0"/>
              <a:t>(acc.de travail)</a:t>
            </a:r>
          </a:p>
          <a:p>
            <a:endParaRPr lang="fr-FR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1026" name="Picture 2" descr="C:\Users\pc\Desktop\images (2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700808"/>
            <a:ext cx="8064896" cy="43204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4680520"/>
          </a:xfrm>
        </p:spPr>
        <p:txBody>
          <a:bodyPr>
            <a:normAutofit/>
          </a:bodyPr>
          <a:lstStyle/>
          <a:p>
            <a:r>
              <a:rPr lang="fr-FR" dirty="0" smtClean="0">
                <a:solidFill>
                  <a:srgbClr val="0070C0"/>
                </a:solidFill>
              </a:rPr>
              <a:t>GENERALITES</a:t>
            </a:r>
            <a:endParaRPr lang="fr-FR" dirty="0">
              <a:solidFill>
                <a:srgbClr val="0070C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 flipV="1">
            <a:off x="457200" y="6126163"/>
            <a:ext cx="8229600" cy="45719"/>
          </a:xfrm>
        </p:spPr>
        <p:txBody>
          <a:bodyPr>
            <a:normAutofit fontScale="25000" lnSpcReduction="20000"/>
          </a:bodyPr>
          <a:lstStyle/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018"/>
          </a:xfrm>
        </p:spPr>
        <p:txBody>
          <a:bodyPr>
            <a:normAutofit fontScale="90000"/>
          </a:bodyPr>
          <a:lstStyle/>
          <a:p>
            <a:endParaRPr lang="fr-FR" dirty="0">
              <a:solidFill>
                <a:srgbClr val="0070C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472608"/>
          </a:xfrm>
        </p:spPr>
        <p:txBody>
          <a:bodyPr>
            <a:normAutofit/>
          </a:bodyPr>
          <a:lstStyle/>
          <a:p>
            <a:r>
              <a:rPr lang="fr-FR" dirty="0" smtClean="0"/>
              <a:t>conditions de la </a:t>
            </a:r>
            <a:r>
              <a:rPr lang="fr-FR" dirty="0" smtClean="0">
                <a:solidFill>
                  <a:srgbClr val="FF0000"/>
                </a:solidFill>
              </a:rPr>
              <a:t>vie moderne</a:t>
            </a:r>
          </a:p>
          <a:p>
            <a:r>
              <a:rPr lang="fr-FR" dirty="0" smtClean="0">
                <a:solidFill>
                  <a:srgbClr val="FF0000"/>
                </a:solidFill>
              </a:rPr>
              <a:t>Développement</a:t>
            </a:r>
            <a:r>
              <a:rPr lang="fr-FR" dirty="0" smtClean="0"/>
              <a:t> de la vie sociale</a:t>
            </a:r>
          </a:p>
          <a:p>
            <a:pPr>
              <a:buNone/>
            </a:pPr>
            <a:endParaRPr lang="fr-FR" dirty="0"/>
          </a:p>
          <a:p>
            <a:endParaRPr lang="fr-FR" dirty="0" smtClean="0"/>
          </a:p>
          <a:p>
            <a:r>
              <a:rPr lang="fr-FR" dirty="0" smtClean="0">
                <a:solidFill>
                  <a:srgbClr val="FF0000"/>
                </a:solidFill>
              </a:rPr>
              <a:t>Multitude</a:t>
            </a:r>
            <a:r>
              <a:rPr lang="fr-FR" dirty="0" smtClean="0"/>
              <a:t> de certificats médicaux</a:t>
            </a:r>
          </a:p>
          <a:p>
            <a:endParaRPr lang="fr-FR" dirty="0"/>
          </a:p>
          <a:p>
            <a:endParaRPr lang="fr-FR" dirty="0" smtClean="0"/>
          </a:p>
          <a:p>
            <a:r>
              <a:rPr lang="fr-FR" dirty="0" smtClean="0">
                <a:solidFill>
                  <a:srgbClr val="FF0000"/>
                </a:solidFill>
              </a:rPr>
              <a:t>Banalisation</a:t>
            </a:r>
            <a:r>
              <a:rPr lang="fr-FR" dirty="0" smtClean="0"/>
              <a:t> des certificats médicaux</a:t>
            </a:r>
            <a:endParaRPr lang="fr-FR" dirty="0"/>
          </a:p>
        </p:txBody>
      </p:sp>
      <p:sp>
        <p:nvSpPr>
          <p:cNvPr id="4" name="Flèche vers le bas 3"/>
          <p:cNvSpPr/>
          <p:nvPr/>
        </p:nvSpPr>
        <p:spPr>
          <a:xfrm>
            <a:off x="3635896" y="2276872"/>
            <a:ext cx="288032" cy="69037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Flèche vers le bas 4"/>
          <p:cNvSpPr/>
          <p:nvPr/>
        </p:nvSpPr>
        <p:spPr>
          <a:xfrm>
            <a:off x="3707904" y="4005064"/>
            <a:ext cx="288032" cy="76238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FF0000"/>
                </a:solidFill>
              </a:rPr>
              <a:t>ATTENTION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780928"/>
            <a:ext cx="8229600" cy="3345235"/>
          </a:xfrm>
        </p:spPr>
        <p:txBody>
          <a:bodyPr/>
          <a:lstStyle/>
          <a:p>
            <a:r>
              <a:rPr lang="fr-FR" dirty="0" smtClean="0"/>
              <a:t>C’est un acte professionnel </a:t>
            </a:r>
            <a:r>
              <a:rPr lang="fr-FR" dirty="0" smtClean="0">
                <a:solidFill>
                  <a:srgbClr val="FF0000"/>
                </a:solidFill>
              </a:rPr>
              <a:t>grave</a:t>
            </a:r>
          </a:p>
          <a:p>
            <a:endParaRPr lang="fr-FR" dirty="0"/>
          </a:p>
          <a:p>
            <a:r>
              <a:rPr lang="fr-FR" dirty="0" smtClean="0"/>
              <a:t>Qui engage la </a:t>
            </a:r>
            <a:r>
              <a:rPr lang="fr-FR" dirty="0" smtClean="0">
                <a:solidFill>
                  <a:srgbClr val="FF0000"/>
                </a:solidFill>
              </a:rPr>
              <a:t>responsabilité </a:t>
            </a:r>
            <a:r>
              <a:rPr lang="fr-FR" dirty="0" smtClean="0"/>
              <a:t>du médecin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62674"/>
          </a:xfrm>
        </p:spPr>
        <p:txBody>
          <a:bodyPr/>
          <a:lstStyle/>
          <a:p>
            <a:r>
              <a:rPr lang="fr-FR" dirty="0" smtClean="0">
                <a:solidFill>
                  <a:srgbClr val="0070C0"/>
                </a:solidFill>
              </a:rPr>
              <a:t>REDACTION DES CM</a:t>
            </a:r>
            <a:endParaRPr lang="fr-FR" dirty="0">
              <a:solidFill>
                <a:srgbClr val="0070C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38138"/>
          </a:xfrm>
        </p:spPr>
        <p:txBody>
          <a:bodyPr>
            <a:normAutofit/>
          </a:bodyPr>
          <a:lstStyle/>
          <a:p>
            <a:endParaRPr lang="fr-FR" dirty="0">
              <a:solidFill>
                <a:srgbClr val="0070C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 smtClean="0"/>
          </a:p>
          <a:p>
            <a:endParaRPr lang="fr-FR" dirty="0"/>
          </a:p>
          <a:p>
            <a:pPr>
              <a:buNone/>
            </a:pPr>
            <a:r>
              <a:rPr lang="fr-FR" dirty="0" smtClean="0"/>
              <a:t>Doit obéir à des </a:t>
            </a:r>
            <a:r>
              <a:rPr lang="fr-FR" dirty="0" smtClean="0">
                <a:solidFill>
                  <a:srgbClr val="FF0000"/>
                </a:solidFill>
              </a:rPr>
              <a:t>principes</a:t>
            </a:r>
            <a:r>
              <a:rPr lang="fr-FR" dirty="0" smtClean="0"/>
              <a:t>: -   de fond</a:t>
            </a:r>
          </a:p>
          <a:p>
            <a:pPr>
              <a:buNone/>
            </a:pPr>
            <a:r>
              <a:rPr lang="fr-FR" dirty="0"/>
              <a:t> </a:t>
            </a:r>
            <a:r>
              <a:rPr lang="fr-FR" dirty="0" smtClean="0"/>
              <a:t>                                               -   de forme</a:t>
            </a:r>
          </a:p>
          <a:p>
            <a:endParaRPr lang="fr-FR" dirty="0"/>
          </a:p>
          <a:p>
            <a:pPr>
              <a:buNone/>
            </a:pPr>
            <a:r>
              <a:rPr lang="fr-FR" dirty="0" smtClean="0"/>
              <a:t>                         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PRINCIPES DE FOND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fr-FR" dirty="0" smtClean="0">
              <a:solidFill>
                <a:srgbClr val="FF0000"/>
              </a:solidFill>
            </a:endParaRPr>
          </a:p>
          <a:p>
            <a:endParaRPr lang="fr-FR" dirty="0">
              <a:solidFill>
                <a:srgbClr val="FF0000"/>
              </a:solidFill>
            </a:endParaRPr>
          </a:p>
          <a:p>
            <a:endParaRPr lang="fr-FR" dirty="0" smtClean="0">
              <a:solidFill>
                <a:srgbClr val="FF0000"/>
              </a:solidFill>
            </a:endParaRPr>
          </a:p>
          <a:p>
            <a:r>
              <a:rPr lang="fr-FR" dirty="0" smtClean="0">
                <a:solidFill>
                  <a:srgbClr val="FF0000"/>
                </a:solidFill>
              </a:rPr>
              <a:t>EXAMEN</a:t>
            </a:r>
            <a:r>
              <a:rPr lang="fr-FR" dirty="0" smtClean="0"/>
              <a:t> DU MALADE</a:t>
            </a:r>
          </a:p>
          <a:p>
            <a:endParaRPr lang="fr-FR" dirty="0"/>
          </a:p>
          <a:p>
            <a:r>
              <a:rPr lang="fr-FR" dirty="0" smtClean="0"/>
              <a:t>REFLET DE LA </a:t>
            </a:r>
            <a:r>
              <a:rPr lang="fr-FR" dirty="0" smtClean="0">
                <a:solidFill>
                  <a:srgbClr val="FF0000"/>
                </a:solidFill>
              </a:rPr>
              <a:t>VERITE</a:t>
            </a:r>
          </a:p>
          <a:p>
            <a:endParaRPr lang="fr-FR" dirty="0"/>
          </a:p>
          <a:p>
            <a:r>
              <a:rPr lang="fr-FR" dirty="0" smtClean="0"/>
              <a:t>RESPECT DU </a:t>
            </a:r>
            <a:r>
              <a:rPr lang="fr-FR" dirty="0" smtClean="0">
                <a:solidFill>
                  <a:srgbClr val="FF0000"/>
                </a:solidFill>
              </a:rPr>
              <a:t>SECRET</a:t>
            </a:r>
            <a:r>
              <a:rPr lang="fr-FR" dirty="0" smtClean="0"/>
              <a:t> MEDICAL</a:t>
            </a:r>
          </a:p>
          <a:p>
            <a:endParaRPr lang="fr-FR" dirty="0"/>
          </a:p>
          <a:p>
            <a:r>
              <a:rPr lang="fr-FR" dirty="0" smtClean="0">
                <a:solidFill>
                  <a:srgbClr val="FF0000"/>
                </a:solidFill>
              </a:rPr>
              <a:t>PRUDENCE</a:t>
            </a:r>
            <a:r>
              <a:rPr lang="fr-FR" dirty="0" smtClean="0"/>
              <a:t> DANS L’INTERPRETATION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PRINCIPES DE FORME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492896"/>
            <a:ext cx="8229600" cy="3633267"/>
          </a:xfrm>
        </p:spPr>
        <p:txBody>
          <a:bodyPr/>
          <a:lstStyle/>
          <a:p>
            <a:r>
              <a:rPr lang="fr-FR" dirty="0" smtClean="0"/>
              <a:t>Nom, qualité, adresse du </a:t>
            </a:r>
            <a:r>
              <a:rPr lang="fr-FR" dirty="0" smtClean="0">
                <a:solidFill>
                  <a:srgbClr val="FF0000"/>
                </a:solidFill>
              </a:rPr>
              <a:t>médecin</a:t>
            </a:r>
          </a:p>
          <a:p>
            <a:r>
              <a:rPr lang="fr-FR" dirty="0" smtClean="0"/>
              <a:t>Identité du </a:t>
            </a:r>
            <a:r>
              <a:rPr lang="fr-FR" dirty="0" smtClean="0">
                <a:solidFill>
                  <a:srgbClr val="FF0000"/>
                </a:solidFill>
              </a:rPr>
              <a:t>malade</a:t>
            </a:r>
          </a:p>
          <a:p>
            <a:r>
              <a:rPr lang="fr-FR" dirty="0" smtClean="0"/>
              <a:t>Date, cachet, </a:t>
            </a:r>
            <a:r>
              <a:rPr lang="fr-FR" dirty="0" smtClean="0">
                <a:solidFill>
                  <a:srgbClr val="FF0000"/>
                </a:solidFill>
              </a:rPr>
              <a:t>signature</a:t>
            </a:r>
          </a:p>
          <a:p>
            <a:r>
              <a:rPr lang="fr-FR" dirty="0" smtClean="0"/>
              <a:t>Rédaction claire, </a:t>
            </a:r>
            <a:r>
              <a:rPr lang="fr-FR" dirty="0" smtClean="0">
                <a:solidFill>
                  <a:srgbClr val="FF0000"/>
                </a:solidFill>
              </a:rPr>
              <a:t>lisible</a:t>
            </a:r>
          </a:p>
          <a:p>
            <a:r>
              <a:rPr lang="fr-FR" dirty="0" smtClean="0"/>
              <a:t>Style </a:t>
            </a:r>
            <a:r>
              <a:rPr lang="fr-FR" dirty="0" smtClean="0">
                <a:solidFill>
                  <a:srgbClr val="FF0000"/>
                </a:solidFill>
              </a:rPr>
              <a:t>simple</a:t>
            </a:r>
            <a:r>
              <a:rPr lang="fr-FR" dirty="0" smtClean="0"/>
              <a:t>, précis, </a:t>
            </a:r>
            <a:r>
              <a:rPr lang="fr-FR" dirty="0" smtClean="0">
                <a:solidFill>
                  <a:srgbClr val="FF0000"/>
                </a:solidFill>
              </a:rPr>
              <a:t>compréhensible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210</TotalTime>
  <Words>379</Words>
  <Application>Microsoft Office PowerPoint</Application>
  <PresentationFormat>Affichage à l'écran (4:3)</PresentationFormat>
  <Paragraphs>130</Paragraphs>
  <Slides>21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21</vt:i4>
      </vt:variant>
    </vt:vector>
  </HeadingPairs>
  <TitlesOfParts>
    <vt:vector size="22" baseType="lpstr">
      <vt:lpstr>Thème Office</vt:lpstr>
      <vt:lpstr>LES CERTIFICATS MEDICAUX</vt:lpstr>
      <vt:lpstr>DEFINITION</vt:lpstr>
      <vt:lpstr>GENERALITES</vt:lpstr>
      <vt:lpstr>Diapositive 4</vt:lpstr>
      <vt:lpstr>ATTENTION</vt:lpstr>
      <vt:lpstr>REDACTION DES CM</vt:lpstr>
      <vt:lpstr>Diapositive 7</vt:lpstr>
      <vt:lpstr>PRINCIPES DE FOND</vt:lpstr>
      <vt:lpstr>PRINCIPES DE FORME</vt:lpstr>
      <vt:lpstr>CM ET SECRET MEDICAL</vt:lpstr>
      <vt:lpstr>Diapositive 11</vt:lpstr>
      <vt:lpstr>CM sans renseignements</vt:lpstr>
      <vt:lpstr>CM avec renseignements</vt:lpstr>
      <vt:lpstr>CM ET RESPONSABILITE MEDICALE</vt:lpstr>
      <vt:lpstr>Diapositive 15</vt:lpstr>
      <vt:lpstr>Quand faut-il établir un CM</vt:lpstr>
      <vt:lpstr> Les effets du CM sur le plan légal</vt:lpstr>
      <vt:lpstr>A qui doit-on remettre le CM</vt:lpstr>
      <vt:lpstr>PRINCIPAUX TYPES DE CERIFICATS</vt:lpstr>
      <vt:lpstr>Diapositive 20</vt:lpstr>
      <vt:lpstr>Diapositive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pc</dc:creator>
  <cp:lastModifiedBy>pc</cp:lastModifiedBy>
  <cp:revision>38</cp:revision>
  <dcterms:created xsi:type="dcterms:W3CDTF">2014-11-29T07:54:26Z</dcterms:created>
  <dcterms:modified xsi:type="dcterms:W3CDTF">2014-11-29T11:25:23Z</dcterms:modified>
</cp:coreProperties>
</file>