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568F-0AD4-419F-9EBF-0754612577BE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2407-10B3-4B7A-8154-9173C7DFE2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SUBMERSION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M.B  TIDJANI</a:t>
            </a:r>
          </a:p>
          <a:p>
            <a:r>
              <a:rPr lang="fr-FR" dirty="0" smtClean="0"/>
              <a:t>SERVICE DE MEDECINE LEGALE </a:t>
            </a:r>
          </a:p>
          <a:p>
            <a:r>
              <a:rPr lang="fr-FR" dirty="0" smtClean="0"/>
              <a:t>CHU CONSTANTINE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B/ Noyé </a:t>
            </a:r>
            <a:r>
              <a:rPr lang="fr-FR" b="1" dirty="0" smtClean="0"/>
              <a:t>putréfié</a:t>
            </a:r>
            <a:r>
              <a:rPr lang="fr-FR" dirty="0" smtClean="0"/>
              <a:t>: corps dilaté et modifié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boursouflure de tête, abdomen, scrotum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coloration verdâtre et odeur nauséabonde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épiderme palmaire et plantaire détaché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NB : - lésions de charriage (fond de rivière)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lésions de </a:t>
            </a:r>
            <a:r>
              <a:rPr lang="fr-FR" dirty="0" err="1" smtClean="0"/>
              <a:t>surnatation</a:t>
            </a:r>
            <a:r>
              <a:rPr lang="fr-FR" dirty="0" smtClean="0"/>
              <a:t> ( hélices, animaux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aquatiques)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PROBLEMES MEDICO-LEGAUX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       Les </a:t>
            </a:r>
            <a:r>
              <a:rPr lang="fr-FR" dirty="0" smtClean="0"/>
              <a:t>plus difficiles en médecine légale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</a:t>
            </a:r>
            <a:r>
              <a:rPr lang="fr-FR" dirty="0" smtClean="0"/>
              <a:t>/ </a:t>
            </a:r>
            <a:r>
              <a:rPr lang="fr-FR" b="1" dirty="0" smtClean="0"/>
              <a:t>S’agit-il d’un noyé vrai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/>
              <a:t>P</a:t>
            </a:r>
            <a:r>
              <a:rPr lang="fr-FR" dirty="0" smtClean="0"/>
              <a:t>b très difficile en cas de noyé par syncope ou noyé putréfié( sauf lésions traumatiques +++)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 Techniques de labo peuvent aider au </a:t>
            </a:r>
            <a:r>
              <a:rPr lang="fr-FR" dirty="0" err="1" smtClean="0"/>
              <a:t>dgc</a:t>
            </a:r>
            <a:r>
              <a:rPr lang="fr-FR" dirty="0" smtClean="0"/>
              <a:t>. Elles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consistent à prouver la présence d’une eau étrangère( de noyade)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dirty="0" smtClean="0"/>
              <a:t>Recherche </a:t>
            </a:r>
            <a:r>
              <a:rPr lang="fr-FR" b="1" dirty="0" smtClean="0"/>
              <a:t>quantitative</a:t>
            </a:r>
            <a:r>
              <a:rPr lang="fr-FR" dirty="0" smtClean="0"/>
              <a:t>: </a:t>
            </a:r>
          </a:p>
          <a:p>
            <a:pPr marL="514350" indent="-514350">
              <a:buNone/>
            </a:pPr>
            <a:r>
              <a:rPr lang="fr-FR" dirty="0" smtClean="0"/>
              <a:t>     a) delta cryoscopique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- le taux </a:t>
            </a:r>
            <a:r>
              <a:rPr lang="fr-FR" dirty="0" err="1" smtClean="0"/>
              <a:t>Nl</a:t>
            </a:r>
            <a:r>
              <a:rPr lang="fr-FR" dirty="0" smtClean="0"/>
              <a:t> varie de – 0,55 à - 0,57 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- si </a:t>
            </a:r>
            <a:r>
              <a:rPr lang="fr-FR" dirty="0" err="1" smtClean="0"/>
              <a:t>tx</a:t>
            </a:r>
            <a:r>
              <a:rPr lang="fr-FR" dirty="0" smtClean="0"/>
              <a:t> élevé  :  surcharge en eau</a:t>
            </a:r>
          </a:p>
          <a:p>
            <a:pPr marL="514350" indent="-514350">
              <a:buNone/>
            </a:pPr>
            <a:r>
              <a:rPr lang="fr-FR" dirty="0" smtClean="0"/>
              <a:t>     - si </a:t>
            </a:r>
            <a:r>
              <a:rPr lang="fr-FR" dirty="0" err="1" smtClean="0"/>
              <a:t>tx</a:t>
            </a:r>
            <a:r>
              <a:rPr lang="fr-FR" dirty="0" smtClean="0"/>
              <a:t> diminué :  concentration en sel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- une différence sensible entre le cœur droit et le cœur gauche signe une noyade vraie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- en cas de cadavre immergé, les taux sont   identiques</a:t>
            </a:r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b) Densité du sang: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une différence sensible entre le cœur droit      et le cœur gauche     </a:t>
            </a:r>
            <a:r>
              <a:rPr lang="fr-FR" dirty="0" smtClean="0"/>
              <a:t>  noyade </a:t>
            </a:r>
            <a:r>
              <a:rPr lang="fr-FR" dirty="0" smtClean="0"/>
              <a:t>vraie</a:t>
            </a:r>
          </a:p>
          <a:p>
            <a:pPr>
              <a:buNone/>
            </a:pPr>
            <a:r>
              <a:rPr lang="fr-FR" dirty="0" smtClean="0"/>
              <a:t>   c) Dosage du fer hématique: même principe</a:t>
            </a:r>
          </a:p>
          <a:p>
            <a:pPr>
              <a:buNone/>
            </a:pPr>
            <a:r>
              <a:rPr lang="fr-FR" dirty="0" smtClean="0"/>
              <a:t>2. Méthodes </a:t>
            </a:r>
            <a:r>
              <a:rPr lang="fr-FR" b="1" dirty="0" smtClean="0"/>
              <a:t>qualitatives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- recherche de diatomées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/>
              <a:t>- analyse </a:t>
            </a:r>
            <a:r>
              <a:rPr lang="fr-FR" dirty="0" smtClean="0"/>
              <a:t>toxicologique des poumons à la </a:t>
            </a:r>
            <a:r>
              <a:rPr lang="fr-FR" dirty="0" smtClean="0"/>
              <a:t>    recherche </a:t>
            </a:r>
            <a:r>
              <a:rPr lang="fr-FR" dirty="0" smtClean="0"/>
              <a:t>de goudron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923928" y="29969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B/ </a:t>
            </a:r>
            <a:r>
              <a:rPr lang="fr-FR" b="1" dirty="0" smtClean="0"/>
              <a:t>noyé putréfié: </a:t>
            </a:r>
            <a:r>
              <a:rPr lang="fr-FR" b="1" dirty="0" err="1" smtClean="0"/>
              <a:t>pb</a:t>
            </a:r>
            <a:r>
              <a:rPr lang="fr-FR" b="1" dirty="0" smtClean="0"/>
              <a:t> d’identification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vêtements, objets personnels, formule dentaire, empreintes digitales, données de l’</a:t>
            </a:r>
            <a:r>
              <a:rPr lang="fr-FR" dirty="0" err="1" smtClean="0"/>
              <a:t>enquete</a:t>
            </a:r>
            <a:r>
              <a:rPr lang="fr-FR" dirty="0" smtClean="0"/>
              <a:t>, empreintes génétiques</a:t>
            </a:r>
          </a:p>
          <a:p>
            <a:pPr>
              <a:buNone/>
            </a:pPr>
            <a:r>
              <a:rPr lang="fr-FR" dirty="0" smtClean="0"/>
              <a:t>C/ </a:t>
            </a:r>
            <a:r>
              <a:rPr lang="fr-FR" b="1" dirty="0" smtClean="0"/>
              <a:t>Nature </a:t>
            </a:r>
            <a:r>
              <a:rPr lang="fr-FR" b="1" dirty="0" smtClean="0"/>
              <a:t>anté </a:t>
            </a:r>
            <a:r>
              <a:rPr lang="fr-FR" b="1" dirty="0" smtClean="0"/>
              <a:t>ou post mortem des lésions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ecchymotiques, topographie (zones vitales)</a:t>
            </a:r>
          </a:p>
          <a:p>
            <a:pPr>
              <a:buNone/>
            </a:pPr>
            <a:r>
              <a:rPr lang="fr-FR" dirty="0" smtClean="0"/>
              <a:t>D/ </a:t>
            </a:r>
            <a:r>
              <a:rPr lang="fr-FR" b="1" dirty="0" smtClean="0"/>
              <a:t>Durée de séjour dans l’eau</a:t>
            </a:r>
            <a:r>
              <a:rPr lang="fr-FR" dirty="0" smtClean="0"/>
              <a:t>: approximative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macération des mains et des pieds </a:t>
            </a:r>
            <a:r>
              <a:rPr lang="fr-FR" dirty="0" smtClean="0"/>
              <a:t>: 15</a:t>
            </a:r>
            <a:r>
              <a:rPr lang="fr-FR" baseline="30000" dirty="0" smtClean="0"/>
              <a:t>e</a:t>
            </a:r>
            <a:r>
              <a:rPr lang="fr-FR" dirty="0" smtClean="0"/>
              <a:t> j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adipocire: 03</a:t>
            </a:r>
            <a:r>
              <a:rPr lang="fr-FR" baseline="30000" dirty="0" smtClean="0"/>
              <a:t>e</a:t>
            </a:r>
            <a:r>
              <a:rPr lang="fr-FR" dirty="0" smtClean="0"/>
              <a:t>  mois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incrustations calcaire: 4</a:t>
            </a:r>
            <a:r>
              <a:rPr lang="fr-FR" baseline="30000" dirty="0" smtClean="0"/>
              <a:t>e</a:t>
            </a:r>
            <a:r>
              <a:rPr lang="fr-FR" dirty="0" smtClean="0"/>
              <a:t> mois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</a:t>
            </a:r>
            <a:r>
              <a:rPr lang="fr-FR" dirty="0" err="1" smtClean="0"/>
              <a:t>decalottage</a:t>
            </a:r>
            <a:r>
              <a:rPr lang="fr-FR" dirty="0" smtClean="0"/>
              <a:t> du cuir chevelu: 5</a:t>
            </a:r>
            <a:r>
              <a:rPr lang="fr-FR" baseline="30000" dirty="0" smtClean="0"/>
              <a:t>e</a:t>
            </a:r>
            <a:r>
              <a:rPr lang="fr-FR" dirty="0" smtClean="0"/>
              <a:t> mois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E/ </a:t>
            </a:r>
            <a:r>
              <a:rPr lang="fr-FR" b="1" dirty="0" smtClean="0"/>
              <a:t>Circonstances exactes de la mort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suicide, crime ou accident  ?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ici, plus qu’ailleurs, il ne faut pas inventer.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existe 02 types de noyade: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1/ Noyade </a:t>
            </a:r>
            <a:r>
              <a:rPr lang="fr-FR" b="1" dirty="0" smtClean="0"/>
              <a:t>proprement dite</a:t>
            </a:r>
            <a:r>
              <a:rPr lang="fr-FR" dirty="0" smtClean="0"/>
              <a:t>: irruption d’eau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dans les voies respiratoires (9 cas sur 10)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  2/ Noyade </a:t>
            </a:r>
            <a:r>
              <a:rPr lang="fr-FR" b="1" dirty="0" smtClean="0"/>
              <a:t>par syncope</a:t>
            </a:r>
            <a:r>
              <a:rPr lang="fr-FR" dirty="0" smtClean="0"/>
              <a:t>: mortelle parce que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survenant dans l’eau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A/ </a:t>
            </a:r>
            <a:r>
              <a:rPr lang="fr-FR" b="1" dirty="0" smtClean="0"/>
              <a:t>Submersion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   l’expérience montre que l’eau pénètre   jusqu'aux alvéoles et se retrouve dans tous les viscères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l’eau étrangère va modifier le milieu intérieur et donner le syndrome humoral des noyés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r-FR" dirty="0" smtClean="0"/>
              <a:t>Syndrome humoral en </a:t>
            </a:r>
            <a:r>
              <a:rPr lang="fr-FR" b="1" dirty="0" smtClean="0"/>
              <a:t>eau douce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inondation </a:t>
            </a:r>
            <a:r>
              <a:rPr lang="fr-FR" dirty="0" err="1" smtClean="0"/>
              <a:t>alv</a:t>
            </a:r>
            <a:r>
              <a:rPr lang="fr-FR" dirty="0" smtClean="0"/>
              <a:t>     hémodilution    </a:t>
            </a:r>
            <a:r>
              <a:rPr lang="fr-FR" dirty="0" err="1" smtClean="0"/>
              <a:t>hypervolémie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       hyperkaliémie         fibrillation ventriculaire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        mort</a:t>
            </a:r>
          </a:p>
          <a:p>
            <a:pPr marL="514350" indent="-514350">
              <a:buAutoNum type="arabicPeriod" startAt="2"/>
            </a:pPr>
            <a:r>
              <a:rPr lang="fr-FR" dirty="0" smtClean="0"/>
              <a:t>Syndrome humoral en </a:t>
            </a:r>
            <a:r>
              <a:rPr lang="fr-FR" b="1" dirty="0" smtClean="0"/>
              <a:t>eau de mer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processus inverse du fait des forces osmotiques: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eau salée dans les alvéoles          transsudation</a:t>
            </a:r>
          </a:p>
          <a:p>
            <a:pPr marL="514350" indent="-514350">
              <a:buNone/>
            </a:pPr>
            <a:r>
              <a:rPr lang="fr-FR" dirty="0"/>
              <a:t> </a:t>
            </a:r>
            <a:r>
              <a:rPr lang="fr-FR" dirty="0" smtClean="0"/>
              <a:t>     plasmatique alvéolaire type OAP   anoxie    mort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563888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228184" y="242088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115616" y="28529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211960" y="29249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5652120" y="50851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6444208" y="56612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7812360" y="56612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1187624" y="34290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B/ </a:t>
            </a:r>
            <a:r>
              <a:rPr lang="fr-FR" b="1" dirty="0" smtClean="0"/>
              <a:t>Syncope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1. causes médicales: épilepsie, hypoglycémie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2. causes traumatiques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3. causes spécifiques de l’eau: hydrocution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(syncope thermo-différentielle)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différence brutale de T     vasoconstriction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périphérique      surcharge du cœur droit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220072" y="48691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491880" y="54452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la syncope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peut survenir de façon immédiate</a:t>
            </a:r>
          </a:p>
          <a:p>
            <a:pPr>
              <a:buNone/>
            </a:pPr>
            <a:r>
              <a:rPr lang="fr-FR" dirty="0" smtClean="0"/>
              <a:t>   - peut être précédée de signes d’alarme       (crampes, vertiges, douleurs occipitales)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NB</a:t>
            </a:r>
            <a:r>
              <a:rPr lang="fr-FR" dirty="0" smtClean="0"/>
              <a:t>: ce type d’accident n’a lieu que dans les eaux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à T &lt;  14 degrés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4. Autres causes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réactions allergiques (froid, algues)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réaction d’inhibition cardiaque par action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brutale de l’eau sur la muqueuse laryngée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barotraumatisme sur l’oreille interne(accident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de plongée)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MEDICO-LEGAL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A/ Noyé </a:t>
            </a:r>
            <a:r>
              <a:rPr lang="fr-FR" b="1" dirty="0" smtClean="0"/>
              <a:t>frais</a:t>
            </a:r>
            <a:r>
              <a:rPr lang="fr-FR" dirty="0" smtClean="0"/>
              <a:t>: tiré de l’eau peu de temps après la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mort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1. Noyade par syncope :    noyé blanc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certains signes si cause médicale ou trauma.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2. Noyade vraie :     noyé bleu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signes extérieurs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- signes autopsiques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Signes </a:t>
            </a:r>
            <a:r>
              <a:rPr lang="fr-FR" b="1" dirty="0" smtClean="0"/>
              <a:t>extérieurs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cyanose de la face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champignon de mousse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peau ansérine</a:t>
            </a:r>
          </a:p>
          <a:p>
            <a:pPr>
              <a:buNone/>
            </a:pPr>
            <a:r>
              <a:rPr lang="fr-FR" dirty="0" smtClean="0"/>
              <a:t>     - œil de poisson</a:t>
            </a:r>
          </a:p>
          <a:p>
            <a:r>
              <a:rPr lang="fr-FR" dirty="0" smtClean="0"/>
              <a:t>Signes </a:t>
            </a:r>
            <a:r>
              <a:rPr lang="fr-FR" b="1" dirty="0" smtClean="0"/>
              <a:t>autopsiques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poumons </a:t>
            </a:r>
            <a:r>
              <a:rPr lang="fr-FR" dirty="0" err="1" smtClean="0"/>
              <a:t>hyperhydroaériques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grains de sable , algues dans voies respiratoires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aspect lavé des viscères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sang dilué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eau dans l’estomac: inconstant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foie: noir,  violacé et lourd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718</Words>
  <Application>Microsoft Office PowerPoint</Application>
  <PresentationFormat>Affichage à l'écran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LA SUBMERSION</vt:lpstr>
      <vt:lpstr>INTRODUCTION</vt:lpstr>
      <vt:lpstr>PHYSIOPATHOLOGIE</vt:lpstr>
      <vt:lpstr>Diapositive 4</vt:lpstr>
      <vt:lpstr>Diapositive 5</vt:lpstr>
      <vt:lpstr>Diapositive 6</vt:lpstr>
      <vt:lpstr>Diapositive 7</vt:lpstr>
      <vt:lpstr>DIAGNOSTIC MEDICO-LEGAL</vt:lpstr>
      <vt:lpstr>Diapositive 9</vt:lpstr>
      <vt:lpstr>Diapositive 10</vt:lpstr>
      <vt:lpstr>PROBLEMES MEDICO-LEGAUX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SUBMERSION</dc:title>
  <dc:creator>pc</dc:creator>
  <cp:lastModifiedBy>pc</cp:lastModifiedBy>
  <cp:revision>16</cp:revision>
  <dcterms:created xsi:type="dcterms:W3CDTF">2015-10-07T20:06:08Z</dcterms:created>
  <dcterms:modified xsi:type="dcterms:W3CDTF">2015-10-07T23:30:00Z</dcterms:modified>
</cp:coreProperties>
</file>