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312" r:id="rId3"/>
    <p:sldId id="337" r:id="rId4"/>
    <p:sldId id="332" r:id="rId5"/>
    <p:sldId id="330" r:id="rId6"/>
    <p:sldId id="338" r:id="rId7"/>
    <p:sldId id="329" r:id="rId8"/>
    <p:sldId id="314" r:id="rId9"/>
    <p:sldId id="331" r:id="rId10"/>
    <p:sldId id="315" r:id="rId11"/>
    <p:sldId id="339" r:id="rId12"/>
    <p:sldId id="316" r:id="rId13"/>
    <p:sldId id="340" r:id="rId14"/>
    <p:sldId id="341" r:id="rId15"/>
    <p:sldId id="342" r:id="rId16"/>
    <p:sldId id="317" r:id="rId17"/>
    <p:sldId id="318" r:id="rId18"/>
    <p:sldId id="319" r:id="rId19"/>
    <p:sldId id="320" r:id="rId20"/>
    <p:sldId id="321" r:id="rId21"/>
    <p:sldId id="322" r:id="rId22"/>
    <p:sldId id="323" r:id="rId23"/>
    <p:sldId id="324" r:id="rId24"/>
    <p:sldId id="325" r:id="rId25"/>
    <p:sldId id="326" r:id="rId26"/>
    <p:sldId id="327" r:id="rId27"/>
    <p:sldId id="328" r:id="rId28"/>
    <p:sldId id="298" r:id="rId29"/>
  </p:sldIdLst>
  <p:sldSz cx="10287000" cy="6858000" type="35mm"/>
  <p:notesSz cx="6858000" cy="9144000"/>
  <p:defaultTextStyle>
    <a:defPPr>
      <a:defRPr lang="fr-FR"/>
    </a:defPPr>
    <a:lvl1pPr algn="l" rtl="0" fontAlgn="base">
      <a:spcBef>
        <a:spcPct val="0"/>
      </a:spcBef>
      <a:spcAft>
        <a:spcPct val="0"/>
      </a:spcAft>
      <a:defRPr kumimoji="1" sz="2400" kern="1200">
        <a:solidFill>
          <a:schemeClr val="tx1"/>
        </a:solidFill>
        <a:effectLst>
          <a:outerShdw blurRad="38100" dist="38100" dir="2700000" algn="tl">
            <a:srgbClr val="000000">
              <a:alpha val="43137"/>
            </a:srgbClr>
          </a:outerShdw>
        </a:effectLst>
        <a:latin typeface="Times New Roman" charset="0"/>
        <a:ea typeface="+mn-ea"/>
        <a:cs typeface="+mn-cs"/>
      </a:defRPr>
    </a:lvl1pPr>
    <a:lvl2pPr marL="457200" algn="l" rtl="0" fontAlgn="base">
      <a:spcBef>
        <a:spcPct val="0"/>
      </a:spcBef>
      <a:spcAft>
        <a:spcPct val="0"/>
      </a:spcAft>
      <a:defRPr kumimoji="1" sz="2400" kern="1200">
        <a:solidFill>
          <a:schemeClr val="tx1"/>
        </a:solidFill>
        <a:effectLst>
          <a:outerShdw blurRad="38100" dist="38100" dir="2700000" algn="tl">
            <a:srgbClr val="000000">
              <a:alpha val="43137"/>
            </a:srgbClr>
          </a:outerShdw>
        </a:effectLst>
        <a:latin typeface="Times New Roman" charset="0"/>
        <a:ea typeface="+mn-ea"/>
        <a:cs typeface="+mn-cs"/>
      </a:defRPr>
    </a:lvl2pPr>
    <a:lvl3pPr marL="914400" algn="l" rtl="0" fontAlgn="base">
      <a:spcBef>
        <a:spcPct val="0"/>
      </a:spcBef>
      <a:spcAft>
        <a:spcPct val="0"/>
      </a:spcAft>
      <a:defRPr kumimoji="1" sz="2400" kern="1200">
        <a:solidFill>
          <a:schemeClr val="tx1"/>
        </a:solidFill>
        <a:effectLst>
          <a:outerShdw blurRad="38100" dist="38100" dir="2700000" algn="tl">
            <a:srgbClr val="000000">
              <a:alpha val="43137"/>
            </a:srgbClr>
          </a:outerShdw>
        </a:effectLst>
        <a:latin typeface="Times New Roman" charset="0"/>
        <a:ea typeface="+mn-ea"/>
        <a:cs typeface="+mn-cs"/>
      </a:defRPr>
    </a:lvl3pPr>
    <a:lvl4pPr marL="1371600" algn="l" rtl="0" fontAlgn="base">
      <a:spcBef>
        <a:spcPct val="0"/>
      </a:spcBef>
      <a:spcAft>
        <a:spcPct val="0"/>
      </a:spcAft>
      <a:defRPr kumimoji="1" sz="2400" kern="1200">
        <a:solidFill>
          <a:schemeClr val="tx1"/>
        </a:solidFill>
        <a:effectLst>
          <a:outerShdw blurRad="38100" dist="38100" dir="2700000" algn="tl">
            <a:srgbClr val="000000">
              <a:alpha val="43137"/>
            </a:srgbClr>
          </a:outerShdw>
        </a:effectLst>
        <a:latin typeface="Times New Roman" charset="0"/>
        <a:ea typeface="+mn-ea"/>
        <a:cs typeface="+mn-cs"/>
      </a:defRPr>
    </a:lvl4pPr>
    <a:lvl5pPr marL="1828800" algn="l" rtl="0" fontAlgn="base">
      <a:spcBef>
        <a:spcPct val="0"/>
      </a:spcBef>
      <a:spcAft>
        <a:spcPct val="0"/>
      </a:spcAft>
      <a:defRPr kumimoji="1" sz="2400" kern="1200">
        <a:solidFill>
          <a:schemeClr val="tx1"/>
        </a:solidFill>
        <a:effectLst>
          <a:outerShdw blurRad="38100" dist="38100" dir="2700000" algn="tl">
            <a:srgbClr val="000000">
              <a:alpha val="43137"/>
            </a:srgbClr>
          </a:outerShdw>
        </a:effectLst>
        <a:latin typeface="Times New Roman" charset="0"/>
        <a:ea typeface="+mn-ea"/>
        <a:cs typeface="+mn-cs"/>
      </a:defRPr>
    </a:lvl5pPr>
    <a:lvl6pPr marL="2286000" algn="l" defTabSz="914400" rtl="0" eaLnBrk="1" latinLnBrk="0" hangingPunct="1">
      <a:defRPr kumimoji="1" sz="2400" kern="1200">
        <a:solidFill>
          <a:schemeClr val="tx1"/>
        </a:solidFill>
        <a:effectLst>
          <a:outerShdw blurRad="38100" dist="38100" dir="2700000" algn="tl">
            <a:srgbClr val="000000">
              <a:alpha val="43137"/>
            </a:srgbClr>
          </a:outerShdw>
        </a:effectLst>
        <a:latin typeface="Times New Roman" charset="0"/>
        <a:ea typeface="+mn-ea"/>
        <a:cs typeface="+mn-cs"/>
      </a:defRPr>
    </a:lvl6pPr>
    <a:lvl7pPr marL="2743200" algn="l" defTabSz="914400" rtl="0" eaLnBrk="1" latinLnBrk="0" hangingPunct="1">
      <a:defRPr kumimoji="1" sz="2400" kern="1200">
        <a:solidFill>
          <a:schemeClr val="tx1"/>
        </a:solidFill>
        <a:effectLst>
          <a:outerShdw blurRad="38100" dist="38100" dir="2700000" algn="tl">
            <a:srgbClr val="000000">
              <a:alpha val="43137"/>
            </a:srgbClr>
          </a:outerShdw>
        </a:effectLst>
        <a:latin typeface="Times New Roman" charset="0"/>
        <a:ea typeface="+mn-ea"/>
        <a:cs typeface="+mn-cs"/>
      </a:defRPr>
    </a:lvl7pPr>
    <a:lvl8pPr marL="3200400" algn="l" defTabSz="914400" rtl="0" eaLnBrk="1" latinLnBrk="0" hangingPunct="1">
      <a:defRPr kumimoji="1" sz="2400" kern="1200">
        <a:solidFill>
          <a:schemeClr val="tx1"/>
        </a:solidFill>
        <a:effectLst>
          <a:outerShdw blurRad="38100" dist="38100" dir="2700000" algn="tl">
            <a:srgbClr val="000000">
              <a:alpha val="43137"/>
            </a:srgbClr>
          </a:outerShdw>
        </a:effectLst>
        <a:latin typeface="Times New Roman" charset="0"/>
        <a:ea typeface="+mn-ea"/>
        <a:cs typeface="+mn-cs"/>
      </a:defRPr>
    </a:lvl8pPr>
    <a:lvl9pPr marL="3657600" algn="l" defTabSz="914400" rtl="0" eaLnBrk="1" latinLnBrk="0" hangingPunct="1">
      <a:defRPr kumimoji="1" sz="2400" kern="1200">
        <a:solidFill>
          <a:schemeClr val="tx1"/>
        </a:solidFill>
        <a:effectLst>
          <a:outerShdw blurRad="38100" dist="38100" dir="2700000" algn="tl">
            <a:srgbClr val="000000">
              <a:alpha val="43137"/>
            </a:srgbClr>
          </a:outerShdw>
        </a:effectLst>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0080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132" autoAdjust="0"/>
    <p:restoredTop sz="90929"/>
  </p:normalViewPr>
  <p:slideViewPr>
    <p:cSldViewPr>
      <p:cViewPr>
        <p:scale>
          <a:sx n="70" d="100"/>
          <a:sy n="70" d="100"/>
        </p:scale>
        <p:origin x="-1044" y="-168"/>
      </p:cViewPr>
      <p:guideLst>
        <p:guide orient="horz" pos="2160"/>
        <p:guide pos="324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50" d="100"/>
        <a:sy n="5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Rectangle 2"/>
          <p:cNvSpPr>
            <a:spLocks noChangeArrowheads="1"/>
          </p:cNvSpPr>
          <p:nvPr/>
        </p:nvSpPr>
        <p:spPr bwMode="hidden">
          <a:xfrm>
            <a:off x="257175" y="3200400"/>
            <a:ext cx="9858375" cy="1341438"/>
          </a:xfrm>
          <a:prstGeom prst="rect">
            <a:avLst/>
          </a:prstGeom>
          <a:gradFill rotWithShape="0">
            <a:gsLst>
              <a:gs pos="0">
                <a:schemeClr val="bg2"/>
              </a:gs>
              <a:gs pos="100000">
                <a:schemeClr val="bg1"/>
              </a:gs>
            </a:gsLst>
            <a:path path="shape">
              <a:fillToRect l="50000" t="50000" r="50000" b="50000"/>
            </a:path>
          </a:gradFill>
          <a:ln w="9525">
            <a:noFill/>
            <a:miter lim="800000"/>
            <a:headEnd/>
            <a:tailEnd/>
          </a:ln>
          <a:effectLst/>
        </p:spPr>
        <p:txBody>
          <a:bodyPr wrap="none" anchor="ctr"/>
          <a:lstStyle/>
          <a:p>
            <a:pPr algn="ctr">
              <a:defRPr/>
            </a:pPr>
            <a:endParaRPr lang="fr-FR">
              <a:effectLst/>
            </a:endParaRPr>
          </a:p>
        </p:txBody>
      </p:sp>
      <p:pic>
        <p:nvPicPr>
          <p:cNvPr id="5" name="Picture 3" descr="D:\FRONTPAGE THEMES\NATURE\ANABNR2.PNG"/>
          <p:cNvPicPr>
            <a:picLocks noChangeAspect="1" noChangeArrowheads="1"/>
          </p:cNvPicPr>
          <p:nvPr/>
        </p:nvPicPr>
        <p:blipFill>
          <a:blip r:embed="rId2" cstate="print"/>
          <a:srcRect l="-900" t="-1314" r="-2" b="-36961"/>
          <a:stretch>
            <a:fillRect/>
          </a:stretch>
        </p:blipFill>
        <p:spPr bwMode="auto">
          <a:xfrm>
            <a:off x="600075" y="3200400"/>
            <a:ext cx="9515475" cy="1158875"/>
          </a:xfrm>
          <a:prstGeom prst="rect">
            <a:avLst/>
          </a:prstGeom>
          <a:noFill/>
          <a:ln w="9525">
            <a:noFill/>
            <a:miter lim="800000"/>
            <a:headEnd/>
            <a:tailEnd/>
          </a:ln>
        </p:spPr>
      </p:pic>
      <p:sp>
        <p:nvSpPr>
          <p:cNvPr id="6" name="Rectangle 4"/>
          <p:cNvSpPr>
            <a:spLocks noChangeArrowheads="1"/>
          </p:cNvSpPr>
          <p:nvPr/>
        </p:nvSpPr>
        <p:spPr bwMode="hidden">
          <a:xfrm>
            <a:off x="895350" y="2895600"/>
            <a:ext cx="342900" cy="990600"/>
          </a:xfrm>
          <a:prstGeom prst="rect">
            <a:avLst/>
          </a:prstGeom>
          <a:solidFill>
            <a:schemeClr val="accent2">
              <a:alpha val="50000"/>
            </a:schemeClr>
          </a:solidFill>
          <a:ln w="9525">
            <a:noFill/>
            <a:miter lim="800000"/>
            <a:headEnd/>
            <a:tailEnd/>
          </a:ln>
          <a:effectLst/>
        </p:spPr>
        <p:txBody>
          <a:bodyPr wrap="none" anchor="ctr"/>
          <a:lstStyle/>
          <a:p>
            <a:pPr algn="ctr">
              <a:defRPr/>
            </a:pPr>
            <a:endParaRPr lang="fr-FR">
              <a:effectLst/>
            </a:endParaRPr>
          </a:p>
        </p:txBody>
      </p:sp>
      <p:sp>
        <p:nvSpPr>
          <p:cNvPr id="6149" name="Rectangle 5"/>
          <p:cNvSpPr>
            <a:spLocks noGrp="1" noChangeArrowheads="1"/>
          </p:cNvSpPr>
          <p:nvPr>
            <p:ph type="ctrTitle"/>
          </p:nvPr>
        </p:nvSpPr>
        <p:spPr>
          <a:xfrm>
            <a:off x="1285875" y="1981200"/>
            <a:ext cx="8743950" cy="1143000"/>
          </a:xfrm>
        </p:spPr>
        <p:txBody>
          <a:bodyPr/>
          <a:lstStyle>
            <a:lvl1pPr>
              <a:defRPr/>
            </a:lvl1pPr>
          </a:lstStyle>
          <a:p>
            <a:r>
              <a:rPr lang="fr-FR"/>
              <a:t>Cliquez pour modifier le style du titre du masque</a:t>
            </a:r>
          </a:p>
        </p:txBody>
      </p:sp>
      <p:sp>
        <p:nvSpPr>
          <p:cNvPr id="6150" name="Rectangle 6"/>
          <p:cNvSpPr>
            <a:spLocks noGrp="1" noChangeArrowheads="1"/>
          </p:cNvSpPr>
          <p:nvPr>
            <p:ph type="subTitle" idx="1"/>
          </p:nvPr>
        </p:nvSpPr>
        <p:spPr>
          <a:xfrm>
            <a:off x="2293938" y="4351338"/>
            <a:ext cx="7200900" cy="1371600"/>
          </a:xfrm>
        </p:spPr>
        <p:txBody>
          <a:bodyPr/>
          <a:lstStyle>
            <a:lvl1pPr marL="0" indent="0">
              <a:buFont typeface="Wingdings" pitchFamily="2" charset="2"/>
              <a:buNone/>
              <a:defRPr/>
            </a:lvl1pPr>
          </a:lstStyle>
          <a:p>
            <a:r>
              <a:rPr lang="fr-FR"/>
              <a:t>Cliquez pour modifier le style des sous-titres du masque</a:t>
            </a:r>
          </a:p>
        </p:txBody>
      </p:sp>
      <p:sp>
        <p:nvSpPr>
          <p:cNvPr id="7" name="Rectangle 7"/>
          <p:cNvSpPr>
            <a:spLocks noGrp="1" noChangeArrowheads="1"/>
          </p:cNvSpPr>
          <p:nvPr>
            <p:ph type="dt" sz="half" idx="10"/>
          </p:nvPr>
        </p:nvSpPr>
        <p:spPr>
          <a:xfrm>
            <a:off x="771525" y="6324600"/>
            <a:ext cx="2143125" cy="457200"/>
          </a:xfrm>
        </p:spPr>
        <p:txBody>
          <a:bodyPr/>
          <a:lstStyle>
            <a:lvl1pPr>
              <a:defRPr smtClean="0"/>
            </a:lvl1pPr>
          </a:lstStyle>
          <a:p>
            <a:pPr>
              <a:defRPr/>
            </a:pPr>
            <a:endParaRPr lang="fr-FR"/>
          </a:p>
        </p:txBody>
      </p:sp>
      <p:sp>
        <p:nvSpPr>
          <p:cNvPr id="8" name="Rectangle 8"/>
          <p:cNvSpPr>
            <a:spLocks noGrp="1" noChangeArrowheads="1"/>
          </p:cNvSpPr>
          <p:nvPr>
            <p:ph type="ftr" sz="quarter" idx="11"/>
          </p:nvPr>
        </p:nvSpPr>
        <p:spPr>
          <a:xfrm>
            <a:off x="3514725" y="6324600"/>
            <a:ext cx="3257550" cy="457200"/>
          </a:xfrm>
        </p:spPr>
        <p:txBody>
          <a:bodyPr/>
          <a:lstStyle>
            <a:lvl1pPr>
              <a:defRPr smtClean="0"/>
            </a:lvl1pPr>
          </a:lstStyle>
          <a:p>
            <a:pPr>
              <a:defRPr/>
            </a:pPr>
            <a:endParaRPr lang="fr-FR"/>
          </a:p>
        </p:txBody>
      </p:sp>
      <p:sp>
        <p:nvSpPr>
          <p:cNvPr id="9" name="Rectangle 9"/>
          <p:cNvSpPr>
            <a:spLocks noGrp="1" noChangeArrowheads="1"/>
          </p:cNvSpPr>
          <p:nvPr>
            <p:ph type="sldNum" sz="quarter" idx="12"/>
          </p:nvPr>
        </p:nvSpPr>
        <p:spPr>
          <a:xfrm>
            <a:off x="7372350" y="6324600"/>
            <a:ext cx="2143125" cy="457200"/>
          </a:xfrm>
        </p:spPr>
        <p:txBody>
          <a:bodyPr/>
          <a:lstStyle>
            <a:lvl1pPr>
              <a:defRPr sz="1400" smtClean="0"/>
            </a:lvl1pPr>
          </a:lstStyle>
          <a:p>
            <a:pPr>
              <a:defRPr/>
            </a:pPr>
            <a:fld id="{0C4C6AC9-9CC8-4EA5-95DB-C66DDF996A0A}"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endParaRPr lang="fr-FR"/>
          </a:p>
        </p:txBody>
      </p:sp>
      <p:sp>
        <p:nvSpPr>
          <p:cNvPr id="5" name="Rectangle 8"/>
          <p:cNvSpPr>
            <a:spLocks noGrp="1" noChangeArrowheads="1"/>
          </p:cNvSpPr>
          <p:nvPr>
            <p:ph type="ftr" sz="quarter" idx="11"/>
          </p:nvPr>
        </p:nvSpPr>
        <p:spPr>
          <a:ln/>
        </p:spPr>
        <p:txBody>
          <a:bodyPr/>
          <a:lstStyle>
            <a:lvl1pPr>
              <a:defRPr/>
            </a:lvl1pPr>
          </a:lstStyle>
          <a:p>
            <a:pPr>
              <a:defRPr/>
            </a:pPr>
            <a:endParaRPr lang="fr-FR"/>
          </a:p>
        </p:txBody>
      </p:sp>
      <p:sp>
        <p:nvSpPr>
          <p:cNvPr id="6" name="Rectangle 11"/>
          <p:cNvSpPr>
            <a:spLocks noGrp="1" noChangeArrowheads="1"/>
          </p:cNvSpPr>
          <p:nvPr>
            <p:ph type="sldNum" sz="quarter" idx="12"/>
          </p:nvPr>
        </p:nvSpPr>
        <p:spPr>
          <a:ln/>
        </p:spPr>
        <p:txBody>
          <a:bodyPr/>
          <a:lstStyle>
            <a:lvl1pPr>
              <a:defRPr/>
            </a:lvl1pPr>
          </a:lstStyle>
          <a:p>
            <a:pPr>
              <a:defRPr/>
            </a:pPr>
            <a:fld id="{8A46310E-8755-4DA9-9D6D-8FBE816548E8}" type="slidenum">
              <a:rPr lang="fr-FR"/>
              <a:pPr>
                <a:defRPr/>
              </a:pPr>
              <a:t>‹N°›</a:t>
            </a:fld>
            <a:endParaRPr lang="fr-FR" sz="140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758113" y="838200"/>
            <a:ext cx="2185987" cy="537845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1200150" y="838200"/>
            <a:ext cx="6405563" cy="537845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endParaRPr lang="fr-FR"/>
          </a:p>
        </p:txBody>
      </p:sp>
      <p:sp>
        <p:nvSpPr>
          <p:cNvPr id="5" name="Rectangle 8"/>
          <p:cNvSpPr>
            <a:spLocks noGrp="1" noChangeArrowheads="1"/>
          </p:cNvSpPr>
          <p:nvPr>
            <p:ph type="ftr" sz="quarter" idx="11"/>
          </p:nvPr>
        </p:nvSpPr>
        <p:spPr>
          <a:ln/>
        </p:spPr>
        <p:txBody>
          <a:bodyPr/>
          <a:lstStyle>
            <a:lvl1pPr>
              <a:defRPr/>
            </a:lvl1pPr>
          </a:lstStyle>
          <a:p>
            <a:pPr>
              <a:defRPr/>
            </a:pPr>
            <a:endParaRPr lang="fr-FR"/>
          </a:p>
        </p:txBody>
      </p:sp>
      <p:sp>
        <p:nvSpPr>
          <p:cNvPr id="6" name="Rectangle 11"/>
          <p:cNvSpPr>
            <a:spLocks noGrp="1" noChangeArrowheads="1"/>
          </p:cNvSpPr>
          <p:nvPr>
            <p:ph type="sldNum" sz="quarter" idx="12"/>
          </p:nvPr>
        </p:nvSpPr>
        <p:spPr>
          <a:ln/>
        </p:spPr>
        <p:txBody>
          <a:bodyPr/>
          <a:lstStyle>
            <a:lvl1pPr>
              <a:defRPr/>
            </a:lvl1pPr>
          </a:lstStyle>
          <a:p>
            <a:pPr>
              <a:defRPr/>
            </a:pPr>
            <a:fld id="{DC8924F7-74E8-4855-B033-BD8AF504EDBA}" type="slidenum">
              <a:rPr lang="fr-FR"/>
              <a:pPr>
                <a:defRPr/>
              </a:pPr>
              <a:t>‹N°›</a:t>
            </a:fld>
            <a:endParaRPr lang="fr-FR" sz="140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endParaRPr lang="fr-FR"/>
          </a:p>
        </p:txBody>
      </p:sp>
      <p:sp>
        <p:nvSpPr>
          <p:cNvPr id="5" name="Rectangle 8"/>
          <p:cNvSpPr>
            <a:spLocks noGrp="1" noChangeArrowheads="1"/>
          </p:cNvSpPr>
          <p:nvPr>
            <p:ph type="ftr" sz="quarter" idx="11"/>
          </p:nvPr>
        </p:nvSpPr>
        <p:spPr>
          <a:ln/>
        </p:spPr>
        <p:txBody>
          <a:bodyPr/>
          <a:lstStyle>
            <a:lvl1pPr>
              <a:defRPr/>
            </a:lvl1pPr>
          </a:lstStyle>
          <a:p>
            <a:pPr>
              <a:defRPr/>
            </a:pPr>
            <a:endParaRPr lang="fr-FR"/>
          </a:p>
        </p:txBody>
      </p:sp>
      <p:sp>
        <p:nvSpPr>
          <p:cNvPr id="6" name="Rectangle 11"/>
          <p:cNvSpPr>
            <a:spLocks noGrp="1" noChangeArrowheads="1"/>
          </p:cNvSpPr>
          <p:nvPr>
            <p:ph type="sldNum" sz="quarter" idx="12"/>
          </p:nvPr>
        </p:nvSpPr>
        <p:spPr>
          <a:ln/>
        </p:spPr>
        <p:txBody>
          <a:bodyPr/>
          <a:lstStyle>
            <a:lvl1pPr>
              <a:defRPr/>
            </a:lvl1pPr>
          </a:lstStyle>
          <a:p>
            <a:pPr>
              <a:defRPr/>
            </a:pPr>
            <a:fld id="{4666F92C-B883-4208-A48A-152A199BF9AE}" type="slidenum">
              <a:rPr lang="fr-FR"/>
              <a:pPr>
                <a:defRPr/>
              </a:pPr>
              <a:t>‹N°›</a:t>
            </a:fld>
            <a:endParaRPr lang="fr-FR" sz="140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12800" y="4406900"/>
            <a:ext cx="874395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812800" y="2906713"/>
            <a:ext cx="874395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7"/>
          <p:cNvSpPr>
            <a:spLocks noGrp="1" noChangeArrowheads="1"/>
          </p:cNvSpPr>
          <p:nvPr>
            <p:ph type="dt" sz="half" idx="10"/>
          </p:nvPr>
        </p:nvSpPr>
        <p:spPr>
          <a:ln/>
        </p:spPr>
        <p:txBody>
          <a:bodyPr/>
          <a:lstStyle>
            <a:lvl1pPr>
              <a:defRPr/>
            </a:lvl1pPr>
          </a:lstStyle>
          <a:p>
            <a:pPr>
              <a:defRPr/>
            </a:pPr>
            <a:endParaRPr lang="fr-FR"/>
          </a:p>
        </p:txBody>
      </p:sp>
      <p:sp>
        <p:nvSpPr>
          <p:cNvPr id="5" name="Rectangle 8"/>
          <p:cNvSpPr>
            <a:spLocks noGrp="1" noChangeArrowheads="1"/>
          </p:cNvSpPr>
          <p:nvPr>
            <p:ph type="ftr" sz="quarter" idx="11"/>
          </p:nvPr>
        </p:nvSpPr>
        <p:spPr>
          <a:ln/>
        </p:spPr>
        <p:txBody>
          <a:bodyPr/>
          <a:lstStyle>
            <a:lvl1pPr>
              <a:defRPr/>
            </a:lvl1pPr>
          </a:lstStyle>
          <a:p>
            <a:pPr>
              <a:defRPr/>
            </a:pPr>
            <a:endParaRPr lang="fr-FR"/>
          </a:p>
        </p:txBody>
      </p:sp>
      <p:sp>
        <p:nvSpPr>
          <p:cNvPr id="6" name="Rectangle 11"/>
          <p:cNvSpPr>
            <a:spLocks noGrp="1" noChangeArrowheads="1"/>
          </p:cNvSpPr>
          <p:nvPr>
            <p:ph type="sldNum" sz="quarter" idx="12"/>
          </p:nvPr>
        </p:nvSpPr>
        <p:spPr>
          <a:ln/>
        </p:spPr>
        <p:txBody>
          <a:bodyPr/>
          <a:lstStyle>
            <a:lvl1pPr>
              <a:defRPr/>
            </a:lvl1pPr>
          </a:lstStyle>
          <a:p>
            <a:pPr>
              <a:defRPr/>
            </a:pPr>
            <a:fld id="{49379AE2-857C-4B78-B0A6-F4A6B1E40202}" type="slidenum">
              <a:rPr lang="fr-FR"/>
              <a:pPr>
                <a:defRPr/>
              </a:pPr>
              <a:t>‹N°›</a:t>
            </a:fld>
            <a:endParaRPr lang="fr-FR" sz="140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1200150" y="2101850"/>
            <a:ext cx="4295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648325" y="2101850"/>
            <a:ext cx="4295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7"/>
          <p:cNvSpPr>
            <a:spLocks noGrp="1" noChangeArrowheads="1"/>
          </p:cNvSpPr>
          <p:nvPr>
            <p:ph type="dt" sz="half" idx="10"/>
          </p:nvPr>
        </p:nvSpPr>
        <p:spPr>
          <a:ln/>
        </p:spPr>
        <p:txBody>
          <a:bodyPr/>
          <a:lstStyle>
            <a:lvl1pPr>
              <a:defRPr/>
            </a:lvl1pPr>
          </a:lstStyle>
          <a:p>
            <a:pPr>
              <a:defRPr/>
            </a:pPr>
            <a:endParaRPr lang="fr-FR"/>
          </a:p>
        </p:txBody>
      </p:sp>
      <p:sp>
        <p:nvSpPr>
          <p:cNvPr id="6" name="Rectangle 8"/>
          <p:cNvSpPr>
            <a:spLocks noGrp="1" noChangeArrowheads="1"/>
          </p:cNvSpPr>
          <p:nvPr>
            <p:ph type="ftr" sz="quarter" idx="11"/>
          </p:nvPr>
        </p:nvSpPr>
        <p:spPr>
          <a:ln/>
        </p:spPr>
        <p:txBody>
          <a:bodyPr/>
          <a:lstStyle>
            <a:lvl1pPr>
              <a:defRPr/>
            </a:lvl1pPr>
          </a:lstStyle>
          <a:p>
            <a:pPr>
              <a:defRPr/>
            </a:pPr>
            <a:endParaRPr lang="fr-FR"/>
          </a:p>
        </p:txBody>
      </p:sp>
      <p:sp>
        <p:nvSpPr>
          <p:cNvPr id="7" name="Rectangle 11"/>
          <p:cNvSpPr>
            <a:spLocks noGrp="1" noChangeArrowheads="1"/>
          </p:cNvSpPr>
          <p:nvPr>
            <p:ph type="sldNum" sz="quarter" idx="12"/>
          </p:nvPr>
        </p:nvSpPr>
        <p:spPr>
          <a:ln/>
        </p:spPr>
        <p:txBody>
          <a:bodyPr/>
          <a:lstStyle>
            <a:lvl1pPr>
              <a:defRPr/>
            </a:lvl1pPr>
          </a:lstStyle>
          <a:p>
            <a:pPr>
              <a:defRPr/>
            </a:pPr>
            <a:fld id="{4891AD84-570C-4A0B-AF1B-034F63ABED42}" type="slidenum">
              <a:rPr lang="fr-FR"/>
              <a:pPr>
                <a:defRPr/>
              </a:pPr>
              <a:t>‹N°›</a:t>
            </a:fld>
            <a:endParaRPr lang="fr-FR" sz="140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14350" y="274638"/>
            <a:ext cx="92583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514350" y="1535113"/>
            <a:ext cx="454501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514350" y="2174875"/>
            <a:ext cx="454501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5226050" y="1535113"/>
            <a:ext cx="45466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5226050" y="2174875"/>
            <a:ext cx="4546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7"/>
          <p:cNvSpPr>
            <a:spLocks noGrp="1" noChangeArrowheads="1"/>
          </p:cNvSpPr>
          <p:nvPr>
            <p:ph type="dt" sz="half" idx="10"/>
          </p:nvPr>
        </p:nvSpPr>
        <p:spPr>
          <a:ln/>
        </p:spPr>
        <p:txBody>
          <a:bodyPr/>
          <a:lstStyle>
            <a:lvl1pPr>
              <a:defRPr/>
            </a:lvl1pPr>
          </a:lstStyle>
          <a:p>
            <a:pPr>
              <a:defRPr/>
            </a:pPr>
            <a:endParaRPr lang="fr-FR"/>
          </a:p>
        </p:txBody>
      </p:sp>
      <p:sp>
        <p:nvSpPr>
          <p:cNvPr id="8" name="Rectangle 8"/>
          <p:cNvSpPr>
            <a:spLocks noGrp="1" noChangeArrowheads="1"/>
          </p:cNvSpPr>
          <p:nvPr>
            <p:ph type="ftr" sz="quarter" idx="11"/>
          </p:nvPr>
        </p:nvSpPr>
        <p:spPr>
          <a:ln/>
        </p:spPr>
        <p:txBody>
          <a:bodyPr/>
          <a:lstStyle>
            <a:lvl1pPr>
              <a:defRPr/>
            </a:lvl1pPr>
          </a:lstStyle>
          <a:p>
            <a:pPr>
              <a:defRPr/>
            </a:pPr>
            <a:endParaRPr lang="fr-FR"/>
          </a:p>
        </p:txBody>
      </p:sp>
      <p:sp>
        <p:nvSpPr>
          <p:cNvPr id="9" name="Rectangle 11"/>
          <p:cNvSpPr>
            <a:spLocks noGrp="1" noChangeArrowheads="1"/>
          </p:cNvSpPr>
          <p:nvPr>
            <p:ph type="sldNum" sz="quarter" idx="12"/>
          </p:nvPr>
        </p:nvSpPr>
        <p:spPr>
          <a:ln/>
        </p:spPr>
        <p:txBody>
          <a:bodyPr/>
          <a:lstStyle>
            <a:lvl1pPr>
              <a:defRPr/>
            </a:lvl1pPr>
          </a:lstStyle>
          <a:p>
            <a:pPr>
              <a:defRPr/>
            </a:pPr>
            <a:fld id="{639DF72E-AE27-4A45-86B0-C0FBB3786536}" type="slidenum">
              <a:rPr lang="fr-FR"/>
              <a:pPr>
                <a:defRPr/>
              </a:pPr>
              <a:t>‹N°›</a:t>
            </a:fld>
            <a:endParaRPr lang="fr-FR" sz="140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7"/>
          <p:cNvSpPr>
            <a:spLocks noGrp="1" noChangeArrowheads="1"/>
          </p:cNvSpPr>
          <p:nvPr>
            <p:ph type="dt" sz="half" idx="10"/>
          </p:nvPr>
        </p:nvSpPr>
        <p:spPr>
          <a:ln/>
        </p:spPr>
        <p:txBody>
          <a:bodyPr/>
          <a:lstStyle>
            <a:lvl1pPr>
              <a:defRPr/>
            </a:lvl1pPr>
          </a:lstStyle>
          <a:p>
            <a:pPr>
              <a:defRPr/>
            </a:pPr>
            <a:endParaRPr lang="fr-FR"/>
          </a:p>
        </p:txBody>
      </p:sp>
      <p:sp>
        <p:nvSpPr>
          <p:cNvPr id="4" name="Rectangle 8"/>
          <p:cNvSpPr>
            <a:spLocks noGrp="1" noChangeArrowheads="1"/>
          </p:cNvSpPr>
          <p:nvPr>
            <p:ph type="ftr" sz="quarter" idx="11"/>
          </p:nvPr>
        </p:nvSpPr>
        <p:spPr>
          <a:ln/>
        </p:spPr>
        <p:txBody>
          <a:bodyPr/>
          <a:lstStyle>
            <a:lvl1pPr>
              <a:defRPr/>
            </a:lvl1pPr>
          </a:lstStyle>
          <a:p>
            <a:pPr>
              <a:defRPr/>
            </a:pPr>
            <a:endParaRPr lang="fr-FR"/>
          </a:p>
        </p:txBody>
      </p:sp>
      <p:sp>
        <p:nvSpPr>
          <p:cNvPr id="5" name="Rectangle 11"/>
          <p:cNvSpPr>
            <a:spLocks noGrp="1" noChangeArrowheads="1"/>
          </p:cNvSpPr>
          <p:nvPr>
            <p:ph type="sldNum" sz="quarter" idx="12"/>
          </p:nvPr>
        </p:nvSpPr>
        <p:spPr>
          <a:ln/>
        </p:spPr>
        <p:txBody>
          <a:bodyPr/>
          <a:lstStyle>
            <a:lvl1pPr>
              <a:defRPr/>
            </a:lvl1pPr>
          </a:lstStyle>
          <a:p>
            <a:pPr>
              <a:defRPr/>
            </a:pPr>
            <a:fld id="{05FD903A-B0A2-45A0-A693-CCC0F029ACD8}" type="slidenum">
              <a:rPr lang="fr-FR"/>
              <a:pPr>
                <a:defRPr/>
              </a:pPr>
              <a:t>‹N°›</a:t>
            </a:fld>
            <a:endParaRPr lang="fr-FR" sz="140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endParaRPr lang="fr-FR"/>
          </a:p>
        </p:txBody>
      </p:sp>
      <p:sp>
        <p:nvSpPr>
          <p:cNvPr id="3" name="Rectangle 8"/>
          <p:cNvSpPr>
            <a:spLocks noGrp="1" noChangeArrowheads="1"/>
          </p:cNvSpPr>
          <p:nvPr>
            <p:ph type="ftr" sz="quarter" idx="11"/>
          </p:nvPr>
        </p:nvSpPr>
        <p:spPr>
          <a:ln/>
        </p:spPr>
        <p:txBody>
          <a:bodyPr/>
          <a:lstStyle>
            <a:lvl1pPr>
              <a:defRPr/>
            </a:lvl1pPr>
          </a:lstStyle>
          <a:p>
            <a:pPr>
              <a:defRPr/>
            </a:pPr>
            <a:endParaRPr lang="fr-FR"/>
          </a:p>
        </p:txBody>
      </p:sp>
      <p:sp>
        <p:nvSpPr>
          <p:cNvPr id="4" name="Rectangle 11"/>
          <p:cNvSpPr>
            <a:spLocks noGrp="1" noChangeArrowheads="1"/>
          </p:cNvSpPr>
          <p:nvPr>
            <p:ph type="sldNum" sz="quarter" idx="12"/>
          </p:nvPr>
        </p:nvSpPr>
        <p:spPr>
          <a:ln/>
        </p:spPr>
        <p:txBody>
          <a:bodyPr/>
          <a:lstStyle>
            <a:lvl1pPr>
              <a:defRPr/>
            </a:lvl1pPr>
          </a:lstStyle>
          <a:p>
            <a:pPr>
              <a:defRPr/>
            </a:pPr>
            <a:fld id="{9B9C667A-EF91-4401-8EC5-D8EFF1512E5E}" type="slidenum">
              <a:rPr lang="fr-FR"/>
              <a:pPr>
                <a:defRPr/>
              </a:pPr>
              <a:t>‹N°›</a:t>
            </a:fld>
            <a:endParaRPr lang="fr-FR" sz="140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14350" y="273050"/>
            <a:ext cx="3384550" cy="1162050"/>
          </a:xfrm>
        </p:spPr>
        <p:txBody>
          <a:bodyPr/>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4022725" y="273050"/>
            <a:ext cx="574992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514350" y="1435100"/>
            <a:ext cx="338455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7"/>
          <p:cNvSpPr>
            <a:spLocks noGrp="1" noChangeArrowheads="1"/>
          </p:cNvSpPr>
          <p:nvPr>
            <p:ph type="dt" sz="half" idx="10"/>
          </p:nvPr>
        </p:nvSpPr>
        <p:spPr>
          <a:ln/>
        </p:spPr>
        <p:txBody>
          <a:bodyPr/>
          <a:lstStyle>
            <a:lvl1pPr>
              <a:defRPr/>
            </a:lvl1pPr>
          </a:lstStyle>
          <a:p>
            <a:pPr>
              <a:defRPr/>
            </a:pPr>
            <a:endParaRPr lang="fr-FR"/>
          </a:p>
        </p:txBody>
      </p:sp>
      <p:sp>
        <p:nvSpPr>
          <p:cNvPr id="6" name="Rectangle 8"/>
          <p:cNvSpPr>
            <a:spLocks noGrp="1" noChangeArrowheads="1"/>
          </p:cNvSpPr>
          <p:nvPr>
            <p:ph type="ftr" sz="quarter" idx="11"/>
          </p:nvPr>
        </p:nvSpPr>
        <p:spPr>
          <a:ln/>
        </p:spPr>
        <p:txBody>
          <a:bodyPr/>
          <a:lstStyle>
            <a:lvl1pPr>
              <a:defRPr/>
            </a:lvl1pPr>
          </a:lstStyle>
          <a:p>
            <a:pPr>
              <a:defRPr/>
            </a:pPr>
            <a:endParaRPr lang="fr-FR"/>
          </a:p>
        </p:txBody>
      </p:sp>
      <p:sp>
        <p:nvSpPr>
          <p:cNvPr id="7" name="Rectangle 11"/>
          <p:cNvSpPr>
            <a:spLocks noGrp="1" noChangeArrowheads="1"/>
          </p:cNvSpPr>
          <p:nvPr>
            <p:ph type="sldNum" sz="quarter" idx="12"/>
          </p:nvPr>
        </p:nvSpPr>
        <p:spPr>
          <a:ln/>
        </p:spPr>
        <p:txBody>
          <a:bodyPr/>
          <a:lstStyle>
            <a:lvl1pPr>
              <a:defRPr/>
            </a:lvl1pPr>
          </a:lstStyle>
          <a:p>
            <a:pPr>
              <a:defRPr/>
            </a:pPr>
            <a:fld id="{EC61A573-65FB-45B1-93D2-B69386AAD387}" type="slidenum">
              <a:rPr lang="fr-FR"/>
              <a:pPr>
                <a:defRPr/>
              </a:pPr>
              <a:t>‹N°›</a:t>
            </a:fld>
            <a:endParaRPr lang="fr-FR" sz="140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016125" y="4800600"/>
            <a:ext cx="6172200" cy="566738"/>
          </a:xfrm>
        </p:spPr>
        <p:txBody>
          <a:bodyPr/>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2016125" y="612775"/>
            <a:ext cx="6172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2016125" y="5367338"/>
            <a:ext cx="6172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7"/>
          <p:cNvSpPr>
            <a:spLocks noGrp="1" noChangeArrowheads="1"/>
          </p:cNvSpPr>
          <p:nvPr>
            <p:ph type="dt" sz="half" idx="10"/>
          </p:nvPr>
        </p:nvSpPr>
        <p:spPr>
          <a:ln/>
        </p:spPr>
        <p:txBody>
          <a:bodyPr/>
          <a:lstStyle>
            <a:lvl1pPr>
              <a:defRPr/>
            </a:lvl1pPr>
          </a:lstStyle>
          <a:p>
            <a:pPr>
              <a:defRPr/>
            </a:pPr>
            <a:endParaRPr lang="fr-FR"/>
          </a:p>
        </p:txBody>
      </p:sp>
      <p:sp>
        <p:nvSpPr>
          <p:cNvPr id="6" name="Rectangle 8"/>
          <p:cNvSpPr>
            <a:spLocks noGrp="1" noChangeArrowheads="1"/>
          </p:cNvSpPr>
          <p:nvPr>
            <p:ph type="ftr" sz="quarter" idx="11"/>
          </p:nvPr>
        </p:nvSpPr>
        <p:spPr>
          <a:ln/>
        </p:spPr>
        <p:txBody>
          <a:bodyPr/>
          <a:lstStyle>
            <a:lvl1pPr>
              <a:defRPr/>
            </a:lvl1pPr>
          </a:lstStyle>
          <a:p>
            <a:pPr>
              <a:defRPr/>
            </a:pPr>
            <a:endParaRPr lang="fr-FR"/>
          </a:p>
        </p:txBody>
      </p:sp>
      <p:sp>
        <p:nvSpPr>
          <p:cNvPr id="7" name="Rectangle 11"/>
          <p:cNvSpPr>
            <a:spLocks noGrp="1" noChangeArrowheads="1"/>
          </p:cNvSpPr>
          <p:nvPr>
            <p:ph type="sldNum" sz="quarter" idx="12"/>
          </p:nvPr>
        </p:nvSpPr>
        <p:spPr>
          <a:ln/>
        </p:spPr>
        <p:txBody>
          <a:bodyPr/>
          <a:lstStyle>
            <a:lvl1pPr>
              <a:defRPr/>
            </a:lvl1pPr>
          </a:lstStyle>
          <a:p>
            <a:pPr>
              <a:defRPr/>
            </a:pPr>
            <a:fld id="{FDBC3FFB-54C7-43F5-9657-9BF4A557827B}" type="slidenum">
              <a:rPr lang="fr-FR"/>
              <a:pPr>
                <a:defRPr/>
              </a:pPr>
              <a:t>‹N°›</a:t>
            </a:fld>
            <a:endParaRPr lang="fr-FR" sz="140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ChangeArrowheads="1"/>
          </p:cNvSpPr>
          <p:nvPr/>
        </p:nvSpPr>
        <p:spPr bwMode="hidden">
          <a:xfrm>
            <a:off x="171450" y="0"/>
            <a:ext cx="1628775" cy="685800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defRPr/>
            </a:pPr>
            <a:endParaRPr lang="fr-FR">
              <a:effectLst/>
            </a:endParaRPr>
          </a:p>
        </p:txBody>
      </p:sp>
      <p:sp>
        <p:nvSpPr>
          <p:cNvPr id="5123" name="Rectangle 3"/>
          <p:cNvSpPr>
            <a:spLocks noChangeArrowheads="1"/>
          </p:cNvSpPr>
          <p:nvPr/>
        </p:nvSpPr>
        <p:spPr bwMode="hidden">
          <a:xfrm>
            <a:off x="1885950" y="0"/>
            <a:ext cx="8401050" cy="1219200"/>
          </a:xfrm>
          <a:prstGeom prst="rect">
            <a:avLst/>
          </a:prstGeom>
          <a:gradFill rotWithShape="0">
            <a:gsLst>
              <a:gs pos="0">
                <a:schemeClr val="bg2"/>
              </a:gs>
              <a:gs pos="100000">
                <a:schemeClr val="bg1"/>
              </a:gs>
            </a:gsLst>
            <a:path path="shape">
              <a:fillToRect l="50000" t="50000" r="50000" b="50000"/>
            </a:path>
          </a:gradFill>
          <a:ln w="9525">
            <a:noFill/>
            <a:miter lim="800000"/>
            <a:headEnd/>
            <a:tailEnd/>
          </a:ln>
          <a:effectLst/>
        </p:spPr>
        <p:txBody>
          <a:bodyPr wrap="none" anchor="ctr"/>
          <a:lstStyle/>
          <a:p>
            <a:pPr algn="ctr">
              <a:defRPr/>
            </a:pPr>
            <a:endParaRPr lang="fr-FR">
              <a:effectLst/>
            </a:endParaRPr>
          </a:p>
        </p:txBody>
      </p:sp>
      <p:sp>
        <p:nvSpPr>
          <p:cNvPr id="5124" name="Rectangle 4" descr="Stationery"/>
          <p:cNvSpPr>
            <a:spLocks noChangeArrowheads="1"/>
          </p:cNvSpPr>
          <p:nvPr/>
        </p:nvSpPr>
        <p:spPr bwMode="auto">
          <a:xfrm>
            <a:off x="514350" y="0"/>
            <a:ext cx="1371600" cy="762000"/>
          </a:xfrm>
          <a:prstGeom prst="rect">
            <a:avLst/>
          </a:prstGeom>
          <a:blipFill dpi="0" rotWithShape="0">
            <a:blip r:embed="rId13" cstate="print"/>
            <a:srcRect/>
            <a:tile tx="0" ty="0" sx="100000" sy="100000" flip="none" algn="tl"/>
          </a:blipFill>
          <a:ln w="9525">
            <a:noFill/>
            <a:miter lim="800000"/>
            <a:headEnd/>
            <a:tailEnd/>
          </a:ln>
          <a:effectLst/>
        </p:spPr>
        <p:txBody>
          <a:bodyPr wrap="none" anchor="ctr"/>
          <a:lstStyle/>
          <a:p>
            <a:pPr algn="ctr">
              <a:defRPr/>
            </a:pPr>
            <a:endParaRPr lang="fr-FR">
              <a:effectLst/>
            </a:endParaRPr>
          </a:p>
        </p:txBody>
      </p:sp>
      <p:sp>
        <p:nvSpPr>
          <p:cNvPr id="5125" name="Rectangle 5" descr="Stationery"/>
          <p:cNvSpPr>
            <a:spLocks noChangeArrowheads="1"/>
          </p:cNvSpPr>
          <p:nvPr/>
        </p:nvSpPr>
        <p:spPr bwMode="auto">
          <a:xfrm>
            <a:off x="0" y="0"/>
            <a:ext cx="514350" cy="6858000"/>
          </a:xfrm>
          <a:prstGeom prst="rect">
            <a:avLst/>
          </a:prstGeom>
          <a:blipFill dpi="0" rotWithShape="0">
            <a:blip r:embed="rId13" cstate="print"/>
            <a:srcRect/>
            <a:tile tx="0" ty="0" sx="100000" sy="100000" flip="none" algn="tl"/>
          </a:blipFill>
          <a:ln w="9525">
            <a:noFill/>
            <a:miter lim="800000"/>
            <a:headEnd/>
            <a:tailEnd/>
          </a:ln>
          <a:effectLst/>
        </p:spPr>
        <p:txBody>
          <a:bodyPr wrap="none" anchor="ctr"/>
          <a:lstStyle/>
          <a:p>
            <a:pPr algn="ctr">
              <a:defRPr/>
            </a:pPr>
            <a:endParaRPr lang="fr-FR">
              <a:effectLst/>
            </a:endParaRPr>
          </a:p>
        </p:txBody>
      </p:sp>
      <p:sp>
        <p:nvSpPr>
          <p:cNvPr id="1030" name="Rectangle 6"/>
          <p:cNvSpPr>
            <a:spLocks noGrp="1" noChangeArrowheads="1"/>
          </p:cNvSpPr>
          <p:nvPr>
            <p:ph type="title"/>
          </p:nvPr>
        </p:nvSpPr>
        <p:spPr bwMode="auto">
          <a:xfrm>
            <a:off x="1200150" y="838200"/>
            <a:ext cx="874395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fr-FR" smtClean="0"/>
              <a:t>Cliquez pour modifier le style du titre du masque</a:t>
            </a:r>
          </a:p>
        </p:txBody>
      </p:sp>
      <p:sp>
        <p:nvSpPr>
          <p:cNvPr id="5127" name="Rectangle 7"/>
          <p:cNvSpPr>
            <a:spLocks noGrp="1" noChangeArrowheads="1"/>
          </p:cNvSpPr>
          <p:nvPr>
            <p:ph type="dt" sz="half" idx="2"/>
          </p:nvPr>
        </p:nvSpPr>
        <p:spPr bwMode="auto">
          <a:xfrm>
            <a:off x="1200150" y="6413500"/>
            <a:ext cx="2143125"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400" smtClean="0">
                <a:solidFill>
                  <a:schemeClr val="tx2"/>
                </a:solidFill>
                <a:effectLst/>
              </a:defRPr>
            </a:lvl1pPr>
          </a:lstStyle>
          <a:p>
            <a:pPr>
              <a:defRPr/>
            </a:pPr>
            <a:endParaRPr lang="fr-FR"/>
          </a:p>
        </p:txBody>
      </p:sp>
      <p:sp>
        <p:nvSpPr>
          <p:cNvPr id="5128" name="Rectangle 8"/>
          <p:cNvSpPr>
            <a:spLocks noGrp="1" noChangeArrowheads="1"/>
          </p:cNvSpPr>
          <p:nvPr>
            <p:ph type="ftr" sz="quarter" idx="3"/>
          </p:nvPr>
        </p:nvSpPr>
        <p:spPr bwMode="auto">
          <a:xfrm>
            <a:off x="3857625" y="6413500"/>
            <a:ext cx="325755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400" smtClean="0">
                <a:solidFill>
                  <a:schemeClr val="tx2"/>
                </a:solidFill>
                <a:effectLst/>
              </a:defRPr>
            </a:lvl1pPr>
          </a:lstStyle>
          <a:p>
            <a:pPr>
              <a:defRPr/>
            </a:pPr>
            <a:endParaRPr lang="fr-FR"/>
          </a:p>
        </p:txBody>
      </p:sp>
      <p:pic>
        <p:nvPicPr>
          <p:cNvPr id="1033" name="Picture 9" descr="C:\Wendy\anabnr2.GIF"/>
          <p:cNvPicPr>
            <a:picLocks noChangeAspect="1" noChangeArrowheads="1"/>
          </p:cNvPicPr>
          <p:nvPr/>
        </p:nvPicPr>
        <p:blipFill>
          <a:blip r:embed="rId14" cstate="print"/>
          <a:srcRect/>
          <a:stretch>
            <a:fillRect/>
          </a:stretch>
        </p:blipFill>
        <p:spPr bwMode="auto">
          <a:xfrm>
            <a:off x="1382713" y="0"/>
            <a:ext cx="8904287" cy="754063"/>
          </a:xfrm>
          <a:prstGeom prst="rect">
            <a:avLst/>
          </a:prstGeom>
          <a:noFill/>
          <a:ln w="9525">
            <a:noFill/>
            <a:miter lim="800000"/>
            <a:headEnd/>
            <a:tailEnd/>
          </a:ln>
        </p:spPr>
      </p:pic>
      <p:sp>
        <p:nvSpPr>
          <p:cNvPr id="5130" name="Rectangle 10"/>
          <p:cNvSpPr>
            <a:spLocks noChangeArrowheads="1"/>
          </p:cNvSpPr>
          <p:nvPr/>
        </p:nvSpPr>
        <p:spPr bwMode="auto">
          <a:xfrm>
            <a:off x="342900" y="457200"/>
            <a:ext cx="2828925" cy="304800"/>
          </a:xfrm>
          <a:prstGeom prst="rect">
            <a:avLst/>
          </a:prstGeom>
          <a:solidFill>
            <a:schemeClr val="accent2">
              <a:alpha val="50000"/>
            </a:schemeClr>
          </a:solidFill>
          <a:ln w="9525">
            <a:noFill/>
            <a:miter lim="800000"/>
            <a:headEnd/>
            <a:tailEnd/>
          </a:ln>
          <a:effectLst/>
        </p:spPr>
        <p:txBody>
          <a:bodyPr wrap="none" anchor="ctr"/>
          <a:lstStyle/>
          <a:p>
            <a:pPr algn="ctr">
              <a:defRPr/>
            </a:pPr>
            <a:endParaRPr lang="fr-FR">
              <a:effectLst/>
            </a:endParaRPr>
          </a:p>
        </p:txBody>
      </p:sp>
      <p:sp>
        <p:nvSpPr>
          <p:cNvPr id="5131" name="Rectangle 11"/>
          <p:cNvSpPr>
            <a:spLocks noGrp="1" noChangeArrowheads="1"/>
          </p:cNvSpPr>
          <p:nvPr>
            <p:ph type="sldNum" sz="quarter" idx="4"/>
          </p:nvPr>
        </p:nvSpPr>
        <p:spPr bwMode="auto">
          <a:xfrm>
            <a:off x="9258300" y="6413500"/>
            <a:ext cx="10287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mtClean="0">
                <a:solidFill>
                  <a:schemeClr val="tx2"/>
                </a:solidFill>
                <a:effectLst/>
              </a:defRPr>
            </a:lvl1pPr>
          </a:lstStyle>
          <a:p>
            <a:pPr>
              <a:defRPr/>
            </a:pPr>
            <a:fld id="{17CFAD19-37F2-4E3B-907E-963C9B6BD25F}" type="slidenum">
              <a:rPr lang="fr-FR"/>
              <a:pPr>
                <a:defRPr/>
              </a:pPr>
              <a:t>‹N°›</a:t>
            </a:fld>
            <a:endParaRPr lang="fr-FR" sz="1400"/>
          </a:p>
        </p:txBody>
      </p:sp>
      <p:sp>
        <p:nvSpPr>
          <p:cNvPr id="1036" name="Rectangle 12"/>
          <p:cNvSpPr>
            <a:spLocks noGrp="1" noChangeArrowheads="1"/>
          </p:cNvSpPr>
          <p:nvPr>
            <p:ph type="body" idx="1"/>
          </p:nvPr>
        </p:nvSpPr>
        <p:spPr bwMode="auto">
          <a:xfrm>
            <a:off x="1200150" y="2101850"/>
            <a:ext cx="874395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Tree>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charset="0"/>
        </a:defRPr>
      </a:lvl2pPr>
      <a:lvl3pPr algn="l" rtl="0" eaLnBrk="0" fontAlgn="base" hangingPunct="0">
        <a:spcBef>
          <a:spcPct val="0"/>
        </a:spcBef>
        <a:spcAft>
          <a:spcPct val="0"/>
        </a:spcAft>
        <a:defRPr sz="4400">
          <a:solidFill>
            <a:schemeClr val="tx2"/>
          </a:solidFill>
          <a:latin typeface="Times New Roman" charset="0"/>
        </a:defRPr>
      </a:lvl3pPr>
      <a:lvl4pPr algn="l" rtl="0" eaLnBrk="0" fontAlgn="base" hangingPunct="0">
        <a:spcBef>
          <a:spcPct val="0"/>
        </a:spcBef>
        <a:spcAft>
          <a:spcPct val="0"/>
        </a:spcAft>
        <a:defRPr sz="4400">
          <a:solidFill>
            <a:schemeClr val="tx2"/>
          </a:solidFill>
          <a:latin typeface="Times New Roman" charset="0"/>
        </a:defRPr>
      </a:lvl4pPr>
      <a:lvl5pPr algn="l" rtl="0" eaLnBrk="0" fontAlgn="base" hangingPunct="0">
        <a:spcBef>
          <a:spcPct val="0"/>
        </a:spcBef>
        <a:spcAft>
          <a:spcPct val="0"/>
        </a:spcAft>
        <a:defRPr sz="4400">
          <a:solidFill>
            <a:schemeClr val="tx2"/>
          </a:solidFill>
          <a:latin typeface="Times New Roman" charset="0"/>
        </a:defRPr>
      </a:lvl5pPr>
      <a:lvl6pPr marL="457200" algn="l" rtl="0" fontAlgn="base">
        <a:spcBef>
          <a:spcPct val="0"/>
        </a:spcBef>
        <a:spcAft>
          <a:spcPct val="0"/>
        </a:spcAft>
        <a:defRPr sz="4400">
          <a:solidFill>
            <a:schemeClr val="tx2"/>
          </a:solidFill>
          <a:latin typeface="Times New Roman" charset="0"/>
        </a:defRPr>
      </a:lvl6pPr>
      <a:lvl7pPr marL="914400" algn="l" rtl="0" fontAlgn="base">
        <a:spcBef>
          <a:spcPct val="0"/>
        </a:spcBef>
        <a:spcAft>
          <a:spcPct val="0"/>
        </a:spcAft>
        <a:defRPr sz="4400">
          <a:solidFill>
            <a:schemeClr val="tx2"/>
          </a:solidFill>
          <a:latin typeface="Times New Roman" charset="0"/>
        </a:defRPr>
      </a:lvl7pPr>
      <a:lvl8pPr marL="1371600" algn="l" rtl="0" fontAlgn="base">
        <a:spcBef>
          <a:spcPct val="0"/>
        </a:spcBef>
        <a:spcAft>
          <a:spcPct val="0"/>
        </a:spcAft>
        <a:defRPr sz="4400">
          <a:solidFill>
            <a:schemeClr val="tx2"/>
          </a:solidFill>
          <a:latin typeface="Times New Roman" charset="0"/>
        </a:defRPr>
      </a:lvl8pPr>
      <a:lvl9pPr marL="1828800" algn="l" rtl="0" fontAlgn="base">
        <a:spcBef>
          <a:spcPct val="0"/>
        </a:spcBef>
        <a:spcAft>
          <a:spcPct val="0"/>
        </a:spcAft>
        <a:defRPr sz="4400">
          <a:solidFill>
            <a:schemeClr val="tx2"/>
          </a:solidFill>
          <a:latin typeface="Times New Roman" charset="0"/>
        </a:defRPr>
      </a:lvl9pPr>
    </p:titleStyle>
    <p:bodyStyle>
      <a:lvl1pPr marL="457200" indent="-457200" algn="l" rtl="0" eaLnBrk="0" fontAlgn="base" hangingPunct="0">
        <a:spcBef>
          <a:spcPct val="20000"/>
        </a:spcBef>
        <a:spcAft>
          <a:spcPct val="0"/>
        </a:spcAft>
        <a:buClr>
          <a:srgbClr val="A50021"/>
        </a:buClr>
        <a:buSzPct val="75000"/>
        <a:buFont typeface="Wingdings" pitchFamily="2" charset="2"/>
        <a:buChar char="n"/>
        <a:defRPr sz="3200">
          <a:solidFill>
            <a:schemeClr val="tx1"/>
          </a:solidFill>
          <a:latin typeface="+mn-lt"/>
          <a:ea typeface="+mn-ea"/>
          <a:cs typeface="+mn-cs"/>
        </a:defRPr>
      </a:lvl1pPr>
      <a:lvl2pPr marL="1027113" indent="-455613" algn="l" rtl="0" eaLnBrk="0" fontAlgn="base" hangingPunct="0">
        <a:spcBef>
          <a:spcPct val="20000"/>
        </a:spcBef>
        <a:spcAft>
          <a:spcPct val="0"/>
        </a:spcAft>
        <a:buClr>
          <a:schemeClr val="accent2"/>
        </a:buClr>
        <a:buSzPct val="75000"/>
        <a:buFont typeface="Wingdings" pitchFamily="2" charset="2"/>
        <a:buChar char="n"/>
        <a:defRPr sz="2800">
          <a:solidFill>
            <a:schemeClr val="tx1"/>
          </a:solidFill>
          <a:latin typeface="+mn-lt"/>
        </a:defRPr>
      </a:lvl2pPr>
      <a:lvl3pPr marL="1370013" indent="-228600" algn="l" rtl="0" eaLnBrk="0" fontAlgn="base" hangingPunct="0">
        <a:spcBef>
          <a:spcPct val="20000"/>
        </a:spcBef>
        <a:spcAft>
          <a:spcPct val="0"/>
        </a:spcAft>
        <a:buClr>
          <a:srgbClr val="666699"/>
        </a:buClr>
        <a:buSzPct val="70000"/>
        <a:buFont typeface="Wingdings" pitchFamily="2" charset="2"/>
        <a:buChar char="n"/>
        <a:defRPr sz="2400">
          <a:solidFill>
            <a:schemeClr val="tx1"/>
          </a:solidFill>
          <a:latin typeface="+mn-lt"/>
        </a:defRPr>
      </a:lvl3pPr>
      <a:lvl4pPr marL="1712913" indent="-228600" algn="l" rtl="0" eaLnBrk="0" fontAlgn="base" hangingPunct="0">
        <a:spcBef>
          <a:spcPct val="20000"/>
        </a:spcBef>
        <a:spcAft>
          <a:spcPct val="0"/>
        </a:spcAft>
        <a:buSzPct val="60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55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1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 Id="rId4" Type="http://schemas.openxmlformats.org/officeDocument/2006/relationships/image" Target="../media/image16.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2.xml"/><Relationship Id="rId4" Type="http://schemas.openxmlformats.org/officeDocument/2006/relationships/image" Target="../media/image21.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714344" y="1357298"/>
            <a:ext cx="8743950" cy="1624026"/>
          </a:xfrm>
        </p:spPr>
        <p:txBody>
          <a:bodyPr/>
          <a:lstStyle/>
          <a:p>
            <a:pPr algn="ctr" eaLnBrk="1" hangingPunct="1"/>
            <a:r>
              <a:rPr lang="fr-FR" sz="7200" dirty="0" smtClean="0">
                <a:latin typeface="Algerian" pitchFamily="82" charset="0"/>
              </a:rPr>
              <a:t>LA TOXICOMANIE</a:t>
            </a:r>
          </a:p>
        </p:txBody>
      </p:sp>
      <p:sp>
        <p:nvSpPr>
          <p:cNvPr id="3075" name="Rectangle 3"/>
          <p:cNvSpPr>
            <a:spLocks noGrp="1" noChangeArrowheads="1"/>
          </p:cNvSpPr>
          <p:nvPr>
            <p:ph type="subTitle" idx="1"/>
          </p:nvPr>
        </p:nvSpPr>
        <p:spPr>
          <a:xfrm>
            <a:off x="357154" y="4214818"/>
            <a:ext cx="3492504" cy="1292240"/>
          </a:xfrm>
        </p:spPr>
        <p:txBody>
          <a:bodyPr/>
          <a:lstStyle/>
          <a:p>
            <a:pPr algn="ctr" eaLnBrk="1" hangingPunct="1"/>
            <a:r>
              <a:rPr lang="fr-FR" sz="2000" b="1" dirty="0" smtClean="0">
                <a:solidFill>
                  <a:srgbClr val="C00000"/>
                </a:solidFill>
              </a:rPr>
              <a:t>Dr GHENNAM M.A</a:t>
            </a:r>
          </a:p>
          <a:p>
            <a:pPr algn="ctr" eaLnBrk="1" hangingPunct="1"/>
            <a:r>
              <a:rPr lang="fr-FR" sz="1200" dirty="0" smtClean="0">
                <a:solidFill>
                  <a:schemeClr val="tx2"/>
                </a:solidFill>
              </a:rPr>
              <a:t>Hôpital Militaire Régional Universitaire de Constantine</a:t>
            </a:r>
          </a:p>
        </p:txBody>
      </p:sp>
      <p:sp>
        <p:nvSpPr>
          <p:cNvPr id="4" name="Rectangle 3"/>
          <p:cNvSpPr txBox="1">
            <a:spLocks noChangeArrowheads="1"/>
          </p:cNvSpPr>
          <p:nvPr/>
        </p:nvSpPr>
        <p:spPr bwMode="auto">
          <a:xfrm>
            <a:off x="6580218" y="4143380"/>
            <a:ext cx="3492504" cy="12922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defRPr/>
            </a:pPr>
            <a:r>
              <a:rPr kumimoji="0" lang="fr-FR" sz="2000" b="1" i="0" u="none" strike="noStrike" kern="0" cap="none" spc="0" normalizeH="0" baseline="0" noProof="0" dirty="0" smtClean="0">
                <a:ln>
                  <a:noFill/>
                </a:ln>
                <a:solidFill>
                  <a:srgbClr val="C00000"/>
                </a:solidFill>
                <a:effectLst/>
                <a:uLnTx/>
                <a:uFillTx/>
                <a:latin typeface="+mn-lt"/>
                <a:ea typeface="+mn-ea"/>
                <a:cs typeface="+mn-cs"/>
              </a:rPr>
              <a:t>Dr BAHLOUL.I</a:t>
            </a:r>
          </a:p>
          <a:p>
            <a:pPr marL="0" marR="0" lvl="0" indent="0" algn="ctr" defTabSz="914400" rtl="0" eaLnBrk="1" fontAlgn="base" latinLnBrk="0" hangingPunct="1">
              <a:lnSpc>
                <a:spcPct val="100000"/>
              </a:lnSpc>
              <a:spcBef>
                <a:spcPct val="20000"/>
              </a:spcBef>
              <a:spcAft>
                <a:spcPct val="0"/>
              </a:spcAft>
              <a:buClr>
                <a:srgbClr val="A50021"/>
              </a:buClr>
              <a:buSzPct val="75000"/>
              <a:buFont typeface="Wingdings" pitchFamily="2" charset="2"/>
              <a:buNone/>
              <a:tabLst/>
              <a:defRPr/>
            </a:pPr>
            <a:r>
              <a:rPr kumimoji="0" lang="fr-FR" sz="1200" b="0" i="0" u="none" strike="noStrike" kern="0" cap="none" spc="0" normalizeH="0" baseline="0" noProof="0" dirty="0" smtClean="0">
                <a:ln>
                  <a:noFill/>
                </a:ln>
                <a:solidFill>
                  <a:schemeClr val="tx2"/>
                </a:solidFill>
                <a:effectLst/>
                <a:uLnTx/>
                <a:uFillTx/>
                <a:latin typeface="+mn-lt"/>
                <a:ea typeface="+mn-ea"/>
                <a:cs typeface="+mn-cs"/>
              </a:rPr>
              <a:t>Hôpital Militaire Régional Universitaire de Constantine</a:t>
            </a:r>
          </a:p>
        </p:txBody>
      </p:sp>
      <p:pic>
        <p:nvPicPr>
          <p:cNvPr id="19458" name="Picture 2" descr="نتيجة بحث الصور عن ‪toxicomanie‬‏"/>
          <p:cNvPicPr>
            <a:picLocks noChangeAspect="1" noChangeArrowheads="1"/>
          </p:cNvPicPr>
          <p:nvPr/>
        </p:nvPicPr>
        <p:blipFill>
          <a:blip r:embed="rId3" cstate="print"/>
          <a:srcRect/>
          <a:stretch>
            <a:fillRect/>
          </a:stretch>
        </p:blipFill>
        <p:spPr bwMode="auto">
          <a:xfrm>
            <a:off x="3648085" y="142852"/>
            <a:ext cx="2924175" cy="1562100"/>
          </a:xfrm>
          <a:prstGeom prst="rect">
            <a:avLst/>
          </a:prstGeom>
          <a:noFill/>
        </p:spPr>
      </p:pic>
      <p:pic>
        <p:nvPicPr>
          <p:cNvPr id="19460" name="Picture 4" descr="نتيجة بحث الصور عن ‪toxicomanie‬‏"/>
          <p:cNvPicPr>
            <a:picLocks noChangeAspect="1" noChangeArrowheads="1"/>
          </p:cNvPicPr>
          <p:nvPr/>
        </p:nvPicPr>
        <p:blipFill>
          <a:blip r:embed="rId4" cstate="print"/>
          <a:srcRect/>
          <a:stretch>
            <a:fillRect/>
          </a:stretch>
        </p:blipFill>
        <p:spPr bwMode="auto">
          <a:xfrm>
            <a:off x="3686186" y="4986359"/>
            <a:ext cx="3028950" cy="1514475"/>
          </a:xfrm>
          <a:prstGeom prst="rect">
            <a:avLst/>
          </a:prstGeom>
          <a:noFill/>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1462542" y="1500174"/>
            <a:ext cx="7967238" cy="4114800"/>
          </a:xfrm>
        </p:spPr>
        <p:txBody>
          <a:bodyPr/>
          <a:lstStyle/>
          <a:p>
            <a:pPr lvl="0"/>
            <a:r>
              <a:rPr lang="fr-FR" sz="2000" b="1" u="sng" dirty="0" smtClean="0"/>
              <a:t>LES CHANVRES INDIENS</a:t>
            </a:r>
            <a:r>
              <a:rPr lang="fr-FR" sz="2000" b="1" dirty="0" smtClean="0"/>
              <a:t> :</a:t>
            </a:r>
            <a:r>
              <a:rPr lang="fr-FR" sz="2000" dirty="0" smtClean="0"/>
              <a:t>C’est le cannabis </a:t>
            </a:r>
            <a:r>
              <a:rPr lang="fr-FR" sz="2000" dirty="0" err="1" smtClean="0"/>
              <a:t>sativa</a:t>
            </a:r>
            <a:r>
              <a:rPr lang="fr-FR" sz="2000" dirty="0" smtClean="0"/>
              <a:t>, plante herbacée annuelle originaire d’ASIE CENTRALE qui permet d’extraire trois dérivés stupéfiants :</a:t>
            </a:r>
            <a:endParaRPr lang="en-US" sz="2000" dirty="0" smtClean="0"/>
          </a:p>
          <a:p>
            <a:pPr>
              <a:buNone/>
            </a:pPr>
            <a:r>
              <a:rPr lang="fr-FR" sz="2000" b="1" dirty="0" smtClean="0"/>
              <a:t>L’herbe de cannabis    = </a:t>
            </a:r>
            <a:r>
              <a:rPr lang="fr-FR" sz="2000" dirty="0" smtClean="0"/>
              <a:t>kif /Marie-Juana.</a:t>
            </a:r>
            <a:endParaRPr lang="en-US" sz="2000" dirty="0" smtClean="0"/>
          </a:p>
          <a:p>
            <a:pPr>
              <a:buNone/>
            </a:pPr>
            <a:r>
              <a:rPr lang="fr-FR" sz="2000" b="1" dirty="0" smtClean="0"/>
              <a:t>La résine de cannabis  = </a:t>
            </a:r>
            <a:r>
              <a:rPr lang="fr-FR" sz="2000" dirty="0" err="1" smtClean="0"/>
              <a:t>Hashish</a:t>
            </a:r>
            <a:r>
              <a:rPr lang="fr-FR" sz="2000" dirty="0" smtClean="0"/>
              <a:t>.</a:t>
            </a:r>
            <a:endParaRPr lang="en-US" sz="2000" dirty="0" smtClean="0"/>
          </a:p>
          <a:p>
            <a:pPr>
              <a:buNone/>
            </a:pPr>
            <a:r>
              <a:rPr lang="fr-FR" sz="2000" b="1" dirty="0" smtClean="0"/>
              <a:t>L’huile du cannabis     = </a:t>
            </a:r>
            <a:r>
              <a:rPr lang="fr-FR" sz="2000" dirty="0" err="1" smtClean="0"/>
              <a:t>TertraHydroCannabinol</a:t>
            </a:r>
            <a:r>
              <a:rPr lang="fr-FR" sz="2000" b="1" dirty="0" smtClean="0"/>
              <a:t> ++++</a:t>
            </a:r>
            <a:endParaRPr lang="en-US" sz="2000" dirty="0" smtClean="0"/>
          </a:p>
          <a:p>
            <a:pPr>
              <a:buNone/>
            </a:pPr>
            <a:r>
              <a:rPr lang="fr-FR" sz="2000" b="1" dirty="0" err="1" smtClean="0"/>
              <a:t>Marinol</a:t>
            </a:r>
            <a:r>
              <a:rPr lang="fr-FR" sz="2000" b="1" dirty="0" smtClean="0"/>
              <a:t> et </a:t>
            </a:r>
            <a:r>
              <a:rPr lang="fr-FR" sz="2000" b="1" dirty="0" err="1" smtClean="0"/>
              <a:t>Nabilone</a:t>
            </a:r>
            <a:r>
              <a:rPr lang="fr-FR" sz="2000" b="1" dirty="0" smtClean="0"/>
              <a:t>    =THC synthétique(Canada)</a:t>
            </a:r>
            <a:r>
              <a:rPr lang="fr-FR" sz="2000" dirty="0" smtClean="0"/>
              <a:t> à usage thérapeutique : effet antiémétique post-chimiothérapie, analgésique et stimulant de l’appétit chez le sidéen</a:t>
            </a:r>
            <a:endParaRPr lang="en-US" sz="2000" dirty="0" smtClean="0"/>
          </a:p>
          <a:p>
            <a:endParaRPr lang="en-US" sz="2000" dirty="0" smtClean="0"/>
          </a:p>
          <a:p>
            <a:pPr eaLnBrk="1" hangingPunct="1">
              <a:buFont typeface="Wingdings" pitchFamily="2" charset="2"/>
              <a:buNone/>
            </a:pPr>
            <a:endParaRPr lang="fr-FR" sz="2000" dirty="0" smtClean="0"/>
          </a:p>
          <a:p>
            <a:pPr eaLnBrk="1" hangingPunct="1">
              <a:buFont typeface="Wingdings" pitchFamily="2" charset="2"/>
              <a:buNone/>
            </a:pPr>
            <a:endParaRPr lang="fr-FR" sz="2000" dirty="0" smtClean="0"/>
          </a:p>
        </p:txBody>
      </p:sp>
      <p:sp>
        <p:nvSpPr>
          <p:cNvPr id="4" name="Rectangle 2"/>
          <p:cNvSpPr txBox="1">
            <a:spLocks noChangeArrowheads="1"/>
          </p:cNvSpPr>
          <p:nvPr/>
        </p:nvSpPr>
        <p:spPr bwMode="auto">
          <a:xfrm>
            <a:off x="785782" y="0"/>
            <a:ext cx="8743950" cy="480994"/>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1800" b="1" i="0" u="none" strike="noStrike" kern="0" cap="none" spc="0" normalizeH="0" baseline="0" noProof="0" dirty="0" smtClean="0">
                <a:ln>
                  <a:noFill/>
                </a:ln>
                <a:solidFill>
                  <a:schemeClr val="tx2"/>
                </a:solidFill>
                <a:effectLst/>
                <a:uLnTx/>
                <a:uFillTx/>
                <a:latin typeface="+mj-lt"/>
                <a:ea typeface="+mj-ea"/>
                <a:cs typeface="+mj-cs"/>
              </a:rPr>
              <a:t>LA TOXICOMANIE</a:t>
            </a:r>
          </a:p>
        </p:txBody>
      </p:sp>
      <p:sp>
        <p:nvSpPr>
          <p:cNvPr id="5" name="Titre 4"/>
          <p:cNvSpPr>
            <a:spLocks noGrp="1"/>
          </p:cNvSpPr>
          <p:nvPr>
            <p:ph type="title"/>
          </p:nvPr>
        </p:nvSpPr>
        <p:spPr>
          <a:xfrm>
            <a:off x="1200150" y="714356"/>
            <a:ext cx="8372506" cy="552464"/>
          </a:xfrm>
        </p:spPr>
        <p:txBody>
          <a:bodyPr/>
          <a:lstStyle/>
          <a:p>
            <a:r>
              <a:rPr lang="fr-FR" sz="2000" b="1" dirty="0" smtClean="0"/>
              <a:t>III/</a:t>
            </a:r>
            <a:r>
              <a:rPr lang="fr-FR" sz="2000" b="1" u="sng" dirty="0" smtClean="0"/>
              <a:t>LES SUBSTANCES TOXICOMANOGENES</a:t>
            </a:r>
            <a:endParaRPr lang="en-US" sz="2000" dirty="0" smtClean="0"/>
          </a:p>
        </p:txBody>
      </p:sp>
      <p:sp>
        <p:nvSpPr>
          <p:cNvPr id="15362" name="AutoShape 2" descr="نتيجة بحث الصور عن ‪chanvre indie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5364" name="AutoShape 4" descr="نتيجة بحث الصور عن ‪chanvre indie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5366" name="AutoShape 6" descr="نتيجة بحث الصور عن ‪chanvre indie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5368" name="AutoShape 8" descr="نتيجة بحث الصور عن ‪chanvre indie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5370" name="AutoShape 10" descr="نتيجة بحث الصور عن ‪chanvre indie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5372" name="AutoShape 12" descr="نتيجة بحث الصور عن ‪chanvre indie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5374" name="AutoShape 14" descr="نتيجة بحث الصور عن ‪chanvre indie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15376" name="Picture 16" descr="نتيجة بحث الصور عن ‪chanvre indien‬‏"/>
          <p:cNvPicPr>
            <a:picLocks noChangeAspect="1" noChangeArrowheads="1"/>
          </p:cNvPicPr>
          <p:nvPr/>
        </p:nvPicPr>
        <p:blipFill>
          <a:blip r:embed="rId2" cstate="print"/>
          <a:srcRect/>
          <a:stretch>
            <a:fillRect/>
          </a:stretch>
        </p:blipFill>
        <p:spPr bwMode="auto">
          <a:xfrm>
            <a:off x="714344" y="5072074"/>
            <a:ext cx="1857388" cy="1285884"/>
          </a:xfrm>
          <a:prstGeom prst="rect">
            <a:avLst/>
          </a:prstGeom>
          <a:noFill/>
        </p:spPr>
      </p:pic>
      <p:pic>
        <p:nvPicPr>
          <p:cNvPr id="15378" name="Picture 18" descr="نتيجة بحث الصور عن ‪chanvre indien‬‏"/>
          <p:cNvPicPr>
            <a:picLocks noChangeAspect="1" noChangeArrowheads="1"/>
          </p:cNvPicPr>
          <p:nvPr/>
        </p:nvPicPr>
        <p:blipFill>
          <a:blip r:embed="rId3" cstate="print"/>
          <a:srcRect/>
          <a:stretch>
            <a:fillRect/>
          </a:stretch>
        </p:blipFill>
        <p:spPr bwMode="auto">
          <a:xfrm>
            <a:off x="4214806" y="4857760"/>
            <a:ext cx="2143125" cy="1785959"/>
          </a:xfrm>
          <a:prstGeom prst="rect">
            <a:avLst/>
          </a:prstGeom>
          <a:noFill/>
        </p:spPr>
      </p:pic>
      <p:sp>
        <p:nvSpPr>
          <p:cNvPr id="15380" name="AutoShape 20" descr="نتيجة بحث الصور عن ‪resine de cannabi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5382" name="AutoShape 22" descr="نتيجة بحث الصور عن ‪resine de cannabi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5384" name="AutoShape 24" descr="نتيجة بحث الصور عن ‪resine de cannabi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5386" name="AutoShape 26" descr="نتيجة بحث الصور عن ‪resine de cannabi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5388" name="AutoShape 28" descr="نتيجة بحث الصور عن ‪resine de cannabi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15390" name="Picture 30" descr="نتيجة بحث الصور عن ‪resine de cannabis‬‏"/>
          <p:cNvPicPr>
            <a:picLocks noChangeAspect="1" noChangeArrowheads="1"/>
          </p:cNvPicPr>
          <p:nvPr/>
        </p:nvPicPr>
        <p:blipFill>
          <a:blip r:embed="rId4" cstate="print"/>
          <a:srcRect/>
          <a:stretch>
            <a:fillRect/>
          </a:stretch>
        </p:blipFill>
        <p:spPr bwMode="auto">
          <a:xfrm>
            <a:off x="7286640" y="5000636"/>
            <a:ext cx="1714512" cy="142876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1462542" y="1500174"/>
            <a:ext cx="7967238" cy="4114800"/>
          </a:xfrm>
        </p:spPr>
        <p:txBody>
          <a:bodyPr/>
          <a:lstStyle/>
          <a:p>
            <a:r>
              <a:rPr lang="fr-FR" sz="2000" b="1" u="sng" dirty="0" smtClean="0"/>
              <a:t>Effets aigues</a:t>
            </a:r>
            <a:endParaRPr lang="fr-FR" sz="2000" dirty="0" smtClean="0"/>
          </a:p>
          <a:p>
            <a:pPr>
              <a:buNone/>
            </a:pPr>
            <a:r>
              <a:rPr lang="fr-FR" sz="2000" dirty="0" smtClean="0"/>
              <a:t> Ivresse cannabique : sensation de bien être avec levée de l'inhibition</a:t>
            </a:r>
          </a:p>
          <a:p>
            <a:pPr>
              <a:buNone/>
            </a:pPr>
            <a:r>
              <a:rPr lang="fr-FR" sz="2000" dirty="0" smtClean="0"/>
              <a:t>Si la dose est plus élevée </a:t>
            </a:r>
            <a:r>
              <a:rPr lang="fr-FR" sz="2000" dirty="0" smtClean="0">
                <a:sym typeface="Wingdings"/>
              </a:rPr>
              <a:t></a:t>
            </a:r>
            <a:r>
              <a:rPr lang="fr-FR" sz="2000" dirty="0" smtClean="0"/>
              <a:t> hallucination avec modification subjective des perceptions </a:t>
            </a:r>
          </a:p>
          <a:p>
            <a:endParaRPr lang="fr-FR" sz="2000" dirty="0" smtClean="0"/>
          </a:p>
          <a:p>
            <a:r>
              <a:rPr lang="fr-FR" sz="2000" b="1" u="sng" dirty="0" smtClean="0"/>
              <a:t>Dépendance</a:t>
            </a:r>
            <a:r>
              <a:rPr lang="fr-FR" sz="2000" b="1" dirty="0" smtClean="0"/>
              <a:t> :</a:t>
            </a:r>
            <a:endParaRPr lang="fr-FR" sz="2000" dirty="0" smtClean="0"/>
          </a:p>
          <a:p>
            <a:pPr>
              <a:buNone/>
            </a:pPr>
            <a:r>
              <a:rPr lang="fr-FR" sz="2000" dirty="0" smtClean="0"/>
              <a:t>Est d'ordre psychique </a:t>
            </a:r>
          </a:p>
          <a:p>
            <a:pPr>
              <a:buNone/>
            </a:pPr>
            <a:r>
              <a:rPr lang="fr-FR" sz="2000" dirty="0" smtClean="0"/>
              <a:t>Pas de dépendance physique </a:t>
            </a:r>
            <a:r>
              <a:rPr lang="fr-FR" sz="2000" dirty="0" smtClean="0">
                <a:sym typeface="Wingdings"/>
              </a:rPr>
              <a:t></a:t>
            </a:r>
            <a:r>
              <a:rPr lang="fr-FR" sz="2000" dirty="0" smtClean="0"/>
              <a:t> pas de syndrome de sevrage</a:t>
            </a:r>
          </a:p>
          <a:p>
            <a:pPr>
              <a:buNone/>
            </a:pPr>
            <a:r>
              <a:rPr lang="fr-FR" sz="2000" dirty="0" smtClean="0"/>
              <a:t>A long terme elle provoque chez le sujet prédisposé une décompensation psychique : psychose cannabique </a:t>
            </a:r>
          </a:p>
          <a:p>
            <a:endParaRPr lang="en-US" sz="2000" dirty="0" smtClean="0"/>
          </a:p>
          <a:p>
            <a:pPr eaLnBrk="1" hangingPunct="1">
              <a:buFont typeface="Wingdings" pitchFamily="2" charset="2"/>
              <a:buNone/>
            </a:pPr>
            <a:endParaRPr lang="fr-FR" sz="2000" dirty="0" smtClean="0"/>
          </a:p>
          <a:p>
            <a:pPr eaLnBrk="1" hangingPunct="1">
              <a:buFont typeface="Wingdings" pitchFamily="2" charset="2"/>
              <a:buNone/>
            </a:pPr>
            <a:endParaRPr lang="fr-FR" sz="2000" dirty="0" smtClean="0"/>
          </a:p>
        </p:txBody>
      </p:sp>
      <p:sp>
        <p:nvSpPr>
          <p:cNvPr id="4" name="Rectangle 2"/>
          <p:cNvSpPr txBox="1">
            <a:spLocks noChangeArrowheads="1"/>
          </p:cNvSpPr>
          <p:nvPr/>
        </p:nvSpPr>
        <p:spPr bwMode="auto">
          <a:xfrm>
            <a:off x="785782" y="0"/>
            <a:ext cx="8743950" cy="480994"/>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1800" b="1" i="0" u="none" strike="noStrike" kern="0" cap="none" spc="0" normalizeH="0" baseline="0" noProof="0" dirty="0" smtClean="0">
                <a:ln>
                  <a:noFill/>
                </a:ln>
                <a:solidFill>
                  <a:schemeClr val="tx2"/>
                </a:solidFill>
                <a:effectLst/>
                <a:uLnTx/>
                <a:uFillTx/>
                <a:latin typeface="+mj-lt"/>
                <a:ea typeface="+mj-ea"/>
                <a:cs typeface="+mj-cs"/>
              </a:rPr>
              <a:t>LA TOXICOMANIE</a:t>
            </a:r>
          </a:p>
        </p:txBody>
      </p:sp>
      <p:sp>
        <p:nvSpPr>
          <p:cNvPr id="5" name="Titre 4"/>
          <p:cNvSpPr>
            <a:spLocks noGrp="1"/>
          </p:cNvSpPr>
          <p:nvPr>
            <p:ph type="title"/>
          </p:nvPr>
        </p:nvSpPr>
        <p:spPr>
          <a:xfrm>
            <a:off x="1200150" y="714356"/>
            <a:ext cx="8372506" cy="552464"/>
          </a:xfrm>
        </p:spPr>
        <p:txBody>
          <a:bodyPr/>
          <a:lstStyle/>
          <a:p>
            <a:r>
              <a:rPr lang="fr-FR" sz="2000" b="1" dirty="0" smtClean="0"/>
              <a:t>III/</a:t>
            </a:r>
            <a:r>
              <a:rPr lang="fr-FR" sz="2000" b="1" u="sng" dirty="0" smtClean="0"/>
              <a:t>LES SUBSTANCES TOXICOMANOGENES</a:t>
            </a:r>
            <a:endParaRPr lang="en-US" sz="2000" dirty="0" smtClean="0"/>
          </a:p>
        </p:txBody>
      </p:sp>
      <p:sp>
        <p:nvSpPr>
          <p:cNvPr id="15362" name="AutoShape 2" descr="نتيجة بحث الصور عن ‪chanvre indie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5364" name="AutoShape 4" descr="نتيجة بحث الصور عن ‪chanvre indie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5366" name="AutoShape 6" descr="نتيجة بحث الصور عن ‪chanvre indie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5368" name="AutoShape 8" descr="نتيجة بحث الصور عن ‪chanvre indie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5370" name="AutoShape 10" descr="نتيجة بحث الصور عن ‪chanvre indie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5372" name="AutoShape 12" descr="نتيجة بحث الصور عن ‪chanvre indie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5374" name="AutoShape 14" descr="نتيجة بحث الصور عن ‪chanvre indie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15376" name="Picture 16" descr="نتيجة بحث الصور عن ‪chanvre indien‬‏"/>
          <p:cNvPicPr>
            <a:picLocks noChangeAspect="1" noChangeArrowheads="1"/>
          </p:cNvPicPr>
          <p:nvPr/>
        </p:nvPicPr>
        <p:blipFill>
          <a:blip r:embed="rId2" cstate="print"/>
          <a:srcRect/>
          <a:stretch>
            <a:fillRect/>
          </a:stretch>
        </p:blipFill>
        <p:spPr bwMode="auto">
          <a:xfrm>
            <a:off x="714344" y="5286388"/>
            <a:ext cx="1857388" cy="1285884"/>
          </a:xfrm>
          <a:prstGeom prst="rect">
            <a:avLst/>
          </a:prstGeom>
          <a:noFill/>
        </p:spPr>
      </p:pic>
      <p:pic>
        <p:nvPicPr>
          <p:cNvPr id="15378" name="Picture 18" descr="نتيجة بحث الصور عن ‪chanvre indien‬‏"/>
          <p:cNvPicPr>
            <a:picLocks noChangeAspect="1" noChangeArrowheads="1"/>
          </p:cNvPicPr>
          <p:nvPr/>
        </p:nvPicPr>
        <p:blipFill>
          <a:blip r:embed="rId3" cstate="print"/>
          <a:srcRect/>
          <a:stretch>
            <a:fillRect/>
          </a:stretch>
        </p:blipFill>
        <p:spPr bwMode="auto">
          <a:xfrm>
            <a:off x="4357682" y="5191093"/>
            <a:ext cx="2000264" cy="1666907"/>
          </a:xfrm>
          <a:prstGeom prst="rect">
            <a:avLst/>
          </a:prstGeom>
          <a:noFill/>
        </p:spPr>
      </p:pic>
      <p:sp>
        <p:nvSpPr>
          <p:cNvPr id="15380" name="AutoShape 20" descr="نتيجة بحث الصور عن ‪resine de cannabi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5382" name="AutoShape 22" descr="نتيجة بحث الصور عن ‪resine de cannabi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5384" name="AutoShape 24" descr="نتيجة بحث الصور عن ‪resine de cannabi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5386" name="AutoShape 26" descr="نتيجة بحث الصور عن ‪resine de cannabi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5388" name="AutoShape 28" descr="نتيجة بحث الصور عن ‪resine de cannabi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15390" name="Picture 30" descr="نتيجة بحث الصور عن ‪resine de cannabis‬‏"/>
          <p:cNvPicPr>
            <a:picLocks noChangeAspect="1" noChangeArrowheads="1"/>
          </p:cNvPicPr>
          <p:nvPr/>
        </p:nvPicPr>
        <p:blipFill>
          <a:blip r:embed="rId4" cstate="print"/>
          <a:srcRect/>
          <a:stretch>
            <a:fillRect/>
          </a:stretch>
        </p:blipFill>
        <p:spPr bwMode="auto">
          <a:xfrm>
            <a:off x="7429516" y="5143512"/>
            <a:ext cx="1714512" cy="142876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1533980" y="1628800"/>
            <a:ext cx="6967106" cy="4114800"/>
          </a:xfrm>
        </p:spPr>
        <p:txBody>
          <a:bodyPr/>
          <a:lstStyle/>
          <a:p>
            <a:pPr lvl="0"/>
            <a:r>
              <a:rPr lang="fr-FR" sz="2000" b="1" u="sng" dirty="0" smtClean="0"/>
              <a:t>LES OPIACES</a:t>
            </a:r>
            <a:r>
              <a:rPr lang="fr-FR" sz="2000" b="1" dirty="0" smtClean="0"/>
              <a:t> :</a:t>
            </a:r>
            <a:endParaRPr lang="en-US" sz="2000" dirty="0" smtClean="0"/>
          </a:p>
          <a:p>
            <a:pPr>
              <a:buNone/>
            </a:pPr>
            <a:r>
              <a:rPr lang="fr-FR" sz="2000" b="1" dirty="0" smtClean="0"/>
              <a:t>Opium=</a:t>
            </a:r>
            <a:r>
              <a:rPr lang="fr-FR" sz="2000" dirty="0" smtClean="0"/>
              <a:t>suc laiteux obtenu par incision de la capsule du pavot.</a:t>
            </a:r>
            <a:endParaRPr lang="en-US" sz="2000" dirty="0" smtClean="0"/>
          </a:p>
          <a:p>
            <a:pPr>
              <a:buNone/>
            </a:pPr>
            <a:r>
              <a:rPr lang="fr-FR" sz="2000" b="1" dirty="0" smtClean="0"/>
              <a:t>Morphine.</a:t>
            </a:r>
            <a:endParaRPr lang="en-US" sz="2000" dirty="0" smtClean="0"/>
          </a:p>
          <a:p>
            <a:pPr>
              <a:buNone/>
            </a:pPr>
            <a:r>
              <a:rPr lang="fr-FR" sz="2000" b="1" dirty="0" smtClean="0"/>
              <a:t>Héroïne</a:t>
            </a:r>
            <a:endParaRPr lang="en-US" sz="2000" dirty="0" smtClean="0"/>
          </a:p>
          <a:p>
            <a:endParaRPr lang="en-US" sz="2000" dirty="0" smtClean="0"/>
          </a:p>
          <a:p>
            <a:pPr eaLnBrk="1" hangingPunct="1">
              <a:buFont typeface="Wingdings" pitchFamily="2" charset="2"/>
              <a:buNone/>
            </a:pPr>
            <a:endParaRPr lang="fr-FR" sz="2000" dirty="0" smtClean="0"/>
          </a:p>
          <a:p>
            <a:pPr eaLnBrk="1" hangingPunct="1">
              <a:buFont typeface="Wingdings" pitchFamily="2" charset="2"/>
              <a:buNone/>
            </a:pPr>
            <a:endParaRPr lang="fr-FR" sz="2000" dirty="0" smtClean="0"/>
          </a:p>
        </p:txBody>
      </p:sp>
      <p:sp>
        <p:nvSpPr>
          <p:cNvPr id="4" name="Rectangle 2"/>
          <p:cNvSpPr txBox="1">
            <a:spLocks noChangeArrowheads="1"/>
          </p:cNvSpPr>
          <p:nvPr/>
        </p:nvSpPr>
        <p:spPr bwMode="auto">
          <a:xfrm>
            <a:off x="785782" y="0"/>
            <a:ext cx="8743950" cy="480994"/>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1800" b="1" i="0" u="none" strike="noStrike" kern="0" cap="none" spc="0" normalizeH="0" baseline="0" noProof="0" dirty="0" smtClean="0">
                <a:ln>
                  <a:noFill/>
                </a:ln>
                <a:solidFill>
                  <a:schemeClr val="tx2"/>
                </a:solidFill>
                <a:effectLst/>
                <a:uLnTx/>
                <a:uFillTx/>
                <a:latin typeface="+mj-lt"/>
                <a:ea typeface="+mj-ea"/>
                <a:cs typeface="+mj-cs"/>
              </a:rPr>
              <a:t>LA TOXICOMANIE</a:t>
            </a:r>
          </a:p>
        </p:txBody>
      </p:sp>
      <p:sp>
        <p:nvSpPr>
          <p:cNvPr id="5" name="Titre 4"/>
          <p:cNvSpPr>
            <a:spLocks noGrp="1"/>
          </p:cNvSpPr>
          <p:nvPr>
            <p:ph type="title"/>
          </p:nvPr>
        </p:nvSpPr>
        <p:spPr>
          <a:xfrm>
            <a:off x="1200150" y="714356"/>
            <a:ext cx="8372506" cy="552464"/>
          </a:xfrm>
        </p:spPr>
        <p:txBody>
          <a:bodyPr/>
          <a:lstStyle/>
          <a:p>
            <a:r>
              <a:rPr lang="fr-FR" sz="2000" b="1" dirty="0" smtClean="0"/>
              <a:t>III/</a:t>
            </a:r>
            <a:r>
              <a:rPr lang="fr-FR" sz="2000" b="1" u="sng" dirty="0" smtClean="0"/>
              <a:t>LES SUBSTANCES TOXICOMANOGENES</a:t>
            </a:r>
            <a:endParaRPr lang="en-US" sz="2000" dirty="0" smtClean="0"/>
          </a:p>
        </p:txBody>
      </p:sp>
      <p:pic>
        <p:nvPicPr>
          <p:cNvPr id="14338" name="Picture 2" descr="نتيجة بحث الصور عن ‪opium morphine heroin‬‏"/>
          <p:cNvPicPr>
            <a:picLocks noChangeAspect="1" noChangeArrowheads="1"/>
          </p:cNvPicPr>
          <p:nvPr/>
        </p:nvPicPr>
        <p:blipFill>
          <a:blip r:embed="rId2" cstate="print"/>
          <a:srcRect/>
          <a:stretch>
            <a:fillRect/>
          </a:stretch>
        </p:blipFill>
        <p:spPr bwMode="auto">
          <a:xfrm>
            <a:off x="1142972" y="3357562"/>
            <a:ext cx="2266950" cy="2019301"/>
          </a:xfrm>
          <a:prstGeom prst="rect">
            <a:avLst/>
          </a:prstGeom>
          <a:noFill/>
        </p:spPr>
      </p:pic>
      <p:pic>
        <p:nvPicPr>
          <p:cNvPr id="14340" name="Picture 4" descr="نتيجة بحث الصور عن ‪opium morphine heroin‬‏"/>
          <p:cNvPicPr>
            <a:picLocks noChangeAspect="1" noChangeArrowheads="1"/>
          </p:cNvPicPr>
          <p:nvPr/>
        </p:nvPicPr>
        <p:blipFill>
          <a:blip r:embed="rId3" cstate="print"/>
          <a:srcRect/>
          <a:stretch>
            <a:fillRect/>
          </a:stretch>
        </p:blipFill>
        <p:spPr bwMode="auto">
          <a:xfrm>
            <a:off x="4000492" y="3500438"/>
            <a:ext cx="2781300" cy="1647825"/>
          </a:xfrm>
          <a:prstGeom prst="rect">
            <a:avLst/>
          </a:prstGeom>
          <a:noFill/>
        </p:spPr>
      </p:pic>
      <p:pic>
        <p:nvPicPr>
          <p:cNvPr id="14342" name="Picture 6" descr="نتيجة بحث الصور عن ‪opium morphine heroin‬‏"/>
          <p:cNvPicPr>
            <a:picLocks noChangeAspect="1" noChangeArrowheads="1"/>
          </p:cNvPicPr>
          <p:nvPr/>
        </p:nvPicPr>
        <p:blipFill>
          <a:blip r:embed="rId4" cstate="print"/>
          <a:srcRect/>
          <a:stretch>
            <a:fillRect/>
          </a:stretch>
        </p:blipFill>
        <p:spPr bwMode="auto">
          <a:xfrm>
            <a:off x="7786706" y="3714752"/>
            <a:ext cx="2057400" cy="1371601"/>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967036" y="1196752"/>
            <a:ext cx="9073008" cy="5572140"/>
          </a:xfrm>
        </p:spPr>
        <p:txBody>
          <a:bodyPr/>
          <a:lstStyle/>
          <a:p>
            <a:pPr lvl="0"/>
            <a:r>
              <a:rPr lang="fr-FR" sz="2000" b="1" u="sng" dirty="0" smtClean="0">
                <a:solidFill>
                  <a:srgbClr val="C00000"/>
                </a:solidFill>
              </a:rPr>
              <a:t>LES OPIACES</a:t>
            </a:r>
            <a:r>
              <a:rPr lang="fr-FR" sz="2000" b="1" dirty="0" smtClean="0">
                <a:solidFill>
                  <a:srgbClr val="C00000"/>
                </a:solidFill>
              </a:rPr>
              <a:t> :</a:t>
            </a:r>
          </a:p>
          <a:p>
            <a:pPr>
              <a:buNone/>
            </a:pPr>
            <a:r>
              <a:rPr lang="fr-FR" sz="2000" dirty="0" smtClean="0"/>
              <a:t>L'injection d'opiacé </a:t>
            </a:r>
            <a:r>
              <a:rPr lang="fr-FR" sz="2000" dirty="0" smtClean="0">
                <a:sym typeface="Wingdings"/>
              </a:rPr>
              <a:t> </a:t>
            </a:r>
            <a:r>
              <a:rPr lang="fr-FR" sz="2000" dirty="0" smtClean="0">
                <a:sym typeface="Wingdings"/>
              </a:rPr>
              <a:t>:</a:t>
            </a:r>
            <a:endParaRPr lang="fr-FR" sz="2000" dirty="0" smtClean="0"/>
          </a:p>
          <a:p>
            <a:pPr>
              <a:buNone/>
            </a:pPr>
            <a:r>
              <a:rPr lang="fr-FR" sz="2000" dirty="0" smtClean="0">
                <a:sym typeface="Wingdings"/>
              </a:rPr>
              <a:t>                          - </a:t>
            </a:r>
            <a:r>
              <a:rPr lang="fr-FR" sz="2000" dirty="0" smtClean="0"/>
              <a:t>Puissance </a:t>
            </a:r>
            <a:r>
              <a:rPr lang="fr-FR" sz="2000" dirty="0" smtClean="0"/>
              <a:t>extrême : flash</a:t>
            </a:r>
          </a:p>
          <a:p>
            <a:pPr>
              <a:buNone/>
            </a:pPr>
            <a:r>
              <a:rPr lang="fr-FR" sz="2000" dirty="0" smtClean="0">
                <a:sym typeface="Wingdings"/>
              </a:rPr>
              <a:t>                           - </a:t>
            </a:r>
            <a:r>
              <a:rPr lang="fr-FR" sz="2000" dirty="0" smtClean="0"/>
              <a:t>Suivi </a:t>
            </a:r>
            <a:r>
              <a:rPr lang="fr-FR" sz="2000" dirty="0" smtClean="0"/>
              <a:t>d'une sensation de bien être</a:t>
            </a:r>
          </a:p>
          <a:p>
            <a:pPr>
              <a:buNone/>
            </a:pPr>
            <a:r>
              <a:rPr lang="fr-FR" sz="2000" dirty="0" smtClean="0"/>
              <a:t> </a:t>
            </a:r>
            <a:r>
              <a:rPr lang="fr-FR" sz="2000" b="1" dirty="0" smtClean="0"/>
              <a:t> </a:t>
            </a:r>
            <a:r>
              <a:rPr lang="fr-FR" sz="2000" b="1" u="sng" dirty="0" smtClean="0">
                <a:solidFill>
                  <a:schemeClr val="tx2"/>
                </a:solidFill>
              </a:rPr>
              <a:t>La dépendance</a:t>
            </a:r>
            <a:r>
              <a:rPr lang="fr-FR" sz="2000" b="1" dirty="0" smtClean="0">
                <a:solidFill>
                  <a:schemeClr val="tx2"/>
                </a:solidFill>
              </a:rPr>
              <a:t> : </a:t>
            </a:r>
            <a:r>
              <a:rPr lang="fr-FR" sz="2000" b="1" dirty="0" smtClean="0"/>
              <a:t>physique et psychique </a:t>
            </a:r>
            <a:endParaRPr lang="fr-FR" sz="2000" dirty="0" smtClean="0"/>
          </a:p>
          <a:p>
            <a:pPr>
              <a:buNone/>
            </a:pPr>
            <a:r>
              <a:rPr lang="fr-FR" sz="2000" dirty="0" smtClean="0"/>
              <a:t>Syndrome de sevrage à l'arrêt de la prise du produit</a:t>
            </a:r>
          </a:p>
          <a:p>
            <a:pPr>
              <a:buNone/>
            </a:pPr>
            <a:r>
              <a:rPr lang="fr-FR" sz="2000" b="1" dirty="0" smtClean="0"/>
              <a:t>  </a:t>
            </a:r>
            <a:r>
              <a:rPr lang="fr-FR" sz="2000" b="1" u="sng" dirty="0" smtClean="0">
                <a:solidFill>
                  <a:schemeClr val="tx2"/>
                </a:solidFill>
              </a:rPr>
              <a:t>Effets </a:t>
            </a:r>
            <a:r>
              <a:rPr lang="fr-FR" sz="2000" b="1" u="sng" dirty="0" smtClean="0">
                <a:solidFill>
                  <a:schemeClr val="tx2"/>
                </a:solidFill>
              </a:rPr>
              <a:t>chroniques</a:t>
            </a:r>
            <a:r>
              <a:rPr lang="fr-FR" sz="2000" b="1" dirty="0" smtClean="0">
                <a:solidFill>
                  <a:schemeClr val="tx2"/>
                </a:solidFill>
              </a:rPr>
              <a:t> : </a:t>
            </a:r>
            <a:endParaRPr lang="fr-FR" sz="2000" dirty="0" smtClean="0">
              <a:solidFill>
                <a:schemeClr val="tx2"/>
              </a:solidFill>
            </a:endParaRPr>
          </a:p>
          <a:p>
            <a:pPr>
              <a:buNone/>
            </a:pPr>
            <a:r>
              <a:rPr lang="fr-FR" sz="2000" dirty="0" smtClean="0"/>
              <a:t> </a:t>
            </a:r>
            <a:r>
              <a:rPr lang="fr-FR" sz="2000" dirty="0" smtClean="0"/>
              <a:t>           </a:t>
            </a:r>
            <a:r>
              <a:rPr lang="fr-FR" sz="2000" dirty="0" smtClean="0">
                <a:sym typeface="Wingdings"/>
              </a:rPr>
              <a:t></a:t>
            </a:r>
            <a:r>
              <a:rPr lang="fr-FR" sz="2000" dirty="0" smtClean="0"/>
              <a:t> </a:t>
            </a:r>
            <a:r>
              <a:rPr lang="fr-FR" sz="2000" dirty="0" smtClean="0"/>
              <a:t>Une indifférence à tout ce qui est autre chose que la drogue</a:t>
            </a:r>
          </a:p>
          <a:p>
            <a:pPr>
              <a:buNone/>
            </a:pPr>
            <a:r>
              <a:rPr lang="fr-FR" sz="2000" dirty="0" smtClean="0"/>
              <a:t> </a:t>
            </a:r>
            <a:r>
              <a:rPr lang="fr-FR" sz="2000" dirty="0" smtClean="0"/>
              <a:t>           </a:t>
            </a:r>
            <a:r>
              <a:rPr lang="fr-FR" sz="2000" dirty="0" smtClean="0">
                <a:sym typeface="Wingdings"/>
              </a:rPr>
              <a:t></a:t>
            </a:r>
            <a:r>
              <a:rPr lang="fr-FR" sz="2000" dirty="0" smtClean="0"/>
              <a:t> </a:t>
            </a:r>
            <a:r>
              <a:rPr lang="fr-FR" sz="2000" dirty="0" smtClean="0"/>
              <a:t>Il va essayer de se procurer de la drogue par tous les moyens : vol, prostitution, conduite délinquante</a:t>
            </a:r>
          </a:p>
          <a:p>
            <a:pPr>
              <a:buNone/>
            </a:pPr>
            <a:r>
              <a:rPr lang="fr-FR" sz="2000" dirty="0" smtClean="0"/>
              <a:t> </a:t>
            </a:r>
            <a:r>
              <a:rPr lang="fr-FR" sz="2000" dirty="0" smtClean="0"/>
              <a:t>           </a:t>
            </a:r>
            <a:r>
              <a:rPr lang="fr-FR" sz="2000" dirty="0" smtClean="0">
                <a:sym typeface="Wingdings"/>
              </a:rPr>
              <a:t></a:t>
            </a:r>
            <a:r>
              <a:rPr lang="fr-FR" sz="2000" dirty="0" smtClean="0"/>
              <a:t> </a:t>
            </a:r>
            <a:r>
              <a:rPr lang="fr-FR" sz="2000" dirty="0" smtClean="0"/>
              <a:t>Il existe une véritable soif de  cette drogue </a:t>
            </a:r>
          </a:p>
          <a:p>
            <a:pPr>
              <a:buNone/>
            </a:pPr>
            <a:r>
              <a:rPr lang="fr-FR" sz="2000" dirty="0" smtClean="0"/>
              <a:t>            </a:t>
            </a:r>
            <a:r>
              <a:rPr lang="fr-FR" sz="2000" dirty="0" smtClean="0">
                <a:sym typeface="Wingdings"/>
              </a:rPr>
              <a:t></a:t>
            </a:r>
            <a:r>
              <a:rPr lang="fr-FR" sz="2000" dirty="0" smtClean="0"/>
              <a:t> </a:t>
            </a:r>
            <a:r>
              <a:rPr lang="fr-FR" sz="2000" dirty="0" smtClean="0"/>
              <a:t>A long terme</a:t>
            </a:r>
          </a:p>
          <a:p>
            <a:pPr lvl="0">
              <a:buNone/>
            </a:pPr>
            <a:r>
              <a:rPr lang="fr-FR" sz="2000" dirty="0" smtClean="0"/>
              <a:t>Apathie, Amaigrissement, Troubles intestinaux et mictionnels </a:t>
            </a:r>
          </a:p>
          <a:p>
            <a:pPr>
              <a:buNone/>
            </a:pPr>
            <a:r>
              <a:rPr lang="fr-FR" sz="2000" dirty="0" smtClean="0"/>
              <a:t>            </a:t>
            </a:r>
            <a:r>
              <a:rPr lang="fr-FR" sz="2000" dirty="0" smtClean="0">
                <a:sym typeface="Wingdings"/>
              </a:rPr>
              <a:t></a:t>
            </a:r>
            <a:r>
              <a:rPr lang="fr-FR" sz="2000" dirty="0" smtClean="0"/>
              <a:t> Chez la femme </a:t>
            </a:r>
          </a:p>
          <a:p>
            <a:pPr lvl="0">
              <a:buNone/>
            </a:pPr>
            <a:r>
              <a:rPr lang="fr-FR" sz="2000" dirty="0" smtClean="0"/>
              <a:t>Aménorrhée, Une grossesse peut être diagnostiquée tardivement </a:t>
            </a:r>
          </a:p>
          <a:p>
            <a:pPr lvl="0"/>
            <a:endParaRPr lang="en-US" sz="2000" dirty="0" smtClean="0"/>
          </a:p>
          <a:p>
            <a:endParaRPr lang="en-US" sz="2000" dirty="0" smtClean="0"/>
          </a:p>
          <a:p>
            <a:pPr eaLnBrk="1" hangingPunct="1">
              <a:buFont typeface="Wingdings" pitchFamily="2" charset="2"/>
              <a:buNone/>
            </a:pPr>
            <a:endParaRPr lang="fr-FR" sz="2000" dirty="0" smtClean="0"/>
          </a:p>
          <a:p>
            <a:pPr eaLnBrk="1" hangingPunct="1">
              <a:buFont typeface="Wingdings" pitchFamily="2" charset="2"/>
              <a:buNone/>
            </a:pPr>
            <a:endParaRPr lang="fr-FR" sz="2000" dirty="0" smtClean="0"/>
          </a:p>
        </p:txBody>
      </p:sp>
      <p:sp>
        <p:nvSpPr>
          <p:cNvPr id="4" name="Rectangle 2"/>
          <p:cNvSpPr txBox="1">
            <a:spLocks noChangeArrowheads="1"/>
          </p:cNvSpPr>
          <p:nvPr/>
        </p:nvSpPr>
        <p:spPr bwMode="auto">
          <a:xfrm>
            <a:off x="785782" y="0"/>
            <a:ext cx="8743950" cy="480994"/>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1800" b="1" i="0" u="none" strike="noStrike" kern="0" cap="none" spc="0" normalizeH="0" baseline="0" noProof="0" dirty="0" smtClean="0">
                <a:ln>
                  <a:noFill/>
                </a:ln>
                <a:solidFill>
                  <a:schemeClr val="tx2"/>
                </a:solidFill>
                <a:effectLst/>
                <a:uLnTx/>
                <a:uFillTx/>
                <a:latin typeface="+mj-lt"/>
                <a:ea typeface="+mj-ea"/>
                <a:cs typeface="+mj-cs"/>
              </a:rPr>
              <a:t>LA TOXICOMANIE</a:t>
            </a:r>
          </a:p>
        </p:txBody>
      </p:sp>
      <p:sp>
        <p:nvSpPr>
          <p:cNvPr id="5" name="Titre 4"/>
          <p:cNvSpPr>
            <a:spLocks noGrp="1"/>
          </p:cNvSpPr>
          <p:nvPr>
            <p:ph type="title"/>
          </p:nvPr>
        </p:nvSpPr>
        <p:spPr>
          <a:xfrm>
            <a:off x="1200150" y="714356"/>
            <a:ext cx="8372506" cy="552464"/>
          </a:xfrm>
        </p:spPr>
        <p:txBody>
          <a:bodyPr/>
          <a:lstStyle/>
          <a:p>
            <a:r>
              <a:rPr lang="fr-FR" sz="2000" b="1" dirty="0" smtClean="0"/>
              <a:t>III/</a:t>
            </a:r>
            <a:r>
              <a:rPr lang="fr-FR" sz="2000" b="1" u="sng" dirty="0" smtClean="0"/>
              <a:t>LES SUBSTANCES TOXICOMANOGENES</a:t>
            </a:r>
            <a:endParaRPr lang="en-US" sz="20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962476" y="1428736"/>
            <a:ext cx="8429496" cy="4952592"/>
          </a:xfrm>
        </p:spPr>
        <p:txBody>
          <a:bodyPr/>
          <a:lstStyle/>
          <a:p>
            <a:pPr>
              <a:buNone/>
            </a:pPr>
            <a:r>
              <a:rPr lang="fr-FR" sz="2000" b="1" u="sng" dirty="0" smtClean="0">
                <a:solidFill>
                  <a:srgbClr val="A00804"/>
                </a:solidFill>
              </a:rPr>
              <a:t>LA COCAINE</a:t>
            </a:r>
            <a:r>
              <a:rPr lang="fr-FR" sz="2000" b="1" dirty="0" smtClean="0">
                <a:solidFill>
                  <a:srgbClr val="A00804"/>
                </a:solidFill>
              </a:rPr>
              <a:t> :</a:t>
            </a:r>
            <a:r>
              <a:rPr lang="fr-FR" sz="2000" dirty="0" smtClean="0">
                <a:solidFill>
                  <a:srgbClr val="A00804"/>
                </a:solidFill>
              </a:rPr>
              <a:t> </a:t>
            </a:r>
            <a:r>
              <a:rPr lang="fr-FR" sz="2000" dirty="0" smtClean="0"/>
              <a:t>c’est un alcaloïde extrait de la noix de </a:t>
            </a:r>
            <a:r>
              <a:rPr lang="fr-FR" sz="2000" b="1" dirty="0" smtClean="0"/>
              <a:t>coca=</a:t>
            </a:r>
            <a:r>
              <a:rPr lang="fr-FR" sz="2000" dirty="0" smtClean="0"/>
              <a:t>poudre blanche. </a:t>
            </a:r>
          </a:p>
          <a:p>
            <a:pPr>
              <a:buNone/>
            </a:pPr>
            <a:r>
              <a:rPr lang="fr-FR" sz="2000" dirty="0" smtClean="0"/>
              <a:t>- Psychostimulant d'origine naturelle</a:t>
            </a:r>
          </a:p>
          <a:p>
            <a:pPr>
              <a:buNone/>
            </a:pPr>
            <a:r>
              <a:rPr lang="fr-FR" sz="2000" dirty="0" smtClean="0"/>
              <a:t>- Cette plante se trouve surtout en Amérique du sud</a:t>
            </a:r>
          </a:p>
          <a:p>
            <a:pPr>
              <a:buNone/>
            </a:pPr>
            <a:r>
              <a:rPr lang="fr-FR" sz="2000" dirty="0" smtClean="0"/>
              <a:t>- Les </a:t>
            </a:r>
            <a:r>
              <a:rPr lang="fr-FR" sz="2000" dirty="0" smtClean="0"/>
              <a:t>feuilles contiennent 0,5 à 2 % d'alcaloïde dont la principale dérivée est la </a:t>
            </a:r>
            <a:r>
              <a:rPr lang="fr-FR" sz="2000" dirty="0" smtClean="0"/>
              <a:t>cocaïne</a:t>
            </a:r>
          </a:p>
          <a:p>
            <a:pPr>
              <a:buNone/>
            </a:pPr>
            <a:r>
              <a:rPr lang="fr-FR" sz="2000" dirty="0" smtClean="0"/>
              <a:t> </a:t>
            </a:r>
            <a:endParaRPr lang="fr-FR" sz="2000" dirty="0" smtClean="0"/>
          </a:p>
          <a:p>
            <a:pPr>
              <a:buNone/>
            </a:pPr>
            <a:r>
              <a:rPr lang="fr-FR" sz="2000" b="1" u="sng" dirty="0" smtClean="0">
                <a:solidFill>
                  <a:schemeClr val="tx2"/>
                </a:solidFill>
              </a:rPr>
              <a:t>Effets recherchées aigues</a:t>
            </a:r>
            <a:r>
              <a:rPr lang="fr-FR" sz="2000" b="1" dirty="0" smtClean="0">
                <a:solidFill>
                  <a:schemeClr val="tx2"/>
                </a:solidFill>
              </a:rPr>
              <a:t> :</a:t>
            </a:r>
            <a:endParaRPr lang="fr-FR" sz="2000" dirty="0" smtClean="0">
              <a:solidFill>
                <a:schemeClr val="tx2"/>
              </a:solidFill>
            </a:endParaRPr>
          </a:p>
          <a:p>
            <a:pPr>
              <a:buFont typeface="+mj-lt"/>
              <a:buAutoNum type="arabicParenR"/>
            </a:pPr>
            <a:r>
              <a:rPr lang="fr-FR" sz="2000" dirty="0" smtClean="0">
                <a:sym typeface="Wingdings"/>
              </a:rPr>
              <a:t>        </a:t>
            </a:r>
            <a:r>
              <a:rPr lang="fr-FR" sz="2000" dirty="0" smtClean="0"/>
              <a:t>Euphorie</a:t>
            </a:r>
            <a:endParaRPr lang="fr-FR" sz="2000" dirty="0" smtClean="0"/>
          </a:p>
          <a:p>
            <a:pPr>
              <a:buFont typeface="+mj-lt"/>
              <a:buAutoNum type="arabicParenR"/>
            </a:pPr>
            <a:r>
              <a:rPr lang="fr-FR" sz="2000" dirty="0" smtClean="0">
                <a:sym typeface="Wingdings"/>
              </a:rPr>
              <a:t>        </a:t>
            </a:r>
            <a:r>
              <a:rPr lang="fr-FR" sz="2000" dirty="0" smtClean="0"/>
              <a:t>Stimulation </a:t>
            </a:r>
            <a:r>
              <a:rPr lang="fr-FR" sz="2000" dirty="0" smtClean="0"/>
              <a:t>intellectuelle</a:t>
            </a:r>
          </a:p>
          <a:p>
            <a:pPr>
              <a:buFont typeface="+mj-lt"/>
              <a:buAutoNum type="arabicParenR"/>
            </a:pPr>
            <a:r>
              <a:rPr lang="fr-FR" sz="2000" dirty="0" smtClean="0">
                <a:sym typeface="Wingdings"/>
              </a:rPr>
              <a:t>        </a:t>
            </a:r>
            <a:r>
              <a:rPr lang="fr-FR" sz="2000" dirty="0" smtClean="0"/>
              <a:t>Sensation </a:t>
            </a:r>
            <a:r>
              <a:rPr lang="fr-FR" sz="2000" dirty="0" smtClean="0"/>
              <a:t>de plus grande capacité de penser et d'agir</a:t>
            </a:r>
          </a:p>
          <a:p>
            <a:pPr>
              <a:buFont typeface="+mj-lt"/>
              <a:buAutoNum type="arabicParenR"/>
            </a:pPr>
            <a:r>
              <a:rPr lang="fr-FR" sz="2000" dirty="0" smtClean="0">
                <a:sym typeface="Wingdings"/>
              </a:rPr>
              <a:t>        </a:t>
            </a:r>
            <a:r>
              <a:rPr lang="fr-FR" sz="2000" dirty="0" smtClean="0"/>
              <a:t>Diminution </a:t>
            </a:r>
            <a:r>
              <a:rPr lang="fr-FR" sz="2000" dirty="0" smtClean="0"/>
              <a:t>de la sensation de fatigue</a:t>
            </a:r>
          </a:p>
          <a:p>
            <a:pPr>
              <a:buFont typeface="+mj-lt"/>
              <a:buAutoNum type="arabicParenR"/>
            </a:pPr>
            <a:r>
              <a:rPr lang="fr-FR" sz="2000" dirty="0" smtClean="0">
                <a:sym typeface="Wingdings"/>
              </a:rPr>
              <a:t>        </a:t>
            </a:r>
            <a:r>
              <a:rPr lang="fr-FR" sz="2000" dirty="0" smtClean="0"/>
              <a:t>Logorrhée</a:t>
            </a:r>
            <a:r>
              <a:rPr lang="fr-FR" sz="2000" dirty="0" smtClean="0"/>
              <a:t>, facilitation des contacts sociaux </a:t>
            </a:r>
            <a:endParaRPr lang="fr-FR" sz="2000" dirty="0" smtClean="0"/>
          </a:p>
          <a:p>
            <a:pPr>
              <a:buNone/>
            </a:pPr>
            <a:endParaRPr lang="fr-FR" sz="2000" dirty="0" smtClean="0"/>
          </a:p>
          <a:p>
            <a:pPr>
              <a:buNone/>
            </a:pPr>
            <a:r>
              <a:rPr lang="fr-FR" sz="2000" dirty="0" smtClean="0"/>
              <a:t>  </a:t>
            </a:r>
          </a:p>
          <a:p>
            <a:endParaRPr lang="fr-FR" sz="2000" dirty="0" smtClean="0"/>
          </a:p>
          <a:p>
            <a:pPr lvl="0"/>
            <a:endParaRPr lang="en-US" sz="2000" dirty="0" smtClean="0"/>
          </a:p>
          <a:p>
            <a:pPr>
              <a:buNone/>
            </a:pPr>
            <a:endParaRPr lang="fr-FR" sz="2000" dirty="0" smtClean="0"/>
          </a:p>
          <a:p>
            <a:pPr>
              <a:buNone/>
            </a:pPr>
            <a:endParaRPr lang="fr-FR" sz="2000" dirty="0" smtClean="0"/>
          </a:p>
          <a:p>
            <a:pPr>
              <a:buNone/>
            </a:pPr>
            <a:endParaRPr lang="fr-FR" sz="2000" dirty="0" smtClean="0"/>
          </a:p>
          <a:p>
            <a:pPr>
              <a:buNone/>
            </a:pPr>
            <a:endParaRPr lang="fr-FR" sz="2000" dirty="0" smtClean="0"/>
          </a:p>
          <a:p>
            <a:pPr>
              <a:buNone/>
            </a:pPr>
            <a:endParaRPr lang="fr-FR" sz="2000" dirty="0" smtClean="0"/>
          </a:p>
          <a:p>
            <a:pPr>
              <a:buNone/>
            </a:pPr>
            <a:r>
              <a:rPr lang="fr-FR" sz="2000" dirty="0" smtClean="0"/>
              <a:t> </a:t>
            </a:r>
          </a:p>
          <a:p>
            <a:pPr eaLnBrk="1" hangingPunct="1">
              <a:buFont typeface="Wingdings" pitchFamily="2" charset="2"/>
              <a:buNone/>
            </a:pPr>
            <a:endParaRPr lang="fr-FR" sz="2000" dirty="0" smtClean="0"/>
          </a:p>
        </p:txBody>
      </p:sp>
      <p:sp>
        <p:nvSpPr>
          <p:cNvPr id="4" name="Rectangle 2"/>
          <p:cNvSpPr txBox="1">
            <a:spLocks noChangeArrowheads="1"/>
          </p:cNvSpPr>
          <p:nvPr/>
        </p:nvSpPr>
        <p:spPr bwMode="auto">
          <a:xfrm>
            <a:off x="785782" y="0"/>
            <a:ext cx="8743950" cy="480994"/>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1800" b="1" i="0" u="none" strike="noStrike" kern="0" cap="none" spc="0" normalizeH="0" baseline="0" noProof="0" dirty="0" smtClean="0">
                <a:ln>
                  <a:noFill/>
                </a:ln>
                <a:solidFill>
                  <a:schemeClr val="tx2"/>
                </a:solidFill>
                <a:effectLst/>
                <a:uLnTx/>
                <a:uFillTx/>
                <a:latin typeface="+mj-lt"/>
                <a:ea typeface="+mj-ea"/>
                <a:cs typeface="+mj-cs"/>
              </a:rPr>
              <a:t>LA TOXICOMANIE</a:t>
            </a:r>
          </a:p>
        </p:txBody>
      </p:sp>
      <p:sp>
        <p:nvSpPr>
          <p:cNvPr id="5" name="Titre 4"/>
          <p:cNvSpPr>
            <a:spLocks noGrp="1"/>
          </p:cNvSpPr>
          <p:nvPr>
            <p:ph type="title"/>
          </p:nvPr>
        </p:nvSpPr>
        <p:spPr>
          <a:xfrm>
            <a:off x="1200150" y="714356"/>
            <a:ext cx="8372506" cy="552464"/>
          </a:xfrm>
        </p:spPr>
        <p:txBody>
          <a:bodyPr/>
          <a:lstStyle/>
          <a:p>
            <a:r>
              <a:rPr lang="fr-FR" sz="2000" b="1" dirty="0" smtClean="0"/>
              <a:t>III/</a:t>
            </a:r>
            <a:r>
              <a:rPr lang="fr-FR" sz="2000" b="1" u="sng" dirty="0" smtClean="0"/>
              <a:t>LES SUBSTANCES TOXICOMANOGENES</a:t>
            </a:r>
            <a:endParaRPr lang="en-US" sz="2000" dirty="0" smtClean="0"/>
          </a:p>
        </p:txBody>
      </p:sp>
      <p:sp>
        <p:nvSpPr>
          <p:cNvPr id="13314" name="AutoShape 2" descr="نتيجة بحث الصور عن ‪cocain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3316" name="AutoShape 4" descr="نتيجة بحث الصور عن ‪cocain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3318" name="AutoShape 6" descr="نتيجة بحث الصور عن ‪cocain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3320" name="AutoShape 8" descr="نتيجة بحث الصور عن ‪cocain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3322" name="AutoShape 10" descr="نتيجة بحث الصور عن ‪cocain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3324" name="AutoShape 12" descr="نتيجة بحث الصور عن ‪cocain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3326" name="AutoShape 14" descr="نتيجة بحث الصور عن ‪cocain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3328" name="AutoShape 16" descr="نتيجة بحث الصور عن ‪cocain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13330" name="Picture 18" descr="نتيجة بحث الصور عن ‪cocaine‬‏"/>
          <p:cNvPicPr>
            <a:picLocks noChangeAspect="1" noChangeArrowheads="1"/>
          </p:cNvPicPr>
          <p:nvPr/>
        </p:nvPicPr>
        <p:blipFill>
          <a:blip r:embed="rId2" cstate="print"/>
          <a:srcRect/>
          <a:stretch>
            <a:fillRect/>
          </a:stretch>
        </p:blipFill>
        <p:spPr bwMode="auto">
          <a:xfrm>
            <a:off x="8001020" y="5429264"/>
            <a:ext cx="2071702" cy="1160153"/>
          </a:xfrm>
          <a:prstGeom prst="rect">
            <a:avLst/>
          </a:prstGeom>
          <a:noFill/>
        </p:spPr>
      </p:pic>
      <p:sp>
        <p:nvSpPr>
          <p:cNvPr id="13332" name="AutoShape 20" descr="نتيجة بحث الصور عن ‪lsd25‬‏"/>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3334" name="AutoShape 22" descr="نتيجة بحث الصور عن ‪lsd25‬‏"/>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3336" name="AutoShape 24" descr="نتيجة بحث الصور عن ‪lsd25‬‏"/>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3338" name="AutoShape 26" descr="نتيجة بحث الصور عن ‪lsd25‬‏"/>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3340" name="AutoShape 28" descr="نتيجة بحث الصور عن ‪lsd25‬‏"/>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3342" name="AutoShape 30" descr="نتيجة بحث الصور عن ‪lsd25‬‏"/>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3344" name="AutoShape 32" descr="نتيجة بحث الصور عن ‪lsd25‬‏"/>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3346" name="AutoShape 34" descr="نتيجة بحث الصور عن ‪lsd25‬‏"/>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962476" y="1428736"/>
            <a:ext cx="8933552" cy="5240624"/>
          </a:xfrm>
        </p:spPr>
        <p:txBody>
          <a:bodyPr/>
          <a:lstStyle/>
          <a:p>
            <a:pPr>
              <a:buNone/>
            </a:pPr>
            <a:r>
              <a:rPr lang="fr-FR" sz="2000" b="1" u="sng" dirty="0" smtClean="0">
                <a:solidFill>
                  <a:srgbClr val="FF0000"/>
                </a:solidFill>
              </a:rPr>
              <a:t>LA COCAINE</a:t>
            </a:r>
            <a:r>
              <a:rPr lang="fr-FR" sz="2000" b="1" dirty="0" smtClean="0">
                <a:solidFill>
                  <a:srgbClr val="FF0000"/>
                </a:solidFill>
              </a:rPr>
              <a:t> </a:t>
            </a:r>
            <a:r>
              <a:rPr lang="fr-FR" sz="2000" b="1" dirty="0" smtClean="0"/>
              <a:t>:</a:t>
            </a:r>
            <a:r>
              <a:rPr lang="fr-FR" sz="2000" dirty="0" smtClean="0"/>
              <a:t> </a:t>
            </a:r>
          </a:p>
          <a:p>
            <a:pPr>
              <a:buNone/>
            </a:pPr>
            <a:r>
              <a:rPr lang="fr-FR" sz="1800" b="1" dirty="0" smtClean="0"/>
              <a:t> </a:t>
            </a:r>
            <a:r>
              <a:rPr lang="fr-FR" sz="1800" b="1" dirty="0" smtClean="0"/>
              <a:t>            </a:t>
            </a:r>
            <a:r>
              <a:rPr lang="fr-FR" sz="2000" b="1" u="sng" dirty="0" smtClean="0">
                <a:solidFill>
                  <a:schemeClr val="tx2"/>
                </a:solidFill>
              </a:rPr>
              <a:t>En </a:t>
            </a:r>
            <a:r>
              <a:rPr lang="fr-FR" sz="2000" b="1" u="sng" dirty="0" smtClean="0">
                <a:solidFill>
                  <a:schemeClr val="tx2"/>
                </a:solidFill>
              </a:rPr>
              <a:t>cas de surdosage</a:t>
            </a:r>
            <a:r>
              <a:rPr lang="fr-FR" sz="2000" b="1" dirty="0" smtClean="0">
                <a:solidFill>
                  <a:schemeClr val="tx2"/>
                </a:solidFill>
              </a:rPr>
              <a:t> : </a:t>
            </a:r>
            <a:endParaRPr lang="fr-FR" sz="2000" dirty="0" smtClean="0">
              <a:solidFill>
                <a:schemeClr val="tx2"/>
              </a:solidFill>
            </a:endParaRPr>
          </a:p>
          <a:p>
            <a:pPr>
              <a:buFont typeface="+mj-lt"/>
              <a:buAutoNum type="arabicParenR"/>
            </a:pPr>
            <a:r>
              <a:rPr lang="fr-FR" sz="2000" dirty="0" smtClean="0"/>
              <a:t>Phase d'excitation psychique, physique et motrice</a:t>
            </a:r>
          </a:p>
          <a:p>
            <a:pPr>
              <a:buFont typeface="+mj-lt"/>
              <a:buAutoNum type="arabicParenR"/>
            </a:pPr>
            <a:r>
              <a:rPr lang="fr-FR" sz="2000" dirty="0" smtClean="0"/>
              <a:t>Survenue d'une phase dépressive avec hypoventilation et dépression du SNC</a:t>
            </a:r>
          </a:p>
          <a:p>
            <a:pPr>
              <a:buNone/>
            </a:pPr>
            <a:r>
              <a:rPr lang="fr-FR" sz="2000" dirty="0" smtClean="0">
                <a:sym typeface="Wingdings"/>
              </a:rPr>
              <a:t></a:t>
            </a:r>
            <a:r>
              <a:rPr lang="fr-FR" sz="2000" dirty="0" smtClean="0"/>
              <a:t> </a:t>
            </a:r>
            <a:r>
              <a:rPr lang="fr-FR" sz="2000" dirty="0" smtClean="0"/>
              <a:t>Une dose de 0,5 g de cocaïne peut être mortelle </a:t>
            </a:r>
          </a:p>
          <a:p>
            <a:pPr>
              <a:buNone/>
            </a:pPr>
            <a:r>
              <a:rPr lang="fr-FR" sz="2000" dirty="0" smtClean="0"/>
              <a:t> </a:t>
            </a:r>
          </a:p>
          <a:p>
            <a:pPr>
              <a:buNone/>
            </a:pPr>
            <a:r>
              <a:rPr lang="fr-FR" sz="2000" b="1" dirty="0" smtClean="0"/>
              <a:t> </a:t>
            </a:r>
            <a:r>
              <a:rPr lang="fr-FR" sz="2000" b="1" dirty="0" smtClean="0"/>
              <a:t>           </a:t>
            </a:r>
            <a:r>
              <a:rPr lang="fr-FR" sz="2000" b="1" u="sng" dirty="0" smtClean="0">
                <a:solidFill>
                  <a:schemeClr val="tx2"/>
                </a:solidFill>
              </a:rPr>
              <a:t>Les </a:t>
            </a:r>
            <a:r>
              <a:rPr lang="fr-FR" sz="2000" b="1" u="sng" dirty="0" smtClean="0">
                <a:solidFill>
                  <a:schemeClr val="tx2"/>
                </a:solidFill>
              </a:rPr>
              <a:t>effets chroniques </a:t>
            </a:r>
            <a:endParaRPr lang="fr-FR" sz="2000" dirty="0" smtClean="0">
              <a:solidFill>
                <a:schemeClr val="tx2"/>
              </a:solidFill>
            </a:endParaRPr>
          </a:p>
          <a:p>
            <a:pPr>
              <a:buNone/>
            </a:pPr>
            <a:r>
              <a:rPr lang="fr-FR" sz="2000" dirty="0" smtClean="0"/>
              <a:t>- Effets de la prise à long terme est variable selon l'individu </a:t>
            </a:r>
          </a:p>
          <a:p>
            <a:pPr>
              <a:buFont typeface="+mj-lt"/>
              <a:buAutoNum type="arabicParenR"/>
            </a:pPr>
            <a:r>
              <a:rPr lang="fr-FR" sz="2000" dirty="0" smtClean="0"/>
              <a:t>Hallucinations audio-visuelles ou tactiles</a:t>
            </a:r>
          </a:p>
          <a:p>
            <a:pPr>
              <a:buFont typeface="+mj-lt"/>
              <a:buAutoNum type="arabicParenR"/>
            </a:pPr>
            <a:r>
              <a:rPr lang="fr-FR" sz="2000" dirty="0" smtClean="0"/>
              <a:t>Troubles de la concentration et de la mémoire (troubles intellectuels) </a:t>
            </a:r>
          </a:p>
          <a:p>
            <a:pPr>
              <a:buFont typeface="+mj-lt"/>
              <a:buAutoNum type="arabicParenR"/>
            </a:pPr>
            <a:r>
              <a:rPr lang="fr-FR" sz="2000" dirty="0" smtClean="0"/>
              <a:t>Amaigrissement </a:t>
            </a:r>
          </a:p>
          <a:p>
            <a:pPr>
              <a:buNone/>
            </a:pPr>
            <a:r>
              <a:rPr lang="fr-FR" sz="2000" b="1" dirty="0" smtClean="0"/>
              <a:t>            </a:t>
            </a:r>
            <a:r>
              <a:rPr lang="fr-FR" sz="2000" b="1" u="sng" dirty="0" smtClean="0">
                <a:solidFill>
                  <a:schemeClr val="tx2"/>
                </a:solidFill>
              </a:rPr>
              <a:t>Dépendance</a:t>
            </a:r>
            <a:r>
              <a:rPr lang="fr-FR" sz="2000" b="1" dirty="0" smtClean="0">
                <a:solidFill>
                  <a:schemeClr val="tx2"/>
                </a:solidFill>
              </a:rPr>
              <a:t> </a:t>
            </a:r>
            <a:r>
              <a:rPr lang="fr-FR" sz="2000" b="1" dirty="0" smtClean="0">
                <a:solidFill>
                  <a:schemeClr val="tx2"/>
                </a:solidFill>
              </a:rPr>
              <a:t>: </a:t>
            </a:r>
            <a:endParaRPr lang="fr-FR" sz="2000" dirty="0" smtClean="0">
              <a:solidFill>
                <a:schemeClr val="tx2"/>
              </a:solidFill>
            </a:endParaRPr>
          </a:p>
          <a:p>
            <a:pPr>
              <a:buNone/>
            </a:pPr>
            <a:r>
              <a:rPr lang="fr-FR" sz="2000" dirty="0" smtClean="0"/>
              <a:t>- </a:t>
            </a:r>
            <a:r>
              <a:rPr lang="fr-FR" sz="2000" b="1" u="sng" dirty="0" smtClean="0">
                <a:solidFill>
                  <a:srgbClr val="A00804"/>
                </a:solidFill>
              </a:rPr>
              <a:t>Uniquement psychique</a:t>
            </a:r>
            <a:r>
              <a:rPr lang="fr-FR" sz="2000" dirty="0" smtClean="0"/>
              <a:t>, pas de dépendance physique (syndrome de sevrage)</a:t>
            </a:r>
          </a:p>
          <a:p>
            <a:pPr>
              <a:buNone/>
            </a:pPr>
            <a:r>
              <a:rPr lang="fr-FR" sz="2000" dirty="0" smtClean="0"/>
              <a:t>- Cette dépendance psychique est très marquée </a:t>
            </a:r>
          </a:p>
          <a:p>
            <a:pPr lvl="0"/>
            <a:endParaRPr lang="en-US" sz="2000" dirty="0" smtClean="0"/>
          </a:p>
          <a:p>
            <a:pPr>
              <a:buNone/>
            </a:pPr>
            <a:endParaRPr lang="fr-FR" sz="2000" dirty="0" smtClean="0"/>
          </a:p>
          <a:p>
            <a:pPr>
              <a:buNone/>
            </a:pPr>
            <a:endParaRPr lang="fr-FR" sz="2000" dirty="0" smtClean="0"/>
          </a:p>
          <a:p>
            <a:pPr>
              <a:buNone/>
            </a:pPr>
            <a:endParaRPr lang="fr-FR" sz="2000" dirty="0" smtClean="0"/>
          </a:p>
          <a:p>
            <a:pPr>
              <a:buNone/>
            </a:pPr>
            <a:endParaRPr lang="fr-FR" sz="2000" dirty="0" smtClean="0"/>
          </a:p>
          <a:p>
            <a:pPr>
              <a:buNone/>
            </a:pPr>
            <a:endParaRPr lang="fr-FR" sz="2000" dirty="0" smtClean="0"/>
          </a:p>
          <a:p>
            <a:pPr>
              <a:buNone/>
            </a:pPr>
            <a:r>
              <a:rPr lang="fr-FR" sz="2000" dirty="0" smtClean="0"/>
              <a:t> </a:t>
            </a:r>
          </a:p>
          <a:p>
            <a:pPr eaLnBrk="1" hangingPunct="1">
              <a:buFont typeface="Wingdings" pitchFamily="2" charset="2"/>
              <a:buNone/>
            </a:pPr>
            <a:endParaRPr lang="fr-FR" sz="2000" dirty="0" smtClean="0"/>
          </a:p>
        </p:txBody>
      </p:sp>
      <p:sp>
        <p:nvSpPr>
          <p:cNvPr id="4" name="Rectangle 2"/>
          <p:cNvSpPr txBox="1">
            <a:spLocks noChangeArrowheads="1"/>
          </p:cNvSpPr>
          <p:nvPr/>
        </p:nvSpPr>
        <p:spPr bwMode="auto">
          <a:xfrm>
            <a:off x="785782" y="0"/>
            <a:ext cx="8743950" cy="480994"/>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1800" b="1" i="0" u="none" strike="noStrike" kern="0" cap="none" spc="0" normalizeH="0" baseline="0" noProof="0" dirty="0" smtClean="0">
                <a:ln>
                  <a:noFill/>
                </a:ln>
                <a:solidFill>
                  <a:schemeClr val="tx2"/>
                </a:solidFill>
                <a:effectLst/>
                <a:uLnTx/>
                <a:uFillTx/>
                <a:latin typeface="+mj-lt"/>
                <a:ea typeface="+mj-ea"/>
                <a:cs typeface="+mj-cs"/>
              </a:rPr>
              <a:t>LA TOXICOMANIE</a:t>
            </a:r>
          </a:p>
        </p:txBody>
      </p:sp>
      <p:sp>
        <p:nvSpPr>
          <p:cNvPr id="5" name="Titre 4"/>
          <p:cNvSpPr>
            <a:spLocks noGrp="1"/>
          </p:cNvSpPr>
          <p:nvPr>
            <p:ph type="title"/>
          </p:nvPr>
        </p:nvSpPr>
        <p:spPr>
          <a:xfrm>
            <a:off x="1200150" y="714356"/>
            <a:ext cx="8372506" cy="552464"/>
          </a:xfrm>
        </p:spPr>
        <p:txBody>
          <a:bodyPr/>
          <a:lstStyle/>
          <a:p>
            <a:r>
              <a:rPr lang="fr-FR" sz="2000" b="1" dirty="0" smtClean="0"/>
              <a:t>III/</a:t>
            </a:r>
            <a:r>
              <a:rPr lang="fr-FR" sz="2000" b="1" u="sng" dirty="0" smtClean="0"/>
              <a:t>LES SUBSTANCES TOXICOMANOGENES</a:t>
            </a:r>
            <a:endParaRPr lang="en-US" sz="2000" dirty="0" smtClean="0"/>
          </a:p>
        </p:txBody>
      </p:sp>
      <p:sp>
        <p:nvSpPr>
          <p:cNvPr id="13314" name="AutoShape 2" descr="نتيجة بحث الصور عن ‪cocain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3316" name="AutoShape 4" descr="نتيجة بحث الصور عن ‪cocain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3318" name="AutoShape 6" descr="نتيجة بحث الصور عن ‪cocain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3320" name="AutoShape 8" descr="نتيجة بحث الصور عن ‪cocain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3322" name="AutoShape 10" descr="نتيجة بحث الصور عن ‪cocain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3324" name="AutoShape 12" descr="نتيجة بحث الصور عن ‪cocain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3326" name="AutoShape 14" descr="نتيجة بحث الصور عن ‪cocain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3328" name="AutoShape 16" descr="نتيجة بحث الصور عن ‪cocain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13330" name="Picture 18" descr="نتيجة بحث الصور عن ‪cocaine‬‏"/>
          <p:cNvPicPr>
            <a:picLocks noChangeAspect="1" noChangeArrowheads="1"/>
          </p:cNvPicPr>
          <p:nvPr/>
        </p:nvPicPr>
        <p:blipFill>
          <a:blip r:embed="rId2" cstate="print"/>
          <a:srcRect/>
          <a:stretch>
            <a:fillRect/>
          </a:stretch>
        </p:blipFill>
        <p:spPr bwMode="auto">
          <a:xfrm>
            <a:off x="7663780" y="3212976"/>
            <a:ext cx="2071702" cy="1160153"/>
          </a:xfrm>
          <a:prstGeom prst="rect">
            <a:avLst/>
          </a:prstGeom>
          <a:noFill/>
        </p:spPr>
      </p:pic>
      <p:sp>
        <p:nvSpPr>
          <p:cNvPr id="13332" name="AutoShape 20" descr="نتيجة بحث الصور عن ‪lsd25‬‏"/>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3334" name="AutoShape 22" descr="نتيجة بحث الصور عن ‪lsd25‬‏"/>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3336" name="AutoShape 24" descr="نتيجة بحث الصور عن ‪lsd25‬‏"/>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3338" name="AutoShape 26" descr="نتيجة بحث الصور عن ‪lsd25‬‏"/>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3340" name="AutoShape 28" descr="نتيجة بحث الصور عن ‪lsd25‬‏"/>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3342" name="AutoShape 30" descr="نتيجة بحث الصور عن ‪lsd25‬‏"/>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3344" name="AutoShape 32" descr="نتيجة بحث الصور عن ‪lsd25‬‏"/>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3346" name="AutoShape 34" descr="نتيجة بحث الصور عن ‪lsd25‬‏"/>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962476" y="1428736"/>
            <a:ext cx="7967238" cy="4114800"/>
          </a:xfrm>
        </p:spPr>
        <p:txBody>
          <a:bodyPr/>
          <a:lstStyle/>
          <a:p>
            <a:pPr>
              <a:buNone/>
            </a:pPr>
            <a:endParaRPr lang="fr-FR" sz="2000" dirty="0" smtClean="0"/>
          </a:p>
          <a:p>
            <a:pPr>
              <a:buNone/>
            </a:pPr>
            <a:r>
              <a:rPr lang="fr-FR" sz="2000" dirty="0" smtClean="0"/>
              <a:t> </a:t>
            </a:r>
            <a:r>
              <a:rPr lang="fr-FR" sz="2000" b="1" dirty="0" smtClean="0"/>
              <a:t>D-</a:t>
            </a:r>
            <a:r>
              <a:rPr lang="fr-FR" sz="2000" b="1" u="sng" dirty="0" smtClean="0"/>
              <a:t>LSD25</a:t>
            </a:r>
            <a:r>
              <a:rPr lang="fr-FR" sz="2000" b="1" dirty="0" smtClean="0"/>
              <a:t>=</a:t>
            </a:r>
            <a:r>
              <a:rPr lang="fr-FR" sz="2000" dirty="0" smtClean="0"/>
              <a:t>Diéthylamide de l’Acide lysergique : corps synthétique de l’ergot de  </a:t>
            </a:r>
            <a:r>
              <a:rPr lang="fr-FR" sz="2000" dirty="0" smtClean="0"/>
              <a:t>seigle</a:t>
            </a:r>
            <a:r>
              <a:rPr lang="fr-FR" sz="2000" dirty="0" smtClean="0"/>
              <a:t> ; c’est un liquide incolore, inodore et sans saveur</a:t>
            </a:r>
            <a:r>
              <a:rPr lang="fr-FR" sz="2000" dirty="0" smtClean="0"/>
              <a:t>.</a:t>
            </a:r>
          </a:p>
          <a:p>
            <a:pPr>
              <a:buNone/>
            </a:pPr>
            <a:endParaRPr lang="fr-FR" sz="2000" dirty="0" smtClean="0"/>
          </a:p>
          <a:p>
            <a:pPr>
              <a:buNone/>
            </a:pPr>
            <a:r>
              <a:rPr lang="fr-FR" sz="2000" dirty="0" smtClean="0"/>
              <a:t>U</a:t>
            </a:r>
            <a:r>
              <a:rPr lang="fr-FR" sz="2000" dirty="0" smtClean="0"/>
              <a:t>ne </a:t>
            </a:r>
            <a:r>
              <a:rPr lang="fr-FR" sz="2000" dirty="0" smtClean="0"/>
              <a:t>substance hallucinogène utilisée à but récréatif. </a:t>
            </a:r>
            <a:endParaRPr lang="fr-FR" sz="2000" dirty="0" smtClean="0"/>
          </a:p>
          <a:p>
            <a:pPr>
              <a:buNone/>
            </a:pPr>
            <a:endParaRPr lang="fr-FR" sz="2000" dirty="0" smtClean="0"/>
          </a:p>
          <a:p>
            <a:pPr>
              <a:buNone/>
            </a:pPr>
            <a:r>
              <a:rPr lang="fr-FR" sz="2000" dirty="0" smtClean="0"/>
              <a:t>Le </a:t>
            </a:r>
            <a:r>
              <a:rPr lang="fr-FR" sz="2000" dirty="0" smtClean="0"/>
              <a:t>LSD fait partie des substances psychédéliques</a:t>
            </a:r>
            <a:endParaRPr lang="en-US" sz="2000" dirty="0" smtClean="0"/>
          </a:p>
          <a:p>
            <a:endParaRPr lang="en-US" sz="2000" dirty="0" smtClean="0"/>
          </a:p>
          <a:p>
            <a:pPr eaLnBrk="1" hangingPunct="1">
              <a:buFont typeface="Wingdings" pitchFamily="2" charset="2"/>
              <a:buNone/>
            </a:pPr>
            <a:endParaRPr lang="fr-FR" sz="2000" dirty="0" smtClean="0"/>
          </a:p>
          <a:p>
            <a:pPr eaLnBrk="1" hangingPunct="1">
              <a:buFont typeface="Wingdings" pitchFamily="2" charset="2"/>
              <a:buNone/>
            </a:pPr>
            <a:endParaRPr lang="fr-FR" sz="2000" dirty="0" smtClean="0"/>
          </a:p>
        </p:txBody>
      </p:sp>
      <p:sp>
        <p:nvSpPr>
          <p:cNvPr id="4" name="Rectangle 2"/>
          <p:cNvSpPr txBox="1">
            <a:spLocks noChangeArrowheads="1"/>
          </p:cNvSpPr>
          <p:nvPr/>
        </p:nvSpPr>
        <p:spPr bwMode="auto">
          <a:xfrm>
            <a:off x="785782" y="0"/>
            <a:ext cx="8743950" cy="480994"/>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1800" b="1" i="0" u="none" strike="noStrike" kern="0" cap="none" spc="0" normalizeH="0" baseline="0" noProof="0" dirty="0" smtClean="0">
                <a:ln>
                  <a:noFill/>
                </a:ln>
                <a:solidFill>
                  <a:schemeClr val="tx2"/>
                </a:solidFill>
                <a:effectLst/>
                <a:uLnTx/>
                <a:uFillTx/>
                <a:latin typeface="+mj-lt"/>
                <a:ea typeface="+mj-ea"/>
                <a:cs typeface="+mj-cs"/>
              </a:rPr>
              <a:t>LA TOXICOMANIE</a:t>
            </a:r>
          </a:p>
        </p:txBody>
      </p:sp>
      <p:sp>
        <p:nvSpPr>
          <p:cNvPr id="5" name="Titre 4"/>
          <p:cNvSpPr>
            <a:spLocks noGrp="1"/>
          </p:cNvSpPr>
          <p:nvPr>
            <p:ph type="title"/>
          </p:nvPr>
        </p:nvSpPr>
        <p:spPr>
          <a:xfrm>
            <a:off x="1200150" y="714356"/>
            <a:ext cx="8372506" cy="552464"/>
          </a:xfrm>
        </p:spPr>
        <p:txBody>
          <a:bodyPr/>
          <a:lstStyle/>
          <a:p>
            <a:r>
              <a:rPr lang="fr-FR" sz="2000" b="1" dirty="0" smtClean="0"/>
              <a:t>III/</a:t>
            </a:r>
            <a:r>
              <a:rPr lang="fr-FR" sz="2000" b="1" u="sng" dirty="0" smtClean="0"/>
              <a:t>LES SUBSTANCES TOXICOMANOGENES</a:t>
            </a:r>
            <a:endParaRPr lang="en-US" sz="2000" dirty="0" smtClean="0"/>
          </a:p>
        </p:txBody>
      </p:sp>
      <p:sp>
        <p:nvSpPr>
          <p:cNvPr id="13314" name="AutoShape 2" descr="نتيجة بحث الصور عن ‪cocain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3316" name="AutoShape 4" descr="نتيجة بحث الصور عن ‪cocain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3318" name="AutoShape 6" descr="نتيجة بحث الصور عن ‪cocain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3320" name="AutoShape 8" descr="نتيجة بحث الصور عن ‪cocain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3322" name="AutoShape 10" descr="نتيجة بحث الصور عن ‪cocain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3324" name="AutoShape 12" descr="نتيجة بحث الصور عن ‪cocain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3326" name="AutoShape 14" descr="نتيجة بحث الصور عن ‪cocain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3328" name="AutoShape 16" descr="نتيجة بحث الصور عن ‪cocain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3332" name="AutoShape 20" descr="نتيجة بحث الصور عن ‪lsd25‬‏"/>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3334" name="AutoShape 22" descr="نتيجة بحث الصور عن ‪lsd25‬‏"/>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3336" name="AutoShape 24" descr="نتيجة بحث الصور عن ‪lsd25‬‏"/>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3338" name="AutoShape 26" descr="نتيجة بحث الصور عن ‪lsd25‬‏"/>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3340" name="AutoShape 28" descr="نتيجة بحث الصور عن ‪lsd25‬‏"/>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3342" name="AutoShape 30" descr="نتيجة بحث الصور عن ‪lsd25‬‏"/>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3344" name="AutoShape 32" descr="نتيجة بحث الصور عن ‪lsd25‬‏"/>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3346" name="AutoShape 34" descr="نتيجة بحث الصور عن ‪lsd25‬‏"/>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13348" name="Picture 36" descr="نتيجة بحث الصور عن ‪lsd25‬‏"/>
          <p:cNvPicPr>
            <a:picLocks noChangeAspect="1" noChangeArrowheads="1"/>
          </p:cNvPicPr>
          <p:nvPr/>
        </p:nvPicPr>
        <p:blipFill>
          <a:blip r:embed="rId2" cstate="print"/>
          <a:srcRect/>
          <a:stretch>
            <a:fillRect/>
          </a:stretch>
        </p:blipFill>
        <p:spPr bwMode="auto">
          <a:xfrm>
            <a:off x="4071930" y="4714884"/>
            <a:ext cx="2133600" cy="1857388"/>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1033914" y="1628800"/>
            <a:ext cx="8967370" cy="4586282"/>
          </a:xfrm>
        </p:spPr>
        <p:txBody>
          <a:bodyPr/>
          <a:lstStyle/>
          <a:p>
            <a:r>
              <a:rPr lang="fr-FR" sz="2000" b="1" dirty="0" smtClean="0"/>
              <a:t>E-</a:t>
            </a:r>
            <a:r>
              <a:rPr lang="fr-FR" sz="2000" b="1" u="sng" dirty="0" smtClean="0"/>
              <a:t>LES MEDICAMENTS PSYCHOTROPES</a:t>
            </a:r>
            <a:r>
              <a:rPr lang="fr-FR" sz="2000" b="1" dirty="0" smtClean="0"/>
              <a:t> :</a:t>
            </a:r>
            <a:r>
              <a:rPr lang="fr-FR" sz="2000" dirty="0" smtClean="0"/>
              <a:t> notamment les hypnotiques classés en</a:t>
            </a:r>
            <a:endParaRPr lang="en-US" sz="2000" dirty="0" smtClean="0"/>
          </a:p>
          <a:p>
            <a:pPr>
              <a:buNone/>
            </a:pPr>
            <a:r>
              <a:rPr lang="fr-FR" sz="2000" dirty="0" smtClean="0"/>
              <a:t>BARBITURIQUES per os/ IV : </a:t>
            </a:r>
            <a:r>
              <a:rPr lang="fr-FR" sz="2000" dirty="0" err="1" smtClean="0"/>
              <a:t>Gardenal</a:t>
            </a:r>
            <a:r>
              <a:rPr lang="fr-FR" sz="2000" dirty="0" smtClean="0"/>
              <a:t>.</a:t>
            </a:r>
            <a:endParaRPr lang="en-US" sz="2000" dirty="0" smtClean="0"/>
          </a:p>
          <a:p>
            <a:pPr>
              <a:buNone/>
            </a:pPr>
            <a:r>
              <a:rPr lang="fr-FR" sz="2000" dirty="0" smtClean="0"/>
              <a:t>BENZODIAZEPINES : </a:t>
            </a:r>
            <a:r>
              <a:rPr lang="fr-FR" sz="2000" dirty="0" err="1" smtClean="0"/>
              <a:t>Tranxene</a:t>
            </a:r>
            <a:r>
              <a:rPr lang="fr-FR" sz="2000" dirty="0" smtClean="0"/>
              <a:t>, </a:t>
            </a:r>
            <a:r>
              <a:rPr lang="fr-FR" sz="2000" dirty="0" err="1" smtClean="0"/>
              <a:t>Temesta</a:t>
            </a:r>
            <a:r>
              <a:rPr lang="fr-FR" sz="2000" dirty="0" smtClean="0"/>
              <a:t>, </a:t>
            </a:r>
            <a:r>
              <a:rPr lang="fr-FR" sz="2000" dirty="0" err="1" smtClean="0"/>
              <a:t>Librium</a:t>
            </a:r>
            <a:r>
              <a:rPr lang="fr-FR" sz="2000" dirty="0" smtClean="0"/>
              <a:t>.</a:t>
            </a:r>
            <a:endParaRPr lang="en-US" sz="2000" dirty="0" smtClean="0"/>
          </a:p>
          <a:p>
            <a:pPr>
              <a:buNone/>
            </a:pPr>
            <a:r>
              <a:rPr lang="fr-FR" sz="2000" dirty="0" smtClean="0"/>
              <a:t>DERIVES OPIACES : Antitussifs et Analgésiques : SEDRAL (dérivé morphinique),</a:t>
            </a:r>
          </a:p>
          <a:p>
            <a:pPr>
              <a:buNone/>
            </a:pPr>
            <a:r>
              <a:rPr lang="fr-FR" sz="2000" dirty="0" smtClean="0"/>
              <a:t>NEOCODION (Codéine).</a:t>
            </a:r>
            <a:endParaRPr lang="en-US" sz="2000" dirty="0" smtClean="0"/>
          </a:p>
          <a:p>
            <a:pPr>
              <a:buNone/>
            </a:pPr>
            <a:r>
              <a:rPr lang="en-US" sz="2000" dirty="0" smtClean="0"/>
              <a:t>MORPHINO-MIMETIQUES: </a:t>
            </a:r>
            <a:r>
              <a:rPr lang="en-US" sz="2000" dirty="0" err="1" smtClean="0"/>
              <a:t>Palfium</a:t>
            </a:r>
            <a:r>
              <a:rPr lang="en-US" sz="2000" dirty="0" smtClean="0"/>
              <a:t>, </a:t>
            </a:r>
            <a:r>
              <a:rPr lang="en-US" sz="2000" dirty="0" err="1" smtClean="0"/>
              <a:t>Dolosal</a:t>
            </a:r>
            <a:r>
              <a:rPr lang="en-US" sz="2000" dirty="0" smtClean="0"/>
              <a:t>, </a:t>
            </a:r>
            <a:r>
              <a:rPr lang="en-US" sz="2000" dirty="0" err="1" smtClean="0"/>
              <a:t>Temgesic</a:t>
            </a:r>
            <a:r>
              <a:rPr lang="en-US" sz="2000" dirty="0" smtClean="0"/>
              <a:t>.</a:t>
            </a:r>
          </a:p>
          <a:p>
            <a:pPr>
              <a:buNone/>
            </a:pPr>
            <a:endParaRPr lang="en-US" sz="2000" dirty="0" smtClean="0"/>
          </a:p>
          <a:p>
            <a:r>
              <a:rPr lang="en-US" sz="2000" b="1" dirty="0" smtClean="0"/>
              <a:t> F-</a:t>
            </a:r>
            <a:r>
              <a:rPr lang="en-US" sz="2000" b="1" u="sng" dirty="0" smtClean="0"/>
              <a:t>ALCOOL</a:t>
            </a:r>
            <a:r>
              <a:rPr lang="en-US" sz="2000" dirty="0" smtClean="0"/>
              <a:t>. </a:t>
            </a:r>
          </a:p>
          <a:p>
            <a:endParaRPr lang="fr-FR" sz="2000" dirty="0" smtClean="0"/>
          </a:p>
          <a:p>
            <a:endParaRPr lang="en-US" sz="2000" dirty="0" smtClean="0"/>
          </a:p>
          <a:p>
            <a:r>
              <a:rPr lang="en-US" sz="2000" b="1" dirty="0" smtClean="0"/>
              <a:t>G-</a:t>
            </a:r>
            <a:r>
              <a:rPr lang="en-US" sz="2000" b="1" u="sng" dirty="0" smtClean="0"/>
              <a:t>TABAC, CAFE, THE, SOLVANTS.</a:t>
            </a:r>
            <a:endParaRPr lang="en-US" sz="2000" dirty="0" smtClean="0"/>
          </a:p>
          <a:p>
            <a:endParaRPr lang="en-US" sz="2000" dirty="0" smtClean="0"/>
          </a:p>
          <a:p>
            <a:pPr eaLnBrk="1" hangingPunct="1">
              <a:buFont typeface="Wingdings" pitchFamily="2" charset="2"/>
              <a:buNone/>
            </a:pPr>
            <a:endParaRPr lang="fr-FR" sz="2000" dirty="0" smtClean="0"/>
          </a:p>
          <a:p>
            <a:pPr eaLnBrk="1" hangingPunct="1">
              <a:buFont typeface="Wingdings" pitchFamily="2" charset="2"/>
              <a:buNone/>
            </a:pPr>
            <a:endParaRPr lang="fr-FR" sz="2000" dirty="0" smtClean="0"/>
          </a:p>
        </p:txBody>
      </p:sp>
      <p:sp>
        <p:nvSpPr>
          <p:cNvPr id="4" name="Rectangle 2"/>
          <p:cNvSpPr txBox="1">
            <a:spLocks noChangeArrowheads="1"/>
          </p:cNvSpPr>
          <p:nvPr/>
        </p:nvSpPr>
        <p:spPr bwMode="auto">
          <a:xfrm>
            <a:off x="785782" y="0"/>
            <a:ext cx="8743950" cy="480994"/>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1800" b="1" i="0" u="none" strike="noStrike" kern="0" cap="none" spc="0" normalizeH="0" baseline="0" noProof="0" dirty="0" smtClean="0">
                <a:ln>
                  <a:noFill/>
                </a:ln>
                <a:solidFill>
                  <a:schemeClr val="tx2"/>
                </a:solidFill>
                <a:effectLst/>
                <a:uLnTx/>
                <a:uFillTx/>
                <a:latin typeface="+mj-lt"/>
                <a:ea typeface="+mj-ea"/>
                <a:cs typeface="+mj-cs"/>
              </a:rPr>
              <a:t>LA TOXICOMANIE</a:t>
            </a:r>
          </a:p>
        </p:txBody>
      </p:sp>
      <p:sp>
        <p:nvSpPr>
          <p:cNvPr id="5" name="Titre 4"/>
          <p:cNvSpPr>
            <a:spLocks noGrp="1"/>
          </p:cNvSpPr>
          <p:nvPr>
            <p:ph type="title"/>
          </p:nvPr>
        </p:nvSpPr>
        <p:spPr>
          <a:xfrm>
            <a:off x="1200150" y="714356"/>
            <a:ext cx="8372506" cy="552464"/>
          </a:xfrm>
        </p:spPr>
        <p:txBody>
          <a:bodyPr/>
          <a:lstStyle/>
          <a:p>
            <a:r>
              <a:rPr lang="fr-FR" sz="2000" b="1" dirty="0" smtClean="0"/>
              <a:t>III/</a:t>
            </a:r>
            <a:r>
              <a:rPr lang="fr-FR" sz="2000" b="1" u="sng" dirty="0" smtClean="0"/>
              <a:t>LES SUBSTANCES TOXICOMANOGENES</a:t>
            </a:r>
            <a:endParaRPr lang="en-US" sz="2000" dirty="0" smtClean="0"/>
          </a:p>
        </p:txBody>
      </p:sp>
      <p:sp>
        <p:nvSpPr>
          <p:cNvPr id="12290" name="AutoShape 2" descr="نتيجة بحث الصور عن ‪psychotrope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2292" name="AutoShape 4" descr="نتيجة بحث الصور عن ‪psychotrope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12294" name="Picture 6" descr="نتيجة بحث الصور عن ‪psychotropes‬‏"/>
          <p:cNvPicPr>
            <a:picLocks noChangeAspect="1" noChangeArrowheads="1"/>
          </p:cNvPicPr>
          <p:nvPr/>
        </p:nvPicPr>
        <p:blipFill>
          <a:blip r:embed="rId2" cstate="print"/>
          <a:srcRect/>
          <a:stretch>
            <a:fillRect/>
          </a:stretch>
        </p:blipFill>
        <p:spPr bwMode="auto">
          <a:xfrm>
            <a:off x="7500954" y="2000240"/>
            <a:ext cx="1928826" cy="1071570"/>
          </a:xfrm>
          <a:prstGeom prst="rect">
            <a:avLst/>
          </a:prstGeom>
          <a:noFill/>
        </p:spPr>
      </p:pic>
      <p:sp>
        <p:nvSpPr>
          <p:cNvPr id="12296" name="AutoShape 8" descr="نتيجة بحث الصور عن ‪alcool‬‏"/>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2298" name="AutoShape 10" descr="نتيجة بحث الصور عن ‪alcool‬‏"/>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2300" name="AutoShape 12" descr="نتيجة بحث الصور عن ‪alcool‬‏"/>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2302" name="AutoShape 14" descr="نتيجة بحث الصور عن ‪alcool‬‏"/>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2304" name="AutoShape 16" descr="نتيجة بحث الصور عن ‪alcool‬‏"/>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12306" name="Picture 18" descr="نتيجة بحث الصور عن ‪alcool‬‏"/>
          <p:cNvPicPr>
            <a:picLocks noChangeAspect="1" noChangeArrowheads="1"/>
          </p:cNvPicPr>
          <p:nvPr/>
        </p:nvPicPr>
        <p:blipFill>
          <a:blip r:embed="rId3" cstate="print"/>
          <a:srcRect/>
          <a:stretch>
            <a:fillRect/>
          </a:stretch>
        </p:blipFill>
        <p:spPr bwMode="auto">
          <a:xfrm>
            <a:off x="7572392" y="4000504"/>
            <a:ext cx="2000264" cy="1143008"/>
          </a:xfrm>
          <a:prstGeom prst="rect">
            <a:avLst/>
          </a:prstGeom>
          <a:noFill/>
        </p:spPr>
      </p:pic>
      <p:sp>
        <p:nvSpPr>
          <p:cNvPr id="12308" name="AutoShape 20" descr="نتيجة بحث الصور عن ‪tabac‬‏"/>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2310" name="AutoShape 22" descr="نتيجة بحث الصور عن ‪tabac‬‏"/>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2312" name="AutoShape 24" descr="نتيجة بحث الصور عن ‪tabac‬‏"/>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12314" name="Picture 26" descr="نتيجة بحث الصور عن ‪tabac‬‏"/>
          <p:cNvPicPr>
            <a:picLocks noChangeAspect="1" noChangeArrowheads="1"/>
          </p:cNvPicPr>
          <p:nvPr/>
        </p:nvPicPr>
        <p:blipFill>
          <a:blip r:embed="rId4" cstate="print"/>
          <a:srcRect/>
          <a:stretch>
            <a:fillRect/>
          </a:stretch>
        </p:blipFill>
        <p:spPr bwMode="auto">
          <a:xfrm>
            <a:off x="7572392" y="5786454"/>
            <a:ext cx="1857388" cy="814406"/>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1319666" y="1628800"/>
            <a:ext cx="7824362" cy="4114800"/>
          </a:xfrm>
        </p:spPr>
        <p:txBody>
          <a:bodyPr/>
          <a:lstStyle/>
          <a:p>
            <a:pPr>
              <a:buNone/>
            </a:pPr>
            <a:r>
              <a:rPr lang="fr-FR" sz="2000" b="1" dirty="0" smtClean="0"/>
              <a:t>A-</a:t>
            </a:r>
            <a:r>
              <a:rPr lang="fr-FR" sz="2000" b="1" u="sng" dirty="0" smtClean="0"/>
              <a:t>Circonstances de découverte : </a:t>
            </a:r>
          </a:p>
          <a:p>
            <a:pPr>
              <a:buNone/>
            </a:pPr>
            <a:endParaRPr lang="en-US" sz="2000" dirty="0" smtClean="0"/>
          </a:p>
          <a:p>
            <a:r>
              <a:rPr lang="fr-FR" sz="2000" dirty="0" smtClean="0"/>
              <a:t>Découverte fortuite.</a:t>
            </a:r>
            <a:endParaRPr lang="en-US" sz="2000" dirty="0" smtClean="0"/>
          </a:p>
          <a:p>
            <a:r>
              <a:rPr lang="fr-FR" sz="2000" dirty="0" smtClean="0"/>
              <a:t>Intoxication aigue.</a:t>
            </a:r>
            <a:endParaRPr lang="en-US" sz="2000" dirty="0" smtClean="0"/>
          </a:p>
          <a:p>
            <a:r>
              <a:rPr lang="fr-FR" sz="2000" dirty="0" smtClean="0"/>
              <a:t>Sevrage ”état de manque”.</a:t>
            </a:r>
            <a:endParaRPr lang="en-US" sz="2000" dirty="0" smtClean="0"/>
          </a:p>
          <a:p>
            <a:r>
              <a:rPr lang="fr-FR" sz="2000" dirty="0" smtClean="0"/>
              <a:t>Demande de désintoxication par le sujet lui-même.</a:t>
            </a:r>
            <a:endParaRPr lang="en-US" sz="2000" dirty="0" smtClean="0"/>
          </a:p>
          <a:p>
            <a:r>
              <a:rPr lang="fr-FR" sz="2000" dirty="0" smtClean="0"/>
              <a:t>Complications : </a:t>
            </a:r>
          </a:p>
          <a:p>
            <a:pPr>
              <a:buNone/>
            </a:pPr>
            <a:r>
              <a:rPr lang="fr-FR" sz="2000" u="sng" dirty="0" smtClean="0"/>
              <a:t>Locales</a:t>
            </a:r>
            <a:r>
              <a:rPr lang="fr-FR" sz="2000" dirty="0" smtClean="0"/>
              <a:t> en fonction de la voie d’administration</a:t>
            </a:r>
            <a:r>
              <a:rPr lang="fr-FR" sz="2000" u="sng" dirty="0" smtClean="0"/>
              <a:t>, </a:t>
            </a:r>
          </a:p>
          <a:p>
            <a:pPr>
              <a:buNone/>
            </a:pPr>
            <a:r>
              <a:rPr lang="fr-FR" sz="2000" u="sng" dirty="0" smtClean="0"/>
              <a:t>Générales</a:t>
            </a:r>
            <a:r>
              <a:rPr lang="fr-FR" sz="2000" dirty="0" smtClean="0"/>
              <a:t> tels que la détresse respiratoire, le collapsus, un tableau psychiatrique : psychose cannabique et cocaïnique...</a:t>
            </a:r>
            <a:endParaRPr lang="en-US" sz="2000" dirty="0" smtClean="0"/>
          </a:p>
          <a:p>
            <a:r>
              <a:rPr lang="fr-FR" sz="2000" dirty="0" smtClean="0"/>
              <a:t>Décès.</a:t>
            </a:r>
            <a:endParaRPr lang="en-US" sz="2000" dirty="0" smtClean="0"/>
          </a:p>
          <a:p>
            <a:endParaRPr lang="en-US" sz="2000" dirty="0" smtClean="0"/>
          </a:p>
          <a:p>
            <a:pPr eaLnBrk="1" hangingPunct="1">
              <a:buFont typeface="Wingdings" pitchFamily="2" charset="2"/>
              <a:buNone/>
            </a:pPr>
            <a:endParaRPr lang="fr-FR" sz="2000" dirty="0" smtClean="0"/>
          </a:p>
          <a:p>
            <a:pPr eaLnBrk="1" hangingPunct="1">
              <a:buFont typeface="Wingdings" pitchFamily="2" charset="2"/>
              <a:buNone/>
            </a:pPr>
            <a:endParaRPr lang="fr-FR" sz="2000" dirty="0" smtClean="0"/>
          </a:p>
        </p:txBody>
      </p:sp>
      <p:sp>
        <p:nvSpPr>
          <p:cNvPr id="4" name="Rectangle 2"/>
          <p:cNvSpPr txBox="1">
            <a:spLocks noChangeArrowheads="1"/>
          </p:cNvSpPr>
          <p:nvPr/>
        </p:nvSpPr>
        <p:spPr bwMode="auto">
          <a:xfrm>
            <a:off x="785782" y="0"/>
            <a:ext cx="8743950" cy="480994"/>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1800" b="1" i="0" u="none" strike="noStrike" kern="0" cap="none" spc="0" normalizeH="0" baseline="0" noProof="0" dirty="0" smtClean="0">
                <a:ln>
                  <a:noFill/>
                </a:ln>
                <a:solidFill>
                  <a:schemeClr val="tx2"/>
                </a:solidFill>
                <a:effectLst/>
                <a:uLnTx/>
                <a:uFillTx/>
                <a:latin typeface="+mj-lt"/>
                <a:ea typeface="+mj-ea"/>
                <a:cs typeface="+mj-cs"/>
              </a:rPr>
              <a:t>LA TOXICOMANIE</a:t>
            </a:r>
          </a:p>
        </p:txBody>
      </p:sp>
      <p:sp>
        <p:nvSpPr>
          <p:cNvPr id="5" name="Titre 4"/>
          <p:cNvSpPr>
            <a:spLocks noGrp="1"/>
          </p:cNvSpPr>
          <p:nvPr>
            <p:ph type="title"/>
          </p:nvPr>
        </p:nvSpPr>
        <p:spPr>
          <a:xfrm>
            <a:off x="1200150" y="714356"/>
            <a:ext cx="8372506" cy="552464"/>
          </a:xfrm>
        </p:spPr>
        <p:txBody>
          <a:bodyPr/>
          <a:lstStyle/>
          <a:p>
            <a:r>
              <a:rPr lang="fr-FR" sz="2000" b="1" dirty="0" smtClean="0"/>
              <a:t>IV/ </a:t>
            </a:r>
            <a:r>
              <a:rPr lang="fr-FR" sz="2000" b="1" u="sng" dirty="0" smtClean="0"/>
              <a:t>EXPERTISE MEDICO-LEGALE</a:t>
            </a:r>
            <a:r>
              <a:rPr lang="fr-FR" sz="2000" b="1" dirty="0" smtClean="0"/>
              <a:t> :</a:t>
            </a:r>
            <a:endParaRPr lang="en-US" sz="20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1105352" y="1428736"/>
            <a:ext cx="8753056" cy="5143536"/>
          </a:xfrm>
        </p:spPr>
        <p:txBody>
          <a:bodyPr/>
          <a:lstStyle/>
          <a:p>
            <a:pPr>
              <a:buNone/>
            </a:pPr>
            <a:r>
              <a:rPr lang="fr-FR" sz="1800" b="1" dirty="0" smtClean="0"/>
              <a:t>B-</a:t>
            </a:r>
            <a:r>
              <a:rPr lang="fr-FR" sz="1800" b="1" u="sng" dirty="0" smtClean="0"/>
              <a:t>Examen clinique</a:t>
            </a:r>
            <a:endParaRPr lang="en-US" sz="1800" dirty="0" smtClean="0"/>
          </a:p>
          <a:p>
            <a:r>
              <a:rPr lang="fr-FR" sz="1800" dirty="0" smtClean="0"/>
              <a:t>Signes d’injections IV de l’héroïne : </a:t>
            </a:r>
            <a:r>
              <a:rPr lang="fr-FR" sz="1800" dirty="0" err="1" smtClean="0"/>
              <a:t>veinite</a:t>
            </a:r>
            <a:r>
              <a:rPr lang="fr-FR" sz="1800" dirty="0" smtClean="0"/>
              <a:t> rouge (inflammation) puis brune (sclérose) et enfin une décoloration nacrée persistant plusieurs années après le sevrage.</a:t>
            </a:r>
            <a:endParaRPr lang="en-US" sz="1800" dirty="0" smtClean="0"/>
          </a:p>
          <a:p>
            <a:r>
              <a:rPr lang="fr-FR" sz="1800" dirty="0" smtClean="0"/>
              <a:t>En péri-nasal : héroïne et cocaïne entrainent une irritation muqueuse allant à la perforation.</a:t>
            </a:r>
            <a:endParaRPr lang="en-US" sz="1800" dirty="0" smtClean="0"/>
          </a:p>
          <a:p>
            <a:r>
              <a:rPr lang="fr-FR" sz="1800" dirty="0" smtClean="0"/>
              <a:t>Troubles de la conscience, délire, dépression respiratoire...</a:t>
            </a:r>
            <a:endParaRPr lang="en-US" sz="1800" dirty="0" smtClean="0"/>
          </a:p>
          <a:p>
            <a:r>
              <a:rPr lang="fr-FR" sz="1800" dirty="0" smtClean="0"/>
              <a:t>Complications : IST (sida, hépatites), tétanos, septicémie, retentissement </a:t>
            </a:r>
            <a:r>
              <a:rPr lang="fr-FR" sz="1800" dirty="0" err="1" smtClean="0"/>
              <a:t>foeto</a:t>
            </a:r>
            <a:r>
              <a:rPr lang="fr-FR" sz="1800" dirty="0" smtClean="0"/>
              <a:t>-placentaire (RCIU, avortements, malformations fœtales, accouchement prématuré, mort périnatale), infertilité, déficit immunitaire, effet cancérigène, complications neurologiques.</a:t>
            </a:r>
            <a:endParaRPr lang="en-US" sz="1800" dirty="0" smtClean="0"/>
          </a:p>
          <a:p>
            <a:r>
              <a:rPr lang="fr-FR" sz="1800" dirty="0" smtClean="0"/>
              <a:t>En cas de </a:t>
            </a:r>
            <a:r>
              <a:rPr lang="fr-FR" sz="1800" u="sng" dirty="0" smtClean="0"/>
              <a:t>décès</a:t>
            </a:r>
            <a:r>
              <a:rPr lang="fr-FR" sz="1800" dirty="0" smtClean="0"/>
              <a:t> :</a:t>
            </a:r>
            <a:endParaRPr lang="en-US" sz="1800" dirty="0" smtClean="0"/>
          </a:p>
          <a:p>
            <a:pPr>
              <a:buNone/>
            </a:pPr>
            <a:r>
              <a:rPr lang="fr-FR" sz="1800" dirty="0" smtClean="0"/>
              <a:t> -Overdose : la seringue est retrouvée dans la veine. </a:t>
            </a:r>
            <a:endParaRPr lang="en-US" sz="1800" dirty="0" smtClean="0"/>
          </a:p>
          <a:p>
            <a:pPr>
              <a:buNone/>
            </a:pPr>
            <a:r>
              <a:rPr lang="fr-FR" sz="1800" dirty="0" smtClean="0"/>
              <a:t>-Suicide.</a:t>
            </a:r>
            <a:endParaRPr lang="en-US" sz="1800" dirty="0" smtClean="0"/>
          </a:p>
          <a:p>
            <a:pPr>
              <a:buNone/>
            </a:pPr>
            <a:r>
              <a:rPr lang="fr-FR" sz="1800" dirty="0" smtClean="0"/>
              <a:t>-Détresse respiratoire.</a:t>
            </a:r>
            <a:endParaRPr lang="en-US" sz="1800" dirty="0" smtClean="0"/>
          </a:p>
          <a:p>
            <a:pPr>
              <a:buNone/>
            </a:pPr>
            <a:r>
              <a:rPr lang="fr-FR" sz="1800" dirty="0" smtClean="0"/>
              <a:t>-Réaction allergique.</a:t>
            </a:r>
            <a:endParaRPr lang="en-US" sz="1800" dirty="0" smtClean="0"/>
          </a:p>
          <a:p>
            <a:pPr>
              <a:buNone/>
            </a:pPr>
            <a:r>
              <a:rPr lang="fr-FR" sz="1800" dirty="0" smtClean="0"/>
              <a:t>-Complications : collapsus, IDM, thrombose veineuse...</a:t>
            </a:r>
            <a:endParaRPr lang="en-US" sz="1800" dirty="0" smtClean="0"/>
          </a:p>
          <a:p>
            <a:endParaRPr lang="en-US" sz="1800" dirty="0" smtClean="0"/>
          </a:p>
          <a:p>
            <a:pPr eaLnBrk="1" hangingPunct="1">
              <a:buFont typeface="Wingdings" pitchFamily="2" charset="2"/>
              <a:buNone/>
            </a:pPr>
            <a:endParaRPr lang="fr-FR" sz="1800" dirty="0" smtClean="0"/>
          </a:p>
          <a:p>
            <a:pPr eaLnBrk="1" hangingPunct="1">
              <a:buFont typeface="Wingdings" pitchFamily="2" charset="2"/>
              <a:buNone/>
            </a:pPr>
            <a:endParaRPr lang="fr-FR" sz="1800" dirty="0" smtClean="0"/>
          </a:p>
        </p:txBody>
      </p:sp>
      <p:sp>
        <p:nvSpPr>
          <p:cNvPr id="4" name="Rectangle 2"/>
          <p:cNvSpPr txBox="1">
            <a:spLocks noChangeArrowheads="1"/>
          </p:cNvSpPr>
          <p:nvPr/>
        </p:nvSpPr>
        <p:spPr bwMode="auto">
          <a:xfrm>
            <a:off x="785782" y="0"/>
            <a:ext cx="8743950" cy="480994"/>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1800" b="1" i="0" u="none" strike="noStrike" kern="0" cap="none" spc="0" normalizeH="0" baseline="0" noProof="0" dirty="0" smtClean="0">
                <a:ln>
                  <a:noFill/>
                </a:ln>
                <a:solidFill>
                  <a:schemeClr val="tx2"/>
                </a:solidFill>
                <a:effectLst/>
                <a:uLnTx/>
                <a:uFillTx/>
                <a:latin typeface="+mj-lt"/>
                <a:ea typeface="+mj-ea"/>
                <a:cs typeface="+mj-cs"/>
              </a:rPr>
              <a:t>LA TOXICOMANIE</a:t>
            </a:r>
          </a:p>
        </p:txBody>
      </p:sp>
      <p:sp>
        <p:nvSpPr>
          <p:cNvPr id="5" name="Titre 4"/>
          <p:cNvSpPr>
            <a:spLocks noGrp="1"/>
          </p:cNvSpPr>
          <p:nvPr>
            <p:ph type="title"/>
          </p:nvPr>
        </p:nvSpPr>
        <p:spPr>
          <a:xfrm>
            <a:off x="1200150" y="714356"/>
            <a:ext cx="8372506" cy="552464"/>
          </a:xfrm>
        </p:spPr>
        <p:txBody>
          <a:bodyPr/>
          <a:lstStyle/>
          <a:p>
            <a:r>
              <a:rPr lang="fr-FR" sz="2000" b="1" dirty="0" smtClean="0"/>
              <a:t>IV/ </a:t>
            </a:r>
            <a:r>
              <a:rPr lang="fr-FR" sz="2000" b="1" u="sng" dirty="0" smtClean="0"/>
              <a:t>EXPERTISE MEDICO-LEGALE</a:t>
            </a:r>
            <a:r>
              <a:rPr lang="fr-FR" sz="2000" b="1" dirty="0" smtClean="0"/>
              <a:t> :</a:t>
            </a:r>
            <a:endParaRPr lang="en-US" sz="20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1000096" y="1214422"/>
            <a:ext cx="9072626" cy="5500702"/>
          </a:xfrm>
        </p:spPr>
        <p:txBody>
          <a:bodyPr/>
          <a:lstStyle/>
          <a:p>
            <a:pPr>
              <a:buNone/>
            </a:pPr>
            <a:r>
              <a:rPr lang="fr-FR" sz="2000" b="1" u="sng" dirty="0" smtClean="0">
                <a:solidFill>
                  <a:srgbClr val="C00000"/>
                </a:solidFill>
              </a:rPr>
              <a:t>La Drogue </a:t>
            </a:r>
            <a:r>
              <a:rPr lang="fr-FR" sz="2000" dirty="0" smtClean="0"/>
              <a:t>:  </a:t>
            </a:r>
            <a:r>
              <a:rPr lang="fr-FR" sz="2000" b="1" dirty="0" smtClean="0"/>
              <a:t>T</a:t>
            </a:r>
            <a:r>
              <a:rPr lang="fr-FR" sz="2000" dirty="0" smtClean="0"/>
              <a:t>oute </a:t>
            </a:r>
            <a:r>
              <a:rPr lang="fr-FR" sz="2000" dirty="0" smtClean="0">
                <a:solidFill>
                  <a:srgbClr val="C00000"/>
                </a:solidFill>
              </a:rPr>
              <a:t>molécule</a:t>
            </a:r>
            <a:r>
              <a:rPr lang="fr-FR" sz="2000" dirty="0" smtClean="0"/>
              <a:t> </a:t>
            </a:r>
            <a:r>
              <a:rPr lang="fr-FR" sz="2000" dirty="0" smtClean="0">
                <a:solidFill>
                  <a:srgbClr val="C00000"/>
                </a:solidFill>
              </a:rPr>
              <a:t>consommée</a:t>
            </a:r>
            <a:r>
              <a:rPr lang="fr-FR" sz="2000" dirty="0" smtClean="0"/>
              <a:t> qui provoque un </a:t>
            </a:r>
            <a:r>
              <a:rPr lang="fr-FR" sz="2000" dirty="0" smtClean="0">
                <a:solidFill>
                  <a:srgbClr val="C00000"/>
                </a:solidFill>
              </a:rPr>
              <a:t>effet sur le cerveau</a:t>
            </a:r>
            <a:r>
              <a:rPr lang="fr-FR" sz="2000" dirty="0" smtClean="0"/>
              <a:t>.</a:t>
            </a:r>
          </a:p>
          <a:p>
            <a:pPr>
              <a:buNone/>
            </a:pPr>
            <a:endParaRPr lang="fr-FR" sz="2000" dirty="0" smtClean="0"/>
          </a:p>
          <a:p>
            <a:pPr>
              <a:buNone/>
            </a:pPr>
            <a:r>
              <a:rPr lang="fr-FR" sz="2000" b="1" u="sng" dirty="0" smtClean="0">
                <a:solidFill>
                  <a:srgbClr val="C00000"/>
                </a:solidFill>
              </a:rPr>
              <a:t>Psychotrope :</a:t>
            </a:r>
            <a:r>
              <a:rPr lang="fr-FR" sz="2000" dirty="0" smtClean="0"/>
              <a:t>  </a:t>
            </a:r>
            <a:r>
              <a:rPr lang="fr-FR" sz="2000" b="1" dirty="0" smtClean="0"/>
              <a:t>C</a:t>
            </a:r>
            <a:r>
              <a:rPr lang="fr-FR" sz="2000" dirty="0" smtClean="0"/>
              <a:t>’est l'ensemble des substances d'origine naturelle ou synthétique qui peuvent, par leur action sur le système nerveux central (activité cérébrale) donc sur l’activité psychique, en modifiant  l'activité mentale, la conscience, l’humeur, les sensations, le comportement, la perception, …».</a:t>
            </a:r>
          </a:p>
          <a:p>
            <a:pPr>
              <a:buNone/>
            </a:pPr>
            <a:endParaRPr lang="fr-FR" sz="2000" dirty="0" smtClean="0"/>
          </a:p>
          <a:p>
            <a:pPr>
              <a:buNone/>
            </a:pPr>
            <a:r>
              <a:rPr lang="fr-FR" sz="2000" b="1" u="sng" dirty="0" smtClean="0">
                <a:solidFill>
                  <a:srgbClr val="A00804"/>
                </a:solidFill>
              </a:rPr>
              <a:t>La Toxicomanie</a:t>
            </a:r>
            <a:r>
              <a:rPr lang="fr-FR" sz="2000" u="sng" dirty="0" smtClean="0">
                <a:solidFill>
                  <a:srgbClr val="A00804"/>
                </a:solidFill>
              </a:rPr>
              <a:t> :</a:t>
            </a:r>
            <a:r>
              <a:rPr lang="fr-FR" sz="2000" dirty="0" smtClean="0">
                <a:solidFill>
                  <a:srgbClr val="A00804"/>
                </a:solidFill>
              </a:rPr>
              <a:t> </a:t>
            </a:r>
          </a:p>
          <a:p>
            <a:pPr>
              <a:buNone/>
            </a:pPr>
            <a:r>
              <a:rPr lang="fr-FR" sz="2000" dirty="0" smtClean="0"/>
              <a:t>(</a:t>
            </a:r>
            <a:r>
              <a:rPr lang="fr-FR" sz="2000" dirty="0" err="1" smtClean="0"/>
              <a:t>ethym</a:t>
            </a:r>
            <a:r>
              <a:rPr lang="fr-FR" sz="2000" dirty="0" smtClean="0"/>
              <a:t>   :  du grec : </a:t>
            </a:r>
            <a:r>
              <a:rPr lang="fr-FR" sz="2000" dirty="0" err="1" smtClean="0"/>
              <a:t>toxikon</a:t>
            </a:r>
            <a:r>
              <a:rPr lang="fr-FR" sz="2000" dirty="0" smtClean="0"/>
              <a:t>, « </a:t>
            </a:r>
            <a:r>
              <a:rPr lang="fr-FR" sz="2000" dirty="0" smtClean="0">
                <a:solidFill>
                  <a:srgbClr val="A00804"/>
                </a:solidFill>
              </a:rPr>
              <a:t>poison </a:t>
            </a:r>
            <a:r>
              <a:rPr lang="fr-FR" sz="2000" dirty="0" smtClean="0"/>
              <a:t>» et  mania,  « </a:t>
            </a:r>
            <a:r>
              <a:rPr lang="fr-FR" sz="2000" dirty="0" smtClean="0">
                <a:solidFill>
                  <a:srgbClr val="A00804"/>
                </a:solidFill>
              </a:rPr>
              <a:t>folie</a:t>
            </a:r>
            <a:r>
              <a:rPr lang="fr-FR" sz="2000" dirty="0" smtClean="0"/>
              <a:t> »)</a:t>
            </a:r>
          </a:p>
          <a:p>
            <a:pPr>
              <a:buNone/>
            </a:pPr>
            <a:endParaRPr lang="fr-FR" sz="2000" dirty="0" smtClean="0"/>
          </a:p>
          <a:p>
            <a:pPr>
              <a:buNone/>
            </a:pPr>
            <a:r>
              <a:rPr lang="fr-FR" sz="2000" dirty="0" smtClean="0"/>
              <a:t>Désigne une </a:t>
            </a:r>
            <a:r>
              <a:rPr lang="fr-FR" sz="2000" dirty="0" smtClean="0">
                <a:solidFill>
                  <a:srgbClr val="C00000"/>
                </a:solidFill>
              </a:rPr>
              <a:t>dépendance physique </a:t>
            </a:r>
            <a:r>
              <a:rPr lang="fr-FR" sz="2000" dirty="0" smtClean="0"/>
              <a:t>(en) et/ou </a:t>
            </a:r>
            <a:r>
              <a:rPr lang="fr-FR" sz="2000" dirty="0" smtClean="0">
                <a:solidFill>
                  <a:srgbClr val="C00000"/>
                </a:solidFill>
              </a:rPr>
              <a:t>psychologique </a:t>
            </a:r>
            <a:r>
              <a:rPr lang="fr-FR" sz="2000" dirty="0" smtClean="0"/>
              <a:t>d'une ou plusieurs substances chimiques exogènes,  généralement toxiques  sans justification thérapeutique. </a:t>
            </a:r>
          </a:p>
          <a:p>
            <a:pPr>
              <a:buFont typeface="Wingdings" pitchFamily="2" charset="2"/>
              <a:buChar char="q"/>
            </a:pPr>
            <a:endParaRPr lang="fr-FR" sz="2000" b="1" u="sng" dirty="0" smtClean="0">
              <a:solidFill>
                <a:srgbClr val="C00000"/>
              </a:solidFill>
            </a:endParaRPr>
          </a:p>
          <a:p>
            <a:pPr>
              <a:buNone/>
            </a:pPr>
            <a:endParaRPr lang="en-US" sz="1800" dirty="0" smtClean="0"/>
          </a:p>
          <a:p>
            <a:pPr eaLnBrk="1" hangingPunct="1">
              <a:buFont typeface="Wingdings" pitchFamily="2" charset="2"/>
              <a:buNone/>
            </a:pPr>
            <a:endParaRPr lang="fr-FR" sz="2000" dirty="0" smtClean="0"/>
          </a:p>
          <a:p>
            <a:pPr eaLnBrk="1" hangingPunct="1">
              <a:buFont typeface="Wingdings" pitchFamily="2" charset="2"/>
              <a:buNone/>
            </a:pPr>
            <a:endParaRPr lang="fr-FR" sz="2000" dirty="0" smtClean="0"/>
          </a:p>
        </p:txBody>
      </p:sp>
      <p:sp>
        <p:nvSpPr>
          <p:cNvPr id="4" name="Rectangle 2"/>
          <p:cNvSpPr txBox="1">
            <a:spLocks noChangeArrowheads="1"/>
          </p:cNvSpPr>
          <p:nvPr/>
        </p:nvSpPr>
        <p:spPr bwMode="auto">
          <a:xfrm>
            <a:off x="785782" y="0"/>
            <a:ext cx="8743950" cy="480994"/>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1800" b="1" i="0" u="none" strike="noStrike" kern="0" cap="none" spc="0" normalizeH="0" baseline="0" noProof="0" dirty="0" smtClean="0">
                <a:ln>
                  <a:noFill/>
                </a:ln>
                <a:solidFill>
                  <a:schemeClr val="tx2"/>
                </a:solidFill>
                <a:effectLst/>
                <a:uLnTx/>
                <a:uFillTx/>
                <a:latin typeface="+mj-lt"/>
                <a:ea typeface="+mj-ea"/>
                <a:cs typeface="+mj-cs"/>
              </a:rPr>
              <a:t>LA TOXICOMANIE</a:t>
            </a:r>
          </a:p>
        </p:txBody>
      </p:sp>
      <p:sp>
        <p:nvSpPr>
          <p:cNvPr id="5" name="Titre 4"/>
          <p:cNvSpPr>
            <a:spLocks noGrp="1"/>
          </p:cNvSpPr>
          <p:nvPr>
            <p:ph type="title"/>
          </p:nvPr>
        </p:nvSpPr>
        <p:spPr>
          <a:xfrm>
            <a:off x="1200150" y="714356"/>
            <a:ext cx="8372506" cy="552464"/>
          </a:xfrm>
        </p:spPr>
        <p:txBody>
          <a:bodyPr/>
          <a:lstStyle/>
          <a:p>
            <a:r>
              <a:rPr lang="fr-FR" sz="2400" b="1" u="sng" dirty="0" smtClean="0"/>
              <a:t>I- GENERALITES/INTRODUCTION:</a:t>
            </a:r>
            <a:endParaRPr lang="fr-FR" sz="2400" b="1" u="sng" dirty="0"/>
          </a:p>
        </p:txBody>
      </p:sp>
      <p:pic>
        <p:nvPicPr>
          <p:cNvPr id="18434" name="Picture 2" descr="نتيجة بحث الصور عن ‪toxicomanie‬‏"/>
          <p:cNvPicPr>
            <a:picLocks noChangeAspect="1" noChangeArrowheads="1"/>
          </p:cNvPicPr>
          <p:nvPr/>
        </p:nvPicPr>
        <p:blipFill>
          <a:blip r:embed="rId2" cstate="print"/>
          <a:srcRect/>
          <a:stretch>
            <a:fillRect/>
          </a:stretch>
        </p:blipFill>
        <p:spPr bwMode="auto">
          <a:xfrm>
            <a:off x="8311852" y="5445224"/>
            <a:ext cx="1615108" cy="1211331"/>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1319666" y="1885968"/>
            <a:ext cx="8324428" cy="4114800"/>
          </a:xfrm>
        </p:spPr>
        <p:txBody>
          <a:bodyPr/>
          <a:lstStyle/>
          <a:p>
            <a:pPr>
              <a:buNone/>
            </a:pPr>
            <a:r>
              <a:rPr lang="fr-FR" sz="1800" b="1" dirty="0" smtClean="0"/>
              <a:t>C-</a:t>
            </a:r>
            <a:r>
              <a:rPr lang="fr-FR" sz="1800" b="1" u="sng" dirty="0" smtClean="0"/>
              <a:t>Examens complémentaires</a:t>
            </a:r>
            <a:r>
              <a:rPr lang="fr-FR" sz="1800" dirty="0" smtClean="0"/>
              <a:t> notamment l’analyse toxicologique de tous les liquides biologiques (</a:t>
            </a:r>
            <a:r>
              <a:rPr lang="fr-FR" sz="1800" b="1" dirty="0" smtClean="0"/>
              <a:t>sang, contenu gastrique, urines</a:t>
            </a:r>
            <a:r>
              <a:rPr lang="fr-FR" sz="1800" dirty="0" smtClean="0"/>
              <a:t>), phanères (</a:t>
            </a:r>
            <a:r>
              <a:rPr lang="fr-FR" sz="1800" b="1" dirty="0" smtClean="0"/>
              <a:t>cheveux, ongles</a:t>
            </a:r>
            <a:r>
              <a:rPr lang="fr-FR" sz="1800" dirty="0" smtClean="0"/>
              <a:t>) ainsi que le matériel trouvé à proximité du corps (aiguille, seringues, ampoules, médicaments....). </a:t>
            </a:r>
            <a:endParaRPr lang="en-US" sz="1800" dirty="0" smtClean="0"/>
          </a:p>
          <a:p>
            <a:pPr>
              <a:buNone/>
            </a:pPr>
            <a:endParaRPr lang="fr-FR" sz="1800" dirty="0" smtClean="0"/>
          </a:p>
          <a:p>
            <a:pPr>
              <a:buNone/>
            </a:pPr>
            <a:r>
              <a:rPr lang="fr-FR" sz="1800" dirty="0" smtClean="0"/>
              <a:t>Pour l’Alcool éthylique : Alcoolémie, alcootest.</a:t>
            </a:r>
            <a:endParaRPr lang="en-US" sz="1800" dirty="0" smtClean="0"/>
          </a:p>
          <a:p>
            <a:endParaRPr lang="en-US" sz="1800" dirty="0" smtClean="0"/>
          </a:p>
          <a:p>
            <a:endParaRPr lang="en-US" sz="1800" dirty="0" smtClean="0"/>
          </a:p>
          <a:p>
            <a:pPr eaLnBrk="1" hangingPunct="1">
              <a:buFont typeface="Wingdings" pitchFamily="2" charset="2"/>
              <a:buNone/>
            </a:pPr>
            <a:endParaRPr lang="fr-FR" sz="1800" dirty="0" smtClean="0"/>
          </a:p>
          <a:p>
            <a:pPr eaLnBrk="1" hangingPunct="1">
              <a:buFont typeface="Wingdings" pitchFamily="2" charset="2"/>
              <a:buNone/>
            </a:pPr>
            <a:endParaRPr lang="fr-FR" sz="1800" dirty="0" smtClean="0"/>
          </a:p>
        </p:txBody>
      </p:sp>
      <p:sp>
        <p:nvSpPr>
          <p:cNvPr id="4" name="Rectangle 2"/>
          <p:cNvSpPr txBox="1">
            <a:spLocks noChangeArrowheads="1"/>
          </p:cNvSpPr>
          <p:nvPr/>
        </p:nvSpPr>
        <p:spPr bwMode="auto">
          <a:xfrm>
            <a:off x="785782" y="0"/>
            <a:ext cx="8743950" cy="480994"/>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1800" b="1" i="0" u="none" strike="noStrike" kern="0" cap="none" spc="0" normalizeH="0" baseline="0" noProof="0" dirty="0" smtClean="0">
                <a:ln>
                  <a:noFill/>
                </a:ln>
                <a:solidFill>
                  <a:schemeClr val="tx2"/>
                </a:solidFill>
                <a:effectLst/>
                <a:uLnTx/>
                <a:uFillTx/>
                <a:latin typeface="+mj-lt"/>
                <a:ea typeface="+mj-ea"/>
                <a:cs typeface="+mj-cs"/>
              </a:rPr>
              <a:t>LA TOXICOMANIE</a:t>
            </a:r>
          </a:p>
        </p:txBody>
      </p:sp>
      <p:sp>
        <p:nvSpPr>
          <p:cNvPr id="5" name="Titre 4"/>
          <p:cNvSpPr>
            <a:spLocks noGrp="1"/>
          </p:cNvSpPr>
          <p:nvPr>
            <p:ph type="title"/>
          </p:nvPr>
        </p:nvSpPr>
        <p:spPr>
          <a:xfrm>
            <a:off x="1200150" y="714356"/>
            <a:ext cx="8372506" cy="552464"/>
          </a:xfrm>
        </p:spPr>
        <p:txBody>
          <a:bodyPr/>
          <a:lstStyle/>
          <a:p>
            <a:r>
              <a:rPr lang="fr-FR" sz="2000" b="1" dirty="0" smtClean="0"/>
              <a:t>IV/ </a:t>
            </a:r>
            <a:r>
              <a:rPr lang="fr-FR" sz="2000" b="1" u="sng" dirty="0" smtClean="0"/>
              <a:t>EXPERTISE MEDICO-LEGALE</a:t>
            </a:r>
            <a:r>
              <a:rPr lang="fr-FR" sz="2000" b="1" dirty="0" smtClean="0"/>
              <a:t> :</a:t>
            </a:r>
            <a:endParaRPr lang="en-US" sz="20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1033914" y="1357298"/>
            <a:ext cx="8467304" cy="5072098"/>
          </a:xfrm>
        </p:spPr>
        <p:txBody>
          <a:bodyPr/>
          <a:lstStyle/>
          <a:p>
            <a:pPr>
              <a:buNone/>
            </a:pPr>
            <a:r>
              <a:rPr lang="fr-FR" sz="1800" dirty="0" smtClean="0"/>
              <a:t>►Les trois conventions internationales sont ratifiées par l’Algérie par :</a:t>
            </a:r>
          </a:p>
          <a:p>
            <a:pPr>
              <a:buNone/>
            </a:pPr>
            <a:endParaRPr lang="en-US" sz="1800" dirty="0" smtClean="0"/>
          </a:p>
          <a:p>
            <a:r>
              <a:rPr lang="fr-FR" sz="1800" b="1" dirty="0" smtClean="0"/>
              <a:t>Décret n° 63-343 du 11 Septembre </a:t>
            </a:r>
            <a:r>
              <a:rPr lang="fr-FR" sz="1800" b="1" u="sng" dirty="0" smtClean="0"/>
              <a:t>1963</a:t>
            </a:r>
            <a:r>
              <a:rPr lang="fr-FR" sz="1800" dirty="0" smtClean="0"/>
              <a:t>portant adhésion avec réserves de l’Algérie à </a:t>
            </a:r>
            <a:r>
              <a:rPr lang="fr-FR" sz="1800" b="1" dirty="0" smtClean="0"/>
              <a:t>la convention unique sur les stupéfiants du 30 mars </a:t>
            </a:r>
            <a:r>
              <a:rPr lang="fr-FR" sz="1800" b="1" u="sng" dirty="0" smtClean="0"/>
              <a:t>1961</a:t>
            </a:r>
            <a:r>
              <a:rPr lang="fr-FR" sz="1800" dirty="0" smtClean="0"/>
              <a:t> ;</a:t>
            </a:r>
          </a:p>
          <a:p>
            <a:pPr>
              <a:buNone/>
            </a:pPr>
            <a:endParaRPr lang="en-US" sz="1800" dirty="0" smtClean="0"/>
          </a:p>
          <a:p>
            <a:r>
              <a:rPr lang="fr-FR" sz="1800" b="1" dirty="0" smtClean="0"/>
              <a:t>Décret n° 77-177 du 07 Décembre </a:t>
            </a:r>
            <a:r>
              <a:rPr lang="fr-FR" sz="1800" b="1" u="sng" dirty="0" smtClean="0"/>
              <a:t>1977</a:t>
            </a:r>
            <a:r>
              <a:rPr lang="fr-FR" sz="1800" dirty="0" smtClean="0"/>
              <a:t>relatif à la ratification de la </a:t>
            </a:r>
            <a:r>
              <a:rPr lang="fr-FR" sz="1800" b="1" dirty="0" smtClean="0"/>
              <a:t>convention sur les substances psychotropes, faite à Vienne le 21 février </a:t>
            </a:r>
            <a:r>
              <a:rPr lang="fr-FR" sz="1800" b="1" u="sng" dirty="0" smtClean="0"/>
              <a:t>1971</a:t>
            </a:r>
            <a:r>
              <a:rPr lang="fr-FR" sz="1800" b="1" dirty="0" smtClean="0"/>
              <a:t>.</a:t>
            </a:r>
          </a:p>
          <a:p>
            <a:pPr>
              <a:buNone/>
            </a:pPr>
            <a:endParaRPr lang="en-US" sz="1800" dirty="0" smtClean="0"/>
          </a:p>
          <a:p>
            <a:r>
              <a:rPr lang="fr-FR" sz="1800" b="1" dirty="0" smtClean="0"/>
              <a:t>Décret Présidentiel n° 95-41 du 28 Janvier </a:t>
            </a:r>
            <a:r>
              <a:rPr lang="fr-FR" sz="1800" b="1" u="sng" dirty="0" smtClean="0"/>
              <a:t>1995</a:t>
            </a:r>
            <a:r>
              <a:rPr lang="fr-FR" sz="1800" dirty="0" smtClean="0"/>
              <a:t>portant ratification, avec réserve, de </a:t>
            </a:r>
            <a:r>
              <a:rPr lang="fr-FR" sz="1800" b="1" dirty="0" smtClean="0"/>
              <a:t>la convention des Nations Unies contre le trafic illicite des stupéfiants et des substances psychotropes, adoptée à Vienne le 20 décembre </a:t>
            </a:r>
            <a:r>
              <a:rPr lang="fr-FR" sz="1800" b="1" u="sng" dirty="0" smtClean="0"/>
              <a:t>1988</a:t>
            </a:r>
            <a:r>
              <a:rPr lang="fr-FR" sz="1800" b="1" dirty="0" smtClean="0"/>
              <a:t> ; </a:t>
            </a:r>
          </a:p>
          <a:p>
            <a:pPr>
              <a:buNone/>
            </a:pPr>
            <a:endParaRPr lang="en-US" sz="1800" dirty="0" smtClean="0"/>
          </a:p>
          <a:p>
            <a:r>
              <a:rPr lang="fr-FR" sz="1800" b="1" dirty="0" smtClean="0"/>
              <a:t>Décret Présidentiel n° 02-61 du 05 Février 2002</a:t>
            </a:r>
            <a:r>
              <a:rPr lang="fr-FR" sz="1800" dirty="0" smtClean="0"/>
              <a:t> portant ratification du </a:t>
            </a:r>
            <a:r>
              <a:rPr lang="fr-FR" sz="1800" b="1" dirty="0" smtClean="0"/>
              <a:t>protocole</a:t>
            </a:r>
            <a:r>
              <a:rPr lang="fr-FR" sz="1800" dirty="0" smtClean="0"/>
              <a:t> portant amendement à la Convention unique de 1961 sur les stupéfiants, </a:t>
            </a:r>
            <a:r>
              <a:rPr lang="fr-FR" sz="1800" b="1" dirty="0" smtClean="0"/>
              <a:t>adopté à Genève le 25 mars1972.</a:t>
            </a:r>
            <a:endParaRPr lang="en-US" sz="1800" dirty="0" smtClean="0"/>
          </a:p>
          <a:p>
            <a:endParaRPr lang="en-US" sz="1800" dirty="0" smtClean="0"/>
          </a:p>
          <a:p>
            <a:endParaRPr lang="en-US" sz="1800" dirty="0" smtClean="0"/>
          </a:p>
          <a:p>
            <a:pPr eaLnBrk="1" hangingPunct="1">
              <a:buFont typeface="Wingdings" pitchFamily="2" charset="2"/>
              <a:buNone/>
            </a:pPr>
            <a:endParaRPr lang="fr-FR" sz="1800" dirty="0" smtClean="0"/>
          </a:p>
          <a:p>
            <a:pPr eaLnBrk="1" hangingPunct="1">
              <a:buFont typeface="Wingdings" pitchFamily="2" charset="2"/>
              <a:buNone/>
            </a:pPr>
            <a:endParaRPr lang="fr-FR" sz="1800" dirty="0" smtClean="0"/>
          </a:p>
        </p:txBody>
      </p:sp>
      <p:sp>
        <p:nvSpPr>
          <p:cNvPr id="4" name="Rectangle 2"/>
          <p:cNvSpPr txBox="1">
            <a:spLocks noChangeArrowheads="1"/>
          </p:cNvSpPr>
          <p:nvPr/>
        </p:nvSpPr>
        <p:spPr bwMode="auto">
          <a:xfrm>
            <a:off x="785782" y="0"/>
            <a:ext cx="8743950" cy="480994"/>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1800" b="1" i="0" u="none" strike="noStrike" kern="0" cap="none" spc="0" normalizeH="0" baseline="0" noProof="0" dirty="0" smtClean="0">
                <a:ln>
                  <a:noFill/>
                </a:ln>
                <a:solidFill>
                  <a:schemeClr val="tx2"/>
                </a:solidFill>
                <a:effectLst/>
                <a:uLnTx/>
                <a:uFillTx/>
                <a:latin typeface="+mj-lt"/>
                <a:ea typeface="+mj-ea"/>
                <a:cs typeface="+mj-cs"/>
              </a:rPr>
              <a:t>LA TOXICOMANIE</a:t>
            </a:r>
          </a:p>
        </p:txBody>
      </p:sp>
      <p:sp>
        <p:nvSpPr>
          <p:cNvPr id="5" name="Titre 4"/>
          <p:cNvSpPr>
            <a:spLocks noGrp="1"/>
          </p:cNvSpPr>
          <p:nvPr>
            <p:ph type="title"/>
          </p:nvPr>
        </p:nvSpPr>
        <p:spPr>
          <a:xfrm>
            <a:off x="1200150" y="714356"/>
            <a:ext cx="8372506" cy="552464"/>
          </a:xfrm>
        </p:spPr>
        <p:txBody>
          <a:bodyPr/>
          <a:lstStyle/>
          <a:p>
            <a:r>
              <a:rPr lang="fr-FR" sz="2000" b="1" dirty="0" smtClean="0"/>
              <a:t>V/ </a:t>
            </a:r>
            <a:r>
              <a:rPr lang="fr-FR" sz="2000" b="1" u="sng" dirty="0" smtClean="0"/>
              <a:t>LEGISLATION</a:t>
            </a:r>
            <a:r>
              <a:rPr lang="fr-FR" sz="2000" b="1" dirty="0" smtClean="0"/>
              <a:t> :</a:t>
            </a:r>
            <a:endParaRPr lang="en-US" sz="20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1248228" y="2243158"/>
            <a:ext cx="7610048" cy="1328718"/>
          </a:xfrm>
        </p:spPr>
        <p:txBody>
          <a:bodyPr/>
          <a:lstStyle/>
          <a:p>
            <a:pPr>
              <a:buNone/>
            </a:pPr>
            <a:r>
              <a:rPr lang="fr-FR" sz="1800" dirty="0" smtClean="0"/>
              <a:t>►En juin </a:t>
            </a:r>
            <a:r>
              <a:rPr lang="fr-FR" sz="1800" b="1" u="sng" dirty="0" smtClean="0"/>
              <a:t>1997</a:t>
            </a:r>
            <a:r>
              <a:rPr lang="fr-FR" sz="1800" dirty="0" smtClean="0"/>
              <a:t> : création de </a:t>
            </a:r>
            <a:r>
              <a:rPr lang="fr-FR" sz="1800" b="1" dirty="0" smtClean="0"/>
              <a:t>l’Office National de la Lutte contre la Drogue et la Toxicomanie</a:t>
            </a:r>
            <a:r>
              <a:rPr lang="fr-FR" sz="1800" dirty="0" smtClean="0"/>
              <a:t> (ONLDT) dont les missions concernent les domaines de la </a:t>
            </a:r>
            <a:r>
              <a:rPr lang="fr-FR" sz="1800" u="sng" dirty="0" smtClean="0"/>
              <a:t>prévention, des soins, de la réinsertion et de la répression</a:t>
            </a:r>
            <a:r>
              <a:rPr lang="fr-FR" sz="1800" dirty="0" smtClean="0"/>
              <a:t>. </a:t>
            </a:r>
          </a:p>
        </p:txBody>
      </p:sp>
      <p:sp>
        <p:nvSpPr>
          <p:cNvPr id="4" name="Rectangle 2"/>
          <p:cNvSpPr txBox="1">
            <a:spLocks noChangeArrowheads="1"/>
          </p:cNvSpPr>
          <p:nvPr/>
        </p:nvSpPr>
        <p:spPr bwMode="auto">
          <a:xfrm>
            <a:off x="785782" y="0"/>
            <a:ext cx="8743950" cy="480994"/>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1800" b="1" i="0" u="none" strike="noStrike" kern="0" cap="none" spc="0" normalizeH="0" baseline="0" noProof="0" dirty="0" smtClean="0">
                <a:ln>
                  <a:noFill/>
                </a:ln>
                <a:solidFill>
                  <a:schemeClr val="tx2"/>
                </a:solidFill>
                <a:effectLst/>
                <a:uLnTx/>
                <a:uFillTx/>
                <a:latin typeface="+mj-lt"/>
                <a:ea typeface="+mj-ea"/>
                <a:cs typeface="+mj-cs"/>
              </a:rPr>
              <a:t>LA TOXICOMANIE</a:t>
            </a:r>
          </a:p>
        </p:txBody>
      </p:sp>
      <p:sp>
        <p:nvSpPr>
          <p:cNvPr id="5" name="Titre 4"/>
          <p:cNvSpPr>
            <a:spLocks noGrp="1"/>
          </p:cNvSpPr>
          <p:nvPr>
            <p:ph type="title"/>
          </p:nvPr>
        </p:nvSpPr>
        <p:spPr>
          <a:xfrm>
            <a:off x="1200150" y="714356"/>
            <a:ext cx="8372506" cy="552464"/>
          </a:xfrm>
        </p:spPr>
        <p:txBody>
          <a:bodyPr/>
          <a:lstStyle/>
          <a:p>
            <a:r>
              <a:rPr lang="fr-FR" sz="2000" b="1" dirty="0" smtClean="0"/>
              <a:t>V/ </a:t>
            </a:r>
            <a:r>
              <a:rPr lang="fr-FR" sz="2000" b="1" u="sng" dirty="0" smtClean="0"/>
              <a:t>LEGISLATION</a:t>
            </a:r>
            <a:r>
              <a:rPr lang="fr-FR" sz="2000" b="1" dirty="0" smtClean="0"/>
              <a:t> :</a:t>
            </a:r>
            <a:endParaRPr lang="en-US" sz="20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1176790" y="1885968"/>
            <a:ext cx="8538742" cy="4114800"/>
          </a:xfrm>
        </p:spPr>
        <p:txBody>
          <a:bodyPr/>
          <a:lstStyle/>
          <a:p>
            <a:pPr>
              <a:buNone/>
            </a:pPr>
            <a:r>
              <a:rPr lang="fr-FR" sz="1800" dirty="0" smtClean="0"/>
              <a:t>►</a:t>
            </a:r>
            <a:r>
              <a:rPr lang="fr-FR" sz="1800" b="1" dirty="0" smtClean="0"/>
              <a:t>L</a:t>
            </a:r>
            <a:r>
              <a:rPr lang="fr-FR" sz="1800" b="1" u="sng" dirty="0" smtClean="0"/>
              <a:t>a loi n° 04-18 du 25 décembre 2004Relative à la Prévention et à la Répression de l’usage et du trafic Illicites de Stupéfiants et de Substances Psychotropes</a:t>
            </a:r>
            <a:r>
              <a:rPr lang="fr-FR" sz="1800" b="1" dirty="0" smtClean="0"/>
              <a:t> :</a:t>
            </a:r>
            <a:endParaRPr lang="en-US" sz="1800" dirty="0" smtClean="0"/>
          </a:p>
          <a:p>
            <a:pPr>
              <a:buNone/>
            </a:pPr>
            <a:r>
              <a:rPr lang="fr-FR" sz="1800" dirty="0" smtClean="0"/>
              <a:t>Repose sur </a:t>
            </a:r>
            <a:r>
              <a:rPr lang="fr-FR" sz="1800" dirty="0" smtClean="0">
                <a:solidFill>
                  <a:srgbClr val="A00804"/>
                </a:solidFill>
              </a:rPr>
              <a:t>4 axes : </a:t>
            </a:r>
            <a:endParaRPr lang="en-US" sz="1800" dirty="0" smtClean="0">
              <a:solidFill>
                <a:srgbClr val="A00804"/>
              </a:solidFill>
            </a:endParaRPr>
          </a:p>
          <a:p>
            <a:pPr>
              <a:buNone/>
            </a:pPr>
            <a:r>
              <a:rPr lang="fr-FR" sz="1800" b="1" dirty="0" smtClean="0"/>
              <a:t>             1</a:t>
            </a:r>
            <a:r>
              <a:rPr lang="fr-FR" sz="1800" dirty="0" smtClean="0"/>
              <a:t>- pénalisation de l’usage.</a:t>
            </a:r>
          </a:p>
          <a:p>
            <a:pPr>
              <a:buNone/>
            </a:pPr>
            <a:endParaRPr lang="en-US" sz="1800" dirty="0" smtClean="0"/>
          </a:p>
          <a:p>
            <a:pPr>
              <a:buNone/>
            </a:pPr>
            <a:r>
              <a:rPr lang="fr-FR" sz="1800" b="1" dirty="0" smtClean="0"/>
              <a:t>             2</a:t>
            </a:r>
            <a:r>
              <a:rPr lang="fr-FR" sz="1800" dirty="0" smtClean="0"/>
              <a:t> - alternative de soin à la sanction de l’usage appelée </a:t>
            </a:r>
            <a:r>
              <a:rPr lang="fr-FR" sz="1800" b="1" dirty="0" smtClean="0">
                <a:solidFill>
                  <a:srgbClr val="A00804"/>
                </a:solidFill>
              </a:rPr>
              <a:t>« injonction </a:t>
            </a:r>
            <a:r>
              <a:rPr lang="en-US" sz="1800" b="1" dirty="0" smtClean="0">
                <a:solidFill>
                  <a:srgbClr val="A00804"/>
                </a:solidFill>
              </a:rPr>
              <a:t> </a:t>
            </a:r>
            <a:r>
              <a:rPr lang="fr-FR" sz="1800" b="1" dirty="0" smtClean="0">
                <a:solidFill>
                  <a:srgbClr val="A00804"/>
                </a:solidFill>
              </a:rPr>
              <a:t>thérapeutique »,</a:t>
            </a:r>
            <a:r>
              <a:rPr lang="fr-FR" sz="1800" b="1" dirty="0" smtClean="0"/>
              <a:t> </a:t>
            </a:r>
            <a:r>
              <a:rPr lang="fr-FR" sz="1800" dirty="0" smtClean="0"/>
              <a:t>dont l’exécution est contrôlée par l’autorité judiciaire.</a:t>
            </a:r>
            <a:endParaRPr lang="en-US" sz="1800" dirty="0" smtClean="0"/>
          </a:p>
          <a:p>
            <a:endParaRPr lang="en-US" sz="1800" dirty="0" smtClean="0"/>
          </a:p>
          <a:p>
            <a:endParaRPr lang="en-US" sz="1800" dirty="0" smtClean="0"/>
          </a:p>
          <a:p>
            <a:endParaRPr lang="en-US" sz="1800" dirty="0" smtClean="0"/>
          </a:p>
          <a:p>
            <a:pPr>
              <a:buNone/>
            </a:pPr>
            <a:endParaRPr lang="en-US" sz="1800" dirty="0" smtClean="0"/>
          </a:p>
          <a:p>
            <a:pPr eaLnBrk="1" hangingPunct="1">
              <a:buFont typeface="Wingdings" pitchFamily="2" charset="2"/>
              <a:buNone/>
            </a:pPr>
            <a:endParaRPr lang="fr-FR" sz="1800" dirty="0" smtClean="0"/>
          </a:p>
          <a:p>
            <a:pPr eaLnBrk="1" hangingPunct="1">
              <a:buFont typeface="Wingdings" pitchFamily="2" charset="2"/>
              <a:buNone/>
            </a:pPr>
            <a:endParaRPr lang="fr-FR" sz="1800" dirty="0" smtClean="0"/>
          </a:p>
        </p:txBody>
      </p:sp>
      <p:sp>
        <p:nvSpPr>
          <p:cNvPr id="4" name="Rectangle 2"/>
          <p:cNvSpPr txBox="1">
            <a:spLocks noChangeArrowheads="1"/>
          </p:cNvSpPr>
          <p:nvPr/>
        </p:nvSpPr>
        <p:spPr bwMode="auto">
          <a:xfrm>
            <a:off x="785782" y="0"/>
            <a:ext cx="8743950" cy="480994"/>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1800" b="1" i="0" u="none" strike="noStrike" kern="0" cap="none" spc="0" normalizeH="0" baseline="0" noProof="0" dirty="0" smtClean="0">
                <a:ln>
                  <a:noFill/>
                </a:ln>
                <a:solidFill>
                  <a:schemeClr val="tx2"/>
                </a:solidFill>
                <a:effectLst/>
                <a:uLnTx/>
                <a:uFillTx/>
                <a:latin typeface="+mj-lt"/>
                <a:ea typeface="+mj-ea"/>
                <a:cs typeface="+mj-cs"/>
              </a:rPr>
              <a:t>LA TOXICOMANIE</a:t>
            </a:r>
          </a:p>
        </p:txBody>
      </p:sp>
      <p:sp>
        <p:nvSpPr>
          <p:cNvPr id="5" name="Titre 4"/>
          <p:cNvSpPr>
            <a:spLocks noGrp="1"/>
          </p:cNvSpPr>
          <p:nvPr>
            <p:ph type="title"/>
          </p:nvPr>
        </p:nvSpPr>
        <p:spPr>
          <a:xfrm>
            <a:off x="1200150" y="714356"/>
            <a:ext cx="8372506" cy="552464"/>
          </a:xfrm>
        </p:spPr>
        <p:txBody>
          <a:bodyPr/>
          <a:lstStyle/>
          <a:p>
            <a:r>
              <a:rPr lang="fr-FR" sz="2000" b="1" dirty="0" smtClean="0"/>
              <a:t>V/ </a:t>
            </a:r>
            <a:r>
              <a:rPr lang="fr-FR" sz="2000" b="1" u="sng" dirty="0" smtClean="0"/>
              <a:t>LEGISLATION</a:t>
            </a:r>
            <a:r>
              <a:rPr lang="fr-FR" sz="2000" b="1" dirty="0" smtClean="0"/>
              <a:t> :</a:t>
            </a:r>
            <a:endParaRPr lang="en-US" sz="20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1176790" y="1500174"/>
            <a:ext cx="8467304" cy="4729158"/>
          </a:xfrm>
        </p:spPr>
        <p:txBody>
          <a:bodyPr/>
          <a:lstStyle/>
          <a:p>
            <a:pPr>
              <a:buNone/>
            </a:pPr>
            <a:r>
              <a:rPr lang="fr-FR" sz="1800" dirty="0" smtClean="0"/>
              <a:t>►</a:t>
            </a:r>
            <a:r>
              <a:rPr lang="fr-FR" sz="1800" b="1" dirty="0" smtClean="0"/>
              <a:t>L</a:t>
            </a:r>
            <a:r>
              <a:rPr lang="fr-FR" sz="1800" b="1" u="sng" dirty="0" smtClean="0"/>
              <a:t>a loi n° 04-18 du 25 décembre 2004Relative à la Prévention et à la Répression de l’usage et du trafic Illicites de Stupéfiants et de Substances Psychotropes</a:t>
            </a:r>
            <a:r>
              <a:rPr lang="fr-FR" sz="1800" b="1" dirty="0" smtClean="0"/>
              <a:t> :</a:t>
            </a:r>
            <a:endParaRPr lang="en-US" sz="1800" dirty="0" smtClean="0"/>
          </a:p>
          <a:p>
            <a:pPr>
              <a:buNone/>
            </a:pPr>
            <a:r>
              <a:rPr lang="fr-FR" sz="1800" b="1" dirty="0" smtClean="0"/>
              <a:t>3</a:t>
            </a:r>
            <a:r>
              <a:rPr lang="fr-FR" sz="1800" dirty="0" smtClean="0"/>
              <a:t> - répression sévère du trafic et de ses profits :</a:t>
            </a:r>
            <a:endParaRPr lang="en-US" sz="1800" dirty="0" smtClean="0"/>
          </a:p>
          <a:p>
            <a:pPr>
              <a:buNone/>
            </a:pPr>
            <a:endParaRPr lang="en-US" sz="1800" dirty="0" smtClean="0"/>
          </a:p>
          <a:p>
            <a:pPr>
              <a:buNone/>
            </a:pPr>
            <a:r>
              <a:rPr lang="fr-FR" sz="1800" b="1" i="1" u="sng" dirty="0" smtClean="0"/>
              <a:t>Art. 16</a:t>
            </a:r>
            <a:r>
              <a:rPr lang="fr-FR" sz="1800" u="sng" dirty="0" smtClean="0"/>
              <a:t>.</a:t>
            </a:r>
            <a:r>
              <a:rPr lang="fr-FR" sz="1800" dirty="0" smtClean="0"/>
              <a:t> — Est puni de cinq (5) ans à quinze (15) ans et d'une amende de 500.000 DA à 1.000.000 DA quiconque :</a:t>
            </a:r>
            <a:endParaRPr lang="en-US" sz="1800" dirty="0" smtClean="0"/>
          </a:p>
          <a:p>
            <a:pPr>
              <a:buNone/>
            </a:pPr>
            <a:r>
              <a:rPr lang="fr-FR" sz="1800" dirty="0" smtClean="0"/>
              <a:t>         — a sciemment établi des </a:t>
            </a:r>
            <a:r>
              <a:rPr lang="fr-FR" sz="1800" u="sng" dirty="0" smtClean="0"/>
              <a:t>prescriptions fictives ou de complaisance</a:t>
            </a:r>
            <a:r>
              <a:rPr lang="fr-FR" sz="1800" dirty="0" smtClean="0"/>
              <a:t> de     substances psychotropes ;… </a:t>
            </a:r>
            <a:endParaRPr lang="en-US" sz="1800" dirty="0" smtClean="0"/>
          </a:p>
          <a:p>
            <a:pPr>
              <a:buNone/>
            </a:pPr>
            <a:r>
              <a:rPr lang="fr-FR" sz="1800" b="1" i="1" dirty="0" smtClean="0"/>
              <a:t> </a:t>
            </a:r>
            <a:endParaRPr lang="en-US" sz="1800" dirty="0" smtClean="0"/>
          </a:p>
          <a:p>
            <a:pPr>
              <a:buNone/>
            </a:pPr>
            <a:r>
              <a:rPr lang="fr-FR" sz="1800" b="1" i="1" u="sng" dirty="0" smtClean="0"/>
              <a:t>Art. 29</a:t>
            </a:r>
            <a:r>
              <a:rPr lang="fr-FR" sz="1800" u="sng" dirty="0" smtClean="0"/>
              <a:t>.</a:t>
            </a:r>
            <a:r>
              <a:rPr lang="fr-FR" sz="1800" dirty="0" smtClean="0"/>
              <a:t> — En cas de condamnation pour infraction aux dispositions prévues par la présente loi, la juridiction compétente peut prononcer la peine d'interdiction des droits civiques, civils et de famille pendant une durée de cinq (5) ans à dix (10) ans.</a:t>
            </a:r>
            <a:endParaRPr lang="en-US" sz="1800" dirty="0" smtClean="0"/>
          </a:p>
          <a:p>
            <a:pPr>
              <a:buNone/>
            </a:pPr>
            <a:r>
              <a:rPr lang="fr-FR" sz="1800" dirty="0" smtClean="0"/>
              <a:t>         Elle peut, en outre, prononcer :</a:t>
            </a:r>
            <a:endParaRPr lang="en-US" sz="1800" dirty="0" smtClean="0"/>
          </a:p>
          <a:p>
            <a:pPr>
              <a:buNone/>
            </a:pPr>
            <a:r>
              <a:rPr lang="fr-FR" sz="1800" dirty="0" smtClean="0"/>
              <a:t>         — l'interdiction, pendant une durée qui ne peut être inférieure à cinq (5) ans, d'exercer la profession à l'occasion de laquelle l'infraction a été commise,…</a:t>
            </a:r>
            <a:endParaRPr lang="en-US" sz="1800" dirty="0" smtClean="0"/>
          </a:p>
          <a:p>
            <a:endParaRPr lang="en-US" sz="1800" dirty="0" smtClean="0"/>
          </a:p>
          <a:p>
            <a:endParaRPr lang="en-US" sz="1800" dirty="0" smtClean="0"/>
          </a:p>
          <a:p>
            <a:endParaRPr lang="en-US" sz="1800" dirty="0" smtClean="0"/>
          </a:p>
          <a:p>
            <a:endParaRPr lang="en-US" sz="1800" dirty="0" smtClean="0"/>
          </a:p>
          <a:p>
            <a:pPr eaLnBrk="1" hangingPunct="1">
              <a:buFont typeface="Wingdings" pitchFamily="2" charset="2"/>
              <a:buNone/>
            </a:pPr>
            <a:endParaRPr lang="fr-FR" sz="1800" dirty="0" smtClean="0"/>
          </a:p>
          <a:p>
            <a:pPr eaLnBrk="1" hangingPunct="1">
              <a:buFont typeface="Wingdings" pitchFamily="2" charset="2"/>
              <a:buNone/>
            </a:pPr>
            <a:endParaRPr lang="fr-FR" sz="1800" dirty="0" smtClean="0"/>
          </a:p>
        </p:txBody>
      </p:sp>
      <p:sp>
        <p:nvSpPr>
          <p:cNvPr id="4" name="Rectangle 2"/>
          <p:cNvSpPr txBox="1">
            <a:spLocks noChangeArrowheads="1"/>
          </p:cNvSpPr>
          <p:nvPr/>
        </p:nvSpPr>
        <p:spPr bwMode="auto">
          <a:xfrm>
            <a:off x="785782" y="0"/>
            <a:ext cx="8743950" cy="480994"/>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1800" b="1" i="0" u="none" strike="noStrike" kern="0" cap="none" spc="0" normalizeH="0" baseline="0" noProof="0" dirty="0" smtClean="0">
                <a:ln>
                  <a:noFill/>
                </a:ln>
                <a:solidFill>
                  <a:schemeClr val="tx2"/>
                </a:solidFill>
                <a:effectLst/>
                <a:uLnTx/>
                <a:uFillTx/>
                <a:latin typeface="+mj-lt"/>
                <a:ea typeface="+mj-ea"/>
                <a:cs typeface="+mj-cs"/>
              </a:rPr>
              <a:t>LA TOXICOMANIE</a:t>
            </a:r>
          </a:p>
        </p:txBody>
      </p:sp>
      <p:sp>
        <p:nvSpPr>
          <p:cNvPr id="5" name="Titre 4"/>
          <p:cNvSpPr>
            <a:spLocks noGrp="1"/>
          </p:cNvSpPr>
          <p:nvPr>
            <p:ph type="title"/>
          </p:nvPr>
        </p:nvSpPr>
        <p:spPr>
          <a:xfrm>
            <a:off x="1200150" y="714356"/>
            <a:ext cx="8372506" cy="552464"/>
          </a:xfrm>
        </p:spPr>
        <p:txBody>
          <a:bodyPr/>
          <a:lstStyle/>
          <a:p>
            <a:r>
              <a:rPr lang="fr-FR" sz="2000" b="1" dirty="0" smtClean="0"/>
              <a:t>V/ </a:t>
            </a:r>
            <a:r>
              <a:rPr lang="fr-FR" sz="2000" b="1" u="sng" dirty="0" smtClean="0"/>
              <a:t>LEGISLATION</a:t>
            </a:r>
            <a:r>
              <a:rPr lang="fr-FR" sz="2000" b="1" dirty="0" smtClean="0"/>
              <a:t> :</a:t>
            </a:r>
            <a:endParaRPr lang="en-US" sz="2000"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1248228" y="1628800"/>
            <a:ext cx="8610180" cy="4514844"/>
          </a:xfrm>
        </p:spPr>
        <p:txBody>
          <a:bodyPr/>
          <a:lstStyle/>
          <a:p>
            <a:pPr>
              <a:buNone/>
            </a:pPr>
            <a:r>
              <a:rPr lang="fr-FR" sz="1800" dirty="0" smtClean="0"/>
              <a:t>►</a:t>
            </a:r>
            <a:r>
              <a:rPr lang="fr-FR" sz="1800" b="1" dirty="0" smtClean="0"/>
              <a:t>L</a:t>
            </a:r>
            <a:r>
              <a:rPr lang="fr-FR" sz="1800" b="1" u="sng" dirty="0" smtClean="0"/>
              <a:t>a loi n° 04-18 du 25 décembre 2004Relative à la Prévention et à la Répression de l’usage et du trafic Illicites de Stupéfiants et de Substances Psychotropes</a:t>
            </a:r>
            <a:r>
              <a:rPr lang="fr-FR" sz="1800" b="1" dirty="0" smtClean="0"/>
              <a:t> :</a:t>
            </a:r>
            <a:endParaRPr lang="en-US" sz="1800" dirty="0" smtClean="0"/>
          </a:p>
          <a:p>
            <a:pPr>
              <a:buNone/>
            </a:pPr>
            <a:r>
              <a:rPr lang="fr-FR" sz="1800" b="1" dirty="0" smtClean="0"/>
              <a:t>4</a:t>
            </a:r>
            <a:r>
              <a:rPr lang="fr-FR" sz="1800" dirty="0" smtClean="0"/>
              <a:t> - interdiction de la publicité pour l’usage et le trafic des stupéfiants.</a:t>
            </a:r>
            <a:endParaRPr lang="en-US" sz="1800" dirty="0" smtClean="0"/>
          </a:p>
          <a:p>
            <a:pPr>
              <a:buNone/>
            </a:pPr>
            <a:r>
              <a:rPr lang="fr-FR" sz="1800" u="sng" dirty="0" smtClean="0"/>
              <a:t>Garde à Vue</a:t>
            </a:r>
            <a:r>
              <a:rPr lang="fr-FR" sz="1800" dirty="0" smtClean="0"/>
              <a:t> *48 h pour toute personne soupçonnée   </a:t>
            </a:r>
          </a:p>
          <a:p>
            <a:pPr>
              <a:buNone/>
            </a:pPr>
            <a:r>
              <a:rPr lang="fr-FR" sz="1800" dirty="0" smtClean="0"/>
              <a:t>                     *Présentation obligatoire au Procureur avant expiration des 48h </a:t>
            </a:r>
          </a:p>
          <a:p>
            <a:pPr>
              <a:buNone/>
            </a:pPr>
            <a:r>
              <a:rPr lang="fr-FR" sz="1800" dirty="0" smtClean="0"/>
              <a:t>                     *Le Procureur peut prolonger la garde à vue jusqu’à 03 fois la durée initiale.</a:t>
            </a:r>
          </a:p>
          <a:p>
            <a:pPr>
              <a:buNone/>
            </a:pPr>
            <a:endParaRPr lang="fr-FR" sz="1800" dirty="0" smtClean="0"/>
          </a:p>
          <a:p>
            <a:pPr>
              <a:buNone/>
            </a:pPr>
            <a:endParaRPr lang="en-US" sz="1800" dirty="0" smtClean="0"/>
          </a:p>
          <a:p>
            <a:pPr>
              <a:buNone/>
            </a:pPr>
            <a:r>
              <a:rPr lang="fr-FR" sz="1800" dirty="0" smtClean="0"/>
              <a:t>►</a:t>
            </a:r>
            <a:r>
              <a:rPr lang="fr-FR" sz="1800" u="sng" dirty="0" smtClean="0"/>
              <a:t>Les substances vénéneuses classées comme stupéfiantes</a:t>
            </a:r>
            <a:r>
              <a:rPr lang="fr-FR" sz="1800" dirty="0" smtClean="0"/>
              <a:t> ont été citées dans la </a:t>
            </a:r>
            <a:r>
              <a:rPr lang="fr-FR" sz="1800" b="1" dirty="0" smtClean="0"/>
              <a:t>loi n°85-05 du 16fevrier1985 relative à la protection et à la promotion de la santé :</a:t>
            </a:r>
            <a:endParaRPr lang="en-US" sz="1800" dirty="0" smtClean="0"/>
          </a:p>
          <a:p>
            <a:pPr>
              <a:buNone/>
            </a:pPr>
            <a:r>
              <a:rPr lang="fr-FR" sz="1800" b="1" dirty="0" smtClean="0"/>
              <a:t>Article 190</a:t>
            </a:r>
            <a:r>
              <a:rPr lang="fr-FR" sz="1800" dirty="0" smtClean="0"/>
              <a:t>: production, offre, transport, acquisition, culture.</a:t>
            </a:r>
            <a:endParaRPr lang="en-US" sz="1800" dirty="0" smtClean="0"/>
          </a:p>
          <a:p>
            <a:pPr>
              <a:buNone/>
            </a:pPr>
            <a:r>
              <a:rPr lang="fr-FR" sz="1800" b="1" dirty="0" smtClean="0"/>
              <a:t>Articles : 242-243-244</a:t>
            </a:r>
            <a:r>
              <a:rPr lang="fr-FR" sz="1800" dirty="0" smtClean="0"/>
              <a:t> (</a:t>
            </a:r>
            <a:r>
              <a:rPr lang="fr-FR" sz="1800" b="1" dirty="0" smtClean="0"/>
              <a:t>facilitations, ordonnances fictives et de complaisance)-245 </a:t>
            </a:r>
            <a:r>
              <a:rPr lang="fr-FR" sz="1800" dirty="0" smtClean="0"/>
              <a:t>et</a:t>
            </a:r>
            <a:r>
              <a:rPr lang="fr-FR" sz="1800" b="1" dirty="0" smtClean="0"/>
              <a:t>246.</a:t>
            </a:r>
            <a:endParaRPr lang="en-US" sz="1800" dirty="0" smtClean="0"/>
          </a:p>
          <a:p>
            <a:endParaRPr lang="en-US" sz="1800" dirty="0" smtClean="0"/>
          </a:p>
          <a:p>
            <a:endParaRPr lang="en-US" sz="1800" dirty="0" smtClean="0"/>
          </a:p>
          <a:p>
            <a:endParaRPr lang="en-US" sz="1800" dirty="0" smtClean="0"/>
          </a:p>
          <a:p>
            <a:endParaRPr lang="en-US" sz="1800" dirty="0" smtClean="0"/>
          </a:p>
          <a:p>
            <a:pPr eaLnBrk="1" hangingPunct="1">
              <a:buFont typeface="Wingdings" pitchFamily="2" charset="2"/>
              <a:buNone/>
            </a:pPr>
            <a:endParaRPr lang="fr-FR" sz="1800" dirty="0" smtClean="0"/>
          </a:p>
          <a:p>
            <a:pPr eaLnBrk="1" hangingPunct="1">
              <a:buFont typeface="Wingdings" pitchFamily="2" charset="2"/>
              <a:buNone/>
            </a:pPr>
            <a:endParaRPr lang="fr-FR" sz="1800" dirty="0" smtClean="0"/>
          </a:p>
        </p:txBody>
      </p:sp>
      <p:sp>
        <p:nvSpPr>
          <p:cNvPr id="4" name="Rectangle 2"/>
          <p:cNvSpPr txBox="1">
            <a:spLocks noChangeArrowheads="1"/>
          </p:cNvSpPr>
          <p:nvPr/>
        </p:nvSpPr>
        <p:spPr bwMode="auto">
          <a:xfrm>
            <a:off x="785782" y="0"/>
            <a:ext cx="8743950" cy="480994"/>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1800" b="1" i="0" u="none" strike="noStrike" kern="0" cap="none" spc="0" normalizeH="0" baseline="0" noProof="0" dirty="0" smtClean="0">
                <a:ln>
                  <a:noFill/>
                </a:ln>
                <a:solidFill>
                  <a:schemeClr val="tx2"/>
                </a:solidFill>
                <a:effectLst/>
                <a:uLnTx/>
                <a:uFillTx/>
                <a:latin typeface="+mj-lt"/>
                <a:ea typeface="+mj-ea"/>
                <a:cs typeface="+mj-cs"/>
              </a:rPr>
              <a:t>LA TOXICOMANIE</a:t>
            </a:r>
          </a:p>
        </p:txBody>
      </p:sp>
      <p:sp>
        <p:nvSpPr>
          <p:cNvPr id="5" name="Titre 4"/>
          <p:cNvSpPr>
            <a:spLocks noGrp="1"/>
          </p:cNvSpPr>
          <p:nvPr>
            <p:ph type="title"/>
          </p:nvPr>
        </p:nvSpPr>
        <p:spPr>
          <a:xfrm>
            <a:off x="1200150" y="714356"/>
            <a:ext cx="8372506" cy="552464"/>
          </a:xfrm>
        </p:spPr>
        <p:txBody>
          <a:bodyPr/>
          <a:lstStyle/>
          <a:p>
            <a:r>
              <a:rPr lang="fr-FR" sz="2000" b="1" dirty="0" smtClean="0"/>
              <a:t>V/ </a:t>
            </a:r>
            <a:r>
              <a:rPr lang="fr-FR" sz="2000" b="1" u="sng" dirty="0" smtClean="0"/>
              <a:t>LEGISLATION</a:t>
            </a:r>
            <a:r>
              <a:rPr lang="fr-FR" sz="2000" b="1" dirty="0" smtClean="0"/>
              <a:t> :</a:t>
            </a:r>
            <a:endParaRPr lang="en-US" sz="20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1214410" y="1500174"/>
            <a:ext cx="8715436" cy="4929222"/>
          </a:xfrm>
        </p:spPr>
        <p:txBody>
          <a:bodyPr/>
          <a:lstStyle/>
          <a:p>
            <a:pPr>
              <a:buNone/>
            </a:pPr>
            <a:r>
              <a:rPr lang="fr-FR" sz="1800" b="1" dirty="0" smtClean="0"/>
              <a:t>►LOI N° 18-11</a:t>
            </a:r>
            <a:endParaRPr lang="en-US" sz="1800" dirty="0" smtClean="0"/>
          </a:p>
          <a:p>
            <a:pPr>
              <a:buNone/>
            </a:pPr>
            <a:r>
              <a:rPr lang="fr-FR" sz="1800" b="1" dirty="0" smtClean="0"/>
              <a:t>TITRE II :         PROTECTION ET PREVENTION EN SANTE</a:t>
            </a:r>
            <a:endParaRPr lang="en-US" sz="1800" dirty="0" smtClean="0"/>
          </a:p>
          <a:p>
            <a:pPr>
              <a:buNone/>
            </a:pPr>
            <a:r>
              <a:rPr lang="fr-FR" sz="1800" b="1" dirty="0" smtClean="0"/>
              <a:t>Chapitre 2 :       Prévention en santé</a:t>
            </a:r>
            <a:endParaRPr lang="en-US" sz="1800" dirty="0" smtClean="0"/>
          </a:p>
          <a:p>
            <a:pPr>
              <a:buNone/>
            </a:pPr>
            <a:r>
              <a:rPr lang="fr-FR" sz="1800" b="1" dirty="0" smtClean="0"/>
              <a:t>Section 4 :          Lutte contre les facteurs de risque et promotion des modes de vie saine</a:t>
            </a:r>
            <a:endParaRPr lang="en-US" sz="1800" dirty="0" smtClean="0"/>
          </a:p>
          <a:p>
            <a:pPr>
              <a:buNone/>
            </a:pPr>
            <a:r>
              <a:rPr lang="fr-FR" sz="1800" b="1" u="sng" dirty="0" smtClean="0"/>
              <a:t>Sous-section 2 </a:t>
            </a:r>
            <a:r>
              <a:rPr lang="fr-FR" sz="1800" b="1" dirty="0" smtClean="0"/>
              <a:t>:         Alcoolisme et toxicomanie</a:t>
            </a:r>
            <a:endParaRPr lang="en-US" sz="1800" dirty="0" smtClean="0"/>
          </a:p>
          <a:p>
            <a:pPr>
              <a:buNone/>
            </a:pPr>
            <a:r>
              <a:rPr lang="fr-FR" sz="1800" b="1" dirty="0" smtClean="0"/>
              <a:t>Art. 59. </a:t>
            </a:r>
            <a:r>
              <a:rPr lang="fr-FR" sz="1800" dirty="0" smtClean="0"/>
              <a:t>— L’Etat initie et soutient les programmes et les actions de prévention contre l’alcoolisme, la toxicomanie et autres toxicodépendances</a:t>
            </a:r>
            <a:r>
              <a:rPr lang="ar-SA" sz="1800" dirty="0" smtClean="0"/>
              <a:t>.</a:t>
            </a:r>
            <a:endParaRPr lang="en-US" sz="1800" dirty="0" smtClean="0"/>
          </a:p>
          <a:p>
            <a:pPr>
              <a:buNone/>
            </a:pPr>
            <a:r>
              <a:rPr lang="fr-FR" sz="1800" dirty="0" smtClean="0"/>
              <a:t>Il définit les tâches et compétences des établissements et structures de santé qui réalisent ces programmes et actions</a:t>
            </a:r>
            <a:r>
              <a:rPr lang="ar-SA" sz="1800" dirty="0" smtClean="0"/>
              <a:t>.</a:t>
            </a:r>
            <a:endParaRPr lang="en-US" sz="1800" dirty="0" smtClean="0"/>
          </a:p>
          <a:p>
            <a:pPr>
              <a:buNone/>
            </a:pPr>
            <a:r>
              <a:rPr lang="fr-FR" sz="1800" dirty="0" smtClean="0"/>
              <a:t>Il assure l’information, l'éducation sanitaire et la communication par tout moyen approprié</a:t>
            </a:r>
            <a:r>
              <a:rPr lang="ar-SA" sz="1800" dirty="0" smtClean="0"/>
              <a:t>.</a:t>
            </a:r>
            <a:endParaRPr lang="en-US" sz="1800" dirty="0" smtClean="0"/>
          </a:p>
          <a:p>
            <a:pPr>
              <a:buNone/>
            </a:pPr>
            <a:endParaRPr lang="en-US" sz="1800" dirty="0" smtClean="0"/>
          </a:p>
          <a:p>
            <a:pPr>
              <a:buNone/>
            </a:pPr>
            <a:r>
              <a:rPr lang="fr-FR" sz="1800" b="1" dirty="0" smtClean="0"/>
              <a:t>Art. 60. </a:t>
            </a:r>
            <a:r>
              <a:rPr lang="fr-FR" sz="1800" dirty="0" smtClean="0"/>
              <a:t>— La promotion, le parrainage et la publicité concernant les boissons alcoolisées et toute autre substance identifiée et classée nuisible à la santé, est interdite</a:t>
            </a:r>
            <a:r>
              <a:rPr lang="ar-SA" sz="1800" dirty="0" smtClean="0"/>
              <a:t>.</a:t>
            </a:r>
            <a:endParaRPr lang="fr-FR" sz="1800" dirty="0" smtClean="0"/>
          </a:p>
          <a:p>
            <a:pPr>
              <a:buNone/>
            </a:pPr>
            <a:endParaRPr lang="en-US" sz="1800" dirty="0" smtClean="0"/>
          </a:p>
          <a:p>
            <a:pPr>
              <a:buNone/>
            </a:pPr>
            <a:r>
              <a:rPr lang="fr-FR" sz="1800" b="1" dirty="0" smtClean="0"/>
              <a:t>Art. 61.</a:t>
            </a:r>
            <a:r>
              <a:rPr lang="fr-FR" sz="1800" dirty="0" smtClean="0"/>
              <a:t> — La vente de boissons alcoolisées aux mineurs</a:t>
            </a:r>
            <a:r>
              <a:rPr lang="ar-SA" sz="1800" dirty="0" smtClean="0"/>
              <a:t>,</a:t>
            </a:r>
            <a:r>
              <a:rPr lang="fr-FR" sz="1800" dirty="0" smtClean="0"/>
              <a:t> est interdite</a:t>
            </a:r>
            <a:r>
              <a:rPr lang="ar-SA" sz="1800" dirty="0" smtClean="0"/>
              <a:t>.</a:t>
            </a:r>
            <a:endParaRPr lang="en-US" sz="1800" dirty="0" smtClean="0"/>
          </a:p>
          <a:p>
            <a:endParaRPr lang="en-US" sz="1800" dirty="0" smtClean="0"/>
          </a:p>
          <a:p>
            <a:endParaRPr lang="en-US" sz="1800" dirty="0" smtClean="0"/>
          </a:p>
          <a:p>
            <a:endParaRPr lang="en-US" sz="1800" dirty="0" smtClean="0"/>
          </a:p>
          <a:p>
            <a:endParaRPr lang="en-US" sz="1800" dirty="0" smtClean="0"/>
          </a:p>
          <a:p>
            <a:pPr eaLnBrk="1" hangingPunct="1">
              <a:buFont typeface="Wingdings" pitchFamily="2" charset="2"/>
              <a:buNone/>
            </a:pPr>
            <a:endParaRPr lang="fr-FR" sz="1800" dirty="0" smtClean="0"/>
          </a:p>
          <a:p>
            <a:pPr eaLnBrk="1" hangingPunct="1">
              <a:buFont typeface="Wingdings" pitchFamily="2" charset="2"/>
              <a:buNone/>
            </a:pPr>
            <a:endParaRPr lang="fr-FR" sz="1800" dirty="0" smtClean="0"/>
          </a:p>
        </p:txBody>
      </p:sp>
      <p:sp>
        <p:nvSpPr>
          <p:cNvPr id="4" name="Rectangle 2"/>
          <p:cNvSpPr txBox="1">
            <a:spLocks noChangeArrowheads="1"/>
          </p:cNvSpPr>
          <p:nvPr/>
        </p:nvSpPr>
        <p:spPr bwMode="auto">
          <a:xfrm>
            <a:off x="785782" y="0"/>
            <a:ext cx="8743950" cy="480994"/>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1800" b="1" i="0" u="none" strike="noStrike" kern="0" cap="none" spc="0" normalizeH="0" baseline="0" noProof="0" dirty="0" smtClean="0">
                <a:ln>
                  <a:noFill/>
                </a:ln>
                <a:solidFill>
                  <a:schemeClr val="tx2"/>
                </a:solidFill>
                <a:effectLst/>
                <a:uLnTx/>
                <a:uFillTx/>
                <a:latin typeface="+mj-lt"/>
                <a:ea typeface="+mj-ea"/>
                <a:cs typeface="+mj-cs"/>
              </a:rPr>
              <a:t>LA TOXICOMANIE</a:t>
            </a:r>
          </a:p>
        </p:txBody>
      </p:sp>
      <p:sp>
        <p:nvSpPr>
          <p:cNvPr id="5" name="Titre 4"/>
          <p:cNvSpPr>
            <a:spLocks noGrp="1"/>
          </p:cNvSpPr>
          <p:nvPr>
            <p:ph type="title"/>
          </p:nvPr>
        </p:nvSpPr>
        <p:spPr>
          <a:xfrm>
            <a:off x="1200150" y="714356"/>
            <a:ext cx="8372506" cy="552464"/>
          </a:xfrm>
        </p:spPr>
        <p:txBody>
          <a:bodyPr/>
          <a:lstStyle/>
          <a:p>
            <a:r>
              <a:rPr lang="fr-FR" sz="2000" b="1" dirty="0" smtClean="0"/>
              <a:t>V/ </a:t>
            </a:r>
            <a:r>
              <a:rPr lang="fr-FR" sz="2000" b="1" u="sng" dirty="0" smtClean="0"/>
              <a:t>LEGISLATION</a:t>
            </a:r>
            <a:r>
              <a:rPr lang="fr-FR" sz="2000" b="1" dirty="0" smtClean="0"/>
              <a:t> :</a:t>
            </a:r>
            <a:endParaRPr lang="en-US" sz="2000"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1176790" y="1628800"/>
            <a:ext cx="8610180" cy="4114800"/>
          </a:xfrm>
        </p:spPr>
        <p:txBody>
          <a:bodyPr/>
          <a:lstStyle/>
          <a:p>
            <a:pPr>
              <a:buNone/>
            </a:pPr>
            <a:r>
              <a:rPr lang="fr-FR" sz="1800" b="1" dirty="0" smtClean="0"/>
              <a:t>►LOI N° 18-11</a:t>
            </a:r>
            <a:endParaRPr lang="en-US" sz="1800" dirty="0" smtClean="0"/>
          </a:p>
          <a:p>
            <a:pPr>
              <a:buNone/>
            </a:pPr>
            <a:r>
              <a:rPr lang="fr-FR" sz="1800" b="1" dirty="0" smtClean="0"/>
              <a:t>TITRE II :       PROTECTION ET PREVENTION EN SANTE</a:t>
            </a:r>
            <a:endParaRPr lang="en-US" sz="1800" dirty="0" smtClean="0"/>
          </a:p>
          <a:p>
            <a:pPr>
              <a:buNone/>
            </a:pPr>
            <a:r>
              <a:rPr lang="fr-FR" sz="1800" b="1" dirty="0" smtClean="0"/>
              <a:t>Chapitre 2 :     Prévention en santé</a:t>
            </a:r>
            <a:endParaRPr lang="en-US" sz="1800" dirty="0" smtClean="0"/>
          </a:p>
          <a:p>
            <a:pPr>
              <a:buNone/>
            </a:pPr>
            <a:r>
              <a:rPr lang="fr-FR" sz="1800" b="1" dirty="0" smtClean="0"/>
              <a:t>Section 4 :        Lutte contre les facteurs de risque et promotion des modes de vie saine</a:t>
            </a:r>
            <a:endParaRPr lang="en-US" sz="1800" dirty="0" smtClean="0"/>
          </a:p>
          <a:p>
            <a:pPr>
              <a:buNone/>
            </a:pPr>
            <a:r>
              <a:rPr lang="fr-FR" sz="1800" b="1" u="sng" dirty="0" smtClean="0"/>
              <a:t>Sous-section 2 </a:t>
            </a:r>
            <a:r>
              <a:rPr lang="fr-FR" sz="1800" b="1" dirty="0" smtClean="0"/>
              <a:t>:       Alcoolisme et toxicomanie</a:t>
            </a:r>
            <a:endParaRPr lang="en-US" sz="1800" dirty="0" smtClean="0"/>
          </a:p>
          <a:p>
            <a:pPr>
              <a:buNone/>
            </a:pPr>
            <a:r>
              <a:rPr lang="fr-FR" sz="1800" b="1" dirty="0" smtClean="0"/>
              <a:t>Art. 62.</a:t>
            </a:r>
            <a:r>
              <a:rPr lang="fr-FR" sz="1800" dirty="0" smtClean="0"/>
              <a:t> — L’Etat développe les services appropriés pour prévenir les conduites </a:t>
            </a:r>
            <a:r>
              <a:rPr lang="fr-FR" sz="1800" dirty="0" err="1" smtClean="0"/>
              <a:t>addictives</a:t>
            </a:r>
            <a:r>
              <a:rPr lang="fr-FR" sz="1800" dirty="0" smtClean="0"/>
              <a:t> et la lutte contre les drogues et toxicomanies, conformément à la législation et à la réglementation en vigueur</a:t>
            </a:r>
            <a:r>
              <a:rPr lang="ar-SA" sz="1800" dirty="0" smtClean="0"/>
              <a:t>.</a:t>
            </a:r>
            <a:endParaRPr lang="en-US" sz="1800" dirty="0" smtClean="0"/>
          </a:p>
          <a:p>
            <a:pPr>
              <a:buNone/>
            </a:pPr>
            <a:r>
              <a:rPr lang="fr-FR" sz="1800" dirty="0" smtClean="0"/>
              <a:t>La liste des produits </a:t>
            </a:r>
            <a:r>
              <a:rPr lang="fr-FR" sz="1800" dirty="0" err="1" smtClean="0"/>
              <a:t>addictifs</a:t>
            </a:r>
            <a:r>
              <a:rPr lang="fr-FR" sz="1800" dirty="0" smtClean="0"/>
              <a:t> et prohibés, est fixée par voie réglementaire.</a:t>
            </a:r>
            <a:endParaRPr lang="en-US" sz="1800" dirty="0" smtClean="0"/>
          </a:p>
          <a:p>
            <a:pPr>
              <a:buNone/>
            </a:pPr>
            <a:r>
              <a:rPr lang="fr-FR" sz="1800" dirty="0" smtClean="0"/>
              <a:t> </a:t>
            </a:r>
            <a:endParaRPr lang="en-US" sz="1800" dirty="0" smtClean="0"/>
          </a:p>
          <a:p>
            <a:pPr>
              <a:buNone/>
            </a:pPr>
            <a:r>
              <a:rPr lang="fr-FR" sz="1800" b="1" dirty="0" smtClean="0"/>
              <a:t>Art. 63. </a:t>
            </a:r>
            <a:r>
              <a:rPr lang="fr-FR" sz="1800" dirty="0" smtClean="0"/>
              <a:t>— L'Etat met en place et encourage la création des structures de désintoxication, de réhabilitation et de réinsertion sociale, conformément à la législation et à la réglementation en vigueur.</a:t>
            </a:r>
            <a:endParaRPr lang="en-US" sz="1800" dirty="0" smtClean="0"/>
          </a:p>
          <a:p>
            <a:endParaRPr lang="en-US" sz="1800" dirty="0" smtClean="0"/>
          </a:p>
          <a:p>
            <a:endParaRPr lang="en-US" sz="1800" dirty="0" smtClean="0"/>
          </a:p>
          <a:p>
            <a:endParaRPr lang="en-US" sz="1800" dirty="0" smtClean="0"/>
          </a:p>
          <a:p>
            <a:endParaRPr lang="en-US" sz="1800" dirty="0" smtClean="0"/>
          </a:p>
          <a:p>
            <a:endParaRPr lang="en-US" sz="1800" dirty="0" smtClean="0"/>
          </a:p>
          <a:p>
            <a:pPr eaLnBrk="1" hangingPunct="1">
              <a:buFont typeface="Wingdings" pitchFamily="2" charset="2"/>
              <a:buNone/>
            </a:pPr>
            <a:endParaRPr lang="fr-FR" sz="1800" dirty="0" smtClean="0"/>
          </a:p>
          <a:p>
            <a:pPr eaLnBrk="1" hangingPunct="1">
              <a:buFont typeface="Wingdings" pitchFamily="2" charset="2"/>
              <a:buNone/>
            </a:pPr>
            <a:endParaRPr lang="fr-FR" sz="1800" dirty="0" smtClean="0"/>
          </a:p>
        </p:txBody>
      </p:sp>
      <p:sp>
        <p:nvSpPr>
          <p:cNvPr id="4" name="Rectangle 2"/>
          <p:cNvSpPr txBox="1">
            <a:spLocks noChangeArrowheads="1"/>
          </p:cNvSpPr>
          <p:nvPr/>
        </p:nvSpPr>
        <p:spPr bwMode="auto">
          <a:xfrm>
            <a:off x="785782" y="0"/>
            <a:ext cx="8743950" cy="480994"/>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1800" b="1" i="0" u="none" strike="noStrike" kern="0" cap="none" spc="0" normalizeH="0" baseline="0" noProof="0" dirty="0" smtClean="0">
                <a:ln>
                  <a:noFill/>
                </a:ln>
                <a:solidFill>
                  <a:schemeClr val="tx2"/>
                </a:solidFill>
                <a:effectLst/>
                <a:uLnTx/>
                <a:uFillTx/>
                <a:latin typeface="+mj-lt"/>
                <a:ea typeface="+mj-ea"/>
                <a:cs typeface="+mj-cs"/>
              </a:rPr>
              <a:t>LA TOXICOMANIE</a:t>
            </a:r>
          </a:p>
        </p:txBody>
      </p:sp>
      <p:sp>
        <p:nvSpPr>
          <p:cNvPr id="5" name="Titre 4"/>
          <p:cNvSpPr>
            <a:spLocks noGrp="1"/>
          </p:cNvSpPr>
          <p:nvPr>
            <p:ph type="title"/>
          </p:nvPr>
        </p:nvSpPr>
        <p:spPr>
          <a:xfrm>
            <a:off x="1200150" y="714356"/>
            <a:ext cx="8372506" cy="552464"/>
          </a:xfrm>
        </p:spPr>
        <p:txBody>
          <a:bodyPr/>
          <a:lstStyle/>
          <a:p>
            <a:r>
              <a:rPr lang="fr-FR" sz="2000" b="1" dirty="0" smtClean="0"/>
              <a:t>V/ </a:t>
            </a:r>
            <a:r>
              <a:rPr lang="fr-FR" sz="2000" b="1" u="sng" dirty="0" smtClean="0"/>
              <a:t>LEGISLATION</a:t>
            </a:r>
            <a:r>
              <a:rPr lang="fr-FR" sz="2000" b="1" dirty="0" smtClean="0"/>
              <a:t> :</a:t>
            </a:r>
            <a:endParaRPr lang="en-US" sz="2000"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bwMode="auto">
          <a:xfrm>
            <a:off x="428592" y="2571744"/>
            <a:ext cx="9715532" cy="207170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a:r>
              <a:rPr kumimoji="0" lang="fr-FR" sz="11500" kern="0" dirty="0" smtClean="0">
                <a:solidFill>
                  <a:srgbClr val="A00804"/>
                </a:solidFill>
                <a:effectLst/>
                <a:latin typeface="Algerian" pitchFamily="82" charset="0"/>
              </a:rPr>
              <a:t>MERCI</a:t>
            </a:r>
            <a:endParaRPr kumimoji="0" lang="fr-FR" sz="11500" i="0" strike="noStrike" kern="0" cap="none" spc="0" normalizeH="0" baseline="0" noProof="0" dirty="0" smtClean="0">
              <a:ln>
                <a:noFill/>
              </a:ln>
              <a:solidFill>
                <a:srgbClr val="A00804"/>
              </a:solidFill>
              <a:effectLst/>
              <a:uLnTx/>
              <a:uFillTx/>
              <a:latin typeface="Algerian" pitchFamily="82" charset="0"/>
            </a:endParaRPr>
          </a:p>
          <a:p>
            <a:endParaRPr kumimoji="0" lang="fr-FR" sz="2800" u="sng" kern="0" dirty="0" smtClean="0">
              <a:effectLst/>
              <a:latin typeface="+mn-lt"/>
            </a:endParaRPr>
          </a:p>
          <a:p>
            <a:r>
              <a:rPr lang="fr-FR" dirty="0" smtClean="0"/>
              <a:t> </a:t>
            </a:r>
            <a:endParaRPr kumimoji="0" lang="fr-FR" sz="2800" i="0" u="sng" strike="noStrike" kern="0" cap="none" spc="0" normalizeH="0" baseline="0" noProof="0" dirty="0" smtClean="0">
              <a:ln>
                <a:noFill/>
              </a:ln>
              <a:solidFill>
                <a:schemeClr val="tx1"/>
              </a:solidFill>
              <a:effectLst/>
              <a:uLnTx/>
              <a:uFillTx/>
              <a:latin typeface="+mn-lt"/>
            </a:endParaRPr>
          </a:p>
          <a:p>
            <a:pPr marL="1027113" marR="0" lvl="1" indent="-455613"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defRPr/>
            </a:pPr>
            <a:endParaRPr kumimoji="0" lang="fr-FR" sz="2800" i="0" u="sng" strike="noStrike" kern="0" cap="none" spc="0" normalizeH="0" baseline="0" noProof="0" dirty="0" smtClean="0">
              <a:ln>
                <a:noFill/>
              </a:ln>
              <a:solidFill>
                <a:schemeClr val="tx1"/>
              </a:solidFill>
              <a:effectLst/>
              <a:uLnTx/>
              <a:uFillTx/>
              <a:latin typeface="+mn-lt"/>
            </a:endParaRPr>
          </a:p>
          <a:p>
            <a:pPr marL="1027113" marR="0" lvl="1" indent="-455613"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defRPr/>
            </a:pPr>
            <a:endParaRPr kumimoji="0" lang="fr-FR" sz="2800" i="0" u="sng" strike="noStrike" kern="0" cap="none" spc="0" normalizeH="0" baseline="0" noProof="0" dirty="0" smtClean="0">
              <a:ln>
                <a:noFill/>
              </a:ln>
              <a:solidFill>
                <a:schemeClr val="tx1"/>
              </a:solidFill>
              <a:effectLst/>
              <a:uLnTx/>
              <a:uFillTx/>
              <a:latin typeface="+mn-lt"/>
            </a:endParaRPr>
          </a:p>
          <a:p>
            <a:pPr marL="1027113" marR="0" lvl="1" indent="-455613"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defRPr/>
            </a:pPr>
            <a:endParaRPr kumimoji="0" lang="fr-FR" sz="2800" i="0" u="sng" strike="noStrike" kern="0" cap="none" spc="0" normalizeH="0" baseline="0" noProof="0" dirty="0" smtClean="0">
              <a:ln>
                <a:noFill/>
              </a:ln>
              <a:solidFill>
                <a:schemeClr val="tx1"/>
              </a:solidFill>
              <a:effectLst/>
              <a:uLnTx/>
              <a:uFillTx/>
              <a:latin typeface="+mn-lt"/>
            </a:endParaRPr>
          </a:p>
          <a:p>
            <a:pPr marL="1027113" marR="0" lvl="1" indent="-455613"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defRPr/>
            </a:pPr>
            <a:endParaRPr kumimoji="0" lang="fr-FR" sz="2800" b="1" i="0" u="sng" strike="noStrike" kern="0" cap="none" spc="0" normalizeH="0" baseline="0" noProof="0" dirty="0" smtClean="0">
              <a:ln>
                <a:noFill/>
              </a:ln>
              <a:solidFill>
                <a:schemeClr val="tx1"/>
              </a:solidFill>
              <a:effectLst/>
              <a:uLnTx/>
              <a:uFillTx/>
              <a:latin typeface="+mn-lt"/>
            </a:endParaRPr>
          </a:p>
          <a:p>
            <a:pPr marL="1027113" marR="0" lvl="1" indent="-455613"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defRPr/>
            </a:pPr>
            <a:endParaRPr kumimoji="0" lang="fr-FR" sz="2800" b="0" i="0" u="none" strike="noStrike" kern="0" cap="none" spc="0" normalizeH="0" baseline="0" noProof="0" dirty="0" smtClean="0">
              <a:ln>
                <a:noFill/>
              </a:ln>
              <a:solidFill>
                <a:schemeClr val="tx1"/>
              </a:solidFill>
              <a:effectLst/>
              <a:uLnTx/>
              <a:uFillTx/>
              <a:latin typeface="+mn-lt"/>
            </a:endParaRPr>
          </a:p>
          <a:p>
            <a:pPr marL="1027113" marR="0" lvl="1" indent="-455613" algn="ct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defRPr/>
            </a:pPr>
            <a:endParaRPr kumimoji="0" lang="fr-FR" sz="2800" b="1" i="0" u="none" strike="noStrike" kern="0" cap="none" spc="0" normalizeH="0" baseline="0" noProof="0" dirty="0" smtClean="0">
              <a:ln>
                <a:noFill/>
              </a:ln>
              <a:solidFill>
                <a:schemeClr val="tx1"/>
              </a:solidFill>
              <a:effectLst/>
              <a:uLnTx/>
              <a:uFillTx/>
              <a:latin typeface="+mn-lt"/>
            </a:endParaRPr>
          </a:p>
          <a:p>
            <a:pPr marL="457200" marR="0" lvl="0" indent="-45720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defRPr/>
            </a:pPr>
            <a:endParaRPr kumimoji="0" lang="fr-FR" sz="3200" b="0" i="0" u="none" strike="noStrike" kern="0" cap="none" spc="0" normalizeH="0" baseline="0" noProof="0" dirty="0" smtClean="0">
              <a:ln>
                <a:noFill/>
              </a:ln>
              <a:solidFill>
                <a:schemeClr val="tx1"/>
              </a:solidFill>
              <a:effectLst/>
              <a:uLnTx/>
              <a:uFillTx/>
              <a:latin typeface="+mn-lt"/>
              <a:ea typeface="+mn-ea"/>
              <a:cs typeface="+mn-cs"/>
            </a:endParaRPr>
          </a:p>
          <a:p>
            <a:pPr marL="457200" marR="0" lvl="0" indent="-45720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defRPr/>
            </a:pPr>
            <a:endParaRPr kumimoji="0" lang="fr-FR" sz="32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1067162" y="1628800"/>
            <a:ext cx="8934122" cy="4729158"/>
          </a:xfrm>
        </p:spPr>
        <p:txBody>
          <a:bodyPr/>
          <a:lstStyle/>
          <a:p>
            <a:r>
              <a:rPr lang="fr-FR" sz="2000" b="1" i="1" dirty="0" smtClean="0"/>
              <a:t>La toxicomanie est définie selon la loi n° 04-18 du 25 décembre 2004  </a:t>
            </a:r>
            <a:r>
              <a:rPr lang="fr-FR" sz="2000" b="1" dirty="0" smtClean="0"/>
              <a:t>Relative à la Prévention et à la Répression de l’usage et du trafic Illicites de Stupéfiants et de Substances Psychotropes </a:t>
            </a:r>
            <a:r>
              <a:rPr lang="fr-FR" sz="2000" b="1" i="1" dirty="0" smtClean="0"/>
              <a:t>:</a:t>
            </a:r>
          </a:p>
          <a:p>
            <a:endParaRPr lang="en-US" sz="2000" dirty="0" smtClean="0"/>
          </a:p>
          <a:p>
            <a:pPr algn="ctr">
              <a:buNone/>
            </a:pPr>
            <a:r>
              <a:rPr lang="fr-FR" sz="2000" i="1" dirty="0" smtClean="0">
                <a:solidFill>
                  <a:srgbClr val="C00000"/>
                </a:solidFill>
              </a:rPr>
              <a:t>Etat de dépendance psychique ou physique et psychique vis-à-vis d’un stupéfiant ou d’une substance psychotrope.</a:t>
            </a:r>
          </a:p>
          <a:p>
            <a:pPr eaLnBrk="1" hangingPunct="1">
              <a:buFont typeface="Wingdings" pitchFamily="2" charset="2"/>
              <a:buNone/>
            </a:pPr>
            <a:endParaRPr lang="fr-FR" sz="2000" dirty="0" smtClean="0"/>
          </a:p>
          <a:p>
            <a:pPr eaLnBrk="1" hangingPunct="1">
              <a:buFont typeface="Wingdings" pitchFamily="2" charset="2"/>
              <a:buNone/>
            </a:pPr>
            <a:endParaRPr lang="fr-FR" sz="2000" dirty="0" smtClean="0"/>
          </a:p>
        </p:txBody>
      </p:sp>
      <p:sp>
        <p:nvSpPr>
          <p:cNvPr id="4" name="Rectangle 2"/>
          <p:cNvSpPr txBox="1">
            <a:spLocks noChangeArrowheads="1"/>
          </p:cNvSpPr>
          <p:nvPr/>
        </p:nvSpPr>
        <p:spPr bwMode="auto">
          <a:xfrm>
            <a:off x="785782" y="0"/>
            <a:ext cx="8743950" cy="480994"/>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1800" b="1" i="0" u="none" strike="noStrike" kern="0" cap="none" spc="0" normalizeH="0" baseline="0" noProof="0" dirty="0" smtClean="0">
                <a:ln>
                  <a:noFill/>
                </a:ln>
                <a:solidFill>
                  <a:schemeClr val="tx2"/>
                </a:solidFill>
                <a:effectLst/>
                <a:uLnTx/>
                <a:uFillTx/>
                <a:latin typeface="+mj-lt"/>
                <a:ea typeface="+mj-ea"/>
                <a:cs typeface="+mj-cs"/>
              </a:rPr>
              <a:t>LA TOXICOMANIE</a:t>
            </a:r>
          </a:p>
        </p:txBody>
      </p:sp>
      <p:sp>
        <p:nvSpPr>
          <p:cNvPr id="5" name="Titre 4"/>
          <p:cNvSpPr>
            <a:spLocks noGrp="1"/>
          </p:cNvSpPr>
          <p:nvPr>
            <p:ph type="title"/>
          </p:nvPr>
        </p:nvSpPr>
        <p:spPr>
          <a:xfrm>
            <a:off x="1200150" y="714356"/>
            <a:ext cx="8372506" cy="552464"/>
          </a:xfrm>
        </p:spPr>
        <p:txBody>
          <a:bodyPr/>
          <a:lstStyle/>
          <a:p>
            <a:r>
              <a:rPr lang="fr-FR" sz="2400" b="1" u="sng" dirty="0" smtClean="0"/>
              <a:t>I- GENERALITES/INTRODUCTION:</a:t>
            </a:r>
            <a:endParaRPr lang="fr-FR" sz="2400" b="1" u="sng" dirty="0"/>
          </a:p>
        </p:txBody>
      </p:sp>
      <p:pic>
        <p:nvPicPr>
          <p:cNvPr id="17412" name="Picture 4" descr="نتيجة بحث الصور عن ‪toxicomanie‬‏"/>
          <p:cNvPicPr>
            <a:picLocks noChangeAspect="1" noChangeArrowheads="1"/>
          </p:cNvPicPr>
          <p:nvPr/>
        </p:nvPicPr>
        <p:blipFill>
          <a:blip r:embed="rId2" cstate="print"/>
          <a:srcRect/>
          <a:stretch>
            <a:fillRect/>
          </a:stretch>
        </p:blipFill>
        <p:spPr bwMode="auto">
          <a:xfrm>
            <a:off x="3071798" y="4010041"/>
            <a:ext cx="4429156" cy="2062165"/>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1000096" y="1071546"/>
            <a:ext cx="9072626" cy="5500702"/>
          </a:xfrm>
        </p:spPr>
        <p:txBody>
          <a:bodyPr/>
          <a:lstStyle/>
          <a:p>
            <a:pPr algn="ctr">
              <a:buNone/>
            </a:pPr>
            <a:r>
              <a:rPr lang="fr-FR" sz="2400" b="1" u="sng" dirty="0" smtClean="0">
                <a:solidFill>
                  <a:schemeClr val="tx2"/>
                </a:solidFill>
              </a:rPr>
              <a:t>LA TOXICOMANIE</a:t>
            </a:r>
            <a:r>
              <a:rPr lang="fr-FR" sz="2400" u="sng" dirty="0" smtClean="0">
                <a:solidFill>
                  <a:schemeClr val="tx2"/>
                </a:solidFill>
              </a:rPr>
              <a:t> :</a:t>
            </a:r>
            <a:r>
              <a:rPr lang="fr-FR" sz="2400" dirty="0" smtClean="0">
                <a:solidFill>
                  <a:schemeClr val="tx2"/>
                </a:solidFill>
              </a:rPr>
              <a:t> </a:t>
            </a:r>
          </a:p>
          <a:p>
            <a:pPr>
              <a:buNone/>
            </a:pPr>
            <a:r>
              <a:rPr lang="fr-FR" sz="2000" dirty="0" smtClean="0"/>
              <a:t>Ce terme est remplacé en 1957 par le concept de </a:t>
            </a:r>
            <a:r>
              <a:rPr lang="fr-FR" sz="2400" b="1" dirty="0" smtClean="0">
                <a:solidFill>
                  <a:srgbClr val="C00000"/>
                </a:solidFill>
              </a:rPr>
              <a:t>pharmacodépendance</a:t>
            </a:r>
            <a:r>
              <a:rPr lang="fr-FR" sz="2400" dirty="0" smtClean="0"/>
              <a:t> </a:t>
            </a:r>
            <a:r>
              <a:rPr lang="fr-FR" sz="2000" dirty="0" smtClean="0"/>
              <a:t>qui correspond à  un  état  psychique,  quelquefois physique.</a:t>
            </a:r>
          </a:p>
          <a:p>
            <a:pPr>
              <a:buNone/>
            </a:pPr>
            <a:r>
              <a:rPr lang="fr-FR" sz="2000" dirty="0" smtClean="0"/>
              <a:t>Elle se caractérisant par :</a:t>
            </a:r>
            <a:endParaRPr lang="en-US" sz="1800" dirty="0" smtClean="0"/>
          </a:p>
          <a:p>
            <a:r>
              <a:rPr lang="fr-FR" sz="2000" b="1" u="sng" dirty="0" smtClean="0">
                <a:solidFill>
                  <a:srgbClr val="C00000"/>
                </a:solidFill>
              </a:rPr>
              <a:t>La dépendance psychique :</a:t>
            </a:r>
          </a:p>
          <a:p>
            <a:pPr>
              <a:buNone/>
            </a:pPr>
            <a:r>
              <a:rPr lang="fr-FR" sz="2000" dirty="0" smtClean="0"/>
              <a:t>Une pulsion psychique à la consommation de la drogue.</a:t>
            </a:r>
          </a:p>
          <a:p>
            <a:pPr>
              <a:buNone/>
            </a:pPr>
            <a:endParaRPr lang="en-US" sz="1800" dirty="0" smtClean="0">
              <a:solidFill>
                <a:srgbClr val="C00000"/>
              </a:solidFill>
            </a:endParaRPr>
          </a:p>
          <a:p>
            <a:r>
              <a:rPr lang="fr-FR" sz="2000" b="1" u="sng" dirty="0" smtClean="0">
                <a:solidFill>
                  <a:srgbClr val="C00000"/>
                </a:solidFill>
              </a:rPr>
              <a:t>La tolérance  : </a:t>
            </a:r>
          </a:p>
          <a:p>
            <a:pPr>
              <a:buNone/>
            </a:pPr>
            <a:r>
              <a:rPr lang="fr-FR" sz="2000" dirty="0" smtClean="0"/>
              <a:t>La tendance à augmenter les doses.</a:t>
            </a:r>
          </a:p>
          <a:p>
            <a:pPr>
              <a:buNone/>
            </a:pPr>
            <a:endParaRPr lang="en-US" sz="1800" dirty="0" smtClean="0">
              <a:solidFill>
                <a:srgbClr val="C00000"/>
              </a:solidFill>
            </a:endParaRPr>
          </a:p>
          <a:p>
            <a:r>
              <a:rPr lang="fr-FR" sz="2000" b="1" u="sng" dirty="0" smtClean="0">
                <a:solidFill>
                  <a:srgbClr val="C00000"/>
                </a:solidFill>
              </a:rPr>
              <a:t>La dépendance physique :</a:t>
            </a:r>
            <a:r>
              <a:rPr lang="fr-FR" sz="2000" dirty="0" smtClean="0"/>
              <a:t> </a:t>
            </a:r>
          </a:p>
          <a:p>
            <a:pPr>
              <a:buNone/>
            </a:pPr>
            <a:r>
              <a:rPr lang="fr-FR" sz="2000" dirty="0" smtClean="0"/>
              <a:t>Traduit l’adaptation du métabolisme à la présence de la drogue, dont il a besoin pour fonctionner. </a:t>
            </a:r>
          </a:p>
          <a:p>
            <a:pPr>
              <a:buNone/>
            </a:pPr>
            <a:r>
              <a:rPr lang="fr-FR" sz="2000" dirty="0" smtClean="0"/>
              <a:t>Si l’on diminue ou arrête sa consommation, les symptômes de sevrage apparaissent .</a:t>
            </a:r>
          </a:p>
          <a:p>
            <a:pPr>
              <a:buNone/>
            </a:pPr>
            <a:endParaRPr lang="en-US" sz="1800" dirty="0" smtClean="0"/>
          </a:p>
          <a:p>
            <a:pPr eaLnBrk="1" hangingPunct="1">
              <a:buFont typeface="Wingdings" pitchFamily="2" charset="2"/>
              <a:buNone/>
            </a:pPr>
            <a:endParaRPr lang="fr-FR" sz="2000" dirty="0" smtClean="0"/>
          </a:p>
          <a:p>
            <a:pPr eaLnBrk="1" hangingPunct="1">
              <a:buFont typeface="Wingdings" pitchFamily="2" charset="2"/>
              <a:buNone/>
            </a:pPr>
            <a:endParaRPr lang="fr-FR" sz="2000" dirty="0" smtClean="0"/>
          </a:p>
        </p:txBody>
      </p:sp>
      <p:sp>
        <p:nvSpPr>
          <p:cNvPr id="4" name="Rectangle 2"/>
          <p:cNvSpPr txBox="1">
            <a:spLocks noChangeArrowheads="1"/>
          </p:cNvSpPr>
          <p:nvPr/>
        </p:nvSpPr>
        <p:spPr bwMode="auto">
          <a:xfrm>
            <a:off x="785782" y="0"/>
            <a:ext cx="8743950" cy="480994"/>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1800" b="1" i="0" u="none" strike="noStrike" kern="0" cap="none" spc="0" normalizeH="0" baseline="0" noProof="0" dirty="0" smtClean="0">
                <a:ln>
                  <a:noFill/>
                </a:ln>
                <a:solidFill>
                  <a:schemeClr val="tx2"/>
                </a:solidFill>
                <a:effectLst/>
                <a:uLnTx/>
                <a:uFillTx/>
                <a:latin typeface="+mj-lt"/>
                <a:ea typeface="+mj-ea"/>
                <a:cs typeface="+mj-cs"/>
              </a:rPr>
              <a:t>LA TOXICOMANIE</a:t>
            </a:r>
          </a:p>
        </p:txBody>
      </p:sp>
      <p:sp>
        <p:nvSpPr>
          <p:cNvPr id="5" name="Titre 4"/>
          <p:cNvSpPr>
            <a:spLocks noGrp="1"/>
          </p:cNvSpPr>
          <p:nvPr>
            <p:ph type="title"/>
          </p:nvPr>
        </p:nvSpPr>
        <p:spPr>
          <a:xfrm>
            <a:off x="1214410" y="500042"/>
            <a:ext cx="8372506" cy="552464"/>
          </a:xfrm>
        </p:spPr>
        <p:txBody>
          <a:bodyPr/>
          <a:lstStyle/>
          <a:p>
            <a:r>
              <a:rPr lang="fr-FR" sz="2400" b="1" u="sng" dirty="0" smtClean="0"/>
              <a:t>I- GENERALITES/INTRODUCTION:</a:t>
            </a:r>
            <a:endParaRPr lang="fr-FR" sz="2400" b="1" u="sng" dirty="0"/>
          </a:p>
        </p:txBody>
      </p:sp>
      <p:pic>
        <p:nvPicPr>
          <p:cNvPr id="18434" name="Picture 2" descr="نتيجة بحث الصور عن ‪toxicomanie‬‏"/>
          <p:cNvPicPr>
            <a:picLocks noChangeAspect="1" noChangeArrowheads="1"/>
          </p:cNvPicPr>
          <p:nvPr/>
        </p:nvPicPr>
        <p:blipFill>
          <a:blip r:embed="rId2" cstate="print"/>
          <a:srcRect/>
          <a:stretch>
            <a:fillRect/>
          </a:stretch>
        </p:blipFill>
        <p:spPr bwMode="auto">
          <a:xfrm>
            <a:off x="8167836" y="2780928"/>
            <a:ext cx="1714512" cy="1285884"/>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1067162" y="1628800"/>
            <a:ext cx="8934122" cy="4729158"/>
          </a:xfrm>
        </p:spPr>
        <p:txBody>
          <a:bodyPr/>
          <a:lstStyle/>
          <a:p>
            <a:pPr>
              <a:buNone/>
            </a:pPr>
            <a:endParaRPr lang="en-US" sz="2000" dirty="0" smtClean="0">
              <a:solidFill>
                <a:srgbClr val="C00000"/>
              </a:solidFill>
            </a:endParaRPr>
          </a:p>
          <a:p>
            <a:r>
              <a:rPr lang="fr-FR" sz="2000" b="1" i="1" dirty="0" smtClean="0">
                <a:solidFill>
                  <a:srgbClr val="A00804"/>
                </a:solidFill>
              </a:rPr>
              <a:t>La toxicomanie est </a:t>
            </a:r>
            <a:r>
              <a:rPr lang="fr-FR" sz="2000" b="1" i="1" u="sng" dirty="0" smtClean="0">
                <a:solidFill>
                  <a:srgbClr val="A00804"/>
                </a:solidFill>
              </a:rPr>
              <a:t>une pratique </a:t>
            </a:r>
            <a:r>
              <a:rPr lang="fr-FR" sz="2000" b="1" i="1" u="sng" dirty="0" err="1" smtClean="0">
                <a:solidFill>
                  <a:srgbClr val="A00804"/>
                </a:solidFill>
              </a:rPr>
              <a:t>addictive</a:t>
            </a:r>
            <a:r>
              <a:rPr lang="fr-FR" sz="2000" b="1" i="1" dirty="0" smtClean="0">
                <a:solidFill>
                  <a:srgbClr val="A00804"/>
                </a:solidFill>
              </a:rPr>
              <a:t>,</a:t>
            </a:r>
            <a:r>
              <a:rPr lang="fr-FR" sz="2000" dirty="0" smtClean="0">
                <a:solidFill>
                  <a:srgbClr val="A00804"/>
                </a:solidFill>
              </a:rPr>
              <a:t> </a:t>
            </a:r>
          </a:p>
          <a:p>
            <a:pPr>
              <a:buNone/>
            </a:pPr>
            <a:r>
              <a:rPr lang="fr-FR" sz="2000" dirty="0" smtClean="0"/>
              <a:t>l'addiction étant une conduite de dépendance avec une envie constante et incontrôlable, tels : la boulimie, la passion pour les jeux, certaines conduites sexuelles…</a:t>
            </a:r>
          </a:p>
          <a:p>
            <a:pPr>
              <a:buNone/>
            </a:pPr>
            <a:endParaRPr lang="en-US" sz="2000" dirty="0" smtClean="0"/>
          </a:p>
          <a:p>
            <a:pPr eaLnBrk="1" hangingPunct="1">
              <a:buFont typeface="Wingdings" pitchFamily="2" charset="2"/>
              <a:buNone/>
            </a:pPr>
            <a:endParaRPr lang="fr-FR" sz="2000" dirty="0" smtClean="0"/>
          </a:p>
          <a:p>
            <a:pPr eaLnBrk="1" hangingPunct="1">
              <a:buFont typeface="Wingdings" pitchFamily="2" charset="2"/>
              <a:buNone/>
            </a:pPr>
            <a:endParaRPr lang="fr-FR" sz="2000" dirty="0" smtClean="0"/>
          </a:p>
        </p:txBody>
      </p:sp>
      <p:sp>
        <p:nvSpPr>
          <p:cNvPr id="4" name="Rectangle 2"/>
          <p:cNvSpPr txBox="1">
            <a:spLocks noChangeArrowheads="1"/>
          </p:cNvSpPr>
          <p:nvPr/>
        </p:nvSpPr>
        <p:spPr bwMode="auto">
          <a:xfrm>
            <a:off x="785782" y="0"/>
            <a:ext cx="8743950" cy="480994"/>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1800" b="1" i="0" u="none" strike="noStrike" kern="0" cap="none" spc="0" normalizeH="0" baseline="0" noProof="0" dirty="0" smtClean="0">
                <a:ln>
                  <a:noFill/>
                </a:ln>
                <a:solidFill>
                  <a:schemeClr val="tx2"/>
                </a:solidFill>
                <a:effectLst/>
                <a:uLnTx/>
                <a:uFillTx/>
                <a:latin typeface="+mj-lt"/>
                <a:ea typeface="+mj-ea"/>
                <a:cs typeface="+mj-cs"/>
              </a:rPr>
              <a:t>LA TOXICOMANIE</a:t>
            </a:r>
          </a:p>
        </p:txBody>
      </p:sp>
      <p:sp>
        <p:nvSpPr>
          <p:cNvPr id="5" name="Titre 4"/>
          <p:cNvSpPr>
            <a:spLocks noGrp="1"/>
          </p:cNvSpPr>
          <p:nvPr>
            <p:ph type="title"/>
          </p:nvPr>
        </p:nvSpPr>
        <p:spPr>
          <a:xfrm>
            <a:off x="1200150" y="714356"/>
            <a:ext cx="8372506" cy="552464"/>
          </a:xfrm>
        </p:spPr>
        <p:txBody>
          <a:bodyPr/>
          <a:lstStyle/>
          <a:p>
            <a:r>
              <a:rPr lang="fr-FR" sz="2400" b="1" u="sng" dirty="0" smtClean="0"/>
              <a:t>I- GENERALITES/INTRODUCTION:</a:t>
            </a:r>
            <a:endParaRPr lang="fr-FR" sz="2400" b="1" u="sng" dirty="0"/>
          </a:p>
        </p:txBody>
      </p:sp>
      <p:pic>
        <p:nvPicPr>
          <p:cNvPr id="17410" name="Picture 2" descr="نتيجة بحث الصور عن ‪toxicomanie‬‏"/>
          <p:cNvPicPr>
            <a:picLocks noChangeAspect="1" noChangeArrowheads="1"/>
          </p:cNvPicPr>
          <p:nvPr/>
        </p:nvPicPr>
        <p:blipFill>
          <a:blip r:embed="rId2" cstate="print"/>
          <a:srcRect/>
          <a:stretch>
            <a:fillRect/>
          </a:stretch>
        </p:blipFill>
        <p:spPr bwMode="auto">
          <a:xfrm>
            <a:off x="3643302" y="3857628"/>
            <a:ext cx="3429024" cy="2143125"/>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823020" y="1196752"/>
            <a:ext cx="9072626" cy="5500702"/>
          </a:xfrm>
        </p:spPr>
        <p:txBody>
          <a:bodyPr/>
          <a:lstStyle/>
          <a:p>
            <a:pPr>
              <a:buNone/>
            </a:pPr>
            <a:r>
              <a:rPr lang="fr-FR" sz="2400" b="1" u="sng" dirty="0" smtClean="0">
                <a:solidFill>
                  <a:srgbClr val="C00000"/>
                </a:solidFill>
              </a:rPr>
              <a:t>L’addiction :</a:t>
            </a:r>
          </a:p>
          <a:p>
            <a:pPr>
              <a:buNone/>
            </a:pPr>
            <a:r>
              <a:rPr lang="fr-FR" sz="2000" dirty="0" smtClean="0"/>
              <a:t>L'envie </a:t>
            </a:r>
            <a:r>
              <a:rPr lang="fr-FR" sz="2000" dirty="0" smtClean="0">
                <a:solidFill>
                  <a:srgbClr val="A00804"/>
                </a:solidFill>
              </a:rPr>
              <a:t>répétée et irrépressible </a:t>
            </a:r>
            <a:r>
              <a:rPr lang="fr-FR" sz="2000" dirty="0" smtClean="0"/>
              <a:t>de </a:t>
            </a:r>
            <a:r>
              <a:rPr lang="fr-FR" sz="2000" dirty="0" smtClean="0">
                <a:solidFill>
                  <a:srgbClr val="C00000"/>
                </a:solidFill>
              </a:rPr>
              <a:t>faire</a:t>
            </a:r>
            <a:r>
              <a:rPr lang="fr-FR" sz="2000" dirty="0" smtClean="0"/>
              <a:t> ou de </a:t>
            </a:r>
            <a:r>
              <a:rPr lang="fr-FR" sz="2000" dirty="0" smtClean="0">
                <a:solidFill>
                  <a:srgbClr val="C00000"/>
                </a:solidFill>
              </a:rPr>
              <a:t>consommer </a:t>
            </a:r>
            <a:r>
              <a:rPr lang="fr-FR" sz="2000" dirty="0" smtClean="0"/>
              <a:t>quelque chose .</a:t>
            </a:r>
          </a:p>
          <a:p>
            <a:pPr>
              <a:buNone/>
            </a:pPr>
            <a:r>
              <a:rPr lang="fr-FR" sz="2000" b="1" dirty="0" smtClean="0"/>
              <a:t>« Tout attachement nocif à une substance ou à une activité. »</a:t>
            </a:r>
          </a:p>
          <a:p>
            <a:r>
              <a:rPr lang="fr-FR" sz="2000" dirty="0" smtClean="0">
                <a:solidFill>
                  <a:srgbClr val="A00804"/>
                </a:solidFill>
              </a:rPr>
              <a:t>Se donner du plaisir </a:t>
            </a:r>
            <a:r>
              <a:rPr lang="fr-FR" sz="2000" dirty="0" smtClean="0"/>
              <a:t>: alcool, drogue ( opiacés), jeux d’argent,  jeux de vidéo, masturbation,  nourriture (boulimie),  achats (oniomanie).</a:t>
            </a:r>
          </a:p>
          <a:p>
            <a:r>
              <a:rPr lang="fr-FR" sz="2000" dirty="0" smtClean="0"/>
              <a:t>La conscience du sujet de sa perte de  liberté d'action, de dégradation de la santé ou de ruine.</a:t>
            </a:r>
          </a:p>
          <a:p>
            <a:r>
              <a:rPr lang="fr-FR" sz="2000" dirty="0" smtClean="0"/>
              <a:t>Un phénomène de manque qui se manifeste lorsqu'une personne est privée d'un besoin et que ce besoin n'est pas vital (sommeil, nourriture). </a:t>
            </a:r>
          </a:p>
          <a:p>
            <a:r>
              <a:rPr lang="fr-FR" sz="2000" dirty="0" smtClean="0"/>
              <a:t>Cette addiction est dite grave si son sevrage entraîne de la violence ou de l'agressivité. </a:t>
            </a:r>
          </a:p>
          <a:p>
            <a:r>
              <a:rPr lang="fr-FR" sz="2000" dirty="0" smtClean="0"/>
              <a:t>Les problèmes engendrés par une addiction peuvent être d'ordre physique, psychologique, relationnel, familial et social. </a:t>
            </a:r>
          </a:p>
          <a:p>
            <a:r>
              <a:rPr lang="fr-FR" sz="2000" dirty="0" smtClean="0"/>
              <a:t>La dégradation progressive et continue à tous ces niveaux rend souvent le retour à une vie libre de plus en plus problématique.</a:t>
            </a:r>
          </a:p>
          <a:p>
            <a:pPr>
              <a:buNone/>
            </a:pPr>
            <a:endParaRPr lang="fr-FR" sz="2000" dirty="0" smtClean="0"/>
          </a:p>
          <a:p>
            <a:pPr eaLnBrk="1" hangingPunct="1">
              <a:buFont typeface="Wingdings" pitchFamily="2" charset="2"/>
              <a:buNone/>
            </a:pPr>
            <a:endParaRPr lang="fr-FR" sz="2000" dirty="0" smtClean="0"/>
          </a:p>
        </p:txBody>
      </p:sp>
      <p:sp>
        <p:nvSpPr>
          <p:cNvPr id="4" name="Rectangle 2"/>
          <p:cNvSpPr txBox="1">
            <a:spLocks noChangeArrowheads="1"/>
          </p:cNvSpPr>
          <p:nvPr/>
        </p:nvSpPr>
        <p:spPr bwMode="auto">
          <a:xfrm>
            <a:off x="785782" y="0"/>
            <a:ext cx="8743950" cy="480994"/>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1800" b="1" i="0" u="none" strike="noStrike" kern="0" cap="none" spc="0" normalizeH="0" baseline="0" noProof="0" dirty="0" smtClean="0">
                <a:ln>
                  <a:noFill/>
                </a:ln>
                <a:solidFill>
                  <a:schemeClr val="tx2"/>
                </a:solidFill>
                <a:effectLst/>
                <a:uLnTx/>
                <a:uFillTx/>
                <a:latin typeface="+mj-lt"/>
                <a:ea typeface="+mj-ea"/>
                <a:cs typeface="+mj-cs"/>
              </a:rPr>
              <a:t>LA TOXICOMANIE</a:t>
            </a:r>
          </a:p>
        </p:txBody>
      </p:sp>
      <p:sp>
        <p:nvSpPr>
          <p:cNvPr id="5" name="Titre 4"/>
          <p:cNvSpPr>
            <a:spLocks noGrp="1"/>
          </p:cNvSpPr>
          <p:nvPr>
            <p:ph type="title"/>
          </p:nvPr>
        </p:nvSpPr>
        <p:spPr>
          <a:xfrm>
            <a:off x="1200150" y="714356"/>
            <a:ext cx="8372506" cy="552464"/>
          </a:xfrm>
        </p:spPr>
        <p:txBody>
          <a:bodyPr/>
          <a:lstStyle/>
          <a:p>
            <a:r>
              <a:rPr lang="fr-FR" sz="2400" b="1" u="sng" dirty="0" smtClean="0"/>
              <a:t>I- GENERALITES/INTRODUCTION:</a:t>
            </a:r>
            <a:endParaRPr lang="fr-FR" sz="2400" b="1" u="sng" dirty="0"/>
          </a:p>
        </p:txBody>
      </p:sp>
      <p:pic>
        <p:nvPicPr>
          <p:cNvPr id="18434" name="Picture 2" descr="نتيجة بحث الصور عن ‪toxicomanie‬‏"/>
          <p:cNvPicPr>
            <a:picLocks noChangeAspect="1" noChangeArrowheads="1"/>
          </p:cNvPicPr>
          <p:nvPr/>
        </p:nvPicPr>
        <p:blipFill>
          <a:blip r:embed="rId2" cstate="print"/>
          <a:srcRect/>
          <a:stretch>
            <a:fillRect/>
          </a:stretch>
        </p:blipFill>
        <p:spPr bwMode="auto">
          <a:xfrm>
            <a:off x="8572488" y="0"/>
            <a:ext cx="1714512" cy="1285884"/>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1067162" y="1628800"/>
            <a:ext cx="8934122" cy="4729158"/>
          </a:xfrm>
        </p:spPr>
        <p:txBody>
          <a:bodyPr/>
          <a:lstStyle/>
          <a:p>
            <a:pPr>
              <a:buNone/>
            </a:pPr>
            <a:endParaRPr lang="en-US" sz="2000" dirty="0" smtClean="0"/>
          </a:p>
          <a:p>
            <a:r>
              <a:rPr lang="fr-FR" sz="2000" b="1" u="sng" dirty="0" smtClean="0">
                <a:solidFill>
                  <a:srgbClr val="A00804"/>
                </a:solidFill>
              </a:rPr>
              <a:t>Le mécanisme d’action des drogues sur le Système Nerveux Central </a:t>
            </a:r>
            <a:r>
              <a:rPr lang="fr-FR" sz="2000" u="sng" dirty="0" smtClean="0">
                <a:solidFill>
                  <a:srgbClr val="A00804"/>
                </a:solidFill>
              </a:rPr>
              <a:t>= </a:t>
            </a:r>
            <a:r>
              <a:rPr lang="fr-FR" sz="2000" dirty="0" smtClean="0"/>
              <a:t>augmentation de la production de </a:t>
            </a:r>
            <a:r>
              <a:rPr lang="fr-FR" sz="2000" b="1" u="sng" dirty="0" smtClean="0">
                <a:solidFill>
                  <a:srgbClr val="A00804"/>
                </a:solidFill>
              </a:rPr>
              <a:t>la dopamine</a:t>
            </a:r>
            <a:r>
              <a:rPr lang="fr-FR" sz="2000" b="1" dirty="0" smtClean="0">
                <a:solidFill>
                  <a:srgbClr val="A00804"/>
                </a:solidFill>
              </a:rPr>
              <a:t> </a:t>
            </a:r>
            <a:r>
              <a:rPr lang="fr-FR" sz="2000" dirty="0" smtClean="0"/>
              <a:t>et/ou l’inhibition de sa dégradation dans le cerveau.</a:t>
            </a:r>
            <a:endParaRPr lang="en-US" sz="2000" dirty="0" smtClean="0"/>
          </a:p>
          <a:p>
            <a:pPr eaLnBrk="1" hangingPunct="1">
              <a:buFont typeface="Wingdings" pitchFamily="2" charset="2"/>
              <a:buNone/>
            </a:pPr>
            <a:endParaRPr lang="fr-FR" sz="2000" dirty="0" smtClean="0"/>
          </a:p>
          <a:p>
            <a:pPr eaLnBrk="1" hangingPunct="1">
              <a:buFont typeface="Wingdings" pitchFamily="2" charset="2"/>
              <a:buNone/>
            </a:pPr>
            <a:endParaRPr lang="fr-FR" sz="2000" dirty="0" smtClean="0"/>
          </a:p>
        </p:txBody>
      </p:sp>
      <p:sp>
        <p:nvSpPr>
          <p:cNvPr id="4" name="Rectangle 2"/>
          <p:cNvSpPr txBox="1">
            <a:spLocks noChangeArrowheads="1"/>
          </p:cNvSpPr>
          <p:nvPr/>
        </p:nvSpPr>
        <p:spPr bwMode="auto">
          <a:xfrm>
            <a:off x="785782" y="0"/>
            <a:ext cx="8743950" cy="480994"/>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1800" b="1" i="0" u="none" strike="noStrike" kern="0" cap="none" spc="0" normalizeH="0" baseline="0" noProof="0" dirty="0" smtClean="0">
                <a:ln>
                  <a:noFill/>
                </a:ln>
                <a:solidFill>
                  <a:schemeClr val="tx2"/>
                </a:solidFill>
                <a:effectLst/>
                <a:uLnTx/>
                <a:uFillTx/>
                <a:latin typeface="+mj-lt"/>
                <a:ea typeface="+mj-ea"/>
                <a:cs typeface="+mj-cs"/>
              </a:rPr>
              <a:t>LA TOXICOMANIE</a:t>
            </a:r>
          </a:p>
        </p:txBody>
      </p:sp>
      <p:sp>
        <p:nvSpPr>
          <p:cNvPr id="5" name="Titre 4"/>
          <p:cNvSpPr>
            <a:spLocks noGrp="1"/>
          </p:cNvSpPr>
          <p:nvPr>
            <p:ph type="title"/>
          </p:nvPr>
        </p:nvSpPr>
        <p:spPr>
          <a:xfrm>
            <a:off x="1200150" y="714356"/>
            <a:ext cx="8372506" cy="552464"/>
          </a:xfrm>
        </p:spPr>
        <p:txBody>
          <a:bodyPr/>
          <a:lstStyle/>
          <a:p>
            <a:r>
              <a:rPr lang="fr-FR" sz="2400" b="1" u="sng" dirty="0" smtClean="0"/>
              <a:t>I- GENERALITES/INTRODUCTION:</a:t>
            </a:r>
            <a:endParaRPr lang="fr-FR" sz="2400" b="1" u="sng" dirty="0"/>
          </a:p>
        </p:txBody>
      </p:sp>
      <p:pic>
        <p:nvPicPr>
          <p:cNvPr id="32770" name="Picture 2" descr="http://dopamine.fr/wp-content/uploads/2018/09/synthese.jpg"/>
          <p:cNvPicPr>
            <a:picLocks noChangeAspect="1" noChangeArrowheads="1"/>
          </p:cNvPicPr>
          <p:nvPr/>
        </p:nvPicPr>
        <p:blipFill>
          <a:blip r:embed="rId2" cstate="print"/>
          <a:srcRect/>
          <a:stretch>
            <a:fillRect/>
          </a:stretch>
        </p:blipFill>
        <p:spPr bwMode="auto">
          <a:xfrm>
            <a:off x="2285980" y="3286124"/>
            <a:ext cx="5643602" cy="285752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1138600" y="1628800"/>
            <a:ext cx="8434056" cy="1943076"/>
          </a:xfrm>
        </p:spPr>
        <p:txBody>
          <a:bodyPr/>
          <a:lstStyle/>
          <a:p>
            <a:pPr>
              <a:buNone/>
            </a:pPr>
            <a:r>
              <a:rPr lang="fr-FR" sz="2000" dirty="0" smtClean="0"/>
              <a:t>Les classifications des drogues différent selon leur fondement : </a:t>
            </a:r>
            <a:r>
              <a:rPr lang="fr-FR" sz="2000" b="1" dirty="0" smtClean="0"/>
              <a:t>sanitaire, scientifique ou juridique.</a:t>
            </a:r>
            <a:endParaRPr lang="en-US" sz="2000" dirty="0" smtClean="0"/>
          </a:p>
          <a:p>
            <a:pPr>
              <a:buNone/>
            </a:pPr>
            <a:r>
              <a:rPr lang="fr-FR" sz="2000" dirty="0" smtClean="0"/>
              <a:t>La substance psychoactive est toute substance qu’elle soit naturelle ou synthétique ayant un effet sur l’activité cérébrale, donc sur l’activité psychique</a:t>
            </a:r>
            <a:r>
              <a:rPr lang="fr-FR" sz="2000" b="1" i="1" dirty="0" smtClean="0"/>
              <a:t>,</a:t>
            </a:r>
          </a:p>
          <a:p>
            <a:pPr>
              <a:buNone/>
            </a:pPr>
            <a:endParaRPr lang="fr-FR" sz="2000" b="1" i="1" dirty="0" smtClean="0"/>
          </a:p>
          <a:p>
            <a:pPr eaLnBrk="1" hangingPunct="1">
              <a:buFont typeface="Wingdings" pitchFamily="2" charset="2"/>
              <a:buNone/>
            </a:pPr>
            <a:endParaRPr lang="fr-FR" sz="2000" dirty="0" smtClean="0"/>
          </a:p>
          <a:p>
            <a:pPr eaLnBrk="1" hangingPunct="1">
              <a:buFont typeface="Wingdings" pitchFamily="2" charset="2"/>
              <a:buNone/>
            </a:pPr>
            <a:endParaRPr lang="fr-FR" sz="2000" dirty="0" smtClean="0"/>
          </a:p>
        </p:txBody>
      </p:sp>
      <p:sp>
        <p:nvSpPr>
          <p:cNvPr id="4" name="Rectangle 2"/>
          <p:cNvSpPr txBox="1">
            <a:spLocks noChangeArrowheads="1"/>
          </p:cNvSpPr>
          <p:nvPr/>
        </p:nvSpPr>
        <p:spPr bwMode="auto">
          <a:xfrm>
            <a:off x="785782" y="0"/>
            <a:ext cx="8743950" cy="480994"/>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1800" b="1" i="0" u="none" strike="noStrike" kern="0" cap="none" spc="0" normalizeH="0" baseline="0" noProof="0" dirty="0" smtClean="0">
                <a:ln>
                  <a:noFill/>
                </a:ln>
                <a:solidFill>
                  <a:schemeClr val="tx2"/>
                </a:solidFill>
                <a:effectLst/>
                <a:uLnTx/>
                <a:uFillTx/>
                <a:latin typeface="+mj-lt"/>
                <a:ea typeface="+mj-ea"/>
                <a:cs typeface="+mj-cs"/>
              </a:rPr>
              <a:t>LA TOXICOMANIE</a:t>
            </a:r>
          </a:p>
        </p:txBody>
      </p:sp>
      <p:sp>
        <p:nvSpPr>
          <p:cNvPr id="5" name="Titre 4"/>
          <p:cNvSpPr>
            <a:spLocks noGrp="1"/>
          </p:cNvSpPr>
          <p:nvPr>
            <p:ph type="title"/>
          </p:nvPr>
        </p:nvSpPr>
        <p:spPr>
          <a:xfrm>
            <a:off x="1200150" y="714356"/>
            <a:ext cx="8372506" cy="552464"/>
          </a:xfrm>
        </p:spPr>
        <p:txBody>
          <a:bodyPr/>
          <a:lstStyle/>
          <a:p>
            <a:r>
              <a:rPr lang="fr-FR" sz="2000" b="1" dirty="0" smtClean="0"/>
              <a:t>II/</a:t>
            </a:r>
            <a:r>
              <a:rPr lang="fr-FR" sz="2000" b="1" u="sng" dirty="0" smtClean="0"/>
              <a:t>La classification pharmacologique de DELAY et DENICKER (</a:t>
            </a:r>
            <a:r>
              <a:rPr lang="fr-FR" sz="2000" b="1" u="sng" dirty="0" smtClean="0">
                <a:sym typeface="Wingdings" pitchFamily="2" charset="2"/>
              </a:rPr>
              <a:t>1957)</a:t>
            </a:r>
            <a:endParaRPr lang="fr-FR" sz="2000" b="1" u="sng" dirty="0"/>
          </a:p>
        </p:txBody>
      </p:sp>
      <p:pic>
        <p:nvPicPr>
          <p:cNvPr id="6" name="Picture 1"/>
          <p:cNvPicPr>
            <a:picLocks noChangeAspect="1" noChangeArrowheads="1"/>
          </p:cNvPicPr>
          <p:nvPr/>
        </p:nvPicPr>
        <p:blipFill>
          <a:blip r:embed="rId2" cstate="print"/>
          <a:srcRect/>
          <a:stretch>
            <a:fillRect/>
          </a:stretch>
        </p:blipFill>
        <p:spPr bwMode="auto">
          <a:xfrm>
            <a:off x="2928922" y="3214686"/>
            <a:ext cx="5786478" cy="328614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1138600" y="1357298"/>
            <a:ext cx="8434056" cy="4443406"/>
          </a:xfrm>
        </p:spPr>
        <p:txBody>
          <a:bodyPr/>
          <a:lstStyle/>
          <a:p>
            <a:pPr>
              <a:buNone/>
            </a:pPr>
            <a:endParaRPr lang="fr-FR" sz="2000" b="1" i="1" dirty="0" smtClean="0"/>
          </a:p>
          <a:p>
            <a:pPr>
              <a:buNone/>
            </a:pPr>
            <a:r>
              <a:rPr lang="fr-FR" sz="2000" b="1" i="1" dirty="0" smtClean="0"/>
              <a:t>Ces substances </a:t>
            </a:r>
            <a:r>
              <a:rPr lang="fr-FR" sz="2000" b="1" i="1" dirty="0" err="1" smtClean="0"/>
              <a:t>psychoactives</a:t>
            </a:r>
            <a:r>
              <a:rPr lang="fr-FR" sz="2000" b="1" i="1" dirty="0" smtClean="0"/>
              <a:t> sont classées en :</a:t>
            </a:r>
          </a:p>
          <a:p>
            <a:pPr>
              <a:buNone/>
            </a:pPr>
            <a:endParaRPr lang="en-US" sz="2000" dirty="0" smtClean="0"/>
          </a:p>
          <a:p>
            <a:r>
              <a:rPr lang="fr-FR" sz="2000" b="1" i="1" u="sng" dirty="0" smtClean="0">
                <a:solidFill>
                  <a:srgbClr val="A00804"/>
                </a:solidFill>
              </a:rPr>
              <a:t>Psycholeptiques</a:t>
            </a:r>
            <a:r>
              <a:rPr lang="fr-FR" sz="2000" b="1" i="1" dirty="0" smtClean="0"/>
              <a:t> : </a:t>
            </a:r>
            <a:r>
              <a:rPr lang="fr-FR" sz="2000" dirty="0" smtClean="0"/>
              <a:t>effet sédatif, tels : neuroleptiques, tranquillisants, hypnotiques (barbituriques et non barbituriques).</a:t>
            </a:r>
          </a:p>
          <a:p>
            <a:endParaRPr lang="en-US" sz="2000" dirty="0" smtClean="0"/>
          </a:p>
          <a:p>
            <a:r>
              <a:rPr lang="fr-FR" sz="2000" b="1" i="1" u="sng" dirty="0" smtClean="0">
                <a:solidFill>
                  <a:srgbClr val="A00804"/>
                </a:solidFill>
              </a:rPr>
              <a:t>Psychoanaleptiques :</a:t>
            </a:r>
            <a:r>
              <a:rPr lang="fr-FR" sz="2000" dirty="0" smtClean="0"/>
              <a:t> antidépresseurs, psychostimulants (amphétamines) et les psychotoniques (thé, café).</a:t>
            </a:r>
          </a:p>
          <a:p>
            <a:endParaRPr lang="en-US" sz="2000" dirty="0" smtClean="0"/>
          </a:p>
          <a:p>
            <a:r>
              <a:rPr lang="fr-FR" sz="2000" b="1" i="1" u="sng" dirty="0" smtClean="0">
                <a:solidFill>
                  <a:srgbClr val="A00804"/>
                </a:solidFill>
              </a:rPr>
              <a:t>Psychodysleptiques : </a:t>
            </a:r>
            <a:r>
              <a:rPr lang="fr-FR" sz="2000" dirty="0" smtClean="0"/>
              <a:t>perturbateurs de l’activité psychique, tels : stupéfiants (tableau B) et enivrants.</a:t>
            </a:r>
            <a:endParaRPr lang="en-US" sz="2000" dirty="0" smtClean="0"/>
          </a:p>
          <a:p>
            <a:pPr eaLnBrk="1" hangingPunct="1">
              <a:buFont typeface="Wingdings" pitchFamily="2" charset="2"/>
              <a:buNone/>
            </a:pPr>
            <a:endParaRPr lang="fr-FR" sz="2000" dirty="0" smtClean="0"/>
          </a:p>
          <a:p>
            <a:pPr eaLnBrk="1" hangingPunct="1">
              <a:buFont typeface="Wingdings" pitchFamily="2" charset="2"/>
              <a:buNone/>
            </a:pPr>
            <a:endParaRPr lang="fr-FR" sz="2000" dirty="0" smtClean="0"/>
          </a:p>
        </p:txBody>
      </p:sp>
      <p:sp>
        <p:nvSpPr>
          <p:cNvPr id="4" name="Rectangle 2"/>
          <p:cNvSpPr txBox="1">
            <a:spLocks noChangeArrowheads="1"/>
          </p:cNvSpPr>
          <p:nvPr/>
        </p:nvSpPr>
        <p:spPr bwMode="auto">
          <a:xfrm>
            <a:off x="785782" y="0"/>
            <a:ext cx="8743950" cy="480994"/>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1800" b="1" i="0" u="none" strike="noStrike" kern="0" cap="none" spc="0" normalizeH="0" baseline="0" noProof="0" dirty="0" smtClean="0">
                <a:ln>
                  <a:noFill/>
                </a:ln>
                <a:solidFill>
                  <a:schemeClr val="tx2"/>
                </a:solidFill>
                <a:effectLst/>
                <a:uLnTx/>
                <a:uFillTx/>
                <a:latin typeface="+mj-lt"/>
                <a:ea typeface="+mj-ea"/>
                <a:cs typeface="+mj-cs"/>
              </a:rPr>
              <a:t>LA TOXICOMANIE</a:t>
            </a:r>
          </a:p>
        </p:txBody>
      </p:sp>
      <p:sp>
        <p:nvSpPr>
          <p:cNvPr id="5" name="Titre 4"/>
          <p:cNvSpPr>
            <a:spLocks noGrp="1"/>
          </p:cNvSpPr>
          <p:nvPr>
            <p:ph type="title"/>
          </p:nvPr>
        </p:nvSpPr>
        <p:spPr>
          <a:xfrm>
            <a:off x="1200150" y="714356"/>
            <a:ext cx="8372506" cy="552464"/>
          </a:xfrm>
        </p:spPr>
        <p:txBody>
          <a:bodyPr/>
          <a:lstStyle/>
          <a:p>
            <a:r>
              <a:rPr lang="fr-FR" sz="2000" b="1" dirty="0" smtClean="0"/>
              <a:t>II/</a:t>
            </a:r>
            <a:r>
              <a:rPr lang="fr-FR" sz="2000" b="1" u="sng" dirty="0" smtClean="0"/>
              <a:t>La classification pharmacologique de DELAY et DENICKER (</a:t>
            </a:r>
            <a:r>
              <a:rPr lang="fr-FR" sz="2000" b="1" u="sng" dirty="0" smtClean="0">
                <a:sym typeface="Wingdings" pitchFamily="2" charset="2"/>
              </a:rPr>
              <a:t>1957)</a:t>
            </a:r>
            <a:endParaRPr lang="fr-FR" sz="2000" b="1" u="sng"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Nature">
  <a:themeElements>
    <a:clrScheme name="Nature 2">
      <a:dk1>
        <a:srgbClr val="5B5249"/>
      </a:dk1>
      <a:lt1>
        <a:srgbClr val="FFFFFF"/>
      </a:lt1>
      <a:dk2>
        <a:srgbClr val="2A3D7A"/>
      </a:dk2>
      <a:lt2>
        <a:srgbClr val="CEC8BA"/>
      </a:lt2>
      <a:accent1>
        <a:srgbClr val="C9DDF1"/>
      </a:accent1>
      <a:accent2>
        <a:srgbClr val="FAC164"/>
      </a:accent2>
      <a:accent3>
        <a:srgbClr val="FFFFFF"/>
      </a:accent3>
      <a:accent4>
        <a:srgbClr val="4C453D"/>
      </a:accent4>
      <a:accent5>
        <a:srgbClr val="E1EBF7"/>
      </a:accent5>
      <a:accent6>
        <a:srgbClr val="E3AF5A"/>
      </a:accent6>
      <a:hlink>
        <a:srgbClr val="B0AE6A"/>
      </a:hlink>
      <a:folHlink>
        <a:srgbClr val="C3E684"/>
      </a:folHlink>
    </a:clrScheme>
    <a:fontScheme name="Natur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fr-FR"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fr-FR"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charset="0"/>
          </a:defRPr>
        </a:defPPr>
      </a:lstStyle>
    </a:lnDef>
  </a:objectDefaults>
  <a:extraClrSchemeLst>
    <a:extraClrScheme>
      <a:clrScheme name="Nature 1">
        <a:dk1>
          <a:srgbClr val="666699"/>
        </a:dk1>
        <a:lt1>
          <a:srgbClr val="FFFFCC"/>
        </a:lt1>
        <a:dk2>
          <a:srgbClr val="687FCA"/>
        </a:dk2>
        <a:lt2>
          <a:srgbClr val="192449"/>
        </a:lt2>
        <a:accent1>
          <a:srgbClr val="C9DDF1"/>
        </a:accent1>
        <a:accent2>
          <a:srgbClr val="FAC164"/>
        </a:accent2>
        <a:accent3>
          <a:srgbClr val="B9C0E1"/>
        </a:accent3>
        <a:accent4>
          <a:srgbClr val="DADAAE"/>
        </a:accent4>
        <a:accent5>
          <a:srgbClr val="E1EBF7"/>
        </a:accent5>
        <a:accent6>
          <a:srgbClr val="E3AF5A"/>
        </a:accent6>
        <a:hlink>
          <a:srgbClr val="B0AE6A"/>
        </a:hlink>
        <a:folHlink>
          <a:srgbClr val="C3E684"/>
        </a:folHlink>
      </a:clrScheme>
      <a:clrMap bg1="dk2" tx1="lt1" bg2="dk1" tx2="lt2" accent1="accent1" accent2="accent2" accent3="accent3" accent4="accent4" accent5="accent5" accent6="accent6" hlink="hlink" folHlink="folHlink"/>
    </a:extraClrScheme>
    <a:extraClrScheme>
      <a:clrScheme name="Nature 2">
        <a:dk1>
          <a:srgbClr val="5B5249"/>
        </a:dk1>
        <a:lt1>
          <a:srgbClr val="FFFFFF"/>
        </a:lt1>
        <a:dk2>
          <a:srgbClr val="2A3D7A"/>
        </a:dk2>
        <a:lt2>
          <a:srgbClr val="CEC8BA"/>
        </a:lt2>
        <a:accent1>
          <a:srgbClr val="C9DDF1"/>
        </a:accent1>
        <a:accent2>
          <a:srgbClr val="FAC164"/>
        </a:accent2>
        <a:accent3>
          <a:srgbClr val="FFFFFF"/>
        </a:accent3>
        <a:accent4>
          <a:srgbClr val="4C453D"/>
        </a:accent4>
        <a:accent5>
          <a:srgbClr val="E1EBF7"/>
        </a:accent5>
        <a:accent6>
          <a:srgbClr val="E3AF5A"/>
        </a:accent6>
        <a:hlink>
          <a:srgbClr val="B0AE6A"/>
        </a:hlink>
        <a:folHlink>
          <a:srgbClr val="C3E684"/>
        </a:folHlink>
      </a:clrScheme>
      <a:clrMap bg1="lt1" tx1="dk1" bg2="lt2" tx2="dk2" accent1="accent1" accent2="accent2" accent3="accent3" accent4="accent4" accent5="accent5" accent6="accent6" hlink="hlink" folHlink="folHlink"/>
    </a:extraClrScheme>
    <a:extraClrScheme>
      <a:clrScheme name="Nature 3">
        <a:dk1>
          <a:srgbClr val="333333"/>
        </a:dk1>
        <a:lt1>
          <a:srgbClr val="FFFFFF"/>
        </a:lt1>
        <a:dk2>
          <a:srgbClr val="000000"/>
        </a:dk2>
        <a:lt2>
          <a:srgbClr val="DDDDDD"/>
        </a:lt2>
        <a:accent1>
          <a:srgbClr val="DDDDDD"/>
        </a:accent1>
        <a:accent2>
          <a:srgbClr val="B2B2B2"/>
        </a:accent2>
        <a:accent3>
          <a:srgbClr val="FFFFFF"/>
        </a:accent3>
        <a:accent4>
          <a:srgbClr val="2A2A2A"/>
        </a:accent4>
        <a:accent5>
          <a:srgbClr val="EBEBEB"/>
        </a:accent5>
        <a:accent6>
          <a:srgbClr val="A1A1A1"/>
        </a:accent6>
        <a:hlink>
          <a:srgbClr val="808080"/>
        </a:hlink>
        <a:folHlink>
          <a:srgbClr val="5F5F5F"/>
        </a:folHlink>
      </a:clrScheme>
      <a:clrMap bg1="lt1" tx1="dk1" bg2="lt2" tx2="dk2" accent1="accent1" accent2="accent2" accent3="accent3" accent4="accent4" accent5="accent5" accent6="accent6" hlink="hlink" folHlink="folHlink"/>
    </a:extraClrScheme>
    <a:extraClrScheme>
      <a:clrScheme name="Nature 4">
        <a:dk1>
          <a:srgbClr val="8061A5"/>
        </a:dk1>
        <a:lt1>
          <a:srgbClr val="FFFFCC"/>
        </a:lt1>
        <a:dk2>
          <a:srgbClr val="967DB5"/>
        </a:dk2>
        <a:lt2>
          <a:srgbClr val="192449"/>
        </a:lt2>
        <a:accent1>
          <a:srgbClr val="D6C9F1"/>
        </a:accent1>
        <a:accent2>
          <a:srgbClr val="FAC164"/>
        </a:accent2>
        <a:accent3>
          <a:srgbClr val="C9BFD7"/>
        </a:accent3>
        <a:accent4>
          <a:srgbClr val="DADAAE"/>
        </a:accent4>
        <a:accent5>
          <a:srgbClr val="E8E1F7"/>
        </a:accent5>
        <a:accent6>
          <a:srgbClr val="E3AF5A"/>
        </a:accent6>
        <a:hlink>
          <a:srgbClr val="B0AE6A"/>
        </a:hlink>
        <a:folHlink>
          <a:srgbClr val="C3E684"/>
        </a:folHlink>
      </a:clrScheme>
      <a:clrMap bg1="dk2" tx1="lt1" bg2="dk1" tx2="lt2" accent1="accent1" accent2="accent2" accent3="accent3" accent4="accent4" accent5="accent5" accent6="accent6" hlink="hlink" folHlink="folHlink"/>
    </a:extraClrScheme>
    <a:extraClrScheme>
      <a:clrScheme name="Nature 5">
        <a:dk1>
          <a:srgbClr val="5B5249"/>
        </a:dk1>
        <a:lt1>
          <a:srgbClr val="FFFFFF"/>
        </a:lt1>
        <a:dk2>
          <a:srgbClr val="2A3D7A"/>
        </a:dk2>
        <a:lt2>
          <a:srgbClr val="CEC8BA"/>
        </a:lt2>
        <a:accent1>
          <a:srgbClr val="C9DDF1"/>
        </a:accent1>
        <a:accent2>
          <a:srgbClr val="FAC164"/>
        </a:accent2>
        <a:accent3>
          <a:srgbClr val="FFFFFF"/>
        </a:accent3>
        <a:accent4>
          <a:srgbClr val="4C453D"/>
        </a:accent4>
        <a:accent5>
          <a:srgbClr val="E1EBF7"/>
        </a:accent5>
        <a:accent6>
          <a:srgbClr val="E3AF5A"/>
        </a:accent6>
        <a:hlink>
          <a:srgbClr val="993333"/>
        </a:hlink>
        <a:folHlink>
          <a:srgbClr val="333399"/>
        </a:folHlink>
      </a:clrScheme>
      <a:clrMap bg1="lt1" tx1="dk1" bg2="lt2" tx2="dk2" accent1="accent1" accent2="accent2" accent3="accent3" accent4="accent4" accent5="accent5" accent6="accent6" hlink="hlink" folHlink="folHlink"/>
    </a:extraClrScheme>
  </a:extraClrSchemeLst>
</a:theme>
</file>

<file path=ppt/theme/themeOverride1.xml><?xml version="1.0" encoding="utf-8"?>
<a:themeOverride xmlns:a="http://schemas.openxmlformats.org/drawingml/2006/main">
  <a:clrScheme name="Nature 5">
    <a:dk1>
      <a:srgbClr val="5B5249"/>
    </a:dk1>
    <a:lt1>
      <a:srgbClr val="FFFFFF"/>
    </a:lt1>
    <a:dk2>
      <a:srgbClr val="2A3D7A"/>
    </a:dk2>
    <a:lt2>
      <a:srgbClr val="CEC8BA"/>
    </a:lt2>
    <a:accent1>
      <a:srgbClr val="C9DDF1"/>
    </a:accent1>
    <a:accent2>
      <a:srgbClr val="FAC164"/>
    </a:accent2>
    <a:accent3>
      <a:srgbClr val="FFFFFF"/>
    </a:accent3>
    <a:accent4>
      <a:srgbClr val="4C453D"/>
    </a:accent4>
    <a:accent5>
      <a:srgbClr val="E1EBF7"/>
    </a:accent5>
    <a:accent6>
      <a:srgbClr val="E3AF5A"/>
    </a:accent6>
    <a:hlink>
      <a:srgbClr val="993333"/>
    </a:hlink>
    <a:folHlink>
      <a:srgbClr val="333399"/>
    </a:folHlink>
  </a:clrScheme>
</a:themeOverride>
</file>

<file path=docProps/app.xml><?xml version="1.0" encoding="utf-8"?>
<Properties xmlns="http://schemas.openxmlformats.org/officeDocument/2006/extended-properties" xmlns:vt="http://schemas.openxmlformats.org/officeDocument/2006/docPropsVTypes">
  <Template>C:\Program Files\Microsoft Office\Templates\Presentation Designs\Nature.pot</Template>
  <TotalTime>7588</TotalTime>
  <Words>641</Words>
  <Application>Microsoft Office PowerPoint</Application>
  <PresentationFormat>Diapositives 35 mm</PresentationFormat>
  <Paragraphs>321</Paragraphs>
  <Slides>28</Slides>
  <Notes>0</Notes>
  <HiddenSlides>0</HiddenSlides>
  <MMClips>0</MMClips>
  <ScaleCrop>false</ScaleCrop>
  <HeadingPairs>
    <vt:vector size="4" baseType="variant">
      <vt:variant>
        <vt:lpstr>Thème</vt:lpstr>
      </vt:variant>
      <vt:variant>
        <vt:i4>1</vt:i4>
      </vt:variant>
      <vt:variant>
        <vt:lpstr>Titres des diapositives</vt:lpstr>
      </vt:variant>
      <vt:variant>
        <vt:i4>28</vt:i4>
      </vt:variant>
    </vt:vector>
  </HeadingPairs>
  <TitlesOfParts>
    <vt:vector size="29" baseType="lpstr">
      <vt:lpstr>Nature</vt:lpstr>
      <vt:lpstr>LA TOXICOMANIE</vt:lpstr>
      <vt:lpstr>I- GENERALITES/INTRODUCTION:</vt:lpstr>
      <vt:lpstr>I- GENERALITES/INTRODUCTION:</vt:lpstr>
      <vt:lpstr>I- GENERALITES/INTRODUCTION:</vt:lpstr>
      <vt:lpstr>I- GENERALITES/INTRODUCTION:</vt:lpstr>
      <vt:lpstr>I- GENERALITES/INTRODUCTION:</vt:lpstr>
      <vt:lpstr>I- GENERALITES/INTRODUCTION:</vt:lpstr>
      <vt:lpstr>II/La classification pharmacologique de DELAY et DENICKER (1957)</vt:lpstr>
      <vt:lpstr>II/La classification pharmacologique de DELAY et DENICKER (1957)</vt:lpstr>
      <vt:lpstr>III/LES SUBSTANCES TOXICOMANOGENES</vt:lpstr>
      <vt:lpstr>III/LES SUBSTANCES TOXICOMANOGENES</vt:lpstr>
      <vt:lpstr>III/LES SUBSTANCES TOXICOMANOGENES</vt:lpstr>
      <vt:lpstr>III/LES SUBSTANCES TOXICOMANOGENES</vt:lpstr>
      <vt:lpstr>III/LES SUBSTANCES TOXICOMANOGENES</vt:lpstr>
      <vt:lpstr>III/LES SUBSTANCES TOXICOMANOGENES</vt:lpstr>
      <vt:lpstr>III/LES SUBSTANCES TOXICOMANOGENES</vt:lpstr>
      <vt:lpstr>III/LES SUBSTANCES TOXICOMANOGENES</vt:lpstr>
      <vt:lpstr>IV/ EXPERTISE MEDICO-LEGALE :</vt:lpstr>
      <vt:lpstr>IV/ EXPERTISE MEDICO-LEGALE :</vt:lpstr>
      <vt:lpstr>IV/ EXPERTISE MEDICO-LEGALE :</vt:lpstr>
      <vt:lpstr>V/ LEGISLATION :</vt:lpstr>
      <vt:lpstr>V/ LEGISLATION :</vt:lpstr>
      <vt:lpstr>V/ LEGISLATION :</vt:lpstr>
      <vt:lpstr>V/ LEGISLATION :</vt:lpstr>
      <vt:lpstr>V/ LEGISLATION :</vt:lpstr>
      <vt:lpstr>V/ LEGISLATION :</vt:lpstr>
      <vt:lpstr>V/ LEGISLATION :</vt:lpstr>
      <vt:lpstr>Diapositive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HEMORRAGIES INTRA-ALVEOLAIRES</dc:title>
  <dc:creator>DR LIEGEON</dc:creator>
  <cp:lastModifiedBy>hp</cp:lastModifiedBy>
  <cp:revision>167</cp:revision>
  <dcterms:created xsi:type="dcterms:W3CDTF">2004-01-24T23:31:37Z</dcterms:created>
  <dcterms:modified xsi:type="dcterms:W3CDTF">2021-01-17T19:32:15Z</dcterms:modified>
</cp:coreProperties>
</file>