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332" r:id="rId3"/>
    <p:sldId id="312" r:id="rId4"/>
    <p:sldId id="313" r:id="rId5"/>
    <p:sldId id="330" r:id="rId6"/>
    <p:sldId id="329" r:id="rId7"/>
    <p:sldId id="314" r:id="rId8"/>
    <p:sldId id="331" r:id="rId9"/>
    <p:sldId id="315" r:id="rId10"/>
    <p:sldId id="316" r:id="rId11"/>
    <p:sldId id="317" r:id="rId12"/>
    <p:sldId id="318" r:id="rId13"/>
    <p:sldId id="319" r:id="rId14"/>
    <p:sldId id="320" r:id="rId15"/>
    <p:sldId id="321" r:id="rId16"/>
    <p:sldId id="322" r:id="rId17"/>
    <p:sldId id="323" r:id="rId18"/>
    <p:sldId id="324" r:id="rId19"/>
    <p:sldId id="325" r:id="rId20"/>
    <p:sldId id="326" r:id="rId21"/>
    <p:sldId id="327" r:id="rId22"/>
    <p:sldId id="328" r:id="rId23"/>
    <p:sldId id="333" r:id="rId24"/>
    <p:sldId id="298" r:id="rId25"/>
  </p:sldIdLst>
  <p:sldSz cx="10287000" cy="6858000" type="35mm"/>
  <p:notesSz cx="6858000" cy="9144000"/>
  <p:defaultTextStyle>
    <a:defPPr>
      <a:defRPr lang="fr-FR"/>
    </a:defPPr>
    <a:lvl1pPr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1pPr>
    <a:lvl2pPr marL="4572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2pPr>
    <a:lvl3pPr marL="9144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3pPr>
    <a:lvl4pPr marL="13716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4pPr>
    <a:lvl5pPr marL="18288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08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132" autoAdjust="0"/>
    <p:restoredTop sz="90929"/>
  </p:normalViewPr>
  <p:slideViewPr>
    <p:cSldViewPr>
      <p:cViewPr>
        <p:scale>
          <a:sx n="70" d="100"/>
          <a:sy n="70" d="100"/>
        </p:scale>
        <p:origin x="-984" y="-84"/>
      </p:cViewPr>
      <p:guideLst>
        <p:guide orient="horz" pos="2160"/>
        <p:guide pos="32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2"/>
          <p:cNvSpPr>
            <a:spLocks noChangeArrowheads="1"/>
          </p:cNvSpPr>
          <p:nvPr/>
        </p:nvSpPr>
        <p:spPr bwMode="hidden">
          <a:xfrm>
            <a:off x="257175" y="3200400"/>
            <a:ext cx="9858375"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fr-FR">
              <a:effectLst/>
            </a:endParaRPr>
          </a:p>
        </p:txBody>
      </p:sp>
      <p:pic>
        <p:nvPicPr>
          <p:cNvPr id="5" name="Picture 3" descr="D:\FRONTPAGE THEMES\NATURE\ANABNR2.PNG"/>
          <p:cNvPicPr>
            <a:picLocks noChangeAspect="1" noChangeArrowheads="1"/>
          </p:cNvPicPr>
          <p:nvPr/>
        </p:nvPicPr>
        <p:blipFill>
          <a:blip r:embed="rId2" cstate="print"/>
          <a:srcRect l="-900" t="-1314" r="-2" b="-36961"/>
          <a:stretch>
            <a:fillRect/>
          </a:stretch>
        </p:blipFill>
        <p:spPr bwMode="auto">
          <a:xfrm>
            <a:off x="600075" y="3200400"/>
            <a:ext cx="9515475" cy="1158875"/>
          </a:xfrm>
          <a:prstGeom prst="rect">
            <a:avLst/>
          </a:prstGeom>
          <a:noFill/>
          <a:ln w="9525">
            <a:noFill/>
            <a:miter lim="800000"/>
            <a:headEnd/>
            <a:tailEnd/>
          </a:ln>
        </p:spPr>
      </p:pic>
      <p:sp>
        <p:nvSpPr>
          <p:cNvPr id="6" name="Rectangle 4"/>
          <p:cNvSpPr>
            <a:spLocks noChangeArrowheads="1"/>
          </p:cNvSpPr>
          <p:nvPr/>
        </p:nvSpPr>
        <p:spPr bwMode="hidden">
          <a:xfrm>
            <a:off x="895350" y="2895600"/>
            <a:ext cx="342900" cy="9906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fr-FR">
              <a:effectLst/>
            </a:endParaRPr>
          </a:p>
        </p:txBody>
      </p:sp>
      <p:sp>
        <p:nvSpPr>
          <p:cNvPr id="6149" name="Rectangle 5"/>
          <p:cNvSpPr>
            <a:spLocks noGrp="1" noChangeArrowheads="1"/>
          </p:cNvSpPr>
          <p:nvPr>
            <p:ph type="ctrTitle"/>
          </p:nvPr>
        </p:nvSpPr>
        <p:spPr>
          <a:xfrm>
            <a:off x="1285875" y="1981200"/>
            <a:ext cx="8743950" cy="1143000"/>
          </a:xfrm>
        </p:spPr>
        <p:txBody>
          <a:bodyPr/>
          <a:lstStyle>
            <a:lvl1pPr>
              <a:defRPr/>
            </a:lvl1pPr>
          </a:lstStyle>
          <a:p>
            <a:r>
              <a:rPr lang="fr-FR"/>
              <a:t>Cliquez pour modifier le style du titre du masque</a:t>
            </a:r>
          </a:p>
        </p:txBody>
      </p:sp>
      <p:sp>
        <p:nvSpPr>
          <p:cNvPr id="6150" name="Rectangle 6"/>
          <p:cNvSpPr>
            <a:spLocks noGrp="1" noChangeArrowheads="1"/>
          </p:cNvSpPr>
          <p:nvPr>
            <p:ph type="subTitle" idx="1"/>
          </p:nvPr>
        </p:nvSpPr>
        <p:spPr>
          <a:xfrm>
            <a:off x="2293938" y="4351338"/>
            <a:ext cx="7200900" cy="1371600"/>
          </a:xfrm>
        </p:spPr>
        <p:txBody>
          <a:bodyPr/>
          <a:lstStyle>
            <a:lvl1pPr marL="0" indent="0">
              <a:buFont typeface="Wingdings" pitchFamily="2" charset="2"/>
              <a:buNone/>
              <a:defRPr/>
            </a:lvl1pPr>
          </a:lstStyle>
          <a:p>
            <a:r>
              <a:rPr lang="fr-FR"/>
              <a:t>Cliquez pour modifier le style des sous-titres du masque</a:t>
            </a:r>
          </a:p>
        </p:txBody>
      </p:sp>
      <p:sp>
        <p:nvSpPr>
          <p:cNvPr id="7" name="Rectangle 7"/>
          <p:cNvSpPr>
            <a:spLocks noGrp="1" noChangeArrowheads="1"/>
          </p:cNvSpPr>
          <p:nvPr>
            <p:ph type="dt" sz="half" idx="10"/>
          </p:nvPr>
        </p:nvSpPr>
        <p:spPr>
          <a:xfrm>
            <a:off x="771525" y="6324600"/>
            <a:ext cx="2143125" cy="457200"/>
          </a:xfrm>
        </p:spPr>
        <p:txBody>
          <a:bodyPr/>
          <a:lstStyle>
            <a:lvl1pPr>
              <a:defRPr smtClean="0"/>
            </a:lvl1pPr>
          </a:lstStyle>
          <a:p>
            <a:pPr>
              <a:defRPr/>
            </a:pPr>
            <a:endParaRPr lang="fr-FR"/>
          </a:p>
        </p:txBody>
      </p:sp>
      <p:sp>
        <p:nvSpPr>
          <p:cNvPr id="8" name="Rectangle 8"/>
          <p:cNvSpPr>
            <a:spLocks noGrp="1" noChangeArrowheads="1"/>
          </p:cNvSpPr>
          <p:nvPr>
            <p:ph type="ftr" sz="quarter" idx="11"/>
          </p:nvPr>
        </p:nvSpPr>
        <p:spPr>
          <a:xfrm>
            <a:off x="3514725" y="6324600"/>
            <a:ext cx="3257550" cy="457200"/>
          </a:xfrm>
        </p:spPr>
        <p:txBody>
          <a:bodyPr/>
          <a:lstStyle>
            <a:lvl1pPr>
              <a:defRPr smtClean="0"/>
            </a:lvl1pPr>
          </a:lstStyle>
          <a:p>
            <a:pPr>
              <a:defRPr/>
            </a:pPr>
            <a:endParaRPr lang="fr-FR"/>
          </a:p>
        </p:txBody>
      </p:sp>
      <p:sp>
        <p:nvSpPr>
          <p:cNvPr id="9" name="Rectangle 9"/>
          <p:cNvSpPr>
            <a:spLocks noGrp="1" noChangeArrowheads="1"/>
          </p:cNvSpPr>
          <p:nvPr>
            <p:ph type="sldNum" sz="quarter" idx="12"/>
          </p:nvPr>
        </p:nvSpPr>
        <p:spPr>
          <a:xfrm>
            <a:off x="7372350" y="6324600"/>
            <a:ext cx="2143125" cy="457200"/>
          </a:xfrm>
        </p:spPr>
        <p:txBody>
          <a:bodyPr/>
          <a:lstStyle>
            <a:lvl1pPr>
              <a:defRPr sz="1400" smtClean="0"/>
            </a:lvl1pPr>
          </a:lstStyle>
          <a:p>
            <a:pPr>
              <a:defRPr/>
            </a:pPr>
            <a:fld id="{0C4C6AC9-9CC8-4EA5-95DB-C66DDF996A0A}"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8A46310E-8755-4DA9-9D6D-8FBE816548E8}" type="slidenum">
              <a:rPr lang="fr-FR"/>
              <a:pPr>
                <a:defRPr/>
              </a:pPr>
              <a:t>‹N°›</a:t>
            </a:fld>
            <a:endParaRPr lang="fr-FR"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8113" y="838200"/>
            <a:ext cx="2185987" cy="53784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200150" y="838200"/>
            <a:ext cx="6405563" cy="53784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DC8924F7-74E8-4855-B033-BD8AF504EDBA}" type="slidenum">
              <a:rPr lang="fr-FR"/>
              <a:pPr>
                <a:defRPr/>
              </a:pPr>
              <a:t>‹N°›</a:t>
            </a:fld>
            <a:endParaRPr lang="fr-F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4666F92C-B883-4208-A48A-152A199BF9AE}" type="slidenum">
              <a:rPr lang="fr-FR"/>
              <a:pPr>
                <a:defRPr/>
              </a:pPr>
              <a:t>‹N°›</a:t>
            </a:fld>
            <a:endParaRPr lang="fr-FR"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12800" y="4406900"/>
            <a:ext cx="874395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49379AE2-857C-4B78-B0A6-F4A6B1E40202}" type="slidenum">
              <a:rPr lang="fr-FR"/>
              <a:pPr>
                <a:defRPr/>
              </a:pPr>
              <a:t>‹N°›</a:t>
            </a:fld>
            <a:endParaRPr lang="fr-FR"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200150" y="210185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648325" y="210185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4891AD84-570C-4A0B-AF1B-034F63ABED42}" type="slidenum">
              <a:rPr lang="fr-FR"/>
              <a:pPr>
                <a:defRPr/>
              </a:pPr>
              <a:t>‹N°›</a:t>
            </a:fld>
            <a:endParaRPr lang="fr-FR"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14350" y="274638"/>
            <a:ext cx="92583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endParaRPr lang="fr-FR"/>
          </a:p>
        </p:txBody>
      </p:sp>
      <p:sp>
        <p:nvSpPr>
          <p:cNvPr id="8" name="Rectangle 8"/>
          <p:cNvSpPr>
            <a:spLocks noGrp="1" noChangeArrowheads="1"/>
          </p:cNvSpPr>
          <p:nvPr>
            <p:ph type="ftr" sz="quarter" idx="11"/>
          </p:nvPr>
        </p:nvSpPr>
        <p:spPr>
          <a:ln/>
        </p:spPr>
        <p:txBody>
          <a:bodyPr/>
          <a:lstStyle>
            <a:lvl1pPr>
              <a:defRPr/>
            </a:lvl1pPr>
          </a:lstStyle>
          <a:p>
            <a:pPr>
              <a:defRPr/>
            </a:pPr>
            <a:endParaRPr lang="fr-FR"/>
          </a:p>
        </p:txBody>
      </p:sp>
      <p:sp>
        <p:nvSpPr>
          <p:cNvPr id="9" name="Rectangle 11"/>
          <p:cNvSpPr>
            <a:spLocks noGrp="1" noChangeArrowheads="1"/>
          </p:cNvSpPr>
          <p:nvPr>
            <p:ph type="sldNum" sz="quarter" idx="12"/>
          </p:nvPr>
        </p:nvSpPr>
        <p:spPr>
          <a:ln/>
        </p:spPr>
        <p:txBody>
          <a:bodyPr/>
          <a:lstStyle>
            <a:lvl1pPr>
              <a:defRPr/>
            </a:lvl1pPr>
          </a:lstStyle>
          <a:p>
            <a:pPr>
              <a:defRPr/>
            </a:pPr>
            <a:fld id="{639DF72E-AE27-4A45-86B0-C0FBB3786536}" type="slidenum">
              <a:rPr lang="fr-FR"/>
              <a:pPr>
                <a:defRPr/>
              </a:pPr>
              <a:t>‹N°›</a:t>
            </a:fld>
            <a:endParaRPr lang="fr-FR"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endParaRPr lang="fr-FR"/>
          </a:p>
        </p:txBody>
      </p:sp>
      <p:sp>
        <p:nvSpPr>
          <p:cNvPr id="4" name="Rectangle 8"/>
          <p:cNvSpPr>
            <a:spLocks noGrp="1" noChangeArrowheads="1"/>
          </p:cNvSpPr>
          <p:nvPr>
            <p:ph type="ftr" sz="quarter" idx="11"/>
          </p:nvPr>
        </p:nvSpPr>
        <p:spPr>
          <a:ln/>
        </p:spPr>
        <p:txBody>
          <a:bodyPr/>
          <a:lstStyle>
            <a:lvl1pPr>
              <a:defRPr/>
            </a:lvl1pPr>
          </a:lstStyle>
          <a:p>
            <a:pPr>
              <a:defRPr/>
            </a:pPr>
            <a:endParaRPr lang="fr-FR"/>
          </a:p>
        </p:txBody>
      </p:sp>
      <p:sp>
        <p:nvSpPr>
          <p:cNvPr id="5" name="Rectangle 11"/>
          <p:cNvSpPr>
            <a:spLocks noGrp="1" noChangeArrowheads="1"/>
          </p:cNvSpPr>
          <p:nvPr>
            <p:ph type="sldNum" sz="quarter" idx="12"/>
          </p:nvPr>
        </p:nvSpPr>
        <p:spPr>
          <a:ln/>
        </p:spPr>
        <p:txBody>
          <a:bodyPr/>
          <a:lstStyle>
            <a:lvl1pPr>
              <a:defRPr/>
            </a:lvl1pPr>
          </a:lstStyle>
          <a:p>
            <a:pPr>
              <a:defRPr/>
            </a:pPr>
            <a:fld id="{05FD903A-B0A2-45A0-A693-CCC0F029ACD8}" type="slidenum">
              <a:rPr lang="fr-FR"/>
              <a:pPr>
                <a:defRPr/>
              </a:pPr>
              <a:t>‹N°›</a:t>
            </a:fld>
            <a:endParaRPr lang="fr-FR"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fr-FR"/>
          </a:p>
        </p:txBody>
      </p:sp>
      <p:sp>
        <p:nvSpPr>
          <p:cNvPr id="3" name="Rectangle 8"/>
          <p:cNvSpPr>
            <a:spLocks noGrp="1" noChangeArrowheads="1"/>
          </p:cNvSpPr>
          <p:nvPr>
            <p:ph type="ftr" sz="quarter" idx="11"/>
          </p:nvPr>
        </p:nvSpPr>
        <p:spPr>
          <a:ln/>
        </p:spPr>
        <p:txBody>
          <a:bodyPr/>
          <a:lstStyle>
            <a:lvl1pPr>
              <a:defRPr/>
            </a:lvl1pPr>
          </a:lstStyle>
          <a:p>
            <a:pPr>
              <a:defRPr/>
            </a:pPr>
            <a:endParaRPr lang="fr-FR"/>
          </a:p>
        </p:txBody>
      </p:sp>
      <p:sp>
        <p:nvSpPr>
          <p:cNvPr id="4" name="Rectangle 11"/>
          <p:cNvSpPr>
            <a:spLocks noGrp="1" noChangeArrowheads="1"/>
          </p:cNvSpPr>
          <p:nvPr>
            <p:ph type="sldNum" sz="quarter" idx="12"/>
          </p:nvPr>
        </p:nvSpPr>
        <p:spPr>
          <a:ln/>
        </p:spPr>
        <p:txBody>
          <a:bodyPr/>
          <a:lstStyle>
            <a:lvl1pPr>
              <a:defRPr/>
            </a:lvl1pPr>
          </a:lstStyle>
          <a:p>
            <a:pPr>
              <a:defRPr/>
            </a:pPr>
            <a:fld id="{9B9C667A-EF91-4401-8EC5-D8EFF1512E5E}" type="slidenum">
              <a:rPr lang="fr-FR"/>
              <a:pPr>
                <a:defRPr/>
              </a:pPr>
              <a:t>‹N°›</a:t>
            </a:fld>
            <a:endParaRPr lang="fr-FR"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14350" y="273050"/>
            <a:ext cx="3384550"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EC61A573-65FB-45B1-93D2-B69386AAD387}" type="slidenum">
              <a:rPr lang="fr-FR"/>
              <a:pPr>
                <a:defRPr/>
              </a:pPr>
              <a:t>‹N°›</a:t>
            </a:fld>
            <a:endParaRPr lang="fr-FR"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16125" y="4800600"/>
            <a:ext cx="61722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FDBC3FFB-54C7-43F5-9657-9BF4A557827B}" type="slidenum">
              <a:rPr lang="fr-FR"/>
              <a:pPr>
                <a:defRPr/>
              </a:pPr>
              <a:t>‹N°›</a:t>
            </a:fld>
            <a:endParaRPr lang="fr-FR"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hidden">
          <a:xfrm>
            <a:off x="171450" y="0"/>
            <a:ext cx="1628775"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fr-FR">
              <a:effectLst/>
            </a:endParaRPr>
          </a:p>
        </p:txBody>
      </p:sp>
      <p:sp>
        <p:nvSpPr>
          <p:cNvPr id="5123" name="Rectangle 3"/>
          <p:cNvSpPr>
            <a:spLocks noChangeArrowheads="1"/>
          </p:cNvSpPr>
          <p:nvPr/>
        </p:nvSpPr>
        <p:spPr bwMode="hidden">
          <a:xfrm>
            <a:off x="1885950" y="0"/>
            <a:ext cx="840105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fr-FR">
              <a:effectLst/>
            </a:endParaRPr>
          </a:p>
        </p:txBody>
      </p:sp>
      <p:sp>
        <p:nvSpPr>
          <p:cNvPr id="5124" name="Rectangle 4" descr="Stationery"/>
          <p:cNvSpPr>
            <a:spLocks noChangeArrowheads="1"/>
          </p:cNvSpPr>
          <p:nvPr/>
        </p:nvSpPr>
        <p:spPr bwMode="auto">
          <a:xfrm>
            <a:off x="514350" y="0"/>
            <a:ext cx="1371600" cy="762000"/>
          </a:xfrm>
          <a:prstGeom prst="rect">
            <a:avLst/>
          </a:prstGeom>
          <a:blipFill dpi="0" rotWithShape="0">
            <a:blip r:embed="rId13" cstate="print"/>
            <a:srcRect/>
            <a:tile tx="0" ty="0" sx="100000" sy="100000" flip="none" algn="tl"/>
          </a:blipFill>
          <a:ln w="9525">
            <a:noFill/>
            <a:miter lim="800000"/>
            <a:headEnd/>
            <a:tailEnd/>
          </a:ln>
          <a:effectLst/>
        </p:spPr>
        <p:txBody>
          <a:bodyPr wrap="none" anchor="ctr"/>
          <a:lstStyle/>
          <a:p>
            <a:pPr algn="ctr">
              <a:defRPr/>
            </a:pPr>
            <a:endParaRPr lang="fr-FR">
              <a:effectLst/>
            </a:endParaRPr>
          </a:p>
        </p:txBody>
      </p:sp>
      <p:sp>
        <p:nvSpPr>
          <p:cNvPr id="5125" name="Rectangle 5" descr="Stationery"/>
          <p:cNvSpPr>
            <a:spLocks noChangeArrowheads="1"/>
          </p:cNvSpPr>
          <p:nvPr/>
        </p:nvSpPr>
        <p:spPr bwMode="auto">
          <a:xfrm>
            <a:off x="0" y="0"/>
            <a:ext cx="514350" cy="6858000"/>
          </a:xfrm>
          <a:prstGeom prst="rect">
            <a:avLst/>
          </a:prstGeom>
          <a:blipFill dpi="0" rotWithShape="0">
            <a:blip r:embed="rId13" cstate="print"/>
            <a:srcRect/>
            <a:tile tx="0" ty="0" sx="100000" sy="100000" flip="none" algn="tl"/>
          </a:blipFill>
          <a:ln w="9525">
            <a:noFill/>
            <a:miter lim="800000"/>
            <a:headEnd/>
            <a:tailEnd/>
          </a:ln>
          <a:effectLst/>
        </p:spPr>
        <p:txBody>
          <a:bodyPr wrap="none" anchor="ctr"/>
          <a:lstStyle/>
          <a:p>
            <a:pPr algn="ctr">
              <a:defRPr/>
            </a:pPr>
            <a:endParaRPr lang="fr-FR">
              <a:effectLst/>
            </a:endParaRPr>
          </a:p>
        </p:txBody>
      </p:sp>
      <p:sp>
        <p:nvSpPr>
          <p:cNvPr id="1030" name="Rectangle 6"/>
          <p:cNvSpPr>
            <a:spLocks noGrp="1" noChangeArrowheads="1"/>
          </p:cNvSpPr>
          <p:nvPr>
            <p:ph type="title"/>
          </p:nvPr>
        </p:nvSpPr>
        <p:spPr bwMode="auto">
          <a:xfrm>
            <a:off x="1200150" y="838200"/>
            <a:ext cx="874395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 du masque</a:t>
            </a:r>
          </a:p>
        </p:txBody>
      </p:sp>
      <p:sp>
        <p:nvSpPr>
          <p:cNvPr id="5127" name="Rectangle 7"/>
          <p:cNvSpPr>
            <a:spLocks noGrp="1" noChangeArrowheads="1"/>
          </p:cNvSpPr>
          <p:nvPr>
            <p:ph type="dt" sz="half" idx="2"/>
          </p:nvPr>
        </p:nvSpPr>
        <p:spPr bwMode="auto">
          <a:xfrm>
            <a:off x="1200150" y="6413500"/>
            <a:ext cx="2143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smtClean="0">
                <a:solidFill>
                  <a:schemeClr val="tx2"/>
                </a:solidFill>
                <a:effectLst/>
              </a:defRPr>
            </a:lvl1pPr>
          </a:lstStyle>
          <a:p>
            <a:pPr>
              <a:defRPr/>
            </a:pPr>
            <a:endParaRPr lang="fr-FR"/>
          </a:p>
        </p:txBody>
      </p:sp>
      <p:sp>
        <p:nvSpPr>
          <p:cNvPr id="5128" name="Rectangle 8"/>
          <p:cNvSpPr>
            <a:spLocks noGrp="1" noChangeArrowheads="1"/>
          </p:cNvSpPr>
          <p:nvPr>
            <p:ph type="ftr" sz="quarter" idx="3"/>
          </p:nvPr>
        </p:nvSpPr>
        <p:spPr bwMode="auto">
          <a:xfrm>
            <a:off x="3857625" y="6413500"/>
            <a:ext cx="32575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smtClean="0">
                <a:solidFill>
                  <a:schemeClr val="tx2"/>
                </a:solidFill>
                <a:effectLst/>
              </a:defRPr>
            </a:lvl1pPr>
          </a:lstStyle>
          <a:p>
            <a:pPr>
              <a:defRPr/>
            </a:pPr>
            <a:endParaRPr lang="fr-FR"/>
          </a:p>
        </p:txBody>
      </p:sp>
      <p:pic>
        <p:nvPicPr>
          <p:cNvPr id="1033" name="Picture 9" descr="C:\Wendy\anabnr2.GIF"/>
          <p:cNvPicPr>
            <a:picLocks noChangeAspect="1" noChangeArrowheads="1"/>
          </p:cNvPicPr>
          <p:nvPr/>
        </p:nvPicPr>
        <p:blipFill>
          <a:blip r:embed="rId14" cstate="print"/>
          <a:srcRect/>
          <a:stretch>
            <a:fillRect/>
          </a:stretch>
        </p:blipFill>
        <p:spPr bwMode="auto">
          <a:xfrm>
            <a:off x="1382713" y="0"/>
            <a:ext cx="8904287" cy="754063"/>
          </a:xfrm>
          <a:prstGeom prst="rect">
            <a:avLst/>
          </a:prstGeom>
          <a:noFill/>
          <a:ln w="9525">
            <a:noFill/>
            <a:miter lim="800000"/>
            <a:headEnd/>
            <a:tailEnd/>
          </a:ln>
        </p:spPr>
      </p:pic>
      <p:sp>
        <p:nvSpPr>
          <p:cNvPr id="5130" name="Rectangle 10"/>
          <p:cNvSpPr>
            <a:spLocks noChangeArrowheads="1"/>
          </p:cNvSpPr>
          <p:nvPr/>
        </p:nvSpPr>
        <p:spPr bwMode="auto">
          <a:xfrm>
            <a:off x="342900" y="457200"/>
            <a:ext cx="2828925" cy="3048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fr-FR">
              <a:effectLst/>
            </a:endParaRPr>
          </a:p>
        </p:txBody>
      </p:sp>
      <p:sp>
        <p:nvSpPr>
          <p:cNvPr id="5131" name="Rectangle 11"/>
          <p:cNvSpPr>
            <a:spLocks noGrp="1" noChangeArrowheads="1"/>
          </p:cNvSpPr>
          <p:nvPr>
            <p:ph type="sldNum" sz="quarter" idx="4"/>
          </p:nvPr>
        </p:nvSpPr>
        <p:spPr bwMode="auto">
          <a:xfrm>
            <a:off x="9258300" y="6413500"/>
            <a:ext cx="10287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mtClean="0">
                <a:solidFill>
                  <a:schemeClr val="tx2"/>
                </a:solidFill>
                <a:effectLst/>
              </a:defRPr>
            </a:lvl1pPr>
          </a:lstStyle>
          <a:p>
            <a:pPr>
              <a:defRPr/>
            </a:pPr>
            <a:fld id="{17CFAD19-37F2-4E3B-907E-963C9B6BD25F}" type="slidenum">
              <a:rPr lang="fr-FR"/>
              <a:pPr>
                <a:defRPr/>
              </a:pPr>
              <a:t>‹N°›</a:t>
            </a:fld>
            <a:endParaRPr lang="fr-FR" sz="1400"/>
          </a:p>
        </p:txBody>
      </p:sp>
      <p:sp>
        <p:nvSpPr>
          <p:cNvPr id="1036" name="Rectangle 12"/>
          <p:cNvSpPr>
            <a:spLocks noGrp="1" noChangeArrowheads="1"/>
          </p:cNvSpPr>
          <p:nvPr>
            <p:ph type="body" idx="1"/>
          </p:nvPr>
        </p:nvSpPr>
        <p:spPr bwMode="auto">
          <a:xfrm>
            <a:off x="1200150" y="2101850"/>
            <a:ext cx="87439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14344" y="1357298"/>
            <a:ext cx="8743950" cy="1624026"/>
          </a:xfrm>
        </p:spPr>
        <p:txBody>
          <a:bodyPr/>
          <a:lstStyle/>
          <a:p>
            <a:pPr algn="ctr" eaLnBrk="1" hangingPunct="1"/>
            <a:r>
              <a:rPr lang="fr-FR" sz="7200" dirty="0" smtClean="0">
                <a:latin typeface="Algerian" pitchFamily="82" charset="0"/>
              </a:rPr>
              <a:t>LA TOXICOMANIE</a:t>
            </a:r>
          </a:p>
        </p:txBody>
      </p:sp>
      <p:pic>
        <p:nvPicPr>
          <p:cNvPr id="19458" name="Picture 2" descr="نتيجة بحث الصور عن ‪toxicomanie‬‏"/>
          <p:cNvPicPr>
            <a:picLocks noChangeAspect="1" noChangeArrowheads="1"/>
          </p:cNvPicPr>
          <p:nvPr/>
        </p:nvPicPr>
        <p:blipFill>
          <a:blip r:embed="rId3"/>
          <a:srcRect/>
          <a:stretch>
            <a:fillRect/>
          </a:stretch>
        </p:blipFill>
        <p:spPr bwMode="auto">
          <a:xfrm>
            <a:off x="3648085" y="142852"/>
            <a:ext cx="2924175" cy="1562100"/>
          </a:xfrm>
          <a:prstGeom prst="rect">
            <a:avLst/>
          </a:prstGeom>
          <a:noFill/>
        </p:spPr>
      </p:pic>
      <p:pic>
        <p:nvPicPr>
          <p:cNvPr id="19460" name="Picture 4" descr="نتيجة بحث الصور عن ‪toxicomanie‬‏"/>
          <p:cNvPicPr>
            <a:picLocks noChangeAspect="1" noChangeArrowheads="1"/>
          </p:cNvPicPr>
          <p:nvPr/>
        </p:nvPicPr>
        <p:blipFill>
          <a:blip r:embed="rId4"/>
          <a:srcRect/>
          <a:stretch>
            <a:fillRect/>
          </a:stretch>
        </p:blipFill>
        <p:spPr bwMode="auto">
          <a:xfrm>
            <a:off x="3686186" y="4986359"/>
            <a:ext cx="3028950" cy="1514475"/>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533980" y="1628800"/>
            <a:ext cx="6967106" cy="4114800"/>
          </a:xfrm>
        </p:spPr>
        <p:txBody>
          <a:bodyPr/>
          <a:lstStyle/>
          <a:p>
            <a:pPr lvl="0"/>
            <a:r>
              <a:rPr lang="fr-FR" sz="2000" b="1" u="sng" dirty="0" smtClean="0"/>
              <a:t>LES OPIACES</a:t>
            </a:r>
            <a:r>
              <a:rPr lang="fr-FR" sz="2000" b="1" dirty="0" smtClean="0"/>
              <a:t> :</a:t>
            </a:r>
            <a:endParaRPr lang="en-US" sz="2000" dirty="0" smtClean="0"/>
          </a:p>
          <a:p>
            <a:pPr>
              <a:buNone/>
            </a:pPr>
            <a:r>
              <a:rPr lang="fr-FR" sz="2000" b="1" dirty="0" smtClean="0"/>
              <a:t>Opium=</a:t>
            </a:r>
            <a:r>
              <a:rPr lang="fr-FR" sz="2000" dirty="0" smtClean="0"/>
              <a:t>suc laiteux obtenu par incision de la capsule du pavot.</a:t>
            </a:r>
            <a:endParaRPr lang="en-US" sz="2000" dirty="0" smtClean="0"/>
          </a:p>
          <a:p>
            <a:pPr>
              <a:buNone/>
            </a:pPr>
            <a:r>
              <a:rPr lang="fr-FR" sz="2000" b="1" dirty="0" smtClean="0"/>
              <a:t>Morphine.</a:t>
            </a:r>
            <a:endParaRPr lang="en-US" sz="2000" dirty="0" smtClean="0"/>
          </a:p>
          <a:p>
            <a:pPr>
              <a:buNone/>
            </a:pPr>
            <a:r>
              <a:rPr lang="fr-FR" sz="2000" b="1" dirty="0" smtClean="0"/>
              <a:t>Héroïne</a:t>
            </a:r>
            <a:endParaRPr lang="en-US" sz="2000" dirty="0" smtClean="0"/>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pic>
        <p:nvPicPr>
          <p:cNvPr id="14338" name="Picture 2" descr="نتيجة بحث الصور عن ‪opium morphine heroin‬‏"/>
          <p:cNvPicPr>
            <a:picLocks noChangeAspect="1" noChangeArrowheads="1"/>
          </p:cNvPicPr>
          <p:nvPr/>
        </p:nvPicPr>
        <p:blipFill>
          <a:blip r:embed="rId2"/>
          <a:srcRect/>
          <a:stretch>
            <a:fillRect/>
          </a:stretch>
        </p:blipFill>
        <p:spPr bwMode="auto">
          <a:xfrm>
            <a:off x="1142972" y="3357562"/>
            <a:ext cx="2266950" cy="2019301"/>
          </a:xfrm>
          <a:prstGeom prst="rect">
            <a:avLst/>
          </a:prstGeom>
          <a:noFill/>
        </p:spPr>
      </p:pic>
      <p:pic>
        <p:nvPicPr>
          <p:cNvPr id="14340" name="Picture 4" descr="نتيجة بحث الصور عن ‪opium morphine heroin‬‏"/>
          <p:cNvPicPr>
            <a:picLocks noChangeAspect="1" noChangeArrowheads="1"/>
          </p:cNvPicPr>
          <p:nvPr/>
        </p:nvPicPr>
        <p:blipFill>
          <a:blip r:embed="rId3"/>
          <a:srcRect/>
          <a:stretch>
            <a:fillRect/>
          </a:stretch>
        </p:blipFill>
        <p:spPr bwMode="auto">
          <a:xfrm>
            <a:off x="4000492" y="3500438"/>
            <a:ext cx="2781300" cy="1647825"/>
          </a:xfrm>
          <a:prstGeom prst="rect">
            <a:avLst/>
          </a:prstGeom>
          <a:noFill/>
        </p:spPr>
      </p:pic>
      <p:pic>
        <p:nvPicPr>
          <p:cNvPr id="14342" name="Picture 6" descr="نتيجة بحث الصور عن ‪opium morphine heroin‬‏"/>
          <p:cNvPicPr>
            <a:picLocks noChangeAspect="1" noChangeArrowheads="1"/>
          </p:cNvPicPr>
          <p:nvPr/>
        </p:nvPicPr>
        <p:blipFill>
          <a:blip r:embed="rId4"/>
          <a:srcRect/>
          <a:stretch>
            <a:fillRect/>
          </a:stretch>
        </p:blipFill>
        <p:spPr bwMode="auto">
          <a:xfrm>
            <a:off x="7786706" y="3714752"/>
            <a:ext cx="2057400" cy="13716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962476" y="1428736"/>
            <a:ext cx="7967238" cy="4114800"/>
          </a:xfrm>
        </p:spPr>
        <p:txBody>
          <a:bodyPr/>
          <a:lstStyle/>
          <a:p>
            <a:pPr lvl="0"/>
            <a:r>
              <a:rPr lang="fr-FR" sz="2000" b="1" u="sng" dirty="0" smtClean="0"/>
              <a:t>LA COCAINE</a:t>
            </a:r>
            <a:r>
              <a:rPr lang="fr-FR" sz="2000" b="1" dirty="0" smtClean="0"/>
              <a:t> :</a:t>
            </a:r>
            <a:r>
              <a:rPr lang="fr-FR" sz="2000" dirty="0" smtClean="0"/>
              <a:t> c’est un alcaloïde extrait de la noix de </a:t>
            </a:r>
            <a:r>
              <a:rPr lang="fr-FR" sz="2000" b="1" dirty="0" smtClean="0"/>
              <a:t>coca=</a:t>
            </a:r>
            <a:r>
              <a:rPr lang="fr-FR" sz="2000" dirty="0" smtClean="0"/>
              <a:t>poudre blanche.</a:t>
            </a:r>
            <a:endParaRPr lang="en-US"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r>
              <a:rPr lang="fr-FR" sz="2000" dirty="0" smtClean="0"/>
              <a:t> </a:t>
            </a:r>
            <a:r>
              <a:rPr lang="fr-FR" sz="2000" b="1" dirty="0" smtClean="0"/>
              <a:t>D-</a:t>
            </a:r>
            <a:r>
              <a:rPr lang="fr-FR" sz="2000" b="1" u="sng" dirty="0" smtClean="0"/>
              <a:t>LSD25</a:t>
            </a:r>
            <a:r>
              <a:rPr lang="fr-FR" sz="2000" b="1" dirty="0" smtClean="0"/>
              <a:t>=</a:t>
            </a:r>
            <a:r>
              <a:rPr lang="fr-FR" sz="2000" dirty="0" smtClean="0"/>
              <a:t>Diéthylamide de l’Acide lysergique : corps synthétique de l’ergot de    seigle ; c’est un liquide incolore, inodore et sans saveur.</a:t>
            </a:r>
            <a:endParaRPr lang="en-US" sz="2000" dirty="0" smtClean="0"/>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sp>
        <p:nvSpPr>
          <p:cNvPr id="13314" name="AutoShape 2"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16" name="AutoShape 4"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18" name="AutoShape 6"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0" name="AutoShape 8"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2" name="AutoShape 10"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4" name="AutoShape 12"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6" name="AutoShape 14"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8" name="AutoShape 16"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3330" name="Picture 18" descr="نتيجة بحث الصور عن ‪cocaine‬‏"/>
          <p:cNvPicPr>
            <a:picLocks noChangeAspect="1" noChangeArrowheads="1"/>
          </p:cNvPicPr>
          <p:nvPr/>
        </p:nvPicPr>
        <p:blipFill>
          <a:blip r:embed="rId2"/>
          <a:srcRect/>
          <a:stretch>
            <a:fillRect/>
          </a:stretch>
        </p:blipFill>
        <p:spPr bwMode="auto">
          <a:xfrm>
            <a:off x="3428988" y="2071678"/>
            <a:ext cx="2857500" cy="1600200"/>
          </a:xfrm>
          <a:prstGeom prst="rect">
            <a:avLst/>
          </a:prstGeom>
          <a:noFill/>
        </p:spPr>
      </p:pic>
      <p:sp>
        <p:nvSpPr>
          <p:cNvPr id="13332" name="AutoShape 20"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4" name="AutoShape 22"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6" name="AutoShape 24"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8" name="AutoShape 26"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0" name="AutoShape 28"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2" name="AutoShape 30"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4" name="AutoShape 32"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6" name="AutoShape 34"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3348" name="Picture 36" descr="نتيجة بحث الصور عن ‪lsd25‬‏"/>
          <p:cNvPicPr>
            <a:picLocks noChangeAspect="1" noChangeArrowheads="1"/>
          </p:cNvPicPr>
          <p:nvPr/>
        </p:nvPicPr>
        <p:blipFill>
          <a:blip r:embed="rId3"/>
          <a:srcRect/>
          <a:stretch>
            <a:fillRect/>
          </a:stretch>
        </p:blipFill>
        <p:spPr bwMode="auto">
          <a:xfrm>
            <a:off x="4071930" y="4714884"/>
            <a:ext cx="2133600" cy="185738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33914" y="1628800"/>
            <a:ext cx="8967370" cy="4586282"/>
          </a:xfrm>
        </p:spPr>
        <p:txBody>
          <a:bodyPr/>
          <a:lstStyle/>
          <a:p>
            <a:r>
              <a:rPr lang="fr-FR" sz="2000" b="1" dirty="0" smtClean="0"/>
              <a:t>E-</a:t>
            </a:r>
            <a:r>
              <a:rPr lang="fr-FR" sz="2000" b="1" u="sng" dirty="0" smtClean="0"/>
              <a:t>LES MEDICAMENTS PSYCHOTROPES</a:t>
            </a:r>
            <a:r>
              <a:rPr lang="fr-FR" sz="2000" b="1" dirty="0" smtClean="0"/>
              <a:t> :</a:t>
            </a:r>
            <a:r>
              <a:rPr lang="fr-FR" sz="2000" dirty="0" smtClean="0"/>
              <a:t> notamment les hypnotiques classés en</a:t>
            </a:r>
            <a:endParaRPr lang="en-US" sz="2000" dirty="0" smtClean="0"/>
          </a:p>
          <a:p>
            <a:pPr>
              <a:buNone/>
            </a:pPr>
            <a:r>
              <a:rPr lang="fr-FR" sz="2000" dirty="0" smtClean="0"/>
              <a:t>BARBITURIQUES per os/ IV : </a:t>
            </a:r>
            <a:r>
              <a:rPr lang="fr-FR" sz="2000" dirty="0" err="1" smtClean="0"/>
              <a:t>Gardenal</a:t>
            </a:r>
            <a:r>
              <a:rPr lang="fr-FR" sz="2000" dirty="0" smtClean="0"/>
              <a:t>.</a:t>
            </a:r>
            <a:endParaRPr lang="en-US" sz="2000" dirty="0" smtClean="0"/>
          </a:p>
          <a:p>
            <a:pPr>
              <a:buNone/>
            </a:pPr>
            <a:r>
              <a:rPr lang="fr-FR" sz="2000" dirty="0" smtClean="0"/>
              <a:t>BENZODIAZEPINES : </a:t>
            </a:r>
            <a:r>
              <a:rPr lang="fr-FR" sz="2000" dirty="0" err="1" smtClean="0"/>
              <a:t>Tranxene</a:t>
            </a:r>
            <a:r>
              <a:rPr lang="fr-FR" sz="2000" dirty="0" smtClean="0"/>
              <a:t>, </a:t>
            </a:r>
            <a:r>
              <a:rPr lang="fr-FR" sz="2000" dirty="0" err="1" smtClean="0"/>
              <a:t>Temesta</a:t>
            </a:r>
            <a:r>
              <a:rPr lang="fr-FR" sz="2000" dirty="0" smtClean="0"/>
              <a:t>, </a:t>
            </a:r>
            <a:r>
              <a:rPr lang="fr-FR" sz="2000" dirty="0" err="1" smtClean="0"/>
              <a:t>Librium</a:t>
            </a:r>
            <a:r>
              <a:rPr lang="fr-FR" sz="2000" dirty="0" smtClean="0"/>
              <a:t>.</a:t>
            </a:r>
            <a:endParaRPr lang="en-US" sz="2000" dirty="0" smtClean="0"/>
          </a:p>
          <a:p>
            <a:pPr>
              <a:buNone/>
            </a:pPr>
            <a:r>
              <a:rPr lang="fr-FR" sz="2000" dirty="0" smtClean="0"/>
              <a:t>DERIVES OPIACES : Antitussifs et Analgésiques : SEDRAL (dérivé morphinique),</a:t>
            </a:r>
          </a:p>
          <a:p>
            <a:pPr>
              <a:buNone/>
            </a:pPr>
            <a:r>
              <a:rPr lang="fr-FR" sz="2000" dirty="0" smtClean="0"/>
              <a:t>NEOCODION (Codéine).</a:t>
            </a:r>
            <a:endParaRPr lang="en-US" sz="2000" dirty="0" smtClean="0"/>
          </a:p>
          <a:p>
            <a:pPr>
              <a:buNone/>
            </a:pPr>
            <a:r>
              <a:rPr lang="en-US" sz="2000" dirty="0" smtClean="0"/>
              <a:t>MORPHINO-MIMETIQUES: </a:t>
            </a:r>
            <a:r>
              <a:rPr lang="en-US" sz="2000" dirty="0" err="1" smtClean="0"/>
              <a:t>Palfium</a:t>
            </a:r>
            <a:r>
              <a:rPr lang="en-US" sz="2000" dirty="0" smtClean="0"/>
              <a:t>, </a:t>
            </a:r>
            <a:r>
              <a:rPr lang="en-US" sz="2000" dirty="0" err="1" smtClean="0"/>
              <a:t>Dolosal</a:t>
            </a:r>
            <a:r>
              <a:rPr lang="en-US" sz="2000" dirty="0" smtClean="0"/>
              <a:t>, </a:t>
            </a:r>
            <a:r>
              <a:rPr lang="en-US" sz="2000" dirty="0" err="1" smtClean="0"/>
              <a:t>Temgesic</a:t>
            </a:r>
            <a:r>
              <a:rPr lang="en-US" sz="2000" dirty="0" smtClean="0"/>
              <a:t>.</a:t>
            </a:r>
          </a:p>
          <a:p>
            <a:pPr>
              <a:buNone/>
            </a:pPr>
            <a:endParaRPr lang="en-US" sz="2000" dirty="0" smtClean="0"/>
          </a:p>
          <a:p>
            <a:r>
              <a:rPr lang="en-US" sz="2000" b="1" dirty="0" smtClean="0"/>
              <a:t> F-</a:t>
            </a:r>
            <a:r>
              <a:rPr lang="en-US" sz="2000" b="1" u="sng" dirty="0" smtClean="0"/>
              <a:t>ALCOOL</a:t>
            </a:r>
            <a:r>
              <a:rPr lang="en-US" sz="2000" dirty="0" smtClean="0"/>
              <a:t>. </a:t>
            </a:r>
          </a:p>
          <a:p>
            <a:endParaRPr lang="fr-FR" sz="2000" dirty="0" smtClean="0"/>
          </a:p>
          <a:p>
            <a:endParaRPr lang="en-US" sz="2000" dirty="0" smtClean="0"/>
          </a:p>
          <a:p>
            <a:r>
              <a:rPr lang="en-US" sz="2000" b="1" dirty="0" smtClean="0"/>
              <a:t>G-</a:t>
            </a:r>
            <a:r>
              <a:rPr lang="en-US" sz="2000" b="1" u="sng" dirty="0" smtClean="0"/>
              <a:t>TABAC, CAFE, THE, SOLVANTS.</a:t>
            </a:r>
            <a:endParaRPr lang="en-US" sz="2000" dirty="0" smtClean="0"/>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sp>
        <p:nvSpPr>
          <p:cNvPr id="12290" name="AutoShape 2" descr="نتيجة بحث الصور عن ‪psychotrop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292" name="AutoShape 4" descr="نتيجة بحث الصور عن ‪psychotrop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2294" name="Picture 6" descr="نتيجة بحث الصور عن ‪psychotropes‬‏"/>
          <p:cNvPicPr>
            <a:picLocks noChangeAspect="1" noChangeArrowheads="1"/>
          </p:cNvPicPr>
          <p:nvPr/>
        </p:nvPicPr>
        <p:blipFill>
          <a:blip r:embed="rId2"/>
          <a:srcRect/>
          <a:stretch>
            <a:fillRect/>
          </a:stretch>
        </p:blipFill>
        <p:spPr bwMode="auto">
          <a:xfrm>
            <a:off x="7500954" y="2000240"/>
            <a:ext cx="1928826" cy="1071570"/>
          </a:xfrm>
          <a:prstGeom prst="rect">
            <a:avLst/>
          </a:prstGeom>
          <a:noFill/>
        </p:spPr>
      </p:pic>
      <p:sp>
        <p:nvSpPr>
          <p:cNvPr id="12296" name="AutoShape 8" descr="نتيجة بحث الصور عن ‪alc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298" name="AutoShape 10" descr="نتيجة بحث الصور عن ‪alc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300" name="AutoShape 12" descr="نتيجة بحث الصور عن ‪alc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302" name="AutoShape 14" descr="نتيجة بحث الصور عن ‪alc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304" name="AutoShape 16" descr="نتيجة بحث الصور عن ‪alc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2306" name="Picture 18" descr="نتيجة بحث الصور عن ‪alcool‬‏"/>
          <p:cNvPicPr>
            <a:picLocks noChangeAspect="1" noChangeArrowheads="1"/>
          </p:cNvPicPr>
          <p:nvPr/>
        </p:nvPicPr>
        <p:blipFill>
          <a:blip r:embed="rId3" cstate="print"/>
          <a:srcRect/>
          <a:stretch>
            <a:fillRect/>
          </a:stretch>
        </p:blipFill>
        <p:spPr bwMode="auto">
          <a:xfrm>
            <a:off x="7572392" y="4000504"/>
            <a:ext cx="2000264" cy="1143008"/>
          </a:xfrm>
          <a:prstGeom prst="rect">
            <a:avLst/>
          </a:prstGeom>
          <a:noFill/>
        </p:spPr>
      </p:pic>
      <p:sp>
        <p:nvSpPr>
          <p:cNvPr id="12308" name="AutoShape 20" descr="نتيجة بحث الصور عن ‪taba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310" name="AutoShape 22" descr="نتيجة بحث الصور عن ‪taba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312" name="AutoShape 24" descr="نتيجة بحث الصور عن ‪taba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2314" name="Picture 26" descr="نتيجة بحث الصور عن ‪tabac‬‏"/>
          <p:cNvPicPr>
            <a:picLocks noChangeAspect="1" noChangeArrowheads="1"/>
          </p:cNvPicPr>
          <p:nvPr/>
        </p:nvPicPr>
        <p:blipFill>
          <a:blip r:embed="rId4"/>
          <a:srcRect/>
          <a:stretch>
            <a:fillRect/>
          </a:stretch>
        </p:blipFill>
        <p:spPr bwMode="auto">
          <a:xfrm>
            <a:off x="7572392" y="5786454"/>
            <a:ext cx="1857388" cy="81440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319666" y="1628800"/>
            <a:ext cx="7824362" cy="4114800"/>
          </a:xfrm>
        </p:spPr>
        <p:txBody>
          <a:bodyPr/>
          <a:lstStyle/>
          <a:p>
            <a:pPr>
              <a:buNone/>
            </a:pPr>
            <a:r>
              <a:rPr lang="fr-FR" sz="2000" b="1" dirty="0" smtClean="0"/>
              <a:t>A-</a:t>
            </a:r>
            <a:r>
              <a:rPr lang="fr-FR" sz="2000" b="1" u="sng" dirty="0" smtClean="0"/>
              <a:t>Circonstances de découverte : </a:t>
            </a:r>
          </a:p>
          <a:p>
            <a:pPr>
              <a:buNone/>
            </a:pPr>
            <a:endParaRPr lang="en-US" sz="2000" dirty="0" smtClean="0"/>
          </a:p>
          <a:p>
            <a:r>
              <a:rPr lang="fr-FR" sz="2000" dirty="0" smtClean="0"/>
              <a:t>Découverte fortuite.</a:t>
            </a:r>
            <a:endParaRPr lang="en-US" sz="2000" dirty="0" smtClean="0"/>
          </a:p>
          <a:p>
            <a:r>
              <a:rPr lang="fr-FR" sz="2000" dirty="0" smtClean="0"/>
              <a:t>Intoxication aigue.</a:t>
            </a:r>
            <a:endParaRPr lang="en-US" sz="2000" dirty="0" smtClean="0"/>
          </a:p>
          <a:p>
            <a:r>
              <a:rPr lang="fr-FR" sz="2000" dirty="0" smtClean="0"/>
              <a:t>Sevrage ”état de manque”.</a:t>
            </a:r>
            <a:endParaRPr lang="en-US" sz="2000" dirty="0" smtClean="0"/>
          </a:p>
          <a:p>
            <a:r>
              <a:rPr lang="fr-FR" sz="2000" dirty="0" smtClean="0"/>
              <a:t>Demande de désintoxication par le sujet lui-même.</a:t>
            </a:r>
            <a:endParaRPr lang="en-US" sz="2000" dirty="0" smtClean="0"/>
          </a:p>
          <a:p>
            <a:r>
              <a:rPr lang="fr-FR" sz="2000" dirty="0" smtClean="0"/>
              <a:t>Complications : </a:t>
            </a:r>
          </a:p>
          <a:p>
            <a:pPr>
              <a:buNone/>
            </a:pPr>
            <a:r>
              <a:rPr lang="fr-FR" sz="2000" u="sng" dirty="0" smtClean="0"/>
              <a:t>Locales</a:t>
            </a:r>
            <a:r>
              <a:rPr lang="fr-FR" sz="2000" dirty="0" smtClean="0"/>
              <a:t> en fonction de la voie d’administration</a:t>
            </a:r>
            <a:r>
              <a:rPr lang="fr-FR" sz="2000" u="sng" dirty="0" smtClean="0"/>
              <a:t>, </a:t>
            </a:r>
          </a:p>
          <a:p>
            <a:pPr>
              <a:buNone/>
            </a:pPr>
            <a:r>
              <a:rPr lang="fr-FR" sz="2000" u="sng" dirty="0" smtClean="0"/>
              <a:t>Générales</a:t>
            </a:r>
            <a:r>
              <a:rPr lang="fr-FR" sz="2000" dirty="0" smtClean="0"/>
              <a:t> tels que la détresse respiratoire, le collapsus, un tableau psychiatrique : psychose cannabique et cocaïnique...</a:t>
            </a:r>
            <a:endParaRPr lang="en-US" sz="2000" dirty="0" smtClean="0"/>
          </a:p>
          <a:p>
            <a:r>
              <a:rPr lang="fr-FR" sz="2000" dirty="0" smtClean="0"/>
              <a:t>Décès.</a:t>
            </a:r>
            <a:endParaRPr lang="en-US" sz="2000" dirty="0" smtClean="0"/>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IV/ </a:t>
            </a:r>
            <a:r>
              <a:rPr lang="fr-FR" sz="2000" b="1" u="sng" dirty="0" smtClean="0"/>
              <a:t>EXPERTISE MEDICO-LEGALE</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05352" y="1428736"/>
            <a:ext cx="8753056" cy="5143536"/>
          </a:xfrm>
        </p:spPr>
        <p:txBody>
          <a:bodyPr/>
          <a:lstStyle/>
          <a:p>
            <a:pPr>
              <a:buNone/>
            </a:pPr>
            <a:r>
              <a:rPr lang="fr-FR" sz="1800" b="1" dirty="0" smtClean="0"/>
              <a:t>B-</a:t>
            </a:r>
            <a:r>
              <a:rPr lang="fr-FR" sz="1800" b="1" u="sng" dirty="0" smtClean="0"/>
              <a:t>Examen clinique</a:t>
            </a:r>
            <a:endParaRPr lang="en-US" sz="1800" dirty="0" smtClean="0"/>
          </a:p>
          <a:p>
            <a:r>
              <a:rPr lang="fr-FR" sz="1800" dirty="0" smtClean="0"/>
              <a:t>Signes d’injections IV de l’héroïne : </a:t>
            </a:r>
            <a:r>
              <a:rPr lang="fr-FR" sz="1800" dirty="0" err="1" smtClean="0"/>
              <a:t>veinite</a:t>
            </a:r>
            <a:r>
              <a:rPr lang="fr-FR" sz="1800" dirty="0" smtClean="0"/>
              <a:t> rouge (inflammation) puis brune (sclérose) et enfin une décoloration nacrée persistant plusieurs années après le sevrage.</a:t>
            </a:r>
            <a:endParaRPr lang="en-US" sz="1800" dirty="0" smtClean="0"/>
          </a:p>
          <a:p>
            <a:r>
              <a:rPr lang="fr-FR" sz="1800" dirty="0" smtClean="0"/>
              <a:t>En péri-nasal : héroïne et cocaïne entrainent une irritation muqueuse allant à la perforation.</a:t>
            </a:r>
            <a:endParaRPr lang="en-US" sz="1800" dirty="0" smtClean="0"/>
          </a:p>
          <a:p>
            <a:r>
              <a:rPr lang="fr-FR" sz="1800" dirty="0" smtClean="0"/>
              <a:t>Troubles de la conscience, délire, dépression respiratoire...</a:t>
            </a:r>
            <a:endParaRPr lang="en-US" sz="1800" dirty="0" smtClean="0"/>
          </a:p>
          <a:p>
            <a:r>
              <a:rPr lang="fr-FR" sz="1800" dirty="0" smtClean="0"/>
              <a:t>Complications : IST (sida, hépatites), tétanos, septicémie, retentissement </a:t>
            </a:r>
            <a:r>
              <a:rPr lang="fr-FR" sz="1800" dirty="0" err="1" smtClean="0"/>
              <a:t>foeto</a:t>
            </a:r>
            <a:r>
              <a:rPr lang="fr-FR" sz="1800" dirty="0" smtClean="0"/>
              <a:t>-placentaire (RCIU, avortements, malformations fœtales, accouchement prématuré, mort périnatale), infertilité, déficit immunitaire, effet cancérigène, complications neurologiques.</a:t>
            </a:r>
            <a:endParaRPr lang="en-US" sz="1800" dirty="0" smtClean="0"/>
          </a:p>
          <a:p>
            <a:r>
              <a:rPr lang="fr-FR" sz="1800" dirty="0" smtClean="0"/>
              <a:t>En cas de </a:t>
            </a:r>
            <a:r>
              <a:rPr lang="fr-FR" sz="1800" u="sng" dirty="0" smtClean="0"/>
              <a:t>décès</a:t>
            </a:r>
            <a:r>
              <a:rPr lang="fr-FR" sz="1800" dirty="0" smtClean="0"/>
              <a:t> :</a:t>
            </a:r>
            <a:endParaRPr lang="en-US" sz="1800" dirty="0" smtClean="0"/>
          </a:p>
          <a:p>
            <a:pPr>
              <a:buNone/>
            </a:pPr>
            <a:r>
              <a:rPr lang="fr-FR" sz="1800" dirty="0" smtClean="0"/>
              <a:t> -Overdose : la seringue est retrouvée dans la veine. </a:t>
            </a:r>
            <a:endParaRPr lang="en-US" sz="1800" dirty="0" smtClean="0"/>
          </a:p>
          <a:p>
            <a:pPr>
              <a:buNone/>
            </a:pPr>
            <a:r>
              <a:rPr lang="fr-FR" sz="1800" dirty="0" smtClean="0"/>
              <a:t>-Suicide.</a:t>
            </a:r>
            <a:endParaRPr lang="en-US" sz="1800" dirty="0" smtClean="0"/>
          </a:p>
          <a:p>
            <a:pPr>
              <a:buNone/>
            </a:pPr>
            <a:r>
              <a:rPr lang="fr-FR" sz="1800" dirty="0" smtClean="0"/>
              <a:t>-Détresse respiratoire.</a:t>
            </a:r>
            <a:endParaRPr lang="en-US" sz="1800" dirty="0" smtClean="0"/>
          </a:p>
          <a:p>
            <a:pPr>
              <a:buNone/>
            </a:pPr>
            <a:r>
              <a:rPr lang="fr-FR" sz="1800" dirty="0" smtClean="0"/>
              <a:t>-Réaction allergique.</a:t>
            </a:r>
            <a:endParaRPr lang="en-US" sz="1800" dirty="0" smtClean="0"/>
          </a:p>
          <a:p>
            <a:pPr>
              <a:buNone/>
            </a:pPr>
            <a:r>
              <a:rPr lang="fr-FR" sz="1800" dirty="0" smtClean="0"/>
              <a:t>-Complications : collapsus, IDM, thrombose veineuse...</a:t>
            </a:r>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IV/ </a:t>
            </a:r>
            <a:r>
              <a:rPr lang="fr-FR" sz="2000" b="1" u="sng" dirty="0" smtClean="0"/>
              <a:t>EXPERTISE MEDICO-LEGALE</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319666" y="1885968"/>
            <a:ext cx="8324428" cy="4114800"/>
          </a:xfrm>
        </p:spPr>
        <p:txBody>
          <a:bodyPr/>
          <a:lstStyle/>
          <a:p>
            <a:pPr>
              <a:buNone/>
            </a:pPr>
            <a:r>
              <a:rPr lang="fr-FR" sz="1800" b="1" dirty="0" smtClean="0"/>
              <a:t>C-</a:t>
            </a:r>
            <a:r>
              <a:rPr lang="fr-FR" sz="1800" b="1" u="sng" dirty="0" smtClean="0"/>
              <a:t>Examens complémentaires</a:t>
            </a:r>
            <a:r>
              <a:rPr lang="fr-FR" sz="1800" dirty="0" smtClean="0"/>
              <a:t> notamment l’analyse toxicologique de tous les liquides biologiques (</a:t>
            </a:r>
            <a:r>
              <a:rPr lang="fr-FR" sz="1800" b="1" dirty="0" smtClean="0"/>
              <a:t>sang, contenu gastrique, urines</a:t>
            </a:r>
            <a:r>
              <a:rPr lang="fr-FR" sz="1800" dirty="0" smtClean="0"/>
              <a:t>), phanères (</a:t>
            </a:r>
            <a:r>
              <a:rPr lang="fr-FR" sz="1800" b="1" dirty="0" smtClean="0"/>
              <a:t>cheveux, ongles</a:t>
            </a:r>
            <a:r>
              <a:rPr lang="fr-FR" sz="1800" dirty="0" smtClean="0"/>
              <a:t>) ainsi que le matériel trouvé à proximité du corps (aiguille, seringues, ampoules, médicaments....). </a:t>
            </a:r>
            <a:endParaRPr lang="en-US" sz="1800" dirty="0" smtClean="0"/>
          </a:p>
          <a:p>
            <a:pPr>
              <a:buNone/>
            </a:pPr>
            <a:endParaRPr lang="fr-FR" sz="1800" dirty="0" smtClean="0"/>
          </a:p>
          <a:p>
            <a:pPr>
              <a:buNone/>
            </a:pPr>
            <a:r>
              <a:rPr lang="fr-FR" sz="1800" dirty="0" smtClean="0"/>
              <a:t>Pour l’Alcool éthylique : Alcoolémie, alcootest.</a:t>
            </a:r>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IV/ </a:t>
            </a:r>
            <a:r>
              <a:rPr lang="fr-FR" sz="2000" b="1" u="sng" dirty="0" smtClean="0"/>
              <a:t>EXPERTISE MEDICO-LEGALE</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33914" y="1357298"/>
            <a:ext cx="8467304" cy="5072098"/>
          </a:xfrm>
        </p:spPr>
        <p:txBody>
          <a:bodyPr/>
          <a:lstStyle/>
          <a:p>
            <a:pPr>
              <a:buNone/>
            </a:pPr>
            <a:r>
              <a:rPr lang="fr-FR" sz="1800" dirty="0" smtClean="0"/>
              <a:t>►Les trois conventions internationales sont ratifiées par l’Algérie par :</a:t>
            </a:r>
          </a:p>
          <a:p>
            <a:pPr>
              <a:buNone/>
            </a:pPr>
            <a:endParaRPr lang="en-US" sz="1800" dirty="0" smtClean="0"/>
          </a:p>
          <a:p>
            <a:r>
              <a:rPr lang="fr-FR" sz="1800" b="1" dirty="0" smtClean="0"/>
              <a:t>Décret n° 63-343 du 11 Septembre </a:t>
            </a:r>
            <a:r>
              <a:rPr lang="fr-FR" sz="1800" b="1" u="sng" dirty="0" smtClean="0"/>
              <a:t>1963</a:t>
            </a:r>
            <a:r>
              <a:rPr lang="fr-FR" sz="1800" dirty="0" smtClean="0"/>
              <a:t>portant adhésion avec réserves de l’Algérie à </a:t>
            </a:r>
            <a:r>
              <a:rPr lang="fr-FR" sz="1800" b="1" dirty="0" smtClean="0"/>
              <a:t>la convention unique sur les stupéfiants du 30 mars </a:t>
            </a:r>
            <a:r>
              <a:rPr lang="fr-FR" sz="1800" b="1" u="sng" dirty="0" smtClean="0"/>
              <a:t>1961</a:t>
            </a:r>
            <a:r>
              <a:rPr lang="fr-FR" sz="1800" dirty="0" smtClean="0"/>
              <a:t> ;</a:t>
            </a:r>
          </a:p>
          <a:p>
            <a:pPr>
              <a:buNone/>
            </a:pPr>
            <a:endParaRPr lang="en-US" sz="1800" dirty="0" smtClean="0"/>
          </a:p>
          <a:p>
            <a:r>
              <a:rPr lang="fr-FR" sz="1800" b="1" dirty="0" smtClean="0"/>
              <a:t>Décret n° 77-177 du 07 Décembre </a:t>
            </a:r>
            <a:r>
              <a:rPr lang="fr-FR" sz="1800" b="1" u="sng" dirty="0" smtClean="0"/>
              <a:t>1977</a:t>
            </a:r>
            <a:r>
              <a:rPr lang="fr-FR" sz="1800" dirty="0" smtClean="0"/>
              <a:t>relatif à la ratification de la </a:t>
            </a:r>
            <a:r>
              <a:rPr lang="fr-FR" sz="1800" b="1" dirty="0" smtClean="0"/>
              <a:t>convention sur les substances psychotropes, faite à Vienne le 21 février </a:t>
            </a:r>
            <a:r>
              <a:rPr lang="fr-FR" sz="1800" b="1" u="sng" dirty="0" smtClean="0"/>
              <a:t>1971</a:t>
            </a:r>
            <a:r>
              <a:rPr lang="fr-FR" sz="1800" b="1" dirty="0" smtClean="0"/>
              <a:t>.</a:t>
            </a:r>
          </a:p>
          <a:p>
            <a:pPr>
              <a:buNone/>
            </a:pPr>
            <a:endParaRPr lang="en-US" sz="1800" dirty="0" smtClean="0"/>
          </a:p>
          <a:p>
            <a:r>
              <a:rPr lang="fr-FR" sz="1800" b="1" dirty="0" smtClean="0"/>
              <a:t>Décret Présidentiel n° 95-41 du 28 Janvier </a:t>
            </a:r>
            <a:r>
              <a:rPr lang="fr-FR" sz="1800" b="1" u="sng" dirty="0" smtClean="0"/>
              <a:t>1995</a:t>
            </a:r>
            <a:r>
              <a:rPr lang="fr-FR" sz="1800" dirty="0" smtClean="0"/>
              <a:t>portant ratification, avec réserve, de </a:t>
            </a:r>
            <a:r>
              <a:rPr lang="fr-FR" sz="1800" b="1" dirty="0" smtClean="0"/>
              <a:t>la convention des Nations Unies contre le trafic illicite des stupéfiants et des substances psychotropes, adoptée à Vienne le 20 décembre </a:t>
            </a:r>
            <a:r>
              <a:rPr lang="fr-FR" sz="1800" b="1" u="sng" dirty="0" smtClean="0"/>
              <a:t>1988</a:t>
            </a:r>
            <a:r>
              <a:rPr lang="fr-FR" sz="1800" b="1" dirty="0" smtClean="0"/>
              <a:t> ; </a:t>
            </a:r>
          </a:p>
          <a:p>
            <a:pPr>
              <a:buNone/>
            </a:pPr>
            <a:endParaRPr lang="en-US" sz="1800" dirty="0" smtClean="0"/>
          </a:p>
          <a:p>
            <a:r>
              <a:rPr lang="fr-FR" sz="1800" b="1" dirty="0" smtClean="0"/>
              <a:t>Décret Présidentiel n° 02-61 du 05 Février 2002</a:t>
            </a:r>
            <a:r>
              <a:rPr lang="fr-FR" sz="1800" dirty="0" smtClean="0"/>
              <a:t> portant ratification du </a:t>
            </a:r>
            <a:r>
              <a:rPr lang="fr-FR" sz="1800" b="1" dirty="0" smtClean="0"/>
              <a:t>protocole</a:t>
            </a:r>
            <a:r>
              <a:rPr lang="fr-FR" sz="1800" dirty="0" smtClean="0"/>
              <a:t> portant amendement à la Convention unique de 1961 sur les stupéfiants, </a:t>
            </a:r>
            <a:r>
              <a:rPr lang="fr-FR" sz="1800" b="1" dirty="0" smtClean="0"/>
              <a:t>adopté à Genève le 25 mars1972.</a:t>
            </a:r>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248228" y="2243158"/>
            <a:ext cx="7610048" cy="1328718"/>
          </a:xfrm>
        </p:spPr>
        <p:txBody>
          <a:bodyPr/>
          <a:lstStyle/>
          <a:p>
            <a:pPr>
              <a:buNone/>
            </a:pPr>
            <a:r>
              <a:rPr lang="fr-FR" sz="1800" dirty="0" smtClean="0"/>
              <a:t>►En juin </a:t>
            </a:r>
            <a:r>
              <a:rPr lang="fr-FR" sz="1800" b="1" u="sng" dirty="0" smtClean="0"/>
              <a:t>1997</a:t>
            </a:r>
            <a:r>
              <a:rPr lang="fr-FR" sz="1800" dirty="0" smtClean="0"/>
              <a:t> : création de </a:t>
            </a:r>
            <a:r>
              <a:rPr lang="fr-FR" sz="1800" b="1" dirty="0" smtClean="0"/>
              <a:t>l’Office National de la Lutte contre la Drogue et la Toxicomanie</a:t>
            </a:r>
            <a:r>
              <a:rPr lang="fr-FR" sz="1800" dirty="0" smtClean="0"/>
              <a:t> (ONLDT) dont les missions concernent les domaines de la </a:t>
            </a:r>
            <a:r>
              <a:rPr lang="fr-FR" sz="1800" u="sng" dirty="0" smtClean="0"/>
              <a:t>prévention, des soins, de la réinsertion et de la répression</a:t>
            </a:r>
            <a:r>
              <a:rPr lang="fr-FR" sz="1800" dirty="0" smtClean="0"/>
              <a:t>. </a:t>
            </a:r>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76790" y="1885968"/>
            <a:ext cx="8538742" cy="4114800"/>
          </a:xfrm>
        </p:spPr>
        <p:txBody>
          <a:bodyPr/>
          <a:lstStyle/>
          <a:p>
            <a:pPr>
              <a:buNone/>
            </a:pPr>
            <a:r>
              <a:rPr lang="fr-FR" sz="1800" dirty="0" smtClean="0"/>
              <a:t>►</a:t>
            </a:r>
            <a:r>
              <a:rPr lang="fr-FR" sz="1800" b="1" dirty="0" smtClean="0"/>
              <a:t>L</a:t>
            </a:r>
            <a:r>
              <a:rPr lang="fr-FR" sz="1800" b="1" u="sng" dirty="0" smtClean="0"/>
              <a:t>a loi n° 04-18 du 25 décembre 2004Relative à la Prévention et à la Répression de l’usage et du trafic Illicites de Stupéfiants et de Substances Psychotropes</a:t>
            </a:r>
            <a:r>
              <a:rPr lang="fr-FR" sz="1800" b="1" dirty="0" smtClean="0"/>
              <a:t> :</a:t>
            </a:r>
            <a:endParaRPr lang="en-US" sz="1800" dirty="0" smtClean="0"/>
          </a:p>
          <a:p>
            <a:pPr>
              <a:buNone/>
            </a:pPr>
            <a:r>
              <a:rPr lang="fr-FR" sz="1800" dirty="0" smtClean="0"/>
              <a:t>Repose sur </a:t>
            </a:r>
            <a:r>
              <a:rPr lang="fr-FR" sz="1800" dirty="0" smtClean="0">
                <a:solidFill>
                  <a:srgbClr val="A00804"/>
                </a:solidFill>
              </a:rPr>
              <a:t>4 axes : </a:t>
            </a:r>
            <a:endParaRPr lang="en-US" sz="1800" dirty="0" smtClean="0">
              <a:solidFill>
                <a:srgbClr val="A00804"/>
              </a:solidFill>
            </a:endParaRPr>
          </a:p>
          <a:p>
            <a:pPr>
              <a:buNone/>
            </a:pPr>
            <a:r>
              <a:rPr lang="fr-FR" sz="1800" b="1" dirty="0" smtClean="0"/>
              <a:t>             1</a:t>
            </a:r>
            <a:r>
              <a:rPr lang="fr-FR" sz="1800" dirty="0" smtClean="0"/>
              <a:t>- pénalisation de l’usage.</a:t>
            </a:r>
          </a:p>
          <a:p>
            <a:pPr>
              <a:buNone/>
            </a:pPr>
            <a:endParaRPr lang="en-US" sz="1800" dirty="0" smtClean="0"/>
          </a:p>
          <a:p>
            <a:pPr>
              <a:buNone/>
            </a:pPr>
            <a:r>
              <a:rPr lang="fr-FR" sz="1800" b="1" dirty="0" smtClean="0"/>
              <a:t>             2</a:t>
            </a:r>
            <a:r>
              <a:rPr lang="fr-FR" sz="1800" dirty="0" smtClean="0"/>
              <a:t> - alternative de soin à la sanction de l’usage appelée </a:t>
            </a:r>
            <a:r>
              <a:rPr lang="fr-FR" sz="1800" b="1" dirty="0" smtClean="0">
                <a:solidFill>
                  <a:srgbClr val="A00804"/>
                </a:solidFill>
              </a:rPr>
              <a:t>« injonction </a:t>
            </a:r>
            <a:r>
              <a:rPr lang="en-US" sz="1800" b="1" dirty="0" smtClean="0">
                <a:solidFill>
                  <a:srgbClr val="A00804"/>
                </a:solidFill>
              </a:rPr>
              <a:t> </a:t>
            </a:r>
            <a:r>
              <a:rPr lang="fr-FR" sz="1800" b="1" dirty="0" smtClean="0">
                <a:solidFill>
                  <a:srgbClr val="A00804"/>
                </a:solidFill>
              </a:rPr>
              <a:t>thérapeutique »,</a:t>
            </a:r>
            <a:r>
              <a:rPr lang="fr-FR" sz="1800" b="1" dirty="0" smtClean="0"/>
              <a:t> </a:t>
            </a:r>
            <a:r>
              <a:rPr lang="fr-FR" sz="1800" dirty="0" smtClean="0"/>
              <a:t>dont l’exécution est contrôlée par l’autorité judiciaire.</a:t>
            </a:r>
            <a:endParaRPr lang="en-US" sz="1800" dirty="0" smtClean="0"/>
          </a:p>
          <a:p>
            <a:endParaRPr lang="en-US" sz="1800" dirty="0" smtClean="0"/>
          </a:p>
          <a:p>
            <a:endParaRPr lang="en-US" sz="1800" dirty="0" smtClean="0"/>
          </a:p>
          <a:p>
            <a:endParaRPr lang="en-US" sz="1800" dirty="0" smtClean="0"/>
          </a:p>
          <a:p>
            <a:pPr>
              <a:buNone/>
            </a:pPr>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76790" y="1500174"/>
            <a:ext cx="8467304" cy="4729158"/>
          </a:xfrm>
        </p:spPr>
        <p:txBody>
          <a:bodyPr/>
          <a:lstStyle/>
          <a:p>
            <a:pPr>
              <a:buNone/>
            </a:pPr>
            <a:r>
              <a:rPr lang="fr-FR" sz="1800" dirty="0" smtClean="0"/>
              <a:t>►</a:t>
            </a:r>
            <a:r>
              <a:rPr lang="fr-FR" sz="1800" b="1" dirty="0" smtClean="0"/>
              <a:t>L</a:t>
            </a:r>
            <a:r>
              <a:rPr lang="fr-FR" sz="1800" b="1" u="sng" dirty="0" smtClean="0"/>
              <a:t>a loi n° 04-18 du 25 décembre 2004Relative à la Prévention et à la Répression de l’usage et du trafic Illicites de Stupéfiants et de Substances Psychotropes</a:t>
            </a:r>
            <a:r>
              <a:rPr lang="fr-FR" sz="1800" b="1" dirty="0" smtClean="0"/>
              <a:t> :</a:t>
            </a:r>
            <a:endParaRPr lang="en-US" sz="1800" dirty="0" smtClean="0"/>
          </a:p>
          <a:p>
            <a:pPr>
              <a:buNone/>
            </a:pPr>
            <a:r>
              <a:rPr lang="fr-FR" sz="1800" b="1" dirty="0" smtClean="0"/>
              <a:t>3</a:t>
            </a:r>
            <a:r>
              <a:rPr lang="fr-FR" sz="1800" dirty="0" smtClean="0"/>
              <a:t> - répression sévère du trafic et de ses profits :</a:t>
            </a:r>
            <a:endParaRPr lang="en-US" sz="1800" dirty="0" smtClean="0"/>
          </a:p>
          <a:p>
            <a:pPr>
              <a:buNone/>
            </a:pPr>
            <a:endParaRPr lang="en-US" sz="1800" dirty="0" smtClean="0"/>
          </a:p>
          <a:p>
            <a:pPr>
              <a:buNone/>
            </a:pPr>
            <a:r>
              <a:rPr lang="fr-FR" sz="1800" b="1" i="1" u="sng" dirty="0" smtClean="0"/>
              <a:t>Art. 16</a:t>
            </a:r>
            <a:r>
              <a:rPr lang="fr-FR" sz="1800" u="sng" dirty="0" smtClean="0"/>
              <a:t>.</a:t>
            </a:r>
            <a:r>
              <a:rPr lang="fr-FR" sz="1800" dirty="0" smtClean="0"/>
              <a:t> — Est puni de cinq (5) ans à quinze (15) ans et d'une amende de 500.000 DA à 1.000.000 DA quiconque :</a:t>
            </a:r>
            <a:endParaRPr lang="en-US" sz="1800" dirty="0" smtClean="0"/>
          </a:p>
          <a:p>
            <a:pPr>
              <a:buNone/>
            </a:pPr>
            <a:r>
              <a:rPr lang="fr-FR" sz="1800" dirty="0" smtClean="0"/>
              <a:t>         — a sciemment établi des </a:t>
            </a:r>
            <a:r>
              <a:rPr lang="fr-FR" sz="1800" u="sng" dirty="0" smtClean="0"/>
              <a:t>prescriptions fictives ou de complaisance</a:t>
            </a:r>
            <a:r>
              <a:rPr lang="fr-FR" sz="1800" dirty="0" smtClean="0"/>
              <a:t> de     substances psychotropes ;… </a:t>
            </a:r>
            <a:endParaRPr lang="en-US" sz="1800" dirty="0" smtClean="0"/>
          </a:p>
          <a:p>
            <a:pPr>
              <a:buNone/>
            </a:pPr>
            <a:r>
              <a:rPr lang="fr-FR" sz="1800" b="1" i="1" dirty="0" smtClean="0"/>
              <a:t> </a:t>
            </a:r>
            <a:endParaRPr lang="en-US" sz="1800" dirty="0" smtClean="0"/>
          </a:p>
          <a:p>
            <a:pPr>
              <a:buNone/>
            </a:pPr>
            <a:r>
              <a:rPr lang="fr-FR" sz="1800" b="1" i="1" u="sng" dirty="0" smtClean="0"/>
              <a:t>Art. 29</a:t>
            </a:r>
            <a:r>
              <a:rPr lang="fr-FR" sz="1800" u="sng" dirty="0" smtClean="0"/>
              <a:t>.</a:t>
            </a:r>
            <a:r>
              <a:rPr lang="fr-FR" sz="1800" dirty="0" smtClean="0"/>
              <a:t> — En cas de condamnation pour infraction aux dispositions prévues par la présente loi, la juridiction compétente peut prononcer la peine d'interdiction des droits civiques, civils et de famille pendant une durée de cinq (5) ans à dix (10) ans.</a:t>
            </a:r>
            <a:endParaRPr lang="en-US" sz="1800" dirty="0" smtClean="0"/>
          </a:p>
          <a:p>
            <a:pPr>
              <a:buNone/>
            </a:pPr>
            <a:r>
              <a:rPr lang="fr-FR" sz="1800" dirty="0" smtClean="0"/>
              <a:t>         Elle peut, en outre, prononcer :</a:t>
            </a:r>
            <a:endParaRPr lang="en-US" sz="1800" dirty="0" smtClean="0"/>
          </a:p>
          <a:p>
            <a:pPr>
              <a:buNone/>
            </a:pPr>
            <a:r>
              <a:rPr lang="fr-FR" sz="1800" dirty="0" smtClean="0"/>
              <a:t>         — l'interdiction, pendant une durée qui ne peut être inférieure à cinq (5) ans, d'exercer la profession à l'occasion de laquelle l'infraction a été commise,…</a:t>
            </a:r>
            <a:endParaRPr lang="en-US" sz="1800" dirty="0" smtClean="0"/>
          </a:p>
          <a:p>
            <a:endParaRPr lang="en-US" sz="1800" dirty="0" smtClean="0"/>
          </a:p>
          <a:p>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357418" y="1071546"/>
            <a:ext cx="5072098" cy="646331"/>
          </a:xfrm>
          <a:prstGeom prst="rect">
            <a:avLst/>
          </a:prstGeom>
          <a:noFill/>
        </p:spPr>
        <p:txBody>
          <a:bodyPr wrap="square" rtlCol="0">
            <a:spAutoFit/>
          </a:bodyPr>
          <a:lstStyle/>
          <a:p>
            <a:r>
              <a:rPr lang="fr-FR" sz="3600" b="1" dirty="0" smtClean="0">
                <a:solidFill>
                  <a:schemeClr val="tx2">
                    <a:lumMod val="75000"/>
                  </a:schemeClr>
                </a:solidFill>
              </a:rPr>
              <a:t>PLAN DU COUR </a:t>
            </a:r>
            <a:endParaRPr lang="fr-FR" sz="3600" b="1" dirty="0">
              <a:solidFill>
                <a:schemeClr val="tx2">
                  <a:lumMod val="75000"/>
                </a:schemeClr>
              </a:solidFill>
            </a:endParaRPr>
          </a:p>
        </p:txBody>
      </p:sp>
      <p:sp>
        <p:nvSpPr>
          <p:cNvPr id="5" name="ZoneTexte 4"/>
          <p:cNvSpPr txBox="1"/>
          <p:nvPr/>
        </p:nvSpPr>
        <p:spPr>
          <a:xfrm>
            <a:off x="1071534" y="2192246"/>
            <a:ext cx="9072626" cy="3416320"/>
          </a:xfrm>
          <a:prstGeom prst="rect">
            <a:avLst/>
          </a:prstGeom>
          <a:noFill/>
        </p:spPr>
        <p:txBody>
          <a:bodyPr wrap="square" rtlCol="0">
            <a:spAutoFit/>
          </a:bodyPr>
          <a:lstStyle/>
          <a:p>
            <a:pPr>
              <a:lnSpc>
                <a:spcPct val="150000"/>
              </a:lnSpc>
            </a:pPr>
            <a:r>
              <a:rPr lang="fr-FR" b="1" dirty="0" smtClean="0">
                <a:solidFill>
                  <a:schemeClr val="accent1">
                    <a:lumMod val="50000"/>
                  </a:schemeClr>
                </a:solidFill>
                <a:effectLst/>
              </a:rPr>
              <a:t>I/ GENERALITES/INTRODUCTION</a:t>
            </a:r>
          </a:p>
          <a:p>
            <a:pPr>
              <a:lnSpc>
                <a:spcPct val="150000"/>
              </a:lnSpc>
            </a:pPr>
            <a:r>
              <a:rPr lang="fr-FR" b="1" dirty="0" smtClean="0">
                <a:solidFill>
                  <a:schemeClr val="accent1">
                    <a:lumMod val="50000"/>
                  </a:schemeClr>
                </a:solidFill>
                <a:effectLst/>
              </a:rPr>
              <a:t>II/ La classification pharmacologique de DELAY et DENICKER </a:t>
            </a:r>
          </a:p>
          <a:p>
            <a:pPr>
              <a:lnSpc>
                <a:spcPct val="150000"/>
              </a:lnSpc>
            </a:pPr>
            <a:r>
              <a:rPr lang="fr-FR" b="1" dirty="0" smtClean="0">
                <a:solidFill>
                  <a:schemeClr val="accent1">
                    <a:lumMod val="50000"/>
                  </a:schemeClr>
                </a:solidFill>
                <a:effectLst/>
              </a:rPr>
              <a:t>III</a:t>
            </a:r>
            <a:r>
              <a:rPr lang="fr-FR" b="1" dirty="0" smtClean="0">
                <a:solidFill>
                  <a:schemeClr val="accent1">
                    <a:lumMod val="50000"/>
                  </a:schemeClr>
                </a:solidFill>
                <a:effectLst/>
              </a:rPr>
              <a:t>/ LES SUBSTANCES TOXICOMANOGENES</a:t>
            </a:r>
          </a:p>
          <a:p>
            <a:pPr>
              <a:lnSpc>
                <a:spcPct val="150000"/>
              </a:lnSpc>
            </a:pPr>
            <a:r>
              <a:rPr lang="fr-FR" b="1" dirty="0" smtClean="0">
                <a:solidFill>
                  <a:schemeClr val="accent1">
                    <a:lumMod val="50000"/>
                  </a:schemeClr>
                </a:solidFill>
                <a:effectLst/>
              </a:rPr>
              <a:t>IV/  EXPERTISE MEDICO-LEGALE</a:t>
            </a:r>
          </a:p>
          <a:p>
            <a:pPr>
              <a:lnSpc>
                <a:spcPct val="150000"/>
              </a:lnSpc>
            </a:pPr>
            <a:r>
              <a:rPr lang="fr-FR" b="1" dirty="0" smtClean="0">
                <a:solidFill>
                  <a:schemeClr val="accent1">
                    <a:lumMod val="50000"/>
                  </a:schemeClr>
                </a:solidFill>
                <a:effectLst/>
              </a:rPr>
              <a:t>V/  LEGISLATION</a:t>
            </a:r>
          </a:p>
          <a:p>
            <a:pPr>
              <a:lnSpc>
                <a:spcPct val="150000"/>
              </a:lnSpc>
            </a:pPr>
            <a:r>
              <a:rPr lang="fr-FR" b="1" dirty="0" smtClean="0">
                <a:solidFill>
                  <a:schemeClr val="accent1">
                    <a:lumMod val="50000"/>
                  </a:schemeClr>
                </a:solidFill>
                <a:effectLst/>
              </a:rPr>
              <a:t>BIBLIOGRAPHIE </a:t>
            </a:r>
            <a:endParaRPr lang="fr-FR" b="1" dirty="0">
              <a:solidFill>
                <a:schemeClr val="accent1">
                  <a:lumMod val="50000"/>
                </a:schemeClr>
              </a:solidFill>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248228" y="1628800"/>
            <a:ext cx="8610180" cy="4514844"/>
          </a:xfrm>
        </p:spPr>
        <p:txBody>
          <a:bodyPr/>
          <a:lstStyle/>
          <a:p>
            <a:pPr>
              <a:buNone/>
            </a:pPr>
            <a:r>
              <a:rPr lang="fr-FR" sz="1800" dirty="0" smtClean="0"/>
              <a:t>►</a:t>
            </a:r>
            <a:r>
              <a:rPr lang="fr-FR" sz="1800" b="1" dirty="0" smtClean="0"/>
              <a:t>L</a:t>
            </a:r>
            <a:r>
              <a:rPr lang="fr-FR" sz="1800" b="1" u="sng" dirty="0" smtClean="0"/>
              <a:t>a loi n° 04-18 du 25 décembre 2004Relative à la Prévention et à la Répression de l’usage et du trafic Illicites de Stupéfiants et de Substances Psychotropes</a:t>
            </a:r>
            <a:r>
              <a:rPr lang="fr-FR" sz="1800" b="1" dirty="0" smtClean="0"/>
              <a:t> :</a:t>
            </a:r>
            <a:endParaRPr lang="en-US" sz="1800" dirty="0" smtClean="0"/>
          </a:p>
          <a:p>
            <a:pPr>
              <a:buNone/>
            </a:pPr>
            <a:r>
              <a:rPr lang="fr-FR" sz="1800" b="1" dirty="0" smtClean="0"/>
              <a:t>4</a:t>
            </a:r>
            <a:r>
              <a:rPr lang="fr-FR" sz="1800" dirty="0" smtClean="0"/>
              <a:t> - interdiction de la publicité pour l’usage et le trafic des stupéfiants.</a:t>
            </a:r>
            <a:endParaRPr lang="en-US" sz="1800" dirty="0" smtClean="0"/>
          </a:p>
          <a:p>
            <a:pPr>
              <a:buNone/>
            </a:pPr>
            <a:r>
              <a:rPr lang="fr-FR" sz="1800" u="sng" dirty="0" smtClean="0"/>
              <a:t>Garde à Vue</a:t>
            </a:r>
            <a:r>
              <a:rPr lang="fr-FR" sz="1800" dirty="0" smtClean="0"/>
              <a:t> *48 h pour toute personne soupçonnée   </a:t>
            </a:r>
          </a:p>
          <a:p>
            <a:pPr>
              <a:buNone/>
            </a:pPr>
            <a:r>
              <a:rPr lang="fr-FR" sz="1800" dirty="0" smtClean="0"/>
              <a:t>                     *Présentation obligatoire au Procureur avant expiration des 48h </a:t>
            </a:r>
          </a:p>
          <a:p>
            <a:pPr>
              <a:buNone/>
            </a:pPr>
            <a:r>
              <a:rPr lang="fr-FR" sz="1800" dirty="0" smtClean="0"/>
              <a:t>                     *Le Procureur peut prolonger la garde à vue jusqu’à 03 fois la durée initiale.</a:t>
            </a:r>
          </a:p>
          <a:p>
            <a:pPr>
              <a:buNone/>
            </a:pPr>
            <a:endParaRPr lang="fr-FR" sz="1800" dirty="0" smtClean="0"/>
          </a:p>
          <a:p>
            <a:pPr>
              <a:buNone/>
            </a:pPr>
            <a:endParaRPr lang="en-US" sz="1800" dirty="0" smtClean="0"/>
          </a:p>
          <a:p>
            <a:pPr>
              <a:buNone/>
            </a:pPr>
            <a:r>
              <a:rPr lang="fr-FR" sz="1800" dirty="0" smtClean="0"/>
              <a:t>►</a:t>
            </a:r>
            <a:r>
              <a:rPr lang="fr-FR" sz="1800" u="sng" dirty="0" smtClean="0"/>
              <a:t>Les substances vénéneuses classées comme stupéfiantes</a:t>
            </a:r>
            <a:r>
              <a:rPr lang="fr-FR" sz="1800" dirty="0" smtClean="0"/>
              <a:t> ont été citées dans la </a:t>
            </a:r>
            <a:r>
              <a:rPr lang="fr-FR" sz="1800" b="1" dirty="0" smtClean="0"/>
              <a:t>loi n°85-05 du 16fevrier1985 relative à la protection et à la promotion de la santé :</a:t>
            </a:r>
            <a:endParaRPr lang="en-US" sz="1800" dirty="0" smtClean="0"/>
          </a:p>
          <a:p>
            <a:pPr>
              <a:buNone/>
            </a:pPr>
            <a:r>
              <a:rPr lang="fr-FR" sz="1800" b="1" dirty="0" smtClean="0"/>
              <a:t>Article 190</a:t>
            </a:r>
            <a:r>
              <a:rPr lang="fr-FR" sz="1800" dirty="0" smtClean="0"/>
              <a:t>: production, offre, transport, acquisition, culture.</a:t>
            </a:r>
            <a:endParaRPr lang="en-US" sz="1800" dirty="0" smtClean="0"/>
          </a:p>
          <a:p>
            <a:pPr>
              <a:buNone/>
            </a:pPr>
            <a:r>
              <a:rPr lang="fr-FR" sz="1800" b="1" dirty="0" smtClean="0"/>
              <a:t>Articles : 242-243-244</a:t>
            </a:r>
            <a:r>
              <a:rPr lang="fr-FR" sz="1800" dirty="0" smtClean="0"/>
              <a:t> (</a:t>
            </a:r>
            <a:r>
              <a:rPr lang="fr-FR" sz="1800" b="1" dirty="0" smtClean="0"/>
              <a:t>facilitations, ordonnances fictives et de complaisance)-245 </a:t>
            </a:r>
            <a:r>
              <a:rPr lang="fr-FR" sz="1800" dirty="0" smtClean="0"/>
              <a:t>et</a:t>
            </a:r>
            <a:r>
              <a:rPr lang="fr-FR" sz="1800" b="1" dirty="0" smtClean="0"/>
              <a:t>246.</a:t>
            </a:r>
            <a:endParaRPr lang="en-US" sz="1800" dirty="0" smtClean="0"/>
          </a:p>
          <a:p>
            <a:endParaRPr lang="en-US" sz="1800" dirty="0" smtClean="0"/>
          </a:p>
          <a:p>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214410" y="1500174"/>
            <a:ext cx="8715436" cy="4929222"/>
          </a:xfrm>
        </p:spPr>
        <p:txBody>
          <a:bodyPr/>
          <a:lstStyle/>
          <a:p>
            <a:pPr>
              <a:buNone/>
            </a:pPr>
            <a:r>
              <a:rPr lang="fr-FR" sz="1800" b="1" dirty="0" smtClean="0"/>
              <a:t>►LOI N° 18-11</a:t>
            </a:r>
            <a:endParaRPr lang="en-US" sz="1800" dirty="0" smtClean="0"/>
          </a:p>
          <a:p>
            <a:pPr>
              <a:buNone/>
            </a:pPr>
            <a:r>
              <a:rPr lang="fr-FR" sz="1800" b="1" dirty="0" smtClean="0"/>
              <a:t>TITRE II :         PROTECTION ET PREVENTION EN SANTE</a:t>
            </a:r>
            <a:endParaRPr lang="en-US" sz="1800" dirty="0" smtClean="0"/>
          </a:p>
          <a:p>
            <a:pPr>
              <a:buNone/>
            </a:pPr>
            <a:r>
              <a:rPr lang="fr-FR" sz="1800" b="1" dirty="0" smtClean="0"/>
              <a:t>Chapitre 2 :       Prévention en santé</a:t>
            </a:r>
            <a:endParaRPr lang="en-US" sz="1800" dirty="0" smtClean="0"/>
          </a:p>
          <a:p>
            <a:pPr>
              <a:buNone/>
            </a:pPr>
            <a:r>
              <a:rPr lang="fr-FR" sz="1800" b="1" dirty="0" smtClean="0"/>
              <a:t>Section 4 :          Lutte contre les facteurs de risque et promotion des modes de vie saine</a:t>
            </a:r>
            <a:endParaRPr lang="en-US" sz="1800" dirty="0" smtClean="0"/>
          </a:p>
          <a:p>
            <a:pPr>
              <a:buNone/>
            </a:pPr>
            <a:r>
              <a:rPr lang="fr-FR" sz="1800" b="1" u="sng" dirty="0" smtClean="0"/>
              <a:t>Sous-section 2 </a:t>
            </a:r>
            <a:r>
              <a:rPr lang="fr-FR" sz="1800" b="1" dirty="0" smtClean="0"/>
              <a:t>:         Alcoolisme et toxicomanie</a:t>
            </a:r>
            <a:endParaRPr lang="en-US" sz="1800" dirty="0" smtClean="0"/>
          </a:p>
          <a:p>
            <a:pPr>
              <a:buNone/>
            </a:pPr>
            <a:r>
              <a:rPr lang="fr-FR" sz="1800" b="1" dirty="0" smtClean="0"/>
              <a:t>Art. 59. </a:t>
            </a:r>
            <a:r>
              <a:rPr lang="fr-FR" sz="1800" dirty="0" smtClean="0"/>
              <a:t>— L’Etat initie et soutient les programmes et les actions de prévention contre l’alcoolisme, la toxicomanie et autres toxicodépendances</a:t>
            </a:r>
            <a:r>
              <a:rPr lang="ar-SA" sz="1800" dirty="0" smtClean="0"/>
              <a:t>.</a:t>
            </a:r>
            <a:endParaRPr lang="en-US" sz="1800" dirty="0" smtClean="0"/>
          </a:p>
          <a:p>
            <a:pPr>
              <a:buNone/>
            </a:pPr>
            <a:r>
              <a:rPr lang="fr-FR" sz="1800" dirty="0" smtClean="0"/>
              <a:t>Il définit les tâches et compétences des établissements et structures de santé qui réalisent ces programmes et actions</a:t>
            </a:r>
            <a:r>
              <a:rPr lang="ar-SA" sz="1800" dirty="0" smtClean="0"/>
              <a:t>.</a:t>
            </a:r>
            <a:endParaRPr lang="en-US" sz="1800" dirty="0" smtClean="0"/>
          </a:p>
          <a:p>
            <a:pPr>
              <a:buNone/>
            </a:pPr>
            <a:r>
              <a:rPr lang="fr-FR" sz="1800" dirty="0" smtClean="0"/>
              <a:t>Il assure l’information, l'éducation sanitaire et la communication par tout moyen approprié</a:t>
            </a:r>
            <a:r>
              <a:rPr lang="ar-SA" sz="1800" dirty="0" smtClean="0"/>
              <a:t>.</a:t>
            </a:r>
            <a:endParaRPr lang="en-US" sz="1800" dirty="0" smtClean="0"/>
          </a:p>
          <a:p>
            <a:pPr>
              <a:buNone/>
            </a:pPr>
            <a:endParaRPr lang="en-US" sz="1800" dirty="0" smtClean="0"/>
          </a:p>
          <a:p>
            <a:pPr>
              <a:buNone/>
            </a:pPr>
            <a:r>
              <a:rPr lang="fr-FR" sz="1800" b="1" dirty="0" smtClean="0"/>
              <a:t>Art. 60. </a:t>
            </a:r>
            <a:r>
              <a:rPr lang="fr-FR" sz="1800" dirty="0" smtClean="0"/>
              <a:t>— La promotion, le parrainage et la publicité concernant les boissons alcoolisées et toute autre substance identifiée et classée nuisible à la santé, est interdite</a:t>
            </a:r>
            <a:r>
              <a:rPr lang="ar-SA" sz="1800" dirty="0" smtClean="0"/>
              <a:t>.</a:t>
            </a:r>
            <a:endParaRPr lang="fr-FR" sz="1800" dirty="0" smtClean="0"/>
          </a:p>
          <a:p>
            <a:pPr>
              <a:buNone/>
            </a:pPr>
            <a:endParaRPr lang="en-US" sz="1800" dirty="0" smtClean="0"/>
          </a:p>
          <a:p>
            <a:pPr>
              <a:buNone/>
            </a:pPr>
            <a:r>
              <a:rPr lang="fr-FR" sz="1800" b="1" dirty="0" smtClean="0"/>
              <a:t>Art. 61.</a:t>
            </a:r>
            <a:r>
              <a:rPr lang="fr-FR" sz="1800" dirty="0" smtClean="0"/>
              <a:t> — La vente de boissons alcoolisées aux mineurs</a:t>
            </a:r>
            <a:r>
              <a:rPr lang="ar-SA" sz="1800" dirty="0" smtClean="0"/>
              <a:t>,</a:t>
            </a:r>
            <a:r>
              <a:rPr lang="fr-FR" sz="1800" dirty="0" smtClean="0"/>
              <a:t> est interdite</a:t>
            </a:r>
            <a:r>
              <a:rPr lang="ar-SA" sz="1800" dirty="0" smtClean="0"/>
              <a:t>.</a:t>
            </a:r>
            <a:endParaRPr lang="en-US" sz="1800" dirty="0" smtClean="0"/>
          </a:p>
          <a:p>
            <a:endParaRPr lang="en-US" sz="1800" dirty="0" smtClean="0"/>
          </a:p>
          <a:p>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76790" y="1628800"/>
            <a:ext cx="8610180" cy="4114800"/>
          </a:xfrm>
        </p:spPr>
        <p:txBody>
          <a:bodyPr/>
          <a:lstStyle/>
          <a:p>
            <a:pPr>
              <a:buNone/>
            </a:pPr>
            <a:r>
              <a:rPr lang="fr-FR" sz="1800" b="1" dirty="0" smtClean="0"/>
              <a:t>►LOI N° 18-11</a:t>
            </a:r>
            <a:endParaRPr lang="en-US" sz="1800" dirty="0" smtClean="0"/>
          </a:p>
          <a:p>
            <a:pPr>
              <a:buNone/>
            </a:pPr>
            <a:r>
              <a:rPr lang="fr-FR" sz="1800" b="1" dirty="0" smtClean="0"/>
              <a:t>TITRE II :       PROTECTION ET PREVENTION EN SANTE</a:t>
            </a:r>
            <a:endParaRPr lang="en-US" sz="1800" dirty="0" smtClean="0"/>
          </a:p>
          <a:p>
            <a:pPr>
              <a:buNone/>
            </a:pPr>
            <a:r>
              <a:rPr lang="fr-FR" sz="1800" b="1" dirty="0" smtClean="0"/>
              <a:t>Chapitre 2 :     Prévention en santé</a:t>
            </a:r>
            <a:endParaRPr lang="en-US" sz="1800" dirty="0" smtClean="0"/>
          </a:p>
          <a:p>
            <a:pPr>
              <a:buNone/>
            </a:pPr>
            <a:r>
              <a:rPr lang="fr-FR" sz="1800" b="1" dirty="0" smtClean="0"/>
              <a:t>Section 4 :        Lutte contre les facteurs de risque et promotion des modes de vie saine</a:t>
            </a:r>
            <a:endParaRPr lang="en-US" sz="1800" dirty="0" smtClean="0"/>
          </a:p>
          <a:p>
            <a:pPr>
              <a:buNone/>
            </a:pPr>
            <a:r>
              <a:rPr lang="fr-FR" sz="1800" b="1" u="sng" dirty="0" smtClean="0"/>
              <a:t>Sous-section 2 </a:t>
            </a:r>
            <a:r>
              <a:rPr lang="fr-FR" sz="1800" b="1" dirty="0" smtClean="0"/>
              <a:t>:       Alcoolisme et toxicomanie</a:t>
            </a:r>
            <a:endParaRPr lang="en-US" sz="1800" dirty="0" smtClean="0"/>
          </a:p>
          <a:p>
            <a:pPr>
              <a:buNone/>
            </a:pPr>
            <a:r>
              <a:rPr lang="fr-FR" sz="1800" b="1" dirty="0" smtClean="0"/>
              <a:t>Art. 62.</a:t>
            </a:r>
            <a:r>
              <a:rPr lang="fr-FR" sz="1800" dirty="0" smtClean="0"/>
              <a:t> — L’Etat développe les services appropriés pour prévenir les conduites </a:t>
            </a:r>
            <a:r>
              <a:rPr lang="fr-FR" sz="1800" dirty="0" err="1" smtClean="0"/>
              <a:t>addictives</a:t>
            </a:r>
            <a:r>
              <a:rPr lang="fr-FR" sz="1800" dirty="0" smtClean="0"/>
              <a:t> et la lutte contre les drogues et toxicomanies, conformément à la législation et à la réglementation en vigueur</a:t>
            </a:r>
            <a:r>
              <a:rPr lang="ar-SA" sz="1800" dirty="0" smtClean="0"/>
              <a:t>.</a:t>
            </a:r>
            <a:endParaRPr lang="en-US" sz="1800" dirty="0" smtClean="0"/>
          </a:p>
          <a:p>
            <a:pPr>
              <a:buNone/>
            </a:pPr>
            <a:r>
              <a:rPr lang="fr-FR" sz="1800" dirty="0" smtClean="0"/>
              <a:t>La liste des produits </a:t>
            </a:r>
            <a:r>
              <a:rPr lang="fr-FR" sz="1800" dirty="0" err="1" smtClean="0"/>
              <a:t>addictifs</a:t>
            </a:r>
            <a:r>
              <a:rPr lang="fr-FR" sz="1800" dirty="0" smtClean="0"/>
              <a:t> et prohibés, est fixée par voie réglementaire.</a:t>
            </a:r>
            <a:endParaRPr lang="en-US" sz="1800" dirty="0" smtClean="0"/>
          </a:p>
          <a:p>
            <a:pPr>
              <a:buNone/>
            </a:pPr>
            <a:r>
              <a:rPr lang="fr-FR" sz="1800" dirty="0" smtClean="0"/>
              <a:t> </a:t>
            </a:r>
            <a:endParaRPr lang="en-US" sz="1800" dirty="0" smtClean="0"/>
          </a:p>
          <a:p>
            <a:pPr>
              <a:buNone/>
            </a:pPr>
            <a:r>
              <a:rPr lang="fr-FR" sz="1800" b="1" dirty="0" smtClean="0"/>
              <a:t>Art. 63. </a:t>
            </a:r>
            <a:r>
              <a:rPr lang="fr-FR" sz="1800" dirty="0" smtClean="0"/>
              <a:t>— L'Etat met en place et encourage la création des structures de désintoxication, de réhabilitation et de réinsertion sociale, conformément à la législation et à la réglementation en vigueur.</a:t>
            </a:r>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00426" y="1142984"/>
            <a:ext cx="2715808" cy="461665"/>
          </a:xfrm>
          <a:prstGeom prst="rect">
            <a:avLst/>
          </a:prstGeom>
        </p:spPr>
        <p:txBody>
          <a:bodyPr wrap="none">
            <a:spAutoFit/>
          </a:bodyPr>
          <a:lstStyle/>
          <a:p>
            <a:r>
              <a:rPr lang="fr-FR" b="1" dirty="0" smtClean="0">
                <a:solidFill>
                  <a:schemeClr val="accent5">
                    <a:lumMod val="25000"/>
                  </a:schemeClr>
                </a:solidFill>
              </a:rPr>
              <a:t>BIBLIOGRAPHIE</a:t>
            </a:r>
            <a:endParaRPr lang="fr-FR" dirty="0">
              <a:solidFill>
                <a:schemeClr val="accent5">
                  <a:lumMod val="25000"/>
                </a:schemeClr>
              </a:solidFill>
            </a:endParaRPr>
          </a:p>
        </p:txBody>
      </p:sp>
      <p:sp>
        <p:nvSpPr>
          <p:cNvPr id="5" name="ZoneTexte 4"/>
          <p:cNvSpPr txBox="1"/>
          <p:nvPr/>
        </p:nvSpPr>
        <p:spPr>
          <a:xfrm>
            <a:off x="1142972" y="1857364"/>
            <a:ext cx="8286808" cy="2308324"/>
          </a:xfrm>
          <a:prstGeom prst="rect">
            <a:avLst/>
          </a:prstGeom>
          <a:noFill/>
        </p:spPr>
        <p:txBody>
          <a:bodyPr wrap="square" rtlCol="0">
            <a:spAutoFit/>
          </a:bodyPr>
          <a:lstStyle/>
          <a:p>
            <a:pPr>
              <a:lnSpc>
                <a:spcPct val="150000"/>
              </a:lnSpc>
              <a:buFont typeface="Arial" pitchFamily="34" charset="0"/>
              <a:buChar char="•"/>
            </a:pPr>
            <a:r>
              <a:rPr lang="fr-FR" dirty="0" smtClean="0">
                <a:solidFill>
                  <a:schemeClr val="accent5">
                    <a:lumMod val="25000"/>
                  </a:schemeClr>
                </a:solidFill>
              </a:rPr>
              <a:t> P.CHARIOT </a:t>
            </a:r>
            <a:r>
              <a:rPr lang="fr-FR" dirty="0" smtClean="0">
                <a:solidFill>
                  <a:schemeClr val="accent5">
                    <a:lumMod val="25000"/>
                  </a:schemeClr>
                </a:solidFill>
              </a:rPr>
              <a:t>ET M.DEBOUT,TRAITE DE MEDCINE </a:t>
            </a:r>
            <a:endParaRPr lang="fr-FR" dirty="0" smtClean="0">
              <a:solidFill>
                <a:schemeClr val="accent5">
                  <a:lumMod val="25000"/>
                </a:schemeClr>
              </a:solidFill>
            </a:endParaRPr>
          </a:p>
          <a:p>
            <a:pPr>
              <a:lnSpc>
                <a:spcPct val="150000"/>
              </a:lnSpc>
            </a:pPr>
            <a:r>
              <a:rPr lang="fr-FR" dirty="0" smtClean="0">
                <a:solidFill>
                  <a:schemeClr val="accent5">
                    <a:lumMod val="25000"/>
                  </a:schemeClr>
                </a:solidFill>
              </a:rPr>
              <a:t>  LEGALE ET DE DROIT DE LA SANTE,PP,500-512,France</a:t>
            </a:r>
            <a:r>
              <a:rPr lang="fr-FR" dirty="0" smtClean="0">
                <a:solidFill>
                  <a:schemeClr val="accent5">
                    <a:lumMod val="25000"/>
                  </a:schemeClr>
                </a:solidFill>
              </a:rPr>
              <a:t>.</a:t>
            </a:r>
          </a:p>
          <a:p>
            <a:pPr>
              <a:lnSpc>
                <a:spcPct val="150000"/>
              </a:lnSpc>
              <a:buFont typeface="Arial" pitchFamily="34" charset="0"/>
              <a:buChar char="•"/>
            </a:pPr>
            <a:r>
              <a:rPr lang="fr-FR" dirty="0" smtClean="0">
                <a:solidFill>
                  <a:schemeClr val="accent5">
                    <a:lumMod val="25000"/>
                  </a:schemeClr>
                </a:solidFill>
              </a:rPr>
              <a:t> LA LOI DE SANTE </a:t>
            </a:r>
            <a:r>
              <a:rPr lang="fr-FR" b="1" dirty="0" smtClean="0"/>
              <a:t>N</a:t>
            </a:r>
            <a:r>
              <a:rPr lang="fr-FR" b="1" dirty="0" smtClean="0"/>
              <a:t>° </a:t>
            </a:r>
            <a:r>
              <a:rPr lang="fr-FR" dirty="0" smtClean="0"/>
              <a:t>18-11.</a:t>
            </a:r>
          </a:p>
          <a:p>
            <a:pPr>
              <a:lnSpc>
                <a:spcPct val="150000"/>
              </a:lnSpc>
              <a:buFont typeface="Arial" pitchFamily="34" charset="0"/>
              <a:buChar char="•"/>
            </a:pPr>
            <a:r>
              <a:rPr lang="fr-FR" b="1" dirty="0" smtClean="0">
                <a:solidFill>
                  <a:schemeClr val="accent5">
                    <a:lumMod val="25000"/>
                  </a:schemeClr>
                </a:solidFill>
              </a:rPr>
              <a:t> </a:t>
            </a:r>
            <a:r>
              <a:rPr lang="fr-FR" dirty="0" smtClean="0"/>
              <a:t>LA LOI N° 04-18 DU 25 DÉCEMBRE 2004.</a:t>
            </a:r>
            <a:endParaRPr lang="fr-FR" dirty="0">
              <a:solidFill>
                <a:schemeClr val="accent5">
                  <a:lumMod val="2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428592" y="2571744"/>
            <a:ext cx="9715532" cy="2071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kumimoji="0" lang="fr-FR" sz="11500" kern="0" dirty="0" smtClean="0">
                <a:solidFill>
                  <a:srgbClr val="A00804"/>
                </a:solidFill>
                <a:effectLst/>
                <a:latin typeface="Algerian" pitchFamily="82" charset="0"/>
              </a:rPr>
              <a:t>MERCI</a:t>
            </a:r>
            <a:endParaRPr kumimoji="0" lang="fr-FR" sz="11500" i="0" strike="noStrike" kern="0" cap="none" spc="0" normalizeH="0" baseline="0" noProof="0" dirty="0" smtClean="0">
              <a:ln>
                <a:noFill/>
              </a:ln>
              <a:solidFill>
                <a:srgbClr val="A00804"/>
              </a:solidFill>
              <a:effectLst/>
              <a:uLnTx/>
              <a:uFillTx/>
              <a:latin typeface="Algerian" pitchFamily="82" charset="0"/>
            </a:endParaRPr>
          </a:p>
          <a:p>
            <a:endParaRPr kumimoji="0" lang="fr-FR" sz="2800" u="sng" kern="0" dirty="0" smtClean="0">
              <a:effectLst/>
              <a:latin typeface="+mn-lt"/>
            </a:endParaRPr>
          </a:p>
          <a:p>
            <a:r>
              <a:rPr lang="fr-FR" dirty="0" smtClean="0"/>
              <a:t> </a:t>
            </a: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0" i="0" u="none" strike="noStrike" kern="0" cap="none" spc="0" normalizeH="0" baseline="0" noProof="0" dirty="0" smtClean="0">
              <a:ln>
                <a:noFill/>
              </a:ln>
              <a:solidFill>
                <a:schemeClr val="tx1"/>
              </a:solidFill>
              <a:effectLst/>
              <a:uLnTx/>
              <a:uFillTx/>
              <a:latin typeface="+mn-lt"/>
            </a:endParaRPr>
          </a:p>
          <a:p>
            <a:pPr marL="1027113" marR="0" lvl="1" indent="-455613"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none" strike="noStrike" kern="0" cap="none" spc="0" normalizeH="0" baseline="0" noProof="0" dirty="0" smtClean="0">
              <a:ln>
                <a:noFill/>
              </a:ln>
              <a:solidFill>
                <a:schemeClr val="tx1"/>
              </a:solidFill>
              <a:effectLst/>
              <a:uLnTx/>
              <a:uFillTx/>
              <a:latin typeface="+mn-lt"/>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00096" y="1214422"/>
            <a:ext cx="9072626" cy="5500702"/>
          </a:xfrm>
        </p:spPr>
        <p:txBody>
          <a:bodyPr/>
          <a:lstStyle/>
          <a:p>
            <a:pPr>
              <a:buNone/>
            </a:pPr>
            <a:r>
              <a:rPr lang="fr-FR" sz="2000" dirty="0" smtClean="0"/>
              <a:t>La toxicomanie est un véritable problème de santé publique, c'est un phénomène de dimension internationale.</a:t>
            </a:r>
            <a:endParaRPr lang="en-US" sz="1800" dirty="0" smtClean="0"/>
          </a:p>
          <a:p>
            <a:pPr algn="ctr">
              <a:buNone/>
            </a:pPr>
            <a:r>
              <a:rPr lang="fr-FR" sz="2400" b="1" u="sng" dirty="0" smtClean="0">
                <a:solidFill>
                  <a:schemeClr val="tx2"/>
                </a:solidFill>
              </a:rPr>
              <a:t>LA TOXICOMANIE</a:t>
            </a:r>
            <a:r>
              <a:rPr lang="fr-FR" sz="2400" u="sng" dirty="0" smtClean="0">
                <a:solidFill>
                  <a:schemeClr val="tx2"/>
                </a:solidFill>
              </a:rPr>
              <a:t> :</a:t>
            </a:r>
            <a:r>
              <a:rPr lang="fr-FR" sz="2400" dirty="0" smtClean="0">
                <a:solidFill>
                  <a:schemeClr val="tx2"/>
                </a:solidFill>
              </a:rPr>
              <a:t> </a:t>
            </a:r>
          </a:p>
          <a:p>
            <a:pPr>
              <a:buNone/>
            </a:pPr>
            <a:r>
              <a:rPr lang="fr-FR" sz="2000" dirty="0" smtClean="0"/>
              <a:t>Difficile à définir, elle fait référence à la consommation de drogues ; </a:t>
            </a:r>
          </a:p>
          <a:p>
            <a:pPr>
              <a:buNone/>
            </a:pPr>
            <a:r>
              <a:rPr lang="fr-FR" sz="2000" dirty="0" smtClean="0"/>
              <a:t>Ce terme est remplacé en 1957 par le concept de </a:t>
            </a:r>
            <a:r>
              <a:rPr lang="fr-FR" sz="2000" b="1" dirty="0" smtClean="0">
                <a:solidFill>
                  <a:srgbClr val="C00000"/>
                </a:solidFill>
              </a:rPr>
              <a:t>pharmacodépendance</a:t>
            </a:r>
            <a:r>
              <a:rPr lang="fr-FR" sz="2000" dirty="0" smtClean="0"/>
              <a:t> qui correspond à un état psychique, quelquefois physique.</a:t>
            </a:r>
          </a:p>
          <a:p>
            <a:pPr>
              <a:buNone/>
            </a:pPr>
            <a:r>
              <a:rPr lang="fr-FR" sz="2000" dirty="0" smtClean="0"/>
              <a:t>Elle se caractérisant par :</a:t>
            </a:r>
            <a:endParaRPr lang="en-US" sz="1800" dirty="0" smtClean="0"/>
          </a:p>
          <a:p>
            <a:r>
              <a:rPr lang="fr-FR" sz="2000" b="1" u="sng" dirty="0" smtClean="0">
                <a:solidFill>
                  <a:srgbClr val="C00000"/>
                </a:solidFill>
              </a:rPr>
              <a:t>La dépendance psychique : </a:t>
            </a:r>
            <a:r>
              <a:rPr lang="fr-FR" sz="2000" dirty="0" smtClean="0"/>
              <a:t>Une pulsion psychique à la consommation de la drogue.</a:t>
            </a:r>
            <a:endParaRPr lang="en-US" sz="1800" dirty="0" smtClean="0">
              <a:solidFill>
                <a:srgbClr val="C00000"/>
              </a:solidFill>
            </a:endParaRPr>
          </a:p>
          <a:p>
            <a:r>
              <a:rPr lang="fr-FR" sz="2000" b="1" u="sng" dirty="0" smtClean="0">
                <a:solidFill>
                  <a:srgbClr val="C00000"/>
                </a:solidFill>
              </a:rPr>
              <a:t>La tolérance  : </a:t>
            </a:r>
            <a:r>
              <a:rPr lang="fr-FR" sz="2000" dirty="0" smtClean="0"/>
              <a:t>La tendance à augmenter les doses.</a:t>
            </a:r>
            <a:endParaRPr lang="en-US" sz="1800" dirty="0" smtClean="0">
              <a:solidFill>
                <a:srgbClr val="C00000"/>
              </a:solidFill>
            </a:endParaRPr>
          </a:p>
          <a:p>
            <a:r>
              <a:rPr lang="fr-FR" sz="2000" b="1" u="sng" dirty="0" smtClean="0">
                <a:solidFill>
                  <a:srgbClr val="C00000"/>
                </a:solidFill>
              </a:rPr>
              <a:t>La dépendance physique :</a:t>
            </a:r>
            <a:r>
              <a:rPr lang="fr-FR" sz="2000" dirty="0" smtClean="0"/>
              <a:t> ce sont des modifications</a:t>
            </a:r>
          </a:p>
          <a:p>
            <a:pPr>
              <a:buNone/>
            </a:pPr>
            <a:r>
              <a:rPr lang="fr-FR" sz="2000" dirty="0" smtClean="0"/>
              <a:t>comportementales conduisant à la consommation</a:t>
            </a:r>
          </a:p>
          <a:p>
            <a:pPr>
              <a:buNone/>
            </a:pPr>
            <a:r>
              <a:rPr lang="fr-FR" sz="2000" dirty="0" smtClean="0"/>
              <a:t> continue ou périodique de la drogue afin de retrouver </a:t>
            </a:r>
          </a:p>
          <a:p>
            <a:pPr>
              <a:buNone/>
            </a:pPr>
            <a:r>
              <a:rPr lang="fr-FR" sz="2000" dirty="0" smtClean="0"/>
              <a:t>ses effets psychiques et parfois afin d'éviter le malaise de </a:t>
            </a:r>
          </a:p>
          <a:p>
            <a:pPr>
              <a:buNone/>
            </a:pPr>
            <a:r>
              <a:rPr lang="fr-FR" sz="2000" dirty="0" smtClean="0"/>
              <a:t>sa privation "état de manque" observé lors du sevrage.</a:t>
            </a:r>
            <a:endParaRPr lang="en-US" sz="18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400" b="1" u="sng" dirty="0" smtClean="0"/>
              <a:t>I- GENERALITES/INTRODUCTION:</a:t>
            </a:r>
            <a:endParaRPr lang="fr-FR" sz="2400" b="1" u="sng" dirty="0"/>
          </a:p>
        </p:txBody>
      </p:sp>
      <p:pic>
        <p:nvPicPr>
          <p:cNvPr id="18434" name="Picture 2" descr="نتيجة بحث الصور عن ‪toxicomanie‬‏"/>
          <p:cNvPicPr>
            <a:picLocks noChangeAspect="1" noChangeArrowheads="1"/>
          </p:cNvPicPr>
          <p:nvPr/>
        </p:nvPicPr>
        <p:blipFill>
          <a:blip r:embed="rId2"/>
          <a:srcRect/>
          <a:stretch>
            <a:fillRect/>
          </a:stretch>
        </p:blipFill>
        <p:spPr bwMode="auto">
          <a:xfrm>
            <a:off x="7715268" y="4929198"/>
            <a:ext cx="1714512" cy="128588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67162" y="1628800"/>
            <a:ext cx="8934122" cy="4729158"/>
          </a:xfrm>
        </p:spPr>
        <p:txBody>
          <a:bodyPr/>
          <a:lstStyle/>
          <a:p>
            <a:r>
              <a:rPr lang="fr-FR" sz="2000" b="1" i="1" dirty="0" smtClean="0"/>
              <a:t>La toxicomanie est définie selon la loi n° 04-18 du 25 décembre 2004  </a:t>
            </a:r>
            <a:r>
              <a:rPr lang="fr-FR" sz="2000" b="1" dirty="0" smtClean="0"/>
              <a:t>Relative à la Prévention et à la Répression de l’usage et du trafic Illicites de Stupéfiants et de Substances Psychotropes </a:t>
            </a:r>
            <a:r>
              <a:rPr lang="fr-FR" sz="2000" b="1" i="1" dirty="0" smtClean="0"/>
              <a:t>:</a:t>
            </a:r>
          </a:p>
          <a:p>
            <a:endParaRPr lang="en-US" sz="2000" dirty="0" smtClean="0"/>
          </a:p>
          <a:p>
            <a:pPr algn="ctr">
              <a:buNone/>
            </a:pPr>
            <a:r>
              <a:rPr lang="fr-FR" sz="2000" i="1" dirty="0" smtClean="0">
                <a:solidFill>
                  <a:srgbClr val="C00000"/>
                </a:solidFill>
              </a:rPr>
              <a:t>Etat de dépendance psychique ou physique et psychique vis-à-vis d’un stupéfiant ou d’une substance psychotrope.</a:t>
            </a:r>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400" b="1" u="sng" dirty="0" smtClean="0"/>
              <a:t>I- GENERALITES/INTRODUCTION:</a:t>
            </a:r>
            <a:endParaRPr lang="fr-FR" sz="2400" b="1" u="sng" dirty="0"/>
          </a:p>
        </p:txBody>
      </p:sp>
      <p:pic>
        <p:nvPicPr>
          <p:cNvPr id="17412" name="Picture 4" descr="نتيجة بحث الصور عن ‪toxicomanie‬‏"/>
          <p:cNvPicPr>
            <a:picLocks noChangeAspect="1" noChangeArrowheads="1"/>
          </p:cNvPicPr>
          <p:nvPr/>
        </p:nvPicPr>
        <p:blipFill>
          <a:blip r:embed="rId2"/>
          <a:srcRect/>
          <a:stretch>
            <a:fillRect/>
          </a:stretch>
        </p:blipFill>
        <p:spPr bwMode="auto">
          <a:xfrm>
            <a:off x="3071798" y="4010041"/>
            <a:ext cx="4429156" cy="206216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67162" y="1628800"/>
            <a:ext cx="8934122" cy="4729158"/>
          </a:xfrm>
        </p:spPr>
        <p:txBody>
          <a:bodyPr/>
          <a:lstStyle/>
          <a:p>
            <a:pPr>
              <a:buNone/>
            </a:pPr>
            <a:endParaRPr lang="en-US" sz="2000" dirty="0" smtClean="0">
              <a:solidFill>
                <a:srgbClr val="C00000"/>
              </a:solidFill>
            </a:endParaRPr>
          </a:p>
          <a:p>
            <a:r>
              <a:rPr lang="fr-FR" sz="2000" b="1" i="1" dirty="0" smtClean="0">
                <a:solidFill>
                  <a:srgbClr val="A00804"/>
                </a:solidFill>
              </a:rPr>
              <a:t>La toxicomanie est </a:t>
            </a:r>
            <a:r>
              <a:rPr lang="fr-FR" sz="2000" b="1" i="1" u="sng" dirty="0" smtClean="0">
                <a:solidFill>
                  <a:srgbClr val="A00804"/>
                </a:solidFill>
              </a:rPr>
              <a:t>une pratique </a:t>
            </a:r>
            <a:r>
              <a:rPr lang="fr-FR" sz="2000" b="1" i="1" u="sng" dirty="0" err="1" smtClean="0">
                <a:solidFill>
                  <a:srgbClr val="A00804"/>
                </a:solidFill>
              </a:rPr>
              <a:t>addictive</a:t>
            </a:r>
            <a:r>
              <a:rPr lang="fr-FR" sz="2000" b="1" i="1" dirty="0" smtClean="0">
                <a:solidFill>
                  <a:srgbClr val="A00804"/>
                </a:solidFill>
              </a:rPr>
              <a:t>,</a:t>
            </a:r>
            <a:r>
              <a:rPr lang="fr-FR" sz="2000" dirty="0" smtClean="0">
                <a:solidFill>
                  <a:srgbClr val="A00804"/>
                </a:solidFill>
              </a:rPr>
              <a:t> </a:t>
            </a:r>
          </a:p>
          <a:p>
            <a:pPr>
              <a:buNone/>
            </a:pPr>
            <a:r>
              <a:rPr lang="fr-FR" sz="2000" dirty="0" smtClean="0"/>
              <a:t>l'addiction étant une conduite de dépendance avec une envie constante et incontrôlable, tels : la boulimie, la passion pour les jeux, certaines conduites sexuelles…</a:t>
            </a:r>
          </a:p>
          <a:p>
            <a:pPr>
              <a:buNone/>
            </a:pPr>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400" b="1" u="sng" dirty="0" smtClean="0"/>
              <a:t>I- GENERALITES/INTRODUCTION:</a:t>
            </a:r>
            <a:endParaRPr lang="fr-FR" sz="2400" b="1" u="sng" dirty="0"/>
          </a:p>
        </p:txBody>
      </p:sp>
      <p:pic>
        <p:nvPicPr>
          <p:cNvPr id="17410" name="Picture 2" descr="نتيجة بحث الصور عن ‪toxicomanie‬‏"/>
          <p:cNvPicPr>
            <a:picLocks noChangeAspect="1" noChangeArrowheads="1"/>
          </p:cNvPicPr>
          <p:nvPr/>
        </p:nvPicPr>
        <p:blipFill>
          <a:blip r:embed="rId2"/>
          <a:srcRect/>
          <a:stretch>
            <a:fillRect/>
          </a:stretch>
        </p:blipFill>
        <p:spPr bwMode="auto">
          <a:xfrm>
            <a:off x="3643302" y="3857628"/>
            <a:ext cx="3429024" cy="21431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67162" y="1628800"/>
            <a:ext cx="8934122" cy="4729158"/>
          </a:xfrm>
        </p:spPr>
        <p:txBody>
          <a:bodyPr/>
          <a:lstStyle/>
          <a:p>
            <a:pPr>
              <a:buNone/>
            </a:pPr>
            <a:endParaRPr lang="en-US" sz="2000" dirty="0" smtClean="0"/>
          </a:p>
          <a:p>
            <a:r>
              <a:rPr lang="fr-FR" sz="2000" b="1" u="sng" dirty="0" smtClean="0">
                <a:solidFill>
                  <a:srgbClr val="A00804"/>
                </a:solidFill>
              </a:rPr>
              <a:t>Le mécanisme d’action des drogues sur le Système Nerveux Central </a:t>
            </a:r>
            <a:r>
              <a:rPr lang="fr-FR" sz="2000" u="sng" dirty="0" smtClean="0">
                <a:solidFill>
                  <a:srgbClr val="A00804"/>
                </a:solidFill>
              </a:rPr>
              <a:t>= </a:t>
            </a:r>
            <a:r>
              <a:rPr lang="fr-FR" sz="2000" dirty="0" smtClean="0"/>
              <a:t>augmentation de la production de </a:t>
            </a:r>
            <a:r>
              <a:rPr lang="fr-FR" sz="2000" b="1" u="sng" dirty="0" smtClean="0">
                <a:solidFill>
                  <a:srgbClr val="A00804"/>
                </a:solidFill>
              </a:rPr>
              <a:t>la dopamine</a:t>
            </a:r>
            <a:r>
              <a:rPr lang="fr-FR" sz="2000" b="1" dirty="0" smtClean="0">
                <a:solidFill>
                  <a:srgbClr val="A00804"/>
                </a:solidFill>
              </a:rPr>
              <a:t> </a:t>
            </a:r>
            <a:r>
              <a:rPr lang="fr-FR" sz="2000" dirty="0" smtClean="0"/>
              <a:t>et/ou l’inhibition de sa dégradation dans le cerveau.</a:t>
            </a:r>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400" b="1" u="sng" dirty="0" smtClean="0"/>
              <a:t>I- GENERALITES/INTRODUCTION:</a:t>
            </a:r>
            <a:endParaRPr lang="fr-FR" sz="2400" b="1" u="sng" dirty="0"/>
          </a:p>
        </p:txBody>
      </p:sp>
      <p:pic>
        <p:nvPicPr>
          <p:cNvPr id="32770" name="Picture 2" descr="http://dopamine.fr/wp-content/uploads/2018/09/synthese.jpg"/>
          <p:cNvPicPr>
            <a:picLocks noChangeAspect="1" noChangeArrowheads="1"/>
          </p:cNvPicPr>
          <p:nvPr/>
        </p:nvPicPr>
        <p:blipFill>
          <a:blip r:embed="rId2"/>
          <a:srcRect/>
          <a:stretch>
            <a:fillRect/>
          </a:stretch>
        </p:blipFill>
        <p:spPr bwMode="auto">
          <a:xfrm>
            <a:off x="2285980" y="3286124"/>
            <a:ext cx="5643602" cy="285752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38600" y="1628800"/>
            <a:ext cx="8434056" cy="1943076"/>
          </a:xfrm>
        </p:spPr>
        <p:txBody>
          <a:bodyPr/>
          <a:lstStyle/>
          <a:p>
            <a:pPr>
              <a:buNone/>
            </a:pPr>
            <a:r>
              <a:rPr lang="fr-FR" sz="2000" dirty="0" smtClean="0"/>
              <a:t>Les classifications des drogues différent selon leur fondement : </a:t>
            </a:r>
            <a:r>
              <a:rPr lang="fr-FR" sz="2000" b="1" dirty="0" smtClean="0"/>
              <a:t>sanitaire, scientifique ou juridique.</a:t>
            </a:r>
            <a:endParaRPr lang="en-US" sz="2000" dirty="0" smtClean="0"/>
          </a:p>
          <a:p>
            <a:pPr>
              <a:buNone/>
            </a:pPr>
            <a:r>
              <a:rPr lang="fr-FR" sz="2000" dirty="0" smtClean="0"/>
              <a:t>La substance psychoactive est toute substance qu’elle soit naturelle ou synthétique ayant un effet sur l’activité cérébrale, donc sur l’activité psychique</a:t>
            </a:r>
            <a:r>
              <a:rPr lang="fr-FR" sz="2000" b="1" i="1" dirty="0" smtClean="0"/>
              <a:t>,</a:t>
            </a:r>
          </a:p>
          <a:p>
            <a:pPr>
              <a:buNone/>
            </a:pPr>
            <a:endParaRPr lang="fr-FR" sz="2000" b="1" i="1"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a:t>
            </a:r>
            <a:r>
              <a:rPr lang="fr-FR" sz="2000" b="1" u="sng" dirty="0" smtClean="0"/>
              <a:t>La classification pharmacologique de DELAY et DENICKER (</a:t>
            </a:r>
            <a:r>
              <a:rPr lang="fr-FR" sz="2000" b="1" u="sng" dirty="0" smtClean="0">
                <a:sym typeface="Wingdings" pitchFamily="2" charset="2"/>
              </a:rPr>
              <a:t>1957)</a:t>
            </a:r>
            <a:endParaRPr lang="fr-FR" sz="2000" b="1" u="sng" dirty="0"/>
          </a:p>
        </p:txBody>
      </p:sp>
      <p:pic>
        <p:nvPicPr>
          <p:cNvPr id="6" name="Picture 1"/>
          <p:cNvPicPr>
            <a:picLocks noChangeAspect="1" noChangeArrowheads="1"/>
          </p:cNvPicPr>
          <p:nvPr/>
        </p:nvPicPr>
        <p:blipFill>
          <a:blip r:embed="rId2"/>
          <a:srcRect/>
          <a:stretch>
            <a:fillRect/>
          </a:stretch>
        </p:blipFill>
        <p:spPr bwMode="auto">
          <a:xfrm>
            <a:off x="2928922" y="3214686"/>
            <a:ext cx="5786478" cy="32861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38600" y="1357298"/>
            <a:ext cx="8434056" cy="4443406"/>
          </a:xfrm>
        </p:spPr>
        <p:txBody>
          <a:bodyPr/>
          <a:lstStyle/>
          <a:p>
            <a:pPr>
              <a:buNone/>
            </a:pPr>
            <a:endParaRPr lang="fr-FR" sz="2000" b="1" i="1" dirty="0" smtClean="0"/>
          </a:p>
          <a:p>
            <a:pPr>
              <a:buNone/>
            </a:pPr>
            <a:r>
              <a:rPr lang="fr-FR" sz="2000" b="1" i="1" dirty="0" smtClean="0"/>
              <a:t>Ces substances </a:t>
            </a:r>
            <a:r>
              <a:rPr lang="fr-FR" sz="2000" b="1" i="1" dirty="0" err="1" smtClean="0"/>
              <a:t>psychoactives</a:t>
            </a:r>
            <a:r>
              <a:rPr lang="fr-FR" sz="2000" b="1" i="1" dirty="0" smtClean="0"/>
              <a:t> sont classées en :</a:t>
            </a:r>
          </a:p>
          <a:p>
            <a:pPr>
              <a:buNone/>
            </a:pPr>
            <a:endParaRPr lang="en-US" sz="2000" dirty="0" smtClean="0"/>
          </a:p>
          <a:p>
            <a:r>
              <a:rPr lang="fr-FR" sz="2000" b="1" i="1" u="sng" dirty="0" smtClean="0">
                <a:solidFill>
                  <a:srgbClr val="A00804"/>
                </a:solidFill>
              </a:rPr>
              <a:t>Psycholeptiques</a:t>
            </a:r>
            <a:r>
              <a:rPr lang="fr-FR" sz="2000" b="1" i="1" dirty="0" smtClean="0"/>
              <a:t> : </a:t>
            </a:r>
            <a:r>
              <a:rPr lang="fr-FR" sz="2000" dirty="0" smtClean="0"/>
              <a:t>effet sédatif, tels : neuroleptiques, tranquillisants, hypnotiques (barbituriques et non barbituriques).</a:t>
            </a:r>
          </a:p>
          <a:p>
            <a:endParaRPr lang="en-US" sz="2000" dirty="0" smtClean="0"/>
          </a:p>
          <a:p>
            <a:r>
              <a:rPr lang="fr-FR" sz="2000" b="1" i="1" u="sng" dirty="0" smtClean="0">
                <a:solidFill>
                  <a:srgbClr val="A00804"/>
                </a:solidFill>
              </a:rPr>
              <a:t>Psychoanaleptiques :</a:t>
            </a:r>
            <a:r>
              <a:rPr lang="fr-FR" sz="2000" dirty="0" smtClean="0"/>
              <a:t> antidépresseurs, psychostimulants (amphétamines) et les psychotoniques (thé, café).</a:t>
            </a:r>
          </a:p>
          <a:p>
            <a:endParaRPr lang="en-US" sz="2000" dirty="0" smtClean="0"/>
          </a:p>
          <a:p>
            <a:r>
              <a:rPr lang="fr-FR" sz="2000" b="1" i="1" u="sng" dirty="0" smtClean="0">
                <a:solidFill>
                  <a:srgbClr val="A00804"/>
                </a:solidFill>
              </a:rPr>
              <a:t>Psychodysleptiques : </a:t>
            </a:r>
            <a:r>
              <a:rPr lang="fr-FR" sz="2000" dirty="0" smtClean="0"/>
              <a:t>perturbateurs de l’activité psychique, tels : stupéfiants (tableau B) et enivrants.</a:t>
            </a:r>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a:t>
            </a:r>
            <a:r>
              <a:rPr lang="fr-FR" sz="2000" b="1" u="sng" dirty="0" smtClean="0"/>
              <a:t>La classification pharmacologique de DELAY et DENICKER (</a:t>
            </a:r>
            <a:r>
              <a:rPr lang="fr-FR" sz="2000" b="1" u="sng" dirty="0" smtClean="0">
                <a:sym typeface="Wingdings" pitchFamily="2" charset="2"/>
              </a:rPr>
              <a:t>1957)</a:t>
            </a:r>
            <a:endParaRPr lang="fr-FR" sz="2000" b="1"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462542" y="1500174"/>
            <a:ext cx="7967238" cy="4114800"/>
          </a:xfrm>
        </p:spPr>
        <p:txBody>
          <a:bodyPr/>
          <a:lstStyle/>
          <a:p>
            <a:pPr lvl="0"/>
            <a:r>
              <a:rPr lang="fr-FR" sz="2000" b="1" u="sng" dirty="0" smtClean="0"/>
              <a:t>LES CHANVRES INDIENS</a:t>
            </a:r>
            <a:r>
              <a:rPr lang="fr-FR" sz="2000" b="1" dirty="0" smtClean="0"/>
              <a:t> :</a:t>
            </a:r>
            <a:r>
              <a:rPr lang="fr-FR" sz="2000" dirty="0" smtClean="0"/>
              <a:t>C’est le cannabis </a:t>
            </a:r>
            <a:r>
              <a:rPr lang="fr-FR" sz="2000" dirty="0" err="1" smtClean="0"/>
              <a:t>sativa</a:t>
            </a:r>
            <a:r>
              <a:rPr lang="fr-FR" sz="2000" dirty="0" smtClean="0"/>
              <a:t>, plante herbacée annuelle originaire d’ASIE CENTRALE qui permet d’extraire trois dérivés stupéfiants :</a:t>
            </a:r>
            <a:endParaRPr lang="en-US" sz="2000" dirty="0" smtClean="0"/>
          </a:p>
          <a:p>
            <a:pPr>
              <a:buNone/>
            </a:pPr>
            <a:r>
              <a:rPr lang="fr-FR" sz="2000" b="1" dirty="0" smtClean="0"/>
              <a:t>L’herbe de cannabis    = </a:t>
            </a:r>
            <a:r>
              <a:rPr lang="fr-FR" sz="2000" dirty="0" smtClean="0"/>
              <a:t>kif /Marie-Juana.</a:t>
            </a:r>
            <a:endParaRPr lang="en-US" sz="2000" dirty="0" smtClean="0"/>
          </a:p>
          <a:p>
            <a:pPr>
              <a:buNone/>
            </a:pPr>
            <a:r>
              <a:rPr lang="fr-FR" sz="2000" b="1" dirty="0" smtClean="0"/>
              <a:t>La résine de cannabis  = </a:t>
            </a:r>
            <a:r>
              <a:rPr lang="fr-FR" sz="2000" dirty="0" err="1" smtClean="0"/>
              <a:t>Hashish</a:t>
            </a:r>
            <a:r>
              <a:rPr lang="fr-FR" sz="2000" dirty="0" smtClean="0"/>
              <a:t>.</a:t>
            </a:r>
            <a:endParaRPr lang="en-US" sz="2000" dirty="0" smtClean="0"/>
          </a:p>
          <a:p>
            <a:pPr>
              <a:buNone/>
            </a:pPr>
            <a:r>
              <a:rPr lang="fr-FR" sz="2000" b="1" dirty="0" smtClean="0"/>
              <a:t>L’huile du cannabis     = </a:t>
            </a:r>
            <a:r>
              <a:rPr lang="fr-FR" sz="2000" dirty="0" err="1" smtClean="0"/>
              <a:t>TertraHydroCannabinol</a:t>
            </a:r>
            <a:r>
              <a:rPr lang="fr-FR" sz="2000" b="1" dirty="0" smtClean="0"/>
              <a:t> ++++</a:t>
            </a:r>
            <a:endParaRPr lang="en-US" sz="2000" dirty="0" smtClean="0"/>
          </a:p>
          <a:p>
            <a:pPr>
              <a:buNone/>
            </a:pPr>
            <a:r>
              <a:rPr lang="fr-FR" sz="2000" b="1" dirty="0" err="1" smtClean="0"/>
              <a:t>Marinol</a:t>
            </a:r>
            <a:r>
              <a:rPr lang="fr-FR" sz="2000" b="1" dirty="0" smtClean="0"/>
              <a:t> et </a:t>
            </a:r>
            <a:r>
              <a:rPr lang="fr-FR" sz="2000" b="1" dirty="0" err="1" smtClean="0"/>
              <a:t>Nabilone</a:t>
            </a:r>
            <a:r>
              <a:rPr lang="fr-FR" sz="2000" b="1" dirty="0" smtClean="0"/>
              <a:t>    =THC synthétique(Canada)</a:t>
            </a:r>
            <a:r>
              <a:rPr lang="fr-FR" sz="2000" dirty="0" smtClean="0"/>
              <a:t> à usage thérapeutique : effet antiémétique post-chimiothérapie, analgésique et stimulant de l’appétit chez le sidéen</a:t>
            </a:r>
            <a:endParaRPr lang="en-US" sz="2000" dirty="0" smtClean="0"/>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sp>
        <p:nvSpPr>
          <p:cNvPr id="15362" name="AutoShape 2"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4" name="AutoShape 4"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6" name="AutoShape 6"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8" name="AutoShape 8"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70" name="AutoShape 10"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72" name="AutoShape 12"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74" name="AutoShape 14"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5376" name="Picture 16" descr="نتيجة بحث الصور عن ‪chanvre indien‬‏"/>
          <p:cNvPicPr>
            <a:picLocks noChangeAspect="1" noChangeArrowheads="1"/>
          </p:cNvPicPr>
          <p:nvPr/>
        </p:nvPicPr>
        <p:blipFill>
          <a:blip r:embed="rId2" cstate="print"/>
          <a:srcRect/>
          <a:stretch>
            <a:fillRect/>
          </a:stretch>
        </p:blipFill>
        <p:spPr bwMode="auto">
          <a:xfrm>
            <a:off x="714344" y="5072074"/>
            <a:ext cx="1857388" cy="1285884"/>
          </a:xfrm>
          <a:prstGeom prst="rect">
            <a:avLst/>
          </a:prstGeom>
          <a:noFill/>
        </p:spPr>
      </p:pic>
      <p:pic>
        <p:nvPicPr>
          <p:cNvPr id="15378" name="Picture 18" descr="نتيجة بحث الصور عن ‪chanvre indien‬‏"/>
          <p:cNvPicPr>
            <a:picLocks noChangeAspect="1" noChangeArrowheads="1"/>
          </p:cNvPicPr>
          <p:nvPr/>
        </p:nvPicPr>
        <p:blipFill>
          <a:blip r:embed="rId3"/>
          <a:srcRect/>
          <a:stretch>
            <a:fillRect/>
          </a:stretch>
        </p:blipFill>
        <p:spPr bwMode="auto">
          <a:xfrm>
            <a:off x="4214806" y="4857760"/>
            <a:ext cx="2143125" cy="1785959"/>
          </a:xfrm>
          <a:prstGeom prst="rect">
            <a:avLst/>
          </a:prstGeom>
          <a:noFill/>
        </p:spPr>
      </p:pic>
      <p:sp>
        <p:nvSpPr>
          <p:cNvPr id="15380" name="AutoShape 20"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2" name="AutoShape 22"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4" name="AutoShape 24"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6" name="AutoShape 26"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8" name="AutoShape 28"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5390" name="Picture 30" descr="نتيجة بحث الصور عن ‪resine de cannabis‬‏"/>
          <p:cNvPicPr>
            <a:picLocks noChangeAspect="1" noChangeArrowheads="1"/>
          </p:cNvPicPr>
          <p:nvPr/>
        </p:nvPicPr>
        <p:blipFill>
          <a:blip r:embed="rId4"/>
          <a:srcRect/>
          <a:stretch>
            <a:fillRect/>
          </a:stretch>
        </p:blipFill>
        <p:spPr bwMode="auto">
          <a:xfrm>
            <a:off x="7286640" y="5000636"/>
            <a:ext cx="1714512" cy="142876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7239</TotalTime>
  <Words>499</Words>
  <Application>Microsoft Office PowerPoint</Application>
  <PresentationFormat>Diapositives 35 mm</PresentationFormat>
  <Paragraphs>231</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Nature</vt:lpstr>
      <vt:lpstr>LA TOXICOMANIE</vt:lpstr>
      <vt:lpstr>Diapositive 2</vt:lpstr>
      <vt:lpstr>I- GENERALITES/INTRODUCTION:</vt:lpstr>
      <vt:lpstr>I- GENERALITES/INTRODUCTION:</vt:lpstr>
      <vt:lpstr>I- GENERALITES/INTRODUCTION:</vt:lpstr>
      <vt:lpstr>I- GENERALITES/INTRODUCTION:</vt:lpstr>
      <vt:lpstr>II/La classification pharmacologique de DELAY et DENICKER (1957)</vt:lpstr>
      <vt:lpstr>II/La classification pharmacologique de DELAY et DENICKER (1957)</vt:lpstr>
      <vt:lpstr>III/LES SUBSTANCES TOXICOMANOGENES</vt:lpstr>
      <vt:lpstr>III/LES SUBSTANCES TOXICOMANOGENES</vt:lpstr>
      <vt:lpstr>III/LES SUBSTANCES TOXICOMANOGENES</vt:lpstr>
      <vt:lpstr>III/LES SUBSTANCES TOXICOMANOGENES</vt:lpstr>
      <vt:lpstr>IV/ EXPERTISE MEDICO-LEGALE :</vt:lpstr>
      <vt:lpstr>IV/ EXPERTISE MEDICO-LEGALE :</vt:lpstr>
      <vt:lpstr>IV/ EXPERTISE MEDICO-LEGALE :</vt:lpstr>
      <vt:lpstr>V/ LEGISLATION :</vt:lpstr>
      <vt:lpstr>V/ LEGISLATION :</vt:lpstr>
      <vt:lpstr>V/ LEGISLATION :</vt:lpstr>
      <vt:lpstr>V/ LEGISLATION :</vt:lpstr>
      <vt:lpstr>V/ LEGISLATION :</vt:lpstr>
      <vt:lpstr>V/ LEGISLATION :</vt:lpstr>
      <vt:lpstr>V/ LEGISLATION :</vt:lpstr>
      <vt:lpstr>Diapositive 23</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HEMORRAGIES INTRA-ALVEOLAIRES</dc:title>
  <dc:creator>DR LIEGEON</dc:creator>
  <cp:lastModifiedBy>Compaq</cp:lastModifiedBy>
  <cp:revision>143</cp:revision>
  <dcterms:created xsi:type="dcterms:W3CDTF">2004-01-24T23:31:37Z</dcterms:created>
  <dcterms:modified xsi:type="dcterms:W3CDTF">2021-01-13T20:27:14Z</dcterms:modified>
</cp:coreProperties>
</file>