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  <p:sldId id="289" r:id="rId3"/>
    <p:sldId id="258" r:id="rId4"/>
    <p:sldId id="259" r:id="rId5"/>
    <p:sldId id="260" r:id="rId6"/>
    <p:sldId id="290" r:id="rId7"/>
    <p:sldId id="285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67" r:id="rId16"/>
    <p:sldId id="282" r:id="rId17"/>
    <p:sldId id="280" r:id="rId18"/>
    <p:sldId id="283" r:id="rId19"/>
    <p:sldId id="268" r:id="rId20"/>
    <p:sldId id="269" r:id="rId21"/>
    <p:sldId id="270" r:id="rId22"/>
    <p:sldId id="271" r:id="rId23"/>
    <p:sldId id="272" r:id="rId24"/>
    <p:sldId id="273" r:id="rId25"/>
    <p:sldId id="284" r:id="rId26"/>
    <p:sldId id="274" r:id="rId27"/>
    <p:sldId id="275" r:id="rId28"/>
    <p:sldId id="276" r:id="rId29"/>
    <p:sldId id="277" r:id="rId30"/>
    <p:sldId id="278" r:id="rId31"/>
    <p:sldId id="286" r:id="rId32"/>
    <p:sldId id="279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543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14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79655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838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194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229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807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91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449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48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063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346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580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53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30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047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4751-1A89-4751-BA8F-5F9301811747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63E9A1-6EB9-4750-A66F-4072DF224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97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059" y="1916832"/>
            <a:ext cx="9144000" cy="3796654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fr-FR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Service de </a:t>
            </a:r>
            <a:r>
              <a:rPr lang="fr-FR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fr-FR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Médecine Légale </a:t>
            </a:r>
            <a:br>
              <a:rPr lang="fr-FR" sz="24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fr-FR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C.H.U.C</a:t>
            </a:r>
            <a: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fr-FR" sz="60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fr-FR" sz="80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L’INTOXICATION AU CO</a:t>
            </a:r>
            <a:r>
              <a:rPr lang="fr-FR" sz="4800" dirty="0">
                <a:effectLst/>
                <a:latin typeface="Times New Roman"/>
                <a:ea typeface="Times New Roman"/>
              </a:rPr>
              <a:t/>
            </a:r>
            <a:br>
              <a:rPr lang="fr-FR" sz="4800" dirty="0">
                <a:effectLst/>
                <a:latin typeface="Times New Roman"/>
                <a:ea typeface="Times New Roman"/>
              </a:rPr>
            </a:b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80112" y="6381328"/>
            <a:ext cx="3563888" cy="504056"/>
          </a:xfrm>
        </p:spPr>
        <p:txBody>
          <a:bodyPr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Dr. </a:t>
            </a:r>
            <a:r>
              <a:rPr lang="fr-FR" sz="2400" b="1" dirty="0" err="1">
                <a:solidFill>
                  <a:schemeClr val="bg1"/>
                </a:solidFill>
                <a:latin typeface="Times New Roman"/>
                <a:ea typeface="Times New Roman"/>
              </a:rPr>
              <a:t>Imene</a:t>
            </a:r>
            <a:r>
              <a:rPr lang="fr-FR" sz="2400" b="1" dirty="0">
                <a:solidFill>
                  <a:schemeClr val="bg1"/>
                </a:solidFill>
                <a:latin typeface="Times New Roman"/>
                <a:ea typeface="Times New Roman"/>
              </a:rPr>
              <a:t> GUEMMOUR</a:t>
            </a:r>
            <a:endParaRPr lang="fr-FR" b="1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0F912D7-0E76-4134-AEEA-2B95B4FE98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3933056"/>
            <a:ext cx="2952329" cy="241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42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3200" b="1" dirty="0">
                <a:solidFill>
                  <a:srgbClr val="FF0000"/>
                </a:solidFill>
              </a:rPr>
              <a:t>V. </a:t>
            </a:r>
            <a:r>
              <a:rPr lang="fr-FR" sz="3200" b="1" u="sng" dirty="0">
                <a:solidFill>
                  <a:srgbClr val="FF0000"/>
                </a:solidFill>
              </a:rPr>
              <a:t>ETUDE CLINIQUE: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intoxication massive: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Explosion de gazomètre ou de poussières de charbon dans les mines.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Produit brusquement : perte de connaissance, chute, convulsions et mort rapide.    </a:t>
            </a:r>
          </a:p>
          <a:p>
            <a:pPr marL="0" lv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intoxication aigue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(c’est la + fréquente)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Signes cliniques d’extrême variabilité  se déroule en trois phases :</a:t>
            </a:r>
          </a:p>
          <a:p>
            <a:pPr lvl="0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0"/>
            <a:ext cx="8291264" cy="55054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b="1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- phase d’imprégnation </a:t>
            </a:r>
            <a:r>
              <a:rPr lang="fr-FR" sz="2400" b="1" i="1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Céphalées, vertiges, bourdonnements, diminution des perceptions auditives et visuelles, </a:t>
            </a:r>
          </a:p>
          <a:p>
            <a:pPr lvl="2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nausées ou vomissements, </a:t>
            </a:r>
          </a:p>
          <a:p>
            <a:pPr lvl="2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signes d’ébriété, </a:t>
            </a:r>
          </a:p>
          <a:p>
            <a:pPr lvl="2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tension artérielle subit une élévation brusque et marquée, cause d’hémorragie cérébrale chez les sujets prédisposés. </a:t>
            </a:r>
          </a:p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Ces troubles traduisent une teneur de sang en CO voisine de 25%.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01ADB99-818B-4B74-AB87-7B420EBE45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1" y="4093567"/>
            <a:ext cx="5652120" cy="276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0"/>
            <a:ext cx="7931224" cy="638132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8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b-Phase d’état : </a:t>
            </a:r>
            <a:r>
              <a:rPr lang="fr-FR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à 40%</a:t>
            </a:r>
          </a:p>
          <a:p>
            <a:pPr marL="457200" lvl="1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Impotence musculaire absolue des membres inférieurs (dérobement des jambes), qui entraîne la chute et l’impossibilité de fuir (incendie).</a:t>
            </a:r>
          </a:p>
          <a:p>
            <a:pPr marL="457200" lvl="1" indent="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-Somnolence, la chute de la pression artérielle et la tendance aux syncopes. </a:t>
            </a:r>
          </a:p>
          <a:p>
            <a:pPr marL="457200" lvl="1" indent="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-Sur les téguments, on remarque des placards rosés. 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EBCA1C7B-FEB9-4B78-BBE5-1099908125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187147"/>
            <a:ext cx="4978611" cy="3942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0"/>
            <a:ext cx="7704856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c-Phase terminale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perte de connaissance,  coma et abaissement de la température.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teneur en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de l’ordre de 50% ; c’est le point critique de l’intoxication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AC97F79B-9275-4427-885F-30A2817672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420888"/>
            <a:ext cx="522007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00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630932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fr-FR" sz="3100" dirty="0"/>
          </a:p>
          <a:p>
            <a:pPr lvl="1"/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aboutit soit à :</a:t>
            </a:r>
          </a:p>
          <a:p>
            <a:pPr marL="457200" lvl="1" indent="0">
              <a:buNone/>
            </a:pP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-la mort rapide lorsque la carboxyhémoglobine atteint ou dépasse 66%, </a:t>
            </a:r>
          </a:p>
          <a:p>
            <a:pPr marL="457200" lvl="1" indent="0">
              <a:buNone/>
            </a:pPr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-la rétrocession des symptômes et au retour progressif à la vie qui se manifeste :</a:t>
            </a:r>
          </a:p>
          <a:p>
            <a:pPr lvl="3"/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un état d’ivresse (nausées, vertiges) avec obnubilation, </a:t>
            </a:r>
          </a:p>
          <a:p>
            <a:pPr lvl="3"/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l’amnésie ante- et rétrograde, par de légères crises convulsives, </a:t>
            </a:r>
          </a:p>
          <a:p>
            <a:pPr lvl="3"/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des râles d’œdème pulmonaire, </a:t>
            </a:r>
          </a:p>
          <a:p>
            <a:pPr lvl="3"/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une glycosurie et une albuminurie.</a:t>
            </a:r>
          </a:p>
          <a:p>
            <a:pPr lvl="3"/>
            <a:r>
              <a:rPr lang="fr-F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vomissements risquent d’être aspirés dans les voies respiratoires et de provoquer une pneumonie par aspiration, cause fréquente de mort secondaire</a:t>
            </a:r>
            <a:r>
              <a:rPr lang="fr-FR" sz="31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Complications: </a:t>
            </a:r>
            <a:endParaRPr lang="fr-FR" sz="2400" u="sng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Syndrome neuropsychique de la convalescence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amnésie , apathie intellectuelle, confusion (avec des anomalies à l’EEG expliquées par des lésions cérébrales : petites hémorragies, thromboses, foyers de ramollissement) :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Les troubles psychiques peuvent persister pendant plusieurs années.</a:t>
            </a:r>
          </a:p>
          <a:p>
            <a:r>
              <a:rPr lang="fr-FR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Troubles nerveux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immédiats ou tardifs,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* moteur (syndromes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akinétique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hyperkinétique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*sensoriel (hémianopsie, cécité d’origine centrale),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*vaso-moteur et trophique: nécrose de la peau , gangrène , myosite ,atrophie musculaire ,rétractions tendineuses….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/>
          </a:bodyPr>
          <a:lstStyle/>
          <a:p>
            <a:r>
              <a:rPr lang="fr-FR" sz="24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Paralysies oxycarbonées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:pas rares , elles comprennent l’hémiplégie (centrale) et les névrites du plexus brachial, du facial, du sciatique ; elles sont attribuées soit à: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*des lésions centrales (exagération des réflexes, signe de Babinski),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*des thromboses vasculaires et à des hémorragies localisées le long des troncs nerveux et d’origine anoxémique.</a:t>
            </a:r>
          </a:p>
        </p:txBody>
      </p:sp>
    </p:spTree>
    <p:extLst>
      <p:ext uri="{BB962C8B-B14F-4D97-AF65-F5344CB8AC3E}">
        <p14:creationId xmlns:p14="http://schemas.microsoft.com/office/powerpoint/2010/main" xmlns="" val="5858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548680"/>
            <a:ext cx="7956376" cy="5577483"/>
          </a:xfrm>
        </p:spPr>
        <p:txBody>
          <a:bodyPr>
            <a:noAutofit/>
          </a:bodyPr>
          <a:lstStyle/>
          <a:p>
            <a:r>
              <a:rPr lang="fr-FR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Réactions méningées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avec ou sans hémorragies méningées (pronostic réservé).</a:t>
            </a:r>
          </a:p>
          <a:p>
            <a:r>
              <a:rPr lang="fr-FR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Troubles pulmonaires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pneumonie, bronchopneumonie.</a:t>
            </a:r>
          </a:p>
          <a:p>
            <a:r>
              <a:rPr lang="fr-FR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Troubles endocriniens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glycosurie, hyperglycémie.</a:t>
            </a:r>
          </a:p>
          <a:p>
            <a:r>
              <a:rPr lang="fr-FR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Troubles cardiaques:</a:t>
            </a: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rapport avec, les lésions produites par l’asphyxie : tachycardie, hypotension, extrasystoles, troubles électrocardiographiques et même des crises d’angine de poitrine et infarctus du myocarde. 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11094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7" y="1412776"/>
            <a:ext cx="6698704" cy="4498446"/>
          </a:xfrm>
        </p:spPr>
        <p:txBody>
          <a:bodyPr/>
          <a:lstStyle/>
          <a:p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Biologiquement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acidose métabolique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PH &lt; 7.2)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transaminases et créatine  sont fréquemment   élevés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Examen anatomopathologique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tissus de coloration rosée, des poumons œdémateux , foyers de nécrose myocardiques.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4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0"/>
            <a:ext cx="7884368" cy="663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/>
              <a:t>3 / 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intoxication à long terme: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Tissus consommateurs d’O2 sont les plus touchés :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 cardiovasculaire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taux faible (15%) : fixation du cholestérol sur la tunique interne des artères et artériosclérose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Hémostase touchée: hypercoagulabilité tendance à l’athérosclérose et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l’infarctus (fumeurs)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C6D1E0D-3246-4700-AF20-F36158631E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217667"/>
            <a:ext cx="4860033" cy="3640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5524CE3-165B-4989-829E-2648F4A3B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540188"/>
            <a:ext cx="6591985" cy="41210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DU COURS</a:t>
            </a:r>
          </a:p>
          <a:p>
            <a:pPr marL="0" indent="0">
              <a:buNone/>
            </a:pP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I-Introduction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II-Propriétés physico-chimiques du CO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III- Conditions de formation du CO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IV-Physiopathologie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V-Etude clinique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VI-Expertise médico-légale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VII-Prévention</a:t>
            </a:r>
          </a:p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VIII-Conclusion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4165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712266"/>
            <a:ext cx="8028384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 particulier 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Le cas de la femme enceinte est particulier du fait :  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 l’extrême gravité de l’intoxication au CO pour le fœtus (mort fœtale). 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et en raison du manque de parallélisme stricte entre l’état clinique de la mère et la gravité de l’intoxication de l’enfant.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 plus, des malformations fœtales et des retards intellectuels ont été rapportés. 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-L’évolution de la grossesse fera ensuite l’objet d’une surveillance particulièrement attentive.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364" y="1268760"/>
            <a:ext cx="8363272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/>
              <a:t>4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traitement: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traitement précoce par oxygène peut diminuer les conséquences; les modalités de cette oxygénothérapie,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normobare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hyperbare (caisson), étant fonction de la gravité clinique ou du terrain (femme enceinte).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Après l’accident, un suivi médical devrait être assuré par l’hôpital pendant une année.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VI</a:t>
            </a:r>
            <a:r>
              <a:rPr lang="fr-FR" b="1" u="sng" dirty="0">
                <a:solidFill>
                  <a:srgbClr val="FF0000"/>
                </a:solidFill>
              </a:rPr>
              <a:t>. EXPERTISE MEDICO-LEGALE:</a:t>
            </a:r>
            <a:r>
              <a:rPr lang="fr-FR" sz="4000" dirty="0"/>
              <a:t/>
            </a:r>
            <a:br>
              <a:rPr lang="fr-FR" sz="40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70C0"/>
                </a:solidFill>
              </a:rPr>
              <a:t>1 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levée de corps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minutieuse à la recherche de: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éventuel désordre des lieux; 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position du cadavre;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 du chauffage,  rechercher une ventilation insuffisante du local dans lequel l’appareil se trouve ou un mauvais entretien, ou une éventuelle installation suicidaire;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Prélèvements des différentes taches ou traces suspectes; 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 des vêtements; 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Dosage du CO dans l’atmosphère incriminé; 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/ </a:t>
            </a:r>
            <a:r>
              <a:rPr lang="fr-FR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examen externe</a:t>
            </a:r>
            <a:r>
              <a:rPr lang="fr-F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Analyser les phénomènes cadavériques : hypostase, rigidité;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Rechercher d’éventuelles lésions de violences sur le corps;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Coloration rouge carmin frappante;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Syndrome asphyxique : cyanose, hyperhémie conjonctivale.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764704"/>
            <a:ext cx="7427168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/ </a:t>
            </a:r>
            <a:r>
              <a:rPr lang="fr-FR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autopsie</a:t>
            </a:r>
            <a:r>
              <a:rPr lang="fr-F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Coloration rouge carmin des muqueuses, du sang et des muscles; 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Poumons œdémateux avec lésions d’infarctus (poumons tigrés) et ecchymoses sous pleurales; 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Congestion du cerveau et des méninges; </a:t>
            </a:r>
          </a:p>
          <a:p>
            <a:pPr lvl="0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Lésions hémorragiques disséminées (SNC notamment).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est indispensable de réaliser: des prélèvements de sang et de l’ensemble des organes pour examen anatomopathologique et toxicologique. </a:t>
            </a:r>
          </a:p>
          <a:p>
            <a:pPr marL="0" indent="0">
              <a:buNone/>
            </a:pP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u="sng" dirty="0">
                <a:solidFill>
                  <a:srgbClr val="0070C0"/>
                </a:solidFill>
              </a:rPr>
              <a:t>4/ </a:t>
            </a:r>
            <a:r>
              <a:rPr lang="fr-FR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toxicologie:</a:t>
            </a:r>
            <a:endParaRPr lang="fr-FR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parle d’intoxication aigue :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5%  chez le non fumeur et 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10%  chez le fumeur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 taux sont interprétables si </a:t>
            </a:r>
            <a:r>
              <a:rPr 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prélèvements sont pratiqués sur les lieux de l’intoxication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avant oxygénothérapie.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taux de 1à 1.5% d’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physiologique chez le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NNé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(jusqu’à 02 ans)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taux de 0.3à 0.7% d’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physiologique chez L’adulte.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0070C0"/>
                </a:solidFill>
              </a:rPr>
              <a:t>5</a:t>
            </a:r>
            <a:r>
              <a:rPr lang="fr-F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anatomopathologie: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Signes classiques d’asphyxie + Coloration rouge carmin très caractéristique qui doit faire évoquer le diagnostic.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2971BDE3-B6AB-4E3C-9E30-FF8E55FF2A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1" y="2634917"/>
            <a:ext cx="5652120" cy="4233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>
                <a:solidFill>
                  <a:srgbClr val="0070C0"/>
                </a:solidFill>
              </a:rPr>
              <a:t>6 / </a:t>
            </a:r>
            <a:r>
              <a:rPr lang="fr-FR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circonstances de l’intoxication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L’intoxication au CO est le plus souvent: </a:t>
            </a:r>
          </a:p>
          <a:p>
            <a:pPr lvl="1"/>
            <a:r>
              <a:rPr lang="fr-F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Accidentelle</a:t>
            </a:r>
            <a:r>
              <a:rPr lang="fr-F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lvl="2"/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Professionnelle 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elle fait des victimes parmi les ouvriers des fonderies, des hauts fourneaux, des fours à chaux ou à coke, des mines, des usines  à gaz, les blanchisseuses, ils sont tous exposés aux atteintes chroniques et parfois aux accidents aigus.</a:t>
            </a:r>
          </a:p>
          <a:p>
            <a:pPr lvl="2"/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Domestiques 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chauffage, chauffe-eau, cuisinière qui sont défectueux, mal réglés ou bricolés.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1" y="1556792"/>
            <a:ext cx="7202760" cy="4354430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elle peut être : </a:t>
            </a:r>
          </a:p>
          <a:p>
            <a:pPr lvl="1"/>
            <a:r>
              <a:rPr lang="fr-F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Criminelle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difficile à perpétrer, est exceptionnelle. </a:t>
            </a:r>
          </a:p>
          <a:p>
            <a:pPr lvl="1"/>
            <a:r>
              <a:rPr lang="fr-F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Suicidaire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:facilement et fréquemment obtenu chez les femmes et les nerveux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gaz d’échappement des voitures, capté par un tuyau et introduits dans l’habitacle.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I. </a:t>
            </a:r>
            <a:r>
              <a:rPr lang="fr-FR" sz="3200" b="1" u="sng" dirty="0">
                <a:solidFill>
                  <a:srgbClr val="FF0000"/>
                </a:solidFill>
              </a:rPr>
              <a:t>INTRODUCTION: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556792"/>
            <a:ext cx="8244408" cy="5301208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monoxyde de carbone est la première cause de mortalité par intoxication dans le monde. Ce «tueur» silencieux est responsable de plusieurs centaines de </a:t>
            </a:r>
            <a:r>
              <a:rPr 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décès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an, ainsi que de plusieurs milliers d’intoxications entraînant arrêts de travail, hospitalisations, et dans un certain nombre de cas </a:t>
            </a:r>
            <a:r>
              <a:rPr lang="fr-F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séquelles irréversibles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asphyxie par le CO se situe entre les asphyxies atmosphériques et les intoxications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7" y="260648"/>
            <a:ext cx="7490793" cy="164435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VII . </a:t>
            </a:r>
            <a:r>
              <a:rPr lang="fr-FR" sz="3200" b="1" u="sng" dirty="0">
                <a:solidFill>
                  <a:srgbClr val="FF0000"/>
                </a:solidFill>
              </a:rPr>
              <a:t>PREVENTION</a:t>
            </a:r>
            <a:r>
              <a:rPr lang="fr-FR" b="1" dirty="0">
                <a:solidFill>
                  <a:srgbClr val="FF0000"/>
                </a:solidFill>
              </a:rPr>
              <a:t>:</a:t>
            </a:r>
            <a:r>
              <a:rPr lang="fr-FR" sz="4000" dirty="0"/>
              <a:t/>
            </a:r>
            <a:br>
              <a:rPr lang="fr-FR" sz="40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5" y="1196752"/>
            <a:ext cx="4752527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mesures actives de prévention sont nécessaires de façon urgente, pour en diminuer l’incidence et les conséquences . 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Moyens de prévention : 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Aération des habitations même s’il fait très froid ;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de chauffe eau à gaz dans la salle de bain ou une pièce étroite et mal aérée ;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5239E14D-3EC7-43AB-A67D-2CB942E7D7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844961"/>
            <a:ext cx="4139953" cy="5013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50B201-932F-46BD-A8BB-4150455C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24744"/>
            <a:ext cx="7346777" cy="5040560"/>
          </a:xfrm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de Kanoun ou chauffage à gaz  ou cheminée dans une pièce non aérée ;</a:t>
            </a:r>
          </a:p>
          <a:p>
            <a:pPr lvl="1"/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pas dormir dans une pièce non aérée avec Kanoun ou chauffage allumé; </a:t>
            </a:r>
          </a:p>
          <a:p>
            <a:pPr lvl="1"/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Vérifier le matériel par un professionnel une fois par an; </a:t>
            </a:r>
          </a:p>
          <a:p>
            <a:pPr lvl="1"/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l’achat vérifier les critères de qualité du matériel utilisé; </a:t>
            </a:r>
          </a:p>
          <a:p>
            <a:pPr lvl="1"/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renseigner sur les conditions d’utilisation du matériel.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02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VIII.  </a:t>
            </a:r>
            <a:r>
              <a:rPr lang="fr-FR" sz="3200" b="1" u="sng" dirty="0">
                <a:solidFill>
                  <a:srgbClr val="FF0000"/>
                </a:solidFill>
              </a:rPr>
              <a:t>CONCLUSION: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mise en cause du CO à l’origine d’une intoxication mortelle reste un problème médico-légal particulièrement délicat. </a:t>
            </a:r>
          </a:p>
          <a:p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appartient au toxicologue de déterminer si le CO est oui ou non la cause première du décès (dg difficile).</a:t>
            </a:r>
          </a:p>
          <a:p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l’ </a:t>
            </a:r>
            <a:r>
              <a:rPr lang="fr-F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positive, il faut tenter de déterminer la part de responsabilité du CO dans la mort, par rapport aux autres causes annexes possibles.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AF7F118-F2E1-4082-A733-022B03B2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3800" b="1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xmlns="" val="12531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4B954D77-1EFC-4DE0-B4B7-3E936804CE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3071" y="3645024"/>
            <a:ext cx="3420929" cy="3215673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3" y="188640"/>
            <a:ext cx="5688633" cy="4752528"/>
          </a:xfrm>
        </p:spPr>
        <p:txBody>
          <a:bodyPr>
            <a:normAutofit lnSpcReduction="10000"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Algérie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1ére cause d’intoxication accidentelle mortelle en milieu domestique, </a:t>
            </a:r>
          </a:p>
          <a:p>
            <a:pPr lvl="1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touche l’Σ du territoire national et toutes les franges de la population +++.</a:t>
            </a:r>
          </a:p>
          <a:p>
            <a:pPr lvl="1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prédominance automnale et hivernale : augmentation progressive des cas enregistrés d’octobre à février.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II. </a:t>
            </a:r>
            <a:r>
              <a:rPr lang="fr-FR" b="1" u="sng" dirty="0">
                <a:solidFill>
                  <a:srgbClr val="FF0000"/>
                </a:solidFill>
              </a:rPr>
              <a:t>PROPRIETES PHYSICO-CHIMIQUES DU CO:</a:t>
            </a:r>
            <a:r>
              <a:rPr lang="fr-FR" b="1" dirty="0">
                <a:solidFill>
                  <a:srgbClr val="FF0000"/>
                </a:solidFill>
              </a:rPr>
              <a:t> 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5" y="1297690"/>
            <a:ext cx="6986736" cy="4651590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 est un gaz asphyxiant incolore, inodore et insipide, non irritant, insoluble dans l’eau,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 sans saveur, densité à peine inférieure à celle de l’air : 0.967. Il a donc tendance à envahir tout l’espace.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est produit lors de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combustion incomplète de matières carbonées organiques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alors que le C02 résulte de la combustion complète de celles-ci.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5CE4F6A-1513-4DE8-A9F7-A906C0C74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26469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III. </a:t>
            </a:r>
            <a:r>
              <a:rPr lang="fr-FR" sz="3200" b="1" u="sng" dirty="0">
                <a:solidFill>
                  <a:srgbClr val="FF0000"/>
                </a:solidFill>
              </a:rPr>
              <a:t>CONDITIONS DE FORMATIONS DU CO	:</a:t>
            </a:r>
          </a:p>
          <a:p>
            <a:r>
              <a:rPr lang="fr-F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fr-F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Réaction de formation:</a:t>
            </a:r>
          </a:p>
          <a:p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Combustion directe: bois, charbon, pétrole, essence, gaz ….</a:t>
            </a:r>
          </a:p>
          <a:p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de la vapeur d’eau sur les substances carbonées (incendie)</a:t>
            </a:r>
          </a:p>
          <a:p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des acides forts sur les composés organiques (laboratoire)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2- </a:t>
            </a:r>
            <a:r>
              <a:rPr lang="fr-FR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d’exposition: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 Domestique: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chauffage, chauffe-eau, cuisinière qui sont défectueux et mal réglés;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-Mal ventilation des locaux;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-Atmosphère saturé en vapeur d’eau qui favorise la combustion incomplète.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Tabagisme.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Pollution automobile.</a:t>
            </a:r>
          </a:p>
        </p:txBody>
      </p:sp>
    </p:spTree>
    <p:extLst>
      <p:ext uri="{BB962C8B-B14F-4D97-AF65-F5344CB8AC3E}">
        <p14:creationId xmlns:p14="http://schemas.microsoft.com/office/powerpoint/2010/main" xmlns="" val="37696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13AF2184-C567-4203-9B07-626207926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052736"/>
            <a:ext cx="8079529" cy="5616624"/>
          </a:xfrm>
        </p:spPr>
      </p:pic>
    </p:spTree>
    <p:extLst>
      <p:ext uri="{BB962C8B-B14F-4D97-AF65-F5344CB8AC3E}">
        <p14:creationId xmlns:p14="http://schemas.microsoft.com/office/powerpoint/2010/main" xmlns="" val="7185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1" y="404664"/>
            <a:ext cx="6842720" cy="150033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IV. </a:t>
            </a:r>
            <a:r>
              <a:rPr lang="fr-FR" b="1" u="sng" dirty="0">
                <a:solidFill>
                  <a:srgbClr val="FF0000"/>
                </a:solidFill>
              </a:rPr>
              <a:t>PHYSIOPATHOLOGIE:</a:t>
            </a:r>
            <a:br>
              <a:rPr lang="fr-FR" b="1" u="sng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124744"/>
            <a:ext cx="7274769" cy="5184576"/>
          </a:xfrm>
        </p:spPr>
        <p:txBody>
          <a:bodyPr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pénétration</a:t>
            </a:r>
            <a:r>
              <a:rPr lang="fr-FR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son élimination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font exclusivement par voie respiratoire;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L’affinité de l’hémoglobine pour le CO est très grande (250 fois supérieure à celle de l’O2);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Fixation rapide, stable mais réversible;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concentration de 1mL  de CO par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sang correspond à une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5%;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combinaison :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HbCO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 carboxyhémoglobine » est PLUS STABLE que celle qu’il forme avec l’O2 « oxyhémoglobine ».</a:t>
            </a:r>
          </a:p>
          <a:p>
            <a:pPr marL="0" lvl="0" indent="0">
              <a:buNone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75AA322-A4E7-40E4-8FC8-7DF7B0762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7247" y="3095938"/>
            <a:ext cx="5676754" cy="3777622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620688"/>
            <a:ext cx="6519977" cy="3345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Demi-vie biologique du CO = 4 à 5h en air ambiante, 20 à 60 min en O2 pur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 20min en O2 hyperbare.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fœtale a  plus d’affinité pour le CO que l’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adulte.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Demi vie du CO dans le sang fœtal: </a:t>
            </a: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7h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2267</TotalTime>
  <Words>1013</Words>
  <Application>Microsoft Office PowerPoint</Application>
  <PresentationFormat>Affichage à l'écran (4:3)</PresentationFormat>
  <Paragraphs>157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Brin</vt:lpstr>
      <vt:lpstr>  Service de  Médecine Légale  C.H.U.C  L’INTOXICATION AU CO </vt:lpstr>
      <vt:lpstr>Diapositive 2</vt:lpstr>
      <vt:lpstr>I. INTRODUCTION: </vt:lpstr>
      <vt:lpstr>Diapositive 4</vt:lpstr>
      <vt:lpstr>II. PROPRIETES PHYSICO-CHIMIQUES DU CO:   </vt:lpstr>
      <vt:lpstr>Diapositive 6</vt:lpstr>
      <vt:lpstr>Diapositive 7</vt:lpstr>
      <vt:lpstr>IV. PHYSIOPATHOLOGIE:   </vt:lpstr>
      <vt:lpstr>Diapositive 9</vt:lpstr>
      <vt:lpstr>V. ETUDE CLINIQUE: 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VI. EXPERTISE MEDICO-LEGALE: 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VII . PREVENTION: </vt:lpstr>
      <vt:lpstr>Diapositive 31</vt:lpstr>
      <vt:lpstr>VIII.  CONCLUSION:  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L’INTOXICATION AU CO </dc:title>
  <dc:creator>Hp</dc:creator>
  <cp:lastModifiedBy>pc</cp:lastModifiedBy>
  <cp:revision>176</cp:revision>
  <dcterms:created xsi:type="dcterms:W3CDTF">2019-10-17T14:41:50Z</dcterms:created>
  <dcterms:modified xsi:type="dcterms:W3CDTF">2021-11-17T10:49:58Z</dcterms:modified>
</cp:coreProperties>
</file>