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84" r:id="rId6"/>
    <p:sldId id="272" r:id="rId7"/>
    <p:sldId id="258" r:id="rId8"/>
    <p:sldId id="281" r:id="rId9"/>
    <p:sldId id="259" r:id="rId10"/>
    <p:sldId id="260" r:id="rId11"/>
    <p:sldId id="273" r:id="rId12"/>
    <p:sldId id="261" r:id="rId13"/>
    <p:sldId id="274" r:id="rId14"/>
    <p:sldId id="275" r:id="rId15"/>
    <p:sldId id="276" r:id="rId16"/>
    <p:sldId id="263" r:id="rId17"/>
    <p:sldId id="277" r:id="rId18"/>
    <p:sldId id="279" r:id="rId19"/>
    <p:sldId id="280" r:id="rId20"/>
    <p:sldId id="278" r:id="rId21"/>
    <p:sldId id="264" r:id="rId22"/>
    <p:sldId id="265" r:id="rId23"/>
    <p:sldId id="268" r:id="rId24"/>
    <p:sldId id="282" r:id="rId25"/>
    <p:sldId id="269" r:id="rId26"/>
    <p:sldId id="283"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21/06/2022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21/06/2022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21/06/2022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21/06/2022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21/06/2022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47A6359-A1C1-4037-BA38-6FD50B0FB63C}" type="datetimeFigureOut">
              <a:rPr lang="fr-FR" smtClean="0"/>
              <a:pPr/>
              <a:t>21/06/2022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47A6359-A1C1-4037-BA38-6FD50B0FB63C}" type="datetimeFigureOut">
              <a:rPr lang="fr-FR" smtClean="0"/>
              <a:pPr/>
              <a:t>21/06/2022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47A6359-A1C1-4037-BA38-6FD50B0FB63C}" type="datetimeFigureOut">
              <a:rPr lang="fr-FR" smtClean="0"/>
              <a:pPr/>
              <a:t>21/06/2022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47A6359-A1C1-4037-BA38-6FD50B0FB63C}" type="datetimeFigureOut">
              <a:rPr lang="fr-FR" smtClean="0"/>
              <a:pPr/>
              <a:t>21/06/2022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47A6359-A1C1-4037-BA38-6FD50B0FB63C}" type="datetimeFigureOut">
              <a:rPr lang="fr-FR" smtClean="0"/>
              <a:pPr/>
              <a:t>21/06/2022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47A6359-A1C1-4037-BA38-6FD50B0FB63C}" type="datetimeFigureOut">
              <a:rPr lang="fr-FR" smtClean="0"/>
              <a:pPr/>
              <a:t>21/06/2022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A6359-A1C1-4037-BA38-6FD50B0FB63C}" type="datetimeFigureOut">
              <a:rPr lang="fr-FR" smtClean="0"/>
              <a:pPr/>
              <a:t>21/06/2022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B7B4C-2037-47C6-8E92-6B7F5FDD903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857364"/>
            <a:ext cx="7772400" cy="1470025"/>
          </a:xfrm>
        </p:spPr>
        <p:txBody>
          <a:bodyPr/>
          <a:lstStyle/>
          <a:p>
            <a:r>
              <a:rPr lang="fr-FR" b="1" dirty="0" smtClean="0">
                <a:solidFill>
                  <a:schemeClr val="accent2">
                    <a:lumMod val="75000"/>
                  </a:schemeClr>
                </a:solidFill>
                <a:effectLst>
                  <a:outerShdw blurRad="38100" dist="38100" dir="2700000" algn="tl">
                    <a:srgbClr val="000000">
                      <a:alpha val="43137"/>
                    </a:srgbClr>
                  </a:outerShdw>
                </a:effectLst>
                <a:latin typeface="Candara" pitchFamily="34" charset="0"/>
              </a:rPr>
              <a:t>INTOXICATION </a:t>
            </a:r>
            <a:br>
              <a:rPr lang="fr-FR" b="1" dirty="0" smtClean="0">
                <a:solidFill>
                  <a:schemeClr val="accent2">
                    <a:lumMod val="75000"/>
                  </a:schemeClr>
                </a:solidFill>
                <a:effectLst>
                  <a:outerShdw blurRad="38100" dist="38100" dir="2700000" algn="tl">
                    <a:srgbClr val="000000">
                      <a:alpha val="43137"/>
                    </a:srgbClr>
                  </a:outerShdw>
                </a:effectLst>
                <a:latin typeface="Candara" pitchFamily="34" charset="0"/>
              </a:rPr>
            </a:br>
            <a:r>
              <a:rPr lang="fr-FR" b="1" dirty="0" smtClean="0">
                <a:solidFill>
                  <a:schemeClr val="accent2">
                    <a:lumMod val="75000"/>
                  </a:schemeClr>
                </a:solidFill>
                <a:effectLst>
                  <a:outerShdw blurRad="38100" dist="38100" dir="2700000" algn="tl">
                    <a:srgbClr val="000000">
                      <a:alpha val="43137"/>
                    </a:srgbClr>
                  </a:outerShdw>
                </a:effectLst>
                <a:latin typeface="Candara" pitchFamily="34" charset="0"/>
              </a:rPr>
              <a:t>À L’ALCOOL ÉTHYLIQUE</a:t>
            </a:r>
            <a:endParaRPr lang="fr-FR" b="1" dirty="0">
              <a:solidFill>
                <a:schemeClr val="accent2">
                  <a:lumMod val="75000"/>
                </a:schemeClr>
              </a:solidFill>
              <a:effectLst>
                <a:outerShdw blurRad="38100" dist="38100" dir="2700000" algn="tl">
                  <a:srgbClr val="000000">
                    <a:alpha val="43137"/>
                  </a:srgbClr>
                </a:outerShdw>
              </a:effectLst>
              <a:latin typeface="Candara" pitchFamily="34" charset="0"/>
            </a:endParaRPr>
          </a:p>
        </p:txBody>
      </p:sp>
      <p:sp>
        <p:nvSpPr>
          <p:cNvPr id="3" name="Sous-titre 2"/>
          <p:cNvSpPr>
            <a:spLocks noGrp="1"/>
          </p:cNvSpPr>
          <p:nvPr>
            <p:ph type="subTitle" idx="1"/>
          </p:nvPr>
        </p:nvSpPr>
        <p:spPr>
          <a:xfrm>
            <a:off x="1357290" y="4071942"/>
            <a:ext cx="6400800" cy="928694"/>
          </a:xfrm>
        </p:spPr>
        <p:txBody>
          <a:bodyPr>
            <a:normAutofit/>
          </a:bodyPr>
          <a:lstStyle/>
          <a:p>
            <a:r>
              <a:rPr lang="fr-FR" sz="1600" dirty="0" smtClean="0">
                <a:solidFill>
                  <a:schemeClr val="tx1"/>
                </a:solidFill>
                <a:latin typeface="Candara" pitchFamily="34" charset="0"/>
              </a:rPr>
              <a:t>Dr A. ELHADJ TAHAR</a:t>
            </a:r>
          </a:p>
          <a:p>
            <a:r>
              <a:rPr lang="fr-FR" sz="1600" dirty="0" smtClean="0">
                <a:solidFill>
                  <a:schemeClr val="tx1"/>
                </a:solidFill>
                <a:latin typeface="Candara" pitchFamily="34" charset="0"/>
              </a:rPr>
              <a:t>Service de Médecine Légale, Hôpital Militaire Régional  Universitaire de Constantine</a:t>
            </a:r>
            <a:endParaRPr lang="fr-FR" sz="1600" dirty="0">
              <a:solidFill>
                <a:schemeClr val="tx1"/>
              </a:solidFill>
              <a:latin typeface="Candar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p:txBody>
          <a:bodyPr/>
          <a:lstStyle/>
          <a:p>
            <a:pPr marL="514350" indent="-514350" algn="just">
              <a:buAutoNum type="arabicPeriod"/>
            </a:pPr>
            <a:r>
              <a:rPr lang="fr-FR" b="1" dirty="0" smtClean="0">
                <a:latin typeface="Candara" pitchFamily="34" charset="0"/>
              </a:rPr>
              <a:t>Intoxication aigue:</a:t>
            </a:r>
          </a:p>
          <a:p>
            <a:pPr marL="514350" indent="-514350" algn="just">
              <a:buNone/>
            </a:pPr>
            <a:endParaRPr lang="fr-FR" b="1" dirty="0" smtClean="0">
              <a:latin typeface="Candara" pitchFamily="34" charset="0"/>
            </a:endParaRPr>
          </a:p>
          <a:p>
            <a:pPr algn="just"/>
            <a:r>
              <a:rPr lang="fr-FR" sz="2600" dirty="0" smtClean="0">
                <a:latin typeface="Candara" pitchFamily="34" charset="0"/>
              </a:rPr>
              <a:t>Suite à une ingestion d’alcool**</a:t>
            </a:r>
          </a:p>
          <a:p>
            <a:pPr algn="just"/>
            <a:r>
              <a:rPr lang="fr-FR" sz="2600" dirty="0" smtClean="0">
                <a:latin typeface="Candara" pitchFamily="34" charset="0"/>
              </a:rPr>
              <a:t>La dose mortelle est équivalente à 5g/l et plus.</a:t>
            </a:r>
          </a:p>
          <a:p>
            <a:pPr algn="just"/>
            <a:r>
              <a:rPr lang="fr-FR" sz="2600" dirty="0" smtClean="0">
                <a:latin typeface="Candara" pitchFamily="34" charset="0"/>
              </a:rPr>
              <a:t>Les signes cliniques sont en rapport avec une dépression du SNC avec levée d’inhibition et diminution des reflexes.</a:t>
            </a:r>
          </a:p>
          <a:p>
            <a:pPr algn="just">
              <a:buNone/>
            </a:pPr>
            <a:endParaRPr lang="fr-FR" sz="2600" dirty="0">
              <a:latin typeface="Candar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dirty="0"/>
          </a:p>
        </p:txBody>
      </p:sp>
      <p:sp>
        <p:nvSpPr>
          <p:cNvPr id="3" name="Espace réservé du contenu 2"/>
          <p:cNvSpPr>
            <a:spLocks noGrp="1"/>
          </p:cNvSpPr>
          <p:nvPr>
            <p:ph idx="1"/>
          </p:nvPr>
        </p:nvSpPr>
        <p:spPr/>
        <p:txBody>
          <a:bodyPr>
            <a:normAutofit fontScale="55000" lnSpcReduction="20000"/>
          </a:bodyPr>
          <a:lstStyle/>
          <a:p>
            <a:pPr>
              <a:buNone/>
            </a:pPr>
            <a:r>
              <a:rPr lang="fr-FR" b="1" u="sng" dirty="0" smtClean="0"/>
              <a:t>Selon DSM-5 :</a:t>
            </a:r>
            <a:endParaRPr lang="fr-FR" dirty="0" smtClean="0"/>
          </a:p>
          <a:p>
            <a:pPr>
              <a:buNone/>
            </a:pPr>
            <a:r>
              <a:rPr lang="fr-FR" dirty="0" smtClean="0"/>
              <a:t>Pour définir une intoxication aigue, 4 critères sont nécessaires :</a:t>
            </a:r>
          </a:p>
          <a:p>
            <a:pPr>
              <a:buNone/>
            </a:pPr>
            <a:r>
              <a:rPr lang="fr-FR" b="1" dirty="0" smtClean="0"/>
              <a:t>A</a:t>
            </a:r>
            <a:r>
              <a:rPr lang="fr-FR" dirty="0" smtClean="0"/>
              <a:t>. Ingestion récente d’alcool.</a:t>
            </a:r>
          </a:p>
          <a:p>
            <a:pPr>
              <a:buNone/>
            </a:pPr>
            <a:r>
              <a:rPr lang="fr-FR" b="1" dirty="0" smtClean="0"/>
              <a:t>B</a:t>
            </a:r>
            <a:r>
              <a:rPr lang="fr-FR" dirty="0" smtClean="0"/>
              <a:t>. Changements inadaptés, comportementaux ou psychologiques, cliniquement significatifs (ex : comportement sexuel ou agressif inapproprié, labilité de l’humeur, altération du jugement) qui se sont développés pendant ou peu après l’ingestion d’alcool.</a:t>
            </a:r>
          </a:p>
          <a:p>
            <a:pPr>
              <a:buNone/>
            </a:pPr>
            <a:r>
              <a:rPr lang="fr-FR" b="1" dirty="0" smtClean="0"/>
              <a:t>C</a:t>
            </a:r>
            <a:r>
              <a:rPr lang="fr-FR" dirty="0" smtClean="0"/>
              <a:t>. Au moins un des signes suivants, se développant pendant ou peu après la consommation d’alcool:</a:t>
            </a:r>
          </a:p>
          <a:p>
            <a:pPr lvl="0"/>
            <a:r>
              <a:rPr lang="fr-FR" dirty="0" smtClean="0"/>
              <a:t>Discours bredouillant</a:t>
            </a:r>
          </a:p>
          <a:p>
            <a:pPr lvl="0"/>
            <a:r>
              <a:rPr lang="fr-FR" dirty="0" smtClean="0"/>
              <a:t>Incoordination motrice</a:t>
            </a:r>
          </a:p>
          <a:p>
            <a:pPr lvl="0"/>
            <a:r>
              <a:rPr lang="fr-FR" dirty="0" smtClean="0"/>
              <a:t>Démarche ébrieuse</a:t>
            </a:r>
          </a:p>
          <a:p>
            <a:pPr lvl="0"/>
            <a:r>
              <a:rPr lang="fr-FR" dirty="0" smtClean="0"/>
              <a:t>Nystagmus</a:t>
            </a:r>
          </a:p>
          <a:p>
            <a:pPr lvl="0"/>
            <a:r>
              <a:rPr lang="fr-FR" dirty="0" smtClean="0"/>
              <a:t>Altération de l’attention ou de la mémoire</a:t>
            </a:r>
          </a:p>
          <a:p>
            <a:pPr lvl="0"/>
            <a:r>
              <a:rPr lang="fr-FR" dirty="0" smtClean="0"/>
              <a:t>Stupeur ou coma</a:t>
            </a:r>
          </a:p>
          <a:p>
            <a:pPr>
              <a:buNone/>
            </a:pPr>
            <a:r>
              <a:rPr lang="fr-FR" b="1" dirty="0" smtClean="0"/>
              <a:t>D</a:t>
            </a:r>
            <a:r>
              <a:rPr lang="fr-FR" dirty="0" smtClean="0"/>
              <a:t>. Les symptômes ne sont pas dus à une affection médicale générale, et ne sont pas mieux expliqués par un autre trouble mental.</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457200" y="1600200"/>
            <a:ext cx="8229600" cy="4829196"/>
          </a:xfrm>
        </p:spPr>
        <p:txBody>
          <a:bodyPr>
            <a:normAutofit/>
          </a:bodyPr>
          <a:lstStyle/>
          <a:p>
            <a:pPr marL="514350" lvl="0" indent="-514350" algn="just">
              <a:buNone/>
            </a:pPr>
            <a:r>
              <a:rPr lang="fr-FR" sz="1400" b="1" dirty="0" smtClean="0">
                <a:solidFill>
                  <a:srgbClr val="FF0000"/>
                </a:solidFill>
              </a:rPr>
              <a:t>Selon la classification réalisée par les addictologues (consensus de la Société Française de Médecine d’Urgence) :</a:t>
            </a:r>
          </a:p>
          <a:p>
            <a:pPr>
              <a:buNone/>
            </a:pPr>
            <a:r>
              <a:rPr lang="fr-FR" sz="1600" dirty="0" smtClean="0"/>
              <a:t> </a:t>
            </a:r>
          </a:p>
          <a:p>
            <a:pPr>
              <a:buNone/>
            </a:pPr>
            <a:r>
              <a:rPr lang="fr-FR" sz="1600" b="1" dirty="0" smtClean="0"/>
              <a:t> </a:t>
            </a:r>
            <a:endParaRPr lang="fr-FR" sz="1600" dirty="0" smtClean="0">
              <a:solidFill>
                <a:srgbClr val="FF0000"/>
              </a:solidFill>
            </a:endParaRPr>
          </a:p>
          <a:p>
            <a:pPr lvl="0">
              <a:buNone/>
            </a:pPr>
            <a:r>
              <a:rPr lang="fr-FR" sz="1600" b="1" u="sng" dirty="0" smtClean="0">
                <a:solidFill>
                  <a:srgbClr val="FF0000"/>
                </a:solidFill>
              </a:rPr>
              <a:t>1. L’intoxication éthylique aiguë simple :</a:t>
            </a:r>
            <a:r>
              <a:rPr lang="fr-FR" sz="1600" u="sng" dirty="0" smtClean="0">
                <a:solidFill>
                  <a:srgbClr val="FF0000"/>
                </a:solidFill>
              </a:rPr>
              <a:t> </a:t>
            </a:r>
            <a:r>
              <a:rPr lang="fr-FR" sz="1600" u="sng" dirty="0" smtClean="0"/>
              <a:t>composée de 3 phases distinctes :</a:t>
            </a:r>
          </a:p>
          <a:p>
            <a:pPr>
              <a:buNone/>
            </a:pPr>
            <a:r>
              <a:rPr lang="fr-FR" sz="1600" dirty="0" smtClean="0"/>
              <a:t> </a:t>
            </a:r>
          </a:p>
          <a:p>
            <a:pPr>
              <a:buNone/>
            </a:pPr>
            <a:r>
              <a:rPr lang="fr-FR" sz="1600" dirty="0" smtClean="0"/>
              <a:t>a- </a:t>
            </a:r>
            <a:r>
              <a:rPr lang="fr-FR" sz="1600" b="1" dirty="0" smtClean="0"/>
              <a:t>Phase d’excitation psychomotrice</a:t>
            </a:r>
            <a:r>
              <a:rPr lang="fr-FR" sz="1600" dirty="0" smtClean="0"/>
              <a:t> avec désinhibition et euphorie,</a:t>
            </a:r>
          </a:p>
          <a:p>
            <a:pPr>
              <a:buNone/>
            </a:pPr>
            <a:r>
              <a:rPr lang="fr-FR" sz="1600" dirty="0" smtClean="0"/>
              <a:t>atteinte précoce des fonctions cognitives (perception, mémoire, vigilance) </a:t>
            </a:r>
          </a:p>
          <a:p>
            <a:pPr>
              <a:buNone/>
            </a:pPr>
            <a:r>
              <a:rPr lang="fr-FR" sz="1600" b="1" dirty="0" smtClean="0"/>
              <a:t> </a:t>
            </a:r>
            <a:endParaRPr lang="fr-FR" sz="1600" dirty="0" smtClean="0"/>
          </a:p>
          <a:p>
            <a:pPr>
              <a:buNone/>
            </a:pPr>
            <a:r>
              <a:rPr lang="fr-FR" sz="1600" b="1" dirty="0" smtClean="0"/>
              <a:t>b- Phase d’incoordination avec troubles de la vigilance </a:t>
            </a:r>
            <a:r>
              <a:rPr lang="fr-FR" sz="1600" dirty="0" smtClean="0"/>
              <a:t>(de la somnolence</a:t>
            </a:r>
          </a:p>
          <a:p>
            <a:pPr>
              <a:buNone/>
            </a:pPr>
            <a:r>
              <a:rPr lang="fr-FR" sz="1600" dirty="0" smtClean="0"/>
              <a:t>à la torpeur), syndrome cérébelleux, troubles de la vision, syndrome</a:t>
            </a:r>
          </a:p>
          <a:p>
            <a:pPr>
              <a:buNone/>
            </a:pPr>
            <a:r>
              <a:rPr lang="fr-FR" sz="1600" dirty="0" smtClean="0"/>
              <a:t>vestibulaire, troubles vasomoteurs.</a:t>
            </a:r>
          </a:p>
          <a:p>
            <a:pPr>
              <a:buNone/>
            </a:pPr>
            <a:r>
              <a:rPr lang="fr-FR" sz="1600" dirty="0" smtClean="0"/>
              <a:t> </a:t>
            </a:r>
          </a:p>
          <a:p>
            <a:pPr>
              <a:buNone/>
            </a:pPr>
            <a:r>
              <a:rPr lang="fr-FR" sz="1600" b="1" dirty="0" smtClean="0"/>
              <a:t>c- Phase de coma profond </a:t>
            </a:r>
            <a:r>
              <a:rPr lang="fr-FR" sz="1600" dirty="0" smtClean="0"/>
              <a:t>sans signe de localisation neurologique,</a:t>
            </a:r>
          </a:p>
          <a:p>
            <a:pPr>
              <a:buNone/>
            </a:pPr>
            <a:r>
              <a:rPr lang="fr-FR" sz="1600" dirty="0" smtClean="0"/>
              <a:t>bradycardie et hypotension parfois associées.</a:t>
            </a:r>
          </a:p>
          <a:p>
            <a:pPr marL="514350" lvl="0" indent="-514350" algn="just">
              <a:buNone/>
            </a:pPr>
            <a:endParaRPr lang="fr-FR" sz="1400" b="1" dirty="0" smtClean="0">
              <a:latin typeface="Candar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dirty="0"/>
          </a:p>
        </p:txBody>
      </p:sp>
      <p:sp>
        <p:nvSpPr>
          <p:cNvPr id="3" name="Espace réservé du contenu 2"/>
          <p:cNvSpPr>
            <a:spLocks noGrp="1"/>
          </p:cNvSpPr>
          <p:nvPr>
            <p:ph idx="1"/>
          </p:nvPr>
        </p:nvSpPr>
        <p:spPr/>
        <p:txBody>
          <a:bodyPr/>
          <a:lstStyle/>
          <a:p>
            <a:r>
              <a:rPr lang="fr-FR" b="1" u="sng" dirty="0" smtClean="0">
                <a:solidFill>
                  <a:srgbClr val="FF0000"/>
                </a:solidFill>
              </a:rPr>
              <a:t>2-  Les intoxications éthyliques pathologiques</a:t>
            </a:r>
            <a:r>
              <a:rPr lang="fr-FR" b="1" u="sng" dirty="0" smtClean="0"/>
              <a:t> </a:t>
            </a:r>
          </a:p>
          <a:p>
            <a:pPr>
              <a:buNone/>
            </a:pPr>
            <a:endParaRPr lang="fr-FR" dirty="0" smtClean="0"/>
          </a:p>
          <a:p>
            <a:pPr>
              <a:buNone/>
            </a:pPr>
            <a:r>
              <a:rPr lang="fr-FR" dirty="0" smtClean="0"/>
              <a:t>- Ivresse excito-motrice </a:t>
            </a:r>
          </a:p>
          <a:p>
            <a:pPr>
              <a:buNone/>
            </a:pPr>
            <a:r>
              <a:rPr lang="fr-FR" dirty="0" smtClean="0"/>
              <a:t>- Ivresse hallucinatoire </a:t>
            </a:r>
          </a:p>
          <a:p>
            <a:pPr>
              <a:buNone/>
            </a:pPr>
            <a:r>
              <a:rPr lang="fr-FR" dirty="0" smtClean="0"/>
              <a:t>- Ivresse délirante </a:t>
            </a:r>
          </a:p>
          <a:p>
            <a:pPr>
              <a:buNone/>
            </a:pPr>
            <a:r>
              <a:rPr lang="fr-FR" dirty="0" smtClean="0"/>
              <a:t>- Ivresse avec trouble de l’humeur</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dirty="0"/>
          </a:p>
        </p:txBody>
      </p:sp>
      <p:sp>
        <p:nvSpPr>
          <p:cNvPr id="3" name="Espace réservé du contenu 2"/>
          <p:cNvSpPr>
            <a:spLocks noGrp="1"/>
          </p:cNvSpPr>
          <p:nvPr>
            <p:ph idx="1"/>
          </p:nvPr>
        </p:nvSpPr>
        <p:spPr/>
        <p:txBody>
          <a:bodyPr>
            <a:normAutofit fontScale="47500" lnSpcReduction="20000"/>
          </a:bodyPr>
          <a:lstStyle/>
          <a:p>
            <a:pPr lvl="0">
              <a:buNone/>
            </a:pPr>
            <a:r>
              <a:rPr lang="fr-FR" sz="3800" b="1" u="sng" dirty="0" smtClean="0">
                <a:solidFill>
                  <a:srgbClr val="FF0000"/>
                </a:solidFill>
              </a:rPr>
              <a:t>Critères de gravités :</a:t>
            </a:r>
            <a:endParaRPr lang="fr-FR" sz="3800" dirty="0" smtClean="0">
              <a:solidFill>
                <a:srgbClr val="FF0000"/>
              </a:solidFill>
            </a:endParaRPr>
          </a:p>
          <a:p>
            <a:pPr>
              <a:buNone/>
            </a:pPr>
            <a:r>
              <a:rPr lang="fr-FR" dirty="0" smtClean="0"/>
              <a:t> </a:t>
            </a:r>
          </a:p>
          <a:p>
            <a:pPr>
              <a:buNone/>
            </a:pPr>
            <a:r>
              <a:rPr lang="fr-FR" dirty="0" smtClean="0"/>
              <a:t>La gravité  de l’intoxication éthylique est  liée soit :</a:t>
            </a:r>
          </a:p>
          <a:p>
            <a:pPr>
              <a:buNone/>
            </a:pPr>
            <a:r>
              <a:rPr lang="fr-FR" dirty="0" smtClean="0"/>
              <a:t> </a:t>
            </a:r>
          </a:p>
          <a:p>
            <a:pPr>
              <a:buNone/>
            </a:pPr>
            <a:r>
              <a:rPr lang="fr-FR" dirty="0" smtClean="0"/>
              <a:t>- </a:t>
            </a:r>
            <a:r>
              <a:rPr lang="fr-FR" b="1" u="sng" dirty="0" smtClean="0"/>
              <a:t>A l’intoxication elle-même</a:t>
            </a:r>
            <a:r>
              <a:rPr lang="fr-FR" dirty="0" smtClean="0"/>
              <a:t> : ( critères de gravités secondaires à l’intoxication)</a:t>
            </a:r>
          </a:p>
          <a:p>
            <a:pPr>
              <a:buNone/>
            </a:pPr>
            <a:r>
              <a:rPr lang="fr-FR" dirty="0" smtClean="0"/>
              <a:t>Coma, manifestations excitomotrices, délires, hallucinations, c’est-à-dire donc soit la troisième phase d’une intoxication éthylique simple </a:t>
            </a:r>
          </a:p>
          <a:p>
            <a:pPr>
              <a:buNone/>
            </a:pPr>
            <a:r>
              <a:rPr lang="fr-FR" dirty="0" smtClean="0"/>
              <a:t>ou la présence d’une ivresse ou d’une intoxication éthylique pathologique.</a:t>
            </a:r>
          </a:p>
          <a:p>
            <a:pPr>
              <a:buNone/>
            </a:pPr>
            <a:r>
              <a:rPr lang="fr-FR" dirty="0" smtClean="0"/>
              <a:t> </a:t>
            </a:r>
          </a:p>
          <a:p>
            <a:pPr>
              <a:buNone/>
            </a:pPr>
            <a:r>
              <a:rPr lang="fr-FR" b="1" u="sng" dirty="0" smtClean="0"/>
              <a:t>- Aux complications : on parle d’IEA compliquée</a:t>
            </a:r>
            <a:r>
              <a:rPr lang="fr-FR" dirty="0" smtClean="0"/>
              <a:t> :</a:t>
            </a:r>
          </a:p>
          <a:p>
            <a:pPr>
              <a:buNone/>
            </a:pPr>
            <a:r>
              <a:rPr lang="fr-FR" dirty="0" smtClean="0"/>
              <a:t> à savoir inhalation bronchique, crise convulsive généralisée, hypothermie, troubles du rythme </a:t>
            </a:r>
            <a:r>
              <a:rPr lang="fr-FR" dirty="0" err="1" smtClean="0"/>
              <a:t>supraventriculaire</a:t>
            </a:r>
            <a:r>
              <a:rPr lang="fr-FR" dirty="0" smtClean="0"/>
              <a:t>, hypoglycémie, acidocétose alcoolique, gastrite aiguë, syndrome de Mallory Weiss, hépatite alcoolique aiguë,  accident vasculaire cérébral, et </a:t>
            </a:r>
            <a:r>
              <a:rPr lang="fr-FR" dirty="0" err="1" smtClean="0"/>
              <a:t>rhabdomyolyse</a:t>
            </a:r>
            <a:r>
              <a:rPr lang="fr-FR" dirty="0" smtClean="0"/>
              <a:t>.</a:t>
            </a:r>
          </a:p>
          <a:p>
            <a:pPr>
              <a:buNone/>
            </a:pPr>
            <a:r>
              <a:rPr lang="fr-FR" dirty="0" smtClean="0"/>
              <a:t> </a:t>
            </a:r>
          </a:p>
          <a:p>
            <a:pPr>
              <a:buNone/>
            </a:pPr>
            <a:r>
              <a:rPr lang="fr-FR" b="1" u="sng" dirty="0" smtClean="0"/>
              <a:t>- A l’association à( IEA associée) </a:t>
            </a:r>
            <a:r>
              <a:rPr lang="fr-FR" dirty="0" smtClean="0"/>
              <a:t>:</a:t>
            </a:r>
          </a:p>
          <a:p>
            <a:pPr>
              <a:buNone/>
            </a:pPr>
            <a:r>
              <a:rPr lang="fr-FR" dirty="0" smtClean="0"/>
              <a:t> traumatisme crânien, </a:t>
            </a:r>
            <a:r>
              <a:rPr lang="fr-FR" dirty="0" err="1" smtClean="0"/>
              <a:t>polytraumatisme</a:t>
            </a:r>
            <a:r>
              <a:rPr lang="fr-FR" dirty="0" smtClean="0"/>
              <a:t> ou autre traumatisme, autre intoxication, infection ou autre pathologie. On parle d’IEA associée </a:t>
            </a:r>
          </a:p>
          <a:p>
            <a:pPr>
              <a:buNone/>
            </a:pPr>
            <a:r>
              <a:rPr lang="fr-FR" dirty="0" smtClean="0"/>
              <a:t> </a:t>
            </a:r>
          </a:p>
          <a:p>
            <a:pPr>
              <a:buNone/>
            </a:pPr>
            <a:r>
              <a:rPr lang="fr-FR" b="1" u="sng" dirty="0" smtClean="0"/>
              <a:t>- Au terrain</a:t>
            </a:r>
            <a:r>
              <a:rPr lang="fr-FR" dirty="0" smtClean="0"/>
              <a:t> : IEA de l’enfant, présentant un risque de coma, d’hypoglycémie, et</a:t>
            </a:r>
          </a:p>
          <a:p>
            <a:pPr>
              <a:buNone/>
            </a:pPr>
            <a:r>
              <a:rPr lang="fr-FR" dirty="0" smtClean="0"/>
              <a:t>d’acidose métabolique plus important.</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 </a:t>
            </a:r>
            <a:endParaRPr lang="fr-FR" dirty="0"/>
          </a:p>
        </p:txBody>
      </p:sp>
      <p:pic>
        <p:nvPicPr>
          <p:cNvPr id="4" name="Espace réservé du contenu 3" descr="https://www.revmed.ch/var/site/storage/images/rms-394/images/rms_idpas_d_isbn_pu2013-27s_sa03_art03_img001.jpg/1324159-1-fre-CH/RMS_idPAS_D_ISBN_pu2013-27s_sa03_art03_img001.jpg_i1140.jpg"/>
          <p:cNvPicPr>
            <a:picLocks noGrp="1"/>
          </p:cNvPicPr>
          <p:nvPr>
            <p:ph idx="1"/>
          </p:nvPr>
        </p:nvPicPr>
        <p:blipFill>
          <a:blip r:embed="rId2"/>
          <a:srcRect/>
          <a:stretch>
            <a:fillRect/>
          </a:stretch>
        </p:blipFill>
        <p:spPr bwMode="auto">
          <a:xfrm>
            <a:off x="500034" y="1285860"/>
            <a:ext cx="7858180" cy="53578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525963"/>
          </a:xfrm>
        </p:spPr>
        <p:txBody>
          <a:bodyPr>
            <a:normAutofit/>
          </a:bodyPr>
          <a:lstStyle/>
          <a:p>
            <a:pPr marL="514350" indent="-514350" algn="just">
              <a:buNone/>
            </a:pPr>
            <a:r>
              <a:rPr lang="fr-FR" b="1" dirty="0" smtClean="0">
                <a:latin typeface="Candara" pitchFamily="34" charset="0"/>
              </a:rPr>
              <a:t>3. Intoxication chronique:</a:t>
            </a:r>
          </a:p>
          <a:p>
            <a:pPr marL="514350" indent="-514350" algn="just"/>
            <a:r>
              <a:rPr lang="fr-FR" sz="2600" dirty="0" smtClean="0">
                <a:latin typeface="Candara" pitchFamily="34" charset="0"/>
              </a:rPr>
              <a:t>Toxicomanie avec accoutumance et dépendance.</a:t>
            </a:r>
          </a:p>
          <a:p>
            <a:pPr marL="514350" indent="-514350" algn="just">
              <a:buNone/>
            </a:pPr>
            <a:r>
              <a:rPr lang="fr-FR" sz="2600" dirty="0" smtClean="0">
                <a:latin typeface="Candara" pitchFamily="34" charset="0"/>
              </a:rPr>
              <a:t>       Tremblements, gastrite, stéatose hépatique, pancréatite, cardiomyopathie, HTA, troubles du caractère, dépression, démence alcoolique,…</a:t>
            </a:r>
          </a:p>
          <a:p>
            <a:pPr marL="514350" indent="-514350" algn="just">
              <a:buNone/>
            </a:pPr>
            <a:endParaRPr lang="fr-FR" dirty="0" smtClean="0">
              <a:latin typeface="Candar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dirty="0"/>
          </a:p>
        </p:txBody>
      </p:sp>
      <p:sp>
        <p:nvSpPr>
          <p:cNvPr id="3" name="Espace réservé du contenu 2"/>
          <p:cNvSpPr>
            <a:spLocks noGrp="1"/>
          </p:cNvSpPr>
          <p:nvPr>
            <p:ph idx="1"/>
          </p:nvPr>
        </p:nvSpPr>
        <p:spPr/>
        <p:txBody>
          <a:bodyPr>
            <a:normAutofit fontScale="92500" lnSpcReduction="10000"/>
          </a:bodyPr>
          <a:lstStyle/>
          <a:p>
            <a:pPr marL="514350" indent="-514350" algn="just">
              <a:buFont typeface="Wingdings" pitchFamily="2" charset="2"/>
              <a:buChar char="Ø"/>
            </a:pPr>
            <a:r>
              <a:rPr lang="fr-FR" dirty="0" smtClean="0">
                <a:solidFill>
                  <a:srgbClr val="FF0000"/>
                </a:solidFill>
                <a:latin typeface="Candara" pitchFamily="34" charset="0"/>
              </a:rPr>
              <a:t>Chez le vivant:</a:t>
            </a:r>
          </a:p>
          <a:p>
            <a:pPr marL="514350" indent="-514350" algn="just"/>
            <a:r>
              <a:rPr lang="fr-FR" dirty="0" smtClean="0">
                <a:latin typeface="Candara" pitchFamily="34" charset="0"/>
              </a:rPr>
              <a:t>Surtout dans le cadre des infractions au code de la route, loi générale.</a:t>
            </a:r>
          </a:p>
          <a:p>
            <a:pPr marL="514350" indent="-514350" algn="just"/>
            <a:endParaRPr lang="fr-FR" dirty="0" smtClean="0">
              <a:latin typeface="Candara" pitchFamily="34" charset="0"/>
            </a:endParaRPr>
          </a:p>
          <a:p>
            <a:pPr marL="514350" indent="-514350" algn="just"/>
            <a:r>
              <a:rPr lang="fr-FR" dirty="0" smtClean="0">
                <a:latin typeface="Candara" pitchFamily="34" charset="0"/>
              </a:rPr>
              <a:t>Un prélèvement sanguin est réalisé pour dosage d’alcoolémie (taux légal toléré &lt; 0.20 g/l).</a:t>
            </a:r>
          </a:p>
          <a:p>
            <a:pPr marL="514350" indent="-514350" algn="just">
              <a:buNone/>
            </a:pPr>
            <a:endParaRPr lang="fr-FR" dirty="0" smtClean="0">
              <a:latin typeface="Candara" pitchFamily="34" charset="0"/>
            </a:endParaRPr>
          </a:p>
          <a:p>
            <a:pPr marL="514350" indent="-514350" algn="just"/>
            <a:r>
              <a:rPr lang="fr-FR" dirty="0" smtClean="0">
                <a:latin typeface="Candara" pitchFamily="34" charset="0"/>
              </a:rPr>
              <a:t>Se fait sur réquisition judiciaire.</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dirty="0"/>
          </a:p>
        </p:txBody>
      </p:sp>
      <p:sp>
        <p:nvSpPr>
          <p:cNvPr id="3" name="Espace réservé du contenu 2"/>
          <p:cNvSpPr>
            <a:spLocks noGrp="1"/>
          </p:cNvSpPr>
          <p:nvPr>
            <p:ph idx="1"/>
          </p:nvPr>
        </p:nvSpPr>
        <p:spPr/>
        <p:txBody>
          <a:bodyPr>
            <a:normAutofit fontScale="55000" lnSpcReduction="20000"/>
          </a:bodyPr>
          <a:lstStyle/>
          <a:p>
            <a:pPr>
              <a:lnSpc>
                <a:spcPct val="120000"/>
              </a:lnSpc>
            </a:pPr>
            <a:r>
              <a:rPr lang="fr-FR" dirty="0" smtClean="0">
                <a:solidFill>
                  <a:srgbClr val="FF0000"/>
                </a:solidFill>
                <a:latin typeface="Times New Roman" pitchFamily="18" charset="0"/>
                <a:cs typeface="Times New Roman" pitchFamily="18" charset="0"/>
              </a:rPr>
              <a:t>la salive </a:t>
            </a:r>
            <a:r>
              <a:rPr lang="fr-FR" dirty="0" smtClean="0">
                <a:latin typeface="Times New Roman" pitchFamily="18" charset="0"/>
                <a:cs typeface="Times New Roman" pitchFamily="18" charset="0"/>
              </a:rPr>
              <a:t>contient de l’alcool à un taux de celui du sang, elle est dépourvue de substances réductrices volatiles. Ses avantages sont dans la simplicité du prélèvement et dans la fixité des résultats. La salive est recueillie sur acide picrique, comme antiseptique non réducteur. </a:t>
            </a:r>
          </a:p>
          <a:p>
            <a:pPr>
              <a:lnSpc>
                <a:spcPct val="120000"/>
              </a:lnSpc>
            </a:pPr>
            <a:endParaRPr lang="fr-FR" dirty="0" smtClean="0">
              <a:latin typeface="Times New Roman" pitchFamily="18" charset="0"/>
              <a:cs typeface="Times New Roman" pitchFamily="18" charset="0"/>
            </a:endParaRPr>
          </a:p>
          <a:p>
            <a:pPr>
              <a:lnSpc>
                <a:spcPct val="120000"/>
              </a:lnSpc>
            </a:pPr>
            <a:r>
              <a:rPr lang="fr-FR" b="1" u="sng" dirty="0" smtClean="0">
                <a:solidFill>
                  <a:srgbClr val="FF0000"/>
                </a:solidFill>
                <a:latin typeface="Times New Roman" pitchFamily="18" charset="0"/>
                <a:cs typeface="Times New Roman" pitchFamily="18" charset="0"/>
              </a:rPr>
              <a:t>* Air expiré</a:t>
            </a:r>
            <a:r>
              <a:rPr lang="fr-FR" dirty="0" smtClean="0">
                <a:solidFill>
                  <a:srgbClr val="FF0000"/>
                </a:solidFill>
                <a:latin typeface="Times New Roman" pitchFamily="18" charset="0"/>
                <a:cs typeface="Times New Roman" pitchFamily="18" charset="0"/>
              </a:rPr>
              <a:t> :</a:t>
            </a:r>
          </a:p>
          <a:p>
            <a:pPr>
              <a:lnSpc>
                <a:spcPct val="120000"/>
              </a:lnSpc>
              <a:buNone/>
            </a:pPr>
            <a:r>
              <a:rPr lang="fr-FR" dirty="0" smtClean="0">
                <a:latin typeface="Times New Roman" pitchFamily="18" charset="0"/>
                <a:cs typeface="Times New Roman" pitchFamily="18" charset="0"/>
              </a:rPr>
              <a:t> le dosage est facilement applicable, il est basé sur le fait que 2000 cc d’air alvéolaire contiennent 190 mg de gaz carbonique et la même quantité d’alcool que 1cc de sang. </a:t>
            </a:r>
          </a:p>
          <a:p>
            <a:pPr>
              <a:lnSpc>
                <a:spcPct val="120000"/>
              </a:lnSpc>
              <a:buNone/>
            </a:pPr>
            <a:r>
              <a:rPr lang="fr-FR" dirty="0" smtClean="0">
                <a:latin typeface="Times New Roman" pitchFamily="18" charset="0"/>
                <a:cs typeface="Times New Roman" pitchFamily="18" charset="0"/>
              </a:rPr>
              <a:t> Le sujet souffle dans un appareil (alcoomètre) : </a:t>
            </a:r>
          </a:p>
          <a:p>
            <a:pPr>
              <a:lnSpc>
                <a:spcPct val="120000"/>
              </a:lnSpc>
              <a:buNone/>
            </a:pPr>
            <a:r>
              <a:rPr lang="fr-FR" dirty="0" smtClean="0">
                <a:latin typeface="Times New Roman" pitchFamily="18" charset="0"/>
                <a:cs typeface="Times New Roman" pitchFamily="18" charset="0"/>
              </a:rPr>
              <a:t>Un « témoin » indique immédiatement et directement l’alcoolémie.</a:t>
            </a:r>
          </a:p>
          <a:p>
            <a:pPr>
              <a:lnSpc>
                <a:spcPct val="120000"/>
              </a:lnSpc>
              <a:buNone/>
            </a:pPr>
            <a:endParaRPr lang="fr-FR" dirty="0" smtClean="0">
              <a:latin typeface="Times New Roman" pitchFamily="18" charset="0"/>
              <a:cs typeface="Times New Roman" pitchFamily="18" charset="0"/>
            </a:endParaRPr>
          </a:p>
          <a:p>
            <a:r>
              <a:rPr lang="fr-FR" sz="2200" b="1" dirty="0" smtClean="0">
                <a:solidFill>
                  <a:srgbClr val="00B0F0"/>
                </a:solidFill>
              </a:rPr>
              <a:t>Alcootest : </a:t>
            </a:r>
            <a:r>
              <a:rPr lang="fr-FR" sz="2200" dirty="0" smtClean="0">
                <a:solidFill>
                  <a:srgbClr val="00B0F0"/>
                </a:solidFill>
              </a:rPr>
              <a:t>appareil portatif permettant de vérifier Instantanément la présence d’alcool dans l’organisme d’une personne, à travers l’air expiré.</a:t>
            </a:r>
          </a:p>
          <a:p>
            <a:r>
              <a:rPr lang="fr-FR" sz="2200" dirty="0" smtClean="0">
                <a:solidFill>
                  <a:srgbClr val="00B0F0"/>
                </a:solidFill>
              </a:rPr>
              <a:t> </a:t>
            </a:r>
            <a:r>
              <a:rPr lang="fr-FR" sz="2200" b="1" dirty="0" smtClean="0">
                <a:solidFill>
                  <a:srgbClr val="00B0F0"/>
                </a:solidFill>
              </a:rPr>
              <a:t>Éthylomètre : </a:t>
            </a:r>
            <a:r>
              <a:rPr lang="fr-FR" sz="2200" dirty="0" smtClean="0">
                <a:solidFill>
                  <a:srgbClr val="00B0F0"/>
                </a:solidFill>
              </a:rPr>
              <a:t>appareil qui permet la mesure immédiate et précise du taux d’alcool par analyse de l’air expiré.</a:t>
            </a:r>
          </a:p>
          <a:p>
            <a:pPr marL="514350" indent="-514350" algn="just">
              <a:buNone/>
            </a:pPr>
            <a:endParaRPr lang="fr-FR" dirty="0" smtClean="0">
              <a:latin typeface="Candara" pitchFamily="34" charset="0"/>
            </a:endParaRPr>
          </a:p>
          <a:p>
            <a:pPr>
              <a:lnSpc>
                <a:spcPct val="120000"/>
              </a:lnSpc>
              <a:buNone/>
            </a:pPr>
            <a:endParaRPr lang="fr-FR"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571472" y="1714488"/>
            <a:ext cx="8029575" cy="40576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54692"/>
          </a:xfrm>
        </p:spPr>
        <p:txBody>
          <a:bodyPr>
            <a:normAutofit/>
          </a:bodyPr>
          <a:lstStyle/>
          <a:p>
            <a:pPr algn="l"/>
            <a:r>
              <a:rPr lang="fr-FR" sz="3600" b="1" dirty="0" smtClean="0">
                <a:solidFill>
                  <a:schemeClr val="accent2">
                    <a:lumMod val="75000"/>
                  </a:schemeClr>
                </a:solidFill>
                <a:latin typeface="Candara" pitchFamily="34" charset="0"/>
              </a:rPr>
              <a:t>PLAN</a:t>
            </a:r>
            <a:br>
              <a:rPr lang="fr-FR" sz="3600" b="1" dirty="0" smtClean="0">
                <a:solidFill>
                  <a:schemeClr val="accent2">
                    <a:lumMod val="75000"/>
                  </a:schemeClr>
                </a:solidFill>
                <a:latin typeface="Candara" pitchFamily="34" charset="0"/>
              </a:rPr>
            </a:br>
            <a:r>
              <a:rPr lang="fr-FR" sz="3600" b="1" dirty="0" smtClean="0">
                <a:solidFill>
                  <a:schemeClr val="accent2">
                    <a:lumMod val="75000"/>
                  </a:schemeClr>
                </a:solidFill>
                <a:latin typeface="Candara" pitchFamily="34" charset="0"/>
              </a:rPr>
              <a:t/>
            </a:r>
            <a:br>
              <a:rPr lang="fr-FR" sz="3600" b="1" dirty="0" smtClean="0">
                <a:solidFill>
                  <a:schemeClr val="accent2">
                    <a:lumMod val="75000"/>
                  </a:schemeClr>
                </a:solidFill>
                <a:latin typeface="Candara" pitchFamily="34" charset="0"/>
              </a:rPr>
            </a:br>
            <a:r>
              <a:rPr lang="fr-FR" sz="3600" dirty="0" smtClean="0">
                <a:latin typeface="Candara" pitchFamily="34" charset="0"/>
              </a:rPr>
              <a:t>I.      Introduction, définitions</a:t>
            </a:r>
            <a:br>
              <a:rPr lang="fr-FR" sz="3600" dirty="0" smtClean="0">
                <a:latin typeface="Candara" pitchFamily="34" charset="0"/>
              </a:rPr>
            </a:br>
            <a:r>
              <a:rPr lang="fr-FR" sz="3600" dirty="0" smtClean="0">
                <a:latin typeface="Candara" pitchFamily="34" charset="0"/>
              </a:rPr>
              <a:t>II.     Propriétés-métabolisme</a:t>
            </a:r>
            <a:br>
              <a:rPr lang="fr-FR" sz="3600" dirty="0" smtClean="0">
                <a:latin typeface="Candara" pitchFamily="34" charset="0"/>
              </a:rPr>
            </a:br>
            <a:r>
              <a:rPr lang="fr-FR" sz="3600" dirty="0" smtClean="0">
                <a:latin typeface="Candara" pitchFamily="34" charset="0"/>
              </a:rPr>
              <a:t>III.    Clinique</a:t>
            </a:r>
            <a:br>
              <a:rPr lang="fr-FR" sz="3600" dirty="0" smtClean="0">
                <a:latin typeface="Candara" pitchFamily="34" charset="0"/>
              </a:rPr>
            </a:br>
            <a:r>
              <a:rPr lang="fr-FR" sz="3600" dirty="0" smtClean="0">
                <a:latin typeface="Candara" pitchFamily="34" charset="0"/>
              </a:rPr>
              <a:t>IV.    Expertise médico-légale</a:t>
            </a:r>
            <a:br>
              <a:rPr lang="fr-FR" sz="3600" dirty="0" smtClean="0">
                <a:latin typeface="Candara" pitchFamily="34" charset="0"/>
              </a:rPr>
            </a:br>
            <a:r>
              <a:rPr lang="fr-FR" sz="3600" dirty="0" smtClean="0">
                <a:latin typeface="Candara" pitchFamily="34" charset="0"/>
              </a:rPr>
              <a:t>VI.    Législation </a:t>
            </a:r>
            <a:br>
              <a:rPr lang="fr-FR" sz="3600" dirty="0" smtClean="0">
                <a:latin typeface="Candara" pitchFamily="34" charset="0"/>
              </a:rPr>
            </a:br>
            <a:r>
              <a:rPr lang="fr-FR" sz="3600" dirty="0" smtClean="0">
                <a:latin typeface="Candara" pitchFamily="34" charset="0"/>
              </a:rPr>
              <a:t>VII.   Conclusion</a:t>
            </a:r>
            <a:br>
              <a:rPr lang="fr-FR" sz="3600" dirty="0" smtClean="0">
                <a:latin typeface="Candara" pitchFamily="34" charset="0"/>
              </a:rPr>
            </a:br>
            <a:r>
              <a:rPr lang="fr-FR" sz="3600" dirty="0" smtClean="0">
                <a:latin typeface="Candara" pitchFamily="34" charset="0"/>
              </a:rPr>
              <a:t>                                                            </a:t>
            </a:r>
            <a:endParaRPr lang="fr-FR" sz="3000" dirty="0">
              <a:latin typeface="Candar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a:bodyPr>
          <a:lstStyle/>
          <a:p>
            <a:r>
              <a:rPr lang="fr-FR" sz="2900" b="1" dirty="0" smtClean="0">
                <a:solidFill>
                  <a:schemeClr val="accent2">
                    <a:lumMod val="75000"/>
                  </a:schemeClr>
                </a:solidFill>
                <a:latin typeface="Candara" pitchFamily="34" charset="0"/>
              </a:rPr>
              <a:t>CAT lors d’une </a:t>
            </a:r>
            <a:br>
              <a:rPr lang="fr-FR" sz="2900" b="1" dirty="0" smtClean="0">
                <a:solidFill>
                  <a:schemeClr val="accent2">
                    <a:lumMod val="75000"/>
                  </a:schemeClr>
                </a:solidFill>
                <a:latin typeface="Candara" pitchFamily="34" charset="0"/>
              </a:rPr>
            </a:br>
            <a:r>
              <a:rPr lang="fr-FR" sz="2900" b="1" dirty="0" smtClean="0">
                <a:solidFill>
                  <a:schemeClr val="accent2">
                    <a:lumMod val="75000"/>
                  </a:schemeClr>
                </a:solidFill>
                <a:latin typeface="Candara" pitchFamily="34" charset="0"/>
              </a:rPr>
              <a:t>réquisition pour dosage d’alcoolémie</a:t>
            </a:r>
            <a:endParaRPr lang="fr-FR" sz="29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929198"/>
          </a:xfrm>
        </p:spPr>
        <p:txBody>
          <a:bodyPr>
            <a:normAutofit/>
          </a:bodyPr>
          <a:lstStyle/>
          <a:p>
            <a:pPr marL="514350" indent="-514350" algn="just"/>
            <a:endParaRPr lang="fr-FR" sz="2200" dirty="0" smtClean="0">
              <a:latin typeface="Candara" pitchFamily="34" charset="0"/>
            </a:endParaRPr>
          </a:p>
          <a:p>
            <a:pPr marL="514350" indent="-514350" algn="just">
              <a:buFont typeface="+mj-lt"/>
              <a:buAutoNum type="arabicPeriod"/>
            </a:pPr>
            <a:r>
              <a:rPr lang="fr-FR" sz="2200" dirty="0" smtClean="0">
                <a:latin typeface="Candara" pitchFamily="34" charset="0"/>
              </a:rPr>
              <a:t>Vérifier la réquisition et la mission confiée.</a:t>
            </a:r>
          </a:p>
          <a:p>
            <a:pPr marL="514350" indent="-514350" algn="just">
              <a:buFont typeface="+mj-lt"/>
              <a:buAutoNum type="arabicPeriod"/>
            </a:pPr>
            <a:r>
              <a:rPr lang="fr-FR" sz="2200" dirty="0" smtClean="0">
                <a:latin typeface="Candara" pitchFamily="34" charset="0"/>
              </a:rPr>
              <a:t>Informer la personne à prélever sur l’objet de la mission et les conséquences d’un refus (considérée positif), recueillir son consentement.</a:t>
            </a:r>
          </a:p>
          <a:p>
            <a:pPr marL="514350" indent="-514350" algn="just">
              <a:buFont typeface="+mj-lt"/>
              <a:buAutoNum type="arabicPeriod"/>
            </a:pPr>
            <a:r>
              <a:rPr lang="fr-FR" sz="2200" dirty="0" smtClean="0">
                <a:latin typeface="Candara" pitchFamily="34" charset="0"/>
              </a:rPr>
              <a:t>Procéder à un examen clinique à la recherche de signes d’imprégnation et éliminer une urgence.</a:t>
            </a:r>
          </a:p>
          <a:p>
            <a:pPr marL="514350" indent="-514350" algn="just">
              <a:buFont typeface="+mj-lt"/>
              <a:buAutoNum type="arabicPeriod"/>
            </a:pPr>
            <a:r>
              <a:rPr lang="fr-FR" sz="2200" dirty="0" smtClean="0">
                <a:latin typeface="Candara" pitchFamily="34" charset="0"/>
              </a:rPr>
              <a:t>Procéder au prélèvement en prenant le soin d’utiliser un désinfectant non alcoolisé.</a:t>
            </a:r>
          </a:p>
          <a:p>
            <a:pPr marL="514350" indent="-514350" algn="just">
              <a:buFont typeface="+mj-lt"/>
              <a:buAutoNum type="arabicPeriod"/>
            </a:pPr>
            <a:r>
              <a:rPr lang="fr-FR" sz="2200" dirty="0" smtClean="0">
                <a:latin typeface="Candara" pitchFamily="34" charset="0"/>
              </a:rPr>
              <a:t>Prélever deux tubes de sang de 10cc chacun (sur oxalate de K</a:t>
            </a:r>
            <a:r>
              <a:rPr lang="fr-FR" sz="2200" baseline="30000" dirty="0" smtClean="0">
                <a:latin typeface="Candara" pitchFamily="34" charset="0"/>
              </a:rPr>
              <a:t>+</a:t>
            </a:r>
            <a:r>
              <a:rPr lang="fr-FR" sz="2200" dirty="0" smtClean="0">
                <a:latin typeface="Candara" pitchFamily="34" charset="0"/>
              </a:rPr>
              <a:t> ou fluorure de Na </a:t>
            </a:r>
            <a:r>
              <a:rPr lang="fr-FR" sz="2200" baseline="30000" dirty="0" smtClean="0">
                <a:latin typeface="Candara" pitchFamily="34" charset="0"/>
              </a:rPr>
              <a:t>2+</a:t>
            </a:r>
            <a:r>
              <a:rPr lang="fr-FR" sz="2200" dirty="0" smtClean="0">
                <a:latin typeface="Candara" pitchFamily="34" charset="0"/>
              </a:rPr>
              <a:t>) et s’assurer de leurs scellés par l’OPJ.</a:t>
            </a:r>
          </a:p>
          <a:p>
            <a:pPr marL="514350" indent="-514350" algn="just">
              <a:buFont typeface="+mj-lt"/>
              <a:buAutoNum type="arabicPeriod"/>
            </a:pPr>
            <a:r>
              <a:rPr lang="fr-FR" sz="2200" dirty="0" smtClean="0">
                <a:latin typeface="Candara" pitchFamily="34" charset="0"/>
              </a:rPr>
              <a:t>Remettre un rapport médical à l’autorité requérante.</a:t>
            </a:r>
          </a:p>
          <a:p>
            <a:pPr marL="514350" indent="-514350" algn="just"/>
            <a:endParaRPr lang="fr-FR" sz="2600" dirty="0" smtClean="0">
              <a:latin typeface="Candar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428736"/>
            <a:ext cx="8229600" cy="5026029"/>
          </a:xfrm>
        </p:spPr>
        <p:txBody>
          <a:bodyPr>
            <a:normAutofit/>
          </a:bodyPr>
          <a:lstStyle/>
          <a:p>
            <a:pPr marL="514350" indent="-514350" algn="just">
              <a:buNone/>
            </a:pPr>
            <a:endParaRPr lang="fr-FR" sz="2600" dirty="0" smtClean="0">
              <a:latin typeface="Candara" pitchFamily="34" charset="0"/>
            </a:endParaRPr>
          </a:p>
          <a:p>
            <a:pPr marL="514350" indent="-514350" algn="just">
              <a:buFont typeface="Wingdings" pitchFamily="2" charset="2"/>
              <a:buChar char="Ø"/>
            </a:pPr>
            <a:r>
              <a:rPr lang="fr-FR" sz="2600" dirty="0" smtClean="0">
                <a:solidFill>
                  <a:srgbClr val="FF0000"/>
                </a:solidFill>
                <a:latin typeface="Candara" pitchFamily="34" charset="0"/>
              </a:rPr>
              <a:t>Chez le cadavre:</a:t>
            </a:r>
          </a:p>
          <a:p>
            <a:pPr marL="514350" indent="-514350" algn="just"/>
            <a:r>
              <a:rPr lang="fr-FR" sz="2600" dirty="0" smtClean="0">
                <a:latin typeface="Candara" pitchFamily="34" charset="0"/>
              </a:rPr>
              <a:t>Le décès peut survenir au-delà de 5g/l.</a:t>
            </a:r>
          </a:p>
          <a:p>
            <a:pPr marL="514350" indent="-514350" algn="just">
              <a:buNone/>
            </a:pPr>
            <a:endParaRPr lang="fr-FR" sz="2600" dirty="0" smtClean="0">
              <a:latin typeface="Candara" pitchFamily="34" charset="0"/>
            </a:endParaRPr>
          </a:p>
          <a:p>
            <a:pPr marL="514350" indent="-514350" algn="just"/>
            <a:r>
              <a:rPr lang="fr-FR" sz="2600" dirty="0" smtClean="0">
                <a:latin typeface="Candara" pitchFamily="34" charset="0"/>
              </a:rPr>
              <a:t>L’autopsie est pauvre par rapport à l’examen organique sauf en cas d’alcoolisme chronique                        (les atteintes organique).</a:t>
            </a:r>
          </a:p>
          <a:p>
            <a:pPr marL="514350" indent="-514350" algn="just">
              <a:buNone/>
            </a:pPr>
            <a:endParaRPr lang="fr-FR" sz="2600" dirty="0" smtClean="0">
              <a:latin typeface="Candara" pitchFamily="34" charset="0"/>
            </a:endParaRPr>
          </a:p>
          <a:p>
            <a:pPr marL="514350" indent="-514350" algn="just"/>
            <a:r>
              <a:rPr lang="fr-FR" sz="2600" dirty="0" smtClean="0">
                <a:latin typeface="Candara" pitchFamily="34" charset="0"/>
              </a:rPr>
              <a:t>C’est l’analyse toxicologique qualitative et quantitative qui affirme l’intoxication.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accent2">
                    <a:lumMod val="75000"/>
                  </a:schemeClr>
                </a:solidFill>
                <a:latin typeface="Candara" pitchFamily="34" charset="0"/>
              </a:rPr>
              <a:t>IV. Expertise médico-légale</a:t>
            </a:r>
            <a:br>
              <a:rPr lang="fr-FR" b="1" dirty="0" smtClean="0">
                <a:solidFill>
                  <a:schemeClr val="accent2">
                    <a:lumMod val="75000"/>
                  </a:schemeClr>
                </a:solidFill>
                <a:latin typeface="Candara" pitchFamily="34" charset="0"/>
              </a:rPr>
            </a:br>
            <a:r>
              <a:rPr lang="fr-FR" sz="3600" b="1" dirty="0" smtClean="0">
                <a:solidFill>
                  <a:schemeClr val="accent2">
                    <a:lumMod val="75000"/>
                  </a:schemeClr>
                </a:solidFill>
                <a:latin typeface="Candara" pitchFamily="34" charset="0"/>
              </a:rPr>
              <a:t> Prélèvement sur cadavre</a:t>
            </a:r>
            <a:endParaRPr lang="fr-FR" sz="36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525963"/>
          </a:xfrm>
        </p:spPr>
        <p:txBody>
          <a:bodyPr>
            <a:normAutofit/>
          </a:bodyPr>
          <a:lstStyle/>
          <a:p>
            <a:pPr marL="514350" indent="-514350" algn="just"/>
            <a:r>
              <a:rPr lang="fr-FR" sz="2600" dirty="0" smtClean="0">
                <a:latin typeface="Candara" pitchFamily="34" charset="0"/>
              </a:rPr>
              <a:t>Différents prélèvements peuvent être effectués:</a:t>
            </a:r>
          </a:p>
          <a:p>
            <a:pPr marL="514350" indent="-514350" algn="just">
              <a:buNone/>
            </a:pPr>
            <a:endParaRPr lang="fr-FR" sz="2600" dirty="0" smtClean="0">
              <a:latin typeface="Candara" pitchFamily="34" charset="0"/>
            </a:endParaRPr>
          </a:p>
          <a:p>
            <a:pPr marL="1314450" lvl="2" indent="-514350" algn="just">
              <a:buFontTx/>
              <a:buChar char="-"/>
            </a:pPr>
            <a:r>
              <a:rPr lang="fr-FR" dirty="0" smtClean="0">
                <a:latin typeface="Candara" pitchFamily="34" charset="0"/>
              </a:rPr>
              <a:t>Le sang cardiaque et périphérique.</a:t>
            </a:r>
          </a:p>
          <a:p>
            <a:pPr marL="1314450" lvl="2" indent="-514350" algn="just">
              <a:buFontTx/>
              <a:buChar char="-"/>
            </a:pPr>
            <a:r>
              <a:rPr lang="fr-FR" dirty="0" smtClean="0">
                <a:latin typeface="Candara" pitchFamily="34" charset="0"/>
              </a:rPr>
              <a:t>Le contenu gastrique, les urines, la bile.</a:t>
            </a:r>
          </a:p>
          <a:p>
            <a:pPr marL="1314450" lvl="2" indent="-514350" algn="just">
              <a:buFontTx/>
              <a:buChar char="-"/>
            </a:pPr>
            <a:r>
              <a:rPr lang="fr-FR" dirty="0" smtClean="0">
                <a:latin typeface="Candara" pitchFamily="34" charset="0"/>
              </a:rPr>
              <a:t>Parfois les tissus.</a:t>
            </a:r>
          </a:p>
          <a:p>
            <a:pPr marL="1314450" lvl="2" indent="-514350" algn="just">
              <a:buNone/>
            </a:pPr>
            <a:endParaRPr lang="fr-FR" dirty="0" smtClean="0">
              <a:latin typeface="Candara" pitchFamily="34" charset="0"/>
            </a:endParaRPr>
          </a:p>
          <a:p>
            <a:pPr marL="514350" indent="-514350" algn="just"/>
            <a:r>
              <a:rPr lang="fr-FR" sz="2600" dirty="0" smtClean="0">
                <a:latin typeface="Candara" pitchFamily="34" charset="0"/>
              </a:rPr>
              <a:t>Possibilité de production d’éthanol en post mortem.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a:bodyPr>
          <a:lstStyle/>
          <a:p>
            <a:r>
              <a:rPr lang="fr-FR" b="1" dirty="0" smtClean="0">
                <a:solidFill>
                  <a:schemeClr val="accent2">
                    <a:lumMod val="75000"/>
                  </a:schemeClr>
                </a:solidFill>
                <a:latin typeface="Candara" pitchFamily="34" charset="0"/>
              </a:rPr>
              <a:t>V. Législation</a:t>
            </a:r>
            <a:endParaRPr lang="fr-FR" sz="29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929198"/>
          </a:xfrm>
        </p:spPr>
        <p:txBody>
          <a:bodyPr>
            <a:normAutofit fontScale="77500" lnSpcReduction="20000"/>
          </a:bodyPr>
          <a:lstStyle/>
          <a:p>
            <a:pPr marL="514350" indent="-514350" algn="just"/>
            <a:endParaRPr lang="fr-FR" sz="2200" dirty="0" smtClean="0">
              <a:latin typeface="Candara" pitchFamily="34" charset="0"/>
            </a:endParaRPr>
          </a:p>
          <a:p>
            <a:pPr lvl="0"/>
            <a:r>
              <a:rPr lang="fr-FR" sz="2800" b="1" dirty="0" smtClean="0"/>
              <a:t>Ordonnance n° 09-03 du 29 </a:t>
            </a:r>
            <a:r>
              <a:rPr lang="fr-FR" sz="2800" b="1" dirty="0" err="1" smtClean="0"/>
              <a:t>Rajab</a:t>
            </a:r>
            <a:r>
              <a:rPr lang="fr-FR" sz="2800" b="1" dirty="0" smtClean="0"/>
              <a:t> 1430 correspondant au 22 juillet 2009 modifiant et complétant la loi n° 01-14 du 29 </a:t>
            </a:r>
            <a:r>
              <a:rPr lang="fr-FR" sz="2800" b="1" dirty="0" err="1" smtClean="0"/>
              <a:t>Joumada</a:t>
            </a:r>
            <a:r>
              <a:rPr lang="fr-FR" sz="2800" b="1" dirty="0" smtClean="0"/>
              <a:t> El </a:t>
            </a:r>
            <a:r>
              <a:rPr lang="fr-FR" sz="2800" b="1" dirty="0" err="1" smtClean="0"/>
              <a:t>Oula</a:t>
            </a:r>
            <a:r>
              <a:rPr lang="fr-FR" sz="2800" b="1" dirty="0" smtClean="0"/>
              <a:t> 1422 correspondant au 19 août 2001 relative à l’organisation, la sécurité et la police de la circulation routière. </a:t>
            </a:r>
            <a:endParaRPr lang="fr-FR" sz="2800" dirty="0" smtClean="0"/>
          </a:p>
          <a:p>
            <a:r>
              <a:rPr lang="fr-FR" sz="2800" dirty="0" smtClean="0"/>
              <a:t>- Art. 2 : définition de l’état d’ivresse, alcootest et éthylomètre. </a:t>
            </a:r>
          </a:p>
          <a:p>
            <a:r>
              <a:rPr lang="fr-FR" sz="2800" dirty="0" smtClean="0"/>
              <a:t> </a:t>
            </a:r>
            <a:r>
              <a:rPr lang="fr-FR" sz="2800" b="1" dirty="0" smtClean="0"/>
              <a:t>État d’ivresse : </a:t>
            </a:r>
            <a:r>
              <a:rPr lang="fr-FR" sz="2800" dirty="0" smtClean="0"/>
              <a:t>état se caractérisant par la présence d’alcool dans le sang à un taux égal ou supérieur à 0,20 g pour mille (1000 ml) </a:t>
            </a:r>
          </a:p>
          <a:p>
            <a:r>
              <a:rPr lang="fr-FR" sz="2800" b="1" dirty="0" smtClean="0"/>
              <a:t>Alcootest : </a:t>
            </a:r>
            <a:r>
              <a:rPr lang="fr-FR" sz="2800" dirty="0" smtClean="0"/>
              <a:t>appareil portatif permettant de vérifier Instantanément la présence d’alcool dans l’organisme d’une personne, à travers l’air expiré.</a:t>
            </a:r>
          </a:p>
          <a:p>
            <a:r>
              <a:rPr lang="fr-FR" sz="2800" dirty="0" smtClean="0"/>
              <a:t> </a:t>
            </a:r>
            <a:r>
              <a:rPr lang="fr-FR" sz="2800" b="1" dirty="0" smtClean="0"/>
              <a:t>Éthylomètre : </a:t>
            </a:r>
            <a:r>
              <a:rPr lang="fr-FR" sz="2800" dirty="0" smtClean="0"/>
              <a:t>appareil qui permet la mesure immédiate et précise du taux d’alcool par analyse de l’air expiré.</a:t>
            </a:r>
          </a:p>
          <a:p>
            <a:pPr marL="514350" indent="-514350" algn="just">
              <a:buNone/>
            </a:pPr>
            <a:endParaRPr lang="fr-FR" sz="2600" dirty="0" smtClean="0">
              <a:latin typeface="Candar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V. Législation</a:t>
            </a:r>
            <a:endParaRPr lang="fr-FR" dirty="0"/>
          </a:p>
        </p:txBody>
      </p:sp>
      <p:sp>
        <p:nvSpPr>
          <p:cNvPr id="3" name="Espace réservé du contenu 2"/>
          <p:cNvSpPr>
            <a:spLocks noGrp="1"/>
          </p:cNvSpPr>
          <p:nvPr>
            <p:ph idx="1"/>
          </p:nvPr>
        </p:nvSpPr>
        <p:spPr/>
        <p:txBody>
          <a:bodyPr>
            <a:normAutofit fontScale="40000" lnSpcReduction="20000"/>
          </a:bodyPr>
          <a:lstStyle/>
          <a:p>
            <a:pPr>
              <a:buNone/>
            </a:pPr>
            <a:r>
              <a:rPr lang="fr-FR" sz="4000" dirty="0" smtClean="0"/>
              <a:t>- Art. 19 : dépistage de l’imprégnation alcoolique par la méthode de l’expiration d’air </a:t>
            </a:r>
          </a:p>
          <a:p>
            <a:pPr>
              <a:buFontTx/>
              <a:buChar char="-"/>
            </a:pPr>
            <a:r>
              <a:rPr lang="fr-FR" sz="4000" dirty="0" smtClean="0"/>
              <a:t>art 19 bis :  dépistage dans le cadre de contrôle routier.</a:t>
            </a:r>
          </a:p>
          <a:p>
            <a:pPr>
              <a:buNone/>
            </a:pPr>
            <a:endParaRPr lang="fr-FR" sz="4000" dirty="0" smtClean="0"/>
          </a:p>
          <a:p>
            <a:pPr>
              <a:buNone/>
            </a:pPr>
            <a:r>
              <a:rPr lang="fr-FR" sz="4000" dirty="0" smtClean="0"/>
              <a:t>- Art 66 : état d’ivresse  délit de blessures ou d’homicide involontaire  emprisonnement 01 an à 05 ans et amende de 50.000 à 150.000 DA, En cas de récidive, la peine est portée au double. </a:t>
            </a:r>
          </a:p>
          <a:p>
            <a:pPr>
              <a:buNone/>
            </a:pPr>
            <a:r>
              <a:rPr lang="fr-FR" sz="4000" dirty="0" smtClean="0"/>
              <a:t>- Art 67 : état d’ivresse  conduire un véhicule ou accompagné un élève conducteur (apprentissage gratuit ou onéreux)  emprisonnement 02 mois à 18 mois et d’une amande de 5000 à 50.000 DA ou de l’une de deux peines. En cas de récidive, la peine est portée au double.</a:t>
            </a:r>
          </a:p>
          <a:p>
            <a:pPr>
              <a:buNone/>
            </a:pPr>
            <a:r>
              <a:rPr lang="fr-FR" sz="4000" dirty="0" smtClean="0"/>
              <a:t> </a:t>
            </a:r>
          </a:p>
          <a:p>
            <a:pPr>
              <a:buNone/>
            </a:pPr>
            <a:r>
              <a:rPr lang="fr-FR" sz="4000" dirty="0" smtClean="0"/>
              <a:t>- Art. 68 : état d’ivresse homicide involontaire emprisonnement de 2ans à 5 ans et amende de 100.000 DA à 300.000 DA </a:t>
            </a:r>
          </a:p>
          <a:p>
            <a:pPr>
              <a:buNone/>
            </a:pPr>
            <a:r>
              <a:rPr lang="fr-FR" sz="4000" dirty="0" smtClean="0"/>
              <a:t>- Art. 70 : état d’ivresse  délit de blessures involontaires  emprisonnement de 1 an à 3 ans et amende de 50.000 DA à 150.000 DA </a:t>
            </a:r>
          </a:p>
          <a:p>
            <a:pPr>
              <a:buNone/>
            </a:pPr>
            <a:r>
              <a:rPr lang="fr-FR" sz="4000" dirty="0" smtClean="0"/>
              <a:t>- Art. 74 : conduite en état d’ivresse  emprisonnement de 6 mois à 2 ans et amende de 50.000 DA à 100.000 DA </a:t>
            </a:r>
          </a:p>
          <a:p>
            <a:pPr>
              <a:buNone/>
            </a:pPr>
            <a:r>
              <a:rPr lang="fr-FR" sz="4000" dirty="0" smtClean="0"/>
              <a:t>- Art. 75 : Est puni d’un d’emprisonnement de six (6) mois à deux (2) ans et amende de 50.000 DA à 100.000 DA tout conducteur ou accompagnateur d’un élève conducteur qui refuse de se soumettre aux examens médicaux, cliniques et biologiques prévus à l’article 19 ci-dessus ».</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a:bodyPr>
          <a:lstStyle/>
          <a:p>
            <a:r>
              <a:rPr lang="fr-FR" b="1" dirty="0" smtClean="0">
                <a:solidFill>
                  <a:schemeClr val="accent2">
                    <a:lumMod val="75000"/>
                  </a:schemeClr>
                </a:solidFill>
                <a:latin typeface="Candara" pitchFamily="34" charset="0"/>
              </a:rPr>
              <a:t>VI. Conclusion</a:t>
            </a:r>
            <a:endParaRPr lang="fr-FR" sz="29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929198"/>
          </a:xfrm>
        </p:spPr>
        <p:txBody>
          <a:bodyPr>
            <a:normAutofit/>
          </a:bodyPr>
          <a:lstStyle/>
          <a:p>
            <a:pPr marL="514350" indent="-514350" algn="just"/>
            <a:endParaRPr lang="fr-FR" sz="2200" dirty="0" smtClean="0">
              <a:latin typeface="Candara" pitchFamily="34" charset="0"/>
            </a:endParaRPr>
          </a:p>
          <a:p>
            <a:r>
              <a:rPr lang="fr-FR" sz="2800" dirty="0" smtClean="0"/>
              <a:t>- Les conséquences de l’alcoolisme sont très lourdes, aussi bien pour l’individu que pour la société </a:t>
            </a:r>
          </a:p>
          <a:p>
            <a:endParaRPr lang="fr-FR" sz="2800" dirty="0" smtClean="0"/>
          </a:p>
          <a:p>
            <a:r>
              <a:rPr lang="fr-FR" sz="2800" dirty="0" smtClean="0"/>
              <a:t>- Indépendamment de la pathologie directe l’alcoolisme est un facteur aggravant du risque d’accidents (route, travail, loisirs…).</a:t>
            </a:r>
          </a:p>
          <a:p>
            <a:pPr marL="514350" indent="-514350" algn="just">
              <a:buNone/>
            </a:pPr>
            <a:endParaRPr lang="fr-FR" sz="2600" dirty="0" smtClean="0">
              <a:latin typeface="Candar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endParaRPr lang="fr-FR" dirty="0" smtClean="0"/>
          </a:p>
          <a:p>
            <a:endParaRPr lang="fr-FR" dirty="0" smtClean="0"/>
          </a:p>
          <a:p>
            <a:pPr>
              <a:buNone/>
            </a:pPr>
            <a:r>
              <a:rPr lang="fr-FR" sz="4000" dirty="0" smtClean="0">
                <a:solidFill>
                  <a:srgbClr val="FF0000"/>
                </a:solidFill>
              </a:rPr>
              <a:t>              Merci pour votre attention</a:t>
            </a: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 Introduction, définitions</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2071678"/>
            <a:ext cx="8229600" cy="4071966"/>
          </a:xfrm>
        </p:spPr>
        <p:txBody>
          <a:bodyPr>
            <a:normAutofit lnSpcReduction="10000"/>
          </a:bodyPr>
          <a:lstStyle/>
          <a:p>
            <a:pPr algn="just"/>
            <a:r>
              <a:rPr lang="fr-FR" sz="2800" dirty="0" smtClean="0"/>
              <a:t>L’alcool éthylique ou éthanol est un poison redoutable </a:t>
            </a:r>
            <a:r>
              <a:rPr lang="fr-FR" sz="2800" dirty="0" smtClean="0"/>
              <a:t>parce que </a:t>
            </a:r>
            <a:r>
              <a:rPr lang="fr-FR" sz="2800" dirty="0" smtClean="0"/>
              <a:t>l’alcoolique ne nuit pas seulement à sa santé, ses réactions antisociales troublent la tranquillité familiale et l’ordre public .</a:t>
            </a:r>
          </a:p>
          <a:p>
            <a:pPr algn="just"/>
            <a:r>
              <a:rPr lang="fr-FR" sz="2800" dirty="0" smtClean="0">
                <a:latin typeface="Candara" pitchFamily="34" charset="0"/>
              </a:rPr>
              <a:t>L’alcoolisme constitue la base de certains faits médico-légaux en les aggravant, facilitant ou en les provoquant.</a:t>
            </a:r>
          </a:p>
          <a:p>
            <a:pPr algn="just"/>
            <a:r>
              <a:rPr lang="fr-FR" sz="2800" dirty="0" smtClean="0"/>
              <a:t>La législation Algérienne est nettement dominée par la législation antialcoolique routière.</a:t>
            </a:r>
          </a:p>
          <a:p>
            <a:pPr algn="just"/>
            <a:endParaRPr lang="fr-FR" sz="2800" dirty="0">
              <a:latin typeface="Candar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 Introduction, définitions</a:t>
            </a:r>
            <a:endParaRPr lang="fr-FR" dirty="0"/>
          </a:p>
        </p:txBody>
      </p:sp>
      <p:sp>
        <p:nvSpPr>
          <p:cNvPr id="3" name="Espace réservé du contenu 2"/>
          <p:cNvSpPr>
            <a:spLocks noGrp="1"/>
          </p:cNvSpPr>
          <p:nvPr>
            <p:ph idx="1"/>
          </p:nvPr>
        </p:nvSpPr>
        <p:spPr/>
        <p:txBody>
          <a:bodyPr>
            <a:normAutofit fontScale="92500"/>
          </a:bodyPr>
          <a:lstStyle/>
          <a:p>
            <a:pPr fontAlgn="base"/>
            <a:r>
              <a:rPr lang="fr-FR" b="1" dirty="0" smtClean="0"/>
              <a:t> L’intoxication selon  l’OMS : CIM 10</a:t>
            </a:r>
            <a:endParaRPr lang="fr-FR" dirty="0" smtClean="0"/>
          </a:p>
          <a:p>
            <a:pPr fontAlgn="base">
              <a:buNone/>
            </a:pPr>
            <a:r>
              <a:rPr lang="fr-FR" dirty="0" smtClean="0"/>
              <a:t>    État transitoire consécutif à la prise d’alcool ou d’une autre substance </a:t>
            </a:r>
            <a:r>
              <a:rPr lang="fr-FR" dirty="0" err="1" smtClean="0"/>
              <a:t>psychoactive</a:t>
            </a:r>
            <a:r>
              <a:rPr lang="fr-FR" dirty="0" smtClean="0"/>
              <a:t>, caractérisé par des perturbations: de la conscience, des fonctions cognitives, de la perception, de l’affect et du comportement, ou d’autres fonctions et réponses psychophysiologiques.</a:t>
            </a:r>
          </a:p>
          <a:p>
            <a:pPr fontAlgn="base"/>
            <a:r>
              <a:rPr lang="fr-FR" b="1" dirty="0" smtClean="0"/>
              <a:t> - « Alcool »</a:t>
            </a:r>
            <a:r>
              <a:rPr lang="fr-FR" dirty="0" smtClean="0"/>
              <a:t> est un terme employé de façon courante pour désigner l'éthanol.</a:t>
            </a:r>
          </a:p>
          <a:p>
            <a:pPr fontAlgn="base"/>
            <a:endParaRPr lang="fr-FR" dirty="0" smtClean="0"/>
          </a:p>
          <a:p>
            <a:pPr fontAlgn="base">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dirty="0"/>
          </a:p>
        </p:txBody>
      </p:sp>
      <p:sp>
        <p:nvSpPr>
          <p:cNvPr id="3" name="Espace réservé du contenu 2"/>
          <p:cNvSpPr>
            <a:spLocks noGrp="1"/>
          </p:cNvSpPr>
          <p:nvPr>
            <p:ph idx="1"/>
          </p:nvPr>
        </p:nvSpPr>
        <p:spPr/>
        <p:txBody>
          <a:bodyPr/>
          <a:lstStyle/>
          <a:p>
            <a:r>
              <a:rPr lang="fr-FR" dirty="0" smtClean="0"/>
              <a:t>L’éthanol, ou alcool éthylique, est  un alcool, possédant la structure semi-développée suivante : CH3CH2OH </a:t>
            </a:r>
          </a:p>
          <a:p>
            <a:pPr algn="just"/>
            <a:r>
              <a:rPr lang="fr-FR" dirty="0" smtClean="0">
                <a:latin typeface="Candara" pitchFamily="34" charset="0"/>
              </a:rPr>
              <a:t>Liquide incolore, volatile, inflammable.</a:t>
            </a:r>
          </a:p>
          <a:p>
            <a:pPr algn="just"/>
            <a:endParaRPr lang="fr-FR" dirty="0" smtClean="0">
              <a:latin typeface="Candara" pitchFamily="34" charset="0"/>
            </a:endParaRPr>
          </a:p>
          <a:p>
            <a:pPr algn="just"/>
            <a:r>
              <a:rPr lang="fr-FR" dirty="0" smtClean="0">
                <a:latin typeface="Candara" pitchFamily="34" charset="0"/>
              </a:rPr>
              <a:t>Miscible dans l’eau et les solvants organiques (hydrophile et hydro soluble).</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dirty="0"/>
          </a:p>
        </p:txBody>
      </p:sp>
      <p:pic>
        <p:nvPicPr>
          <p:cNvPr id="7" name="Espace réservé du contenu 6"/>
          <p:cNvPicPr>
            <a:picLocks noGrp="1"/>
          </p:cNvPicPr>
          <p:nvPr>
            <p:ph idx="1"/>
          </p:nvPr>
        </p:nvPicPr>
        <p:blipFill>
          <a:blip r:embed="rId2"/>
          <a:srcRect/>
          <a:stretch>
            <a:fillRect/>
          </a:stretch>
        </p:blipFill>
        <p:spPr bwMode="auto">
          <a:xfrm>
            <a:off x="885375" y="1857364"/>
            <a:ext cx="7373250" cy="400052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71472" y="1785926"/>
            <a:ext cx="8229600" cy="4525963"/>
          </a:xfrm>
        </p:spPr>
        <p:txBody>
          <a:bodyPr>
            <a:noAutofit/>
          </a:bodyPr>
          <a:lstStyle/>
          <a:p>
            <a:r>
              <a:rPr lang="fr-FR" sz="2800" b="1" dirty="0" smtClean="0"/>
              <a:t>Fermentées : </a:t>
            </a:r>
            <a:endParaRPr lang="fr-FR" sz="2800" dirty="0" smtClean="0"/>
          </a:p>
          <a:p>
            <a:pPr fontAlgn="base">
              <a:buFontTx/>
              <a:buChar char="-"/>
            </a:pPr>
            <a:r>
              <a:rPr lang="fr-FR" sz="2800" dirty="0" smtClean="0"/>
              <a:t>Elles résultent de la transformation du sucre contenu dans les fruits, racines ou graines de certaines plantes</a:t>
            </a:r>
            <a:r>
              <a:rPr lang="fr-FR" sz="1600" dirty="0" smtClean="0"/>
              <a:t>. (Les principales boissons alcooliques fermentées sont le cidre (3 à 6°), la bière (2 à 8°), les vins de table (8 à 12°) et le champagne (11 à 12,5°) )</a:t>
            </a:r>
          </a:p>
          <a:p>
            <a:pPr fontAlgn="base">
              <a:buFontTx/>
              <a:buChar char="-"/>
            </a:pPr>
            <a:endParaRPr lang="fr-FR" sz="1600" dirty="0" smtClean="0"/>
          </a:p>
          <a:p>
            <a:r>
              <a:rPr lang="fr-FR" sz="2800" dirty="0" smtClean="0"/>
              <a:t>Distillées : - Elles sont obtenues par condensation de boissons fermentées et récupération des vapeurs produites </a:t>
            </a:r>
            <a:r>
              <a:rPr lang="fr-FR" sz="1600" dirty="0" smtClean="0"/>
              <a:t>( Exemple de boissons : apéritif à base d’anis (40 à 45°), Whisky (40à 45°), liqueur (15 à 55°), eau de vie (40 à 60°))</a:t>
            </a:r>
          </a:p>
          <a:p>
            <a:endParaRPr lang="fr-FR" sz="2800" dirty="0" smtClean="0"/>
          </a:p>
          <a:p>
            <a:pPr lvl="0">
              <a:buNone/>
            </a:pPr>
            <a:endParaRPr lang="fr-FR" sz="2600" dirty="0" smtClean="0">
              <a:latin typeface="Candara" pitchFamily="34" charset="0"/>
            </a:endParaRPr>
          </a:p>
          <a:p>
            <a:pPr algn="just"/>
            <a:endParaRPr lang="fr-FR" sz="2600" dirty="0">
              <a:latin typeface="Candar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dirty="0"/>
          </a:p>
        </p:txBody>
      </p:sp>
      <p:pic>
        <p:nvPicPr>
          <p:cNvPr id="2050" name="Picture 2"/>
          <p:cNvPicPr>
            <a:picLocks noGrp="1" noChangeAspect="1" noChangeArrowheads="1"/>
          </p:cNvPicPr>
          <p:nvPr>
            <p:ph idx="1"/>
          </p:nvPr>
        </p:nvPicPr>
        <p:blipFill>
          <a:blip r:embed="rId2"/>
          <a:srcRect/>
          <a:stretch>
            <a:fillRect/>
          </a:stretch>
        </p:blipFill>
        <p:spPr bwMode="auto">
          <a:xfrm>
            <a:off x="357158" y="1428736"/>
            <a:ext cx="8199839" cy="514353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428596" y="2000240"/>
            <a:ext cx="8229600" cy="4525963"/>
          </a:xfrm>
        </p:spPr>
        <p:txBody>
          <a:bodyPr>
            <a:normAutofit fontScale="55000" lnSpcReduction="20000"/>
          </a:bodyPr>
          <a:lstStyle/>
          <a:p>
            <a:r>
              <a:rPr lang="fr-FR" b="1" u="sng" dirty="0" smtClean="0"/>
              <a:t> Absorption :</a:t>
            </a:r>
            <a:endParaRPr lang="fr-FR" dirty="0" smtClean="0"/>
          </a:p>
          <a:p>
            <a:pPr>
              <a:buFont typeface="Wingdings" pitchFamily="2" charset="2"/>
              <a:buChar char="Ø"/>
            </a:pPr>
            <a:r>
              <a:rPr lang="fr-FR" dirty="0" smtClean="0"/>
              <a:t> diminution : bol alimentaire, graisse, caféine, médicaments </a:t>
            </a:r>
            <a:r>
              <a:rPr lang="fr-FR" dirty="0" err="1" smtClean="0"/>
              <a:t>anticholinergiques</a:t>
            </a:r>
            <a:r>
              <a:rPr lang="fr-FR" dirty="0" smtClean="0"/>
              <a:t>.</a:t>
            </a:r>
          </a:p>
          <a:p>
            <a:pPr>
              <a:buFont typeface="Wingdings" pitchFamily="2" charset="2"/>
              <a:buChar char="Ø"/>
            </a:pPr>
            <a:r>
              <a:rPr lang="fr-FR" dirty="0" smtClean="0"/>
              <a:t>augmentation : substances alcalines, boissons gazeuses (Co2).</a:t>
            </a:r>
          </a:p>
          <a:p>
            <a:pPr algn="just"/>
            <a:endParaRPr lang="fr-FR" dirty="0" smtClean="0">
              <a:latin typeface="Candara" pitchFamily="34" charset="0"/>
            </a:endParaRPr>
          </a:p>
          <a:p>
            <a:pPr algn="just"/>
            <a:r>
              <a:rPr lang="fr-FR" dirty="0" smtClean="0">
                <a:latin typeface="Candara" pitchFamily="34" charset="0"/>
              </a:rPr>
              <a:t>La diffusion se fait dans les compartiments hydriques:</a:t>
            </a:r>
          </a:p>
          <a:p>
            <a:pPr>
              <a:buFont typeface="Wingdings" pitchFamily="2" charset="2"/>
              <a:buChar char="Ø"/>
            </a:pPr>
            <a:r>
              <a:rPr lang="fr-FR" dirty="0" smtClean="0"/>
              <a:t>    est sensiblement proportionnelle à la teneur des tissus en eau (hydrophile) et de leur vascularisation, elle est inversement proportionnelle à leur richesse en graisse.</a:t>
            </a:r>
            <a:endParaRPr lang="fr-FR" dirty="0" smtClean="0">
              <a:latin typeface="Candara" pitchFamily="34" charset="0"/>
            </a:endParaRPr>
          </a:p>
          <a:p>
            <a:pPr algn="just"/>
            <a:endParaRPr lang="fr-FR" dirty="0" smtClean="0">
              <a:latin typeface="Candara" pitchFamily="34" charset="0"/>
            </a:endParaRPr>
          </a:p>
          <a:p>
            <a:pPr algn="just">
              <a:buNone/>
            </a:pPr>
            <a:endParaRPr lang="fr-FR" dirty="0" smtClean="0">
              <a:latin typeface="Candara" pitchFamily="34" charset="0"/>
            </a:endParaRPr>
          </a:p>
          <a:p>
            <a:pPr algn="just"/>
            <a:r>
              <a:rPr lang="fr-FR" dirty="0" smtClean="0">
                <a:latin typeface="Candara" pitchFamily="34" charset="0"/>
              </a:rPr>
              <a:t>Pic sérique atteint en une demi heure à une heure et demi.</a:t>
            </a:r>
          </a:p>
          <a:p>
            <a:pPr algn="just">
              <a:buNone/>
            </a:pPr>
            <a:endParaRPr lang="fr-FR" dirty="0">
              <a:latin typeface="Candara" pitchFamily="34" charset="0"/>
            </a:endParaRPr>
          </a:p>
          <a:p>
            <a:pPr algn="just"/>
            <a:endParaRPr lang="fr-FR" dirty="0">
              <a:latin typeface="Candara" pitchFamily="34" charset="0"/>
            </a:endParaRPr>
          </a:p>
          <a:p>
            <a:pPr algn="just"/>
            <a:r>
              <a:rPr lang="fr-FR" dirty="0" smtClean="0">
                <a:latin typeface="Candara" pitchFamily="34" charset="0"/>
              </a:rPr>
              <a:t>Elimination métabolique est hépatique par oxydation (95%) le reste est éliminé sous forme inchangé dans les secrétions biologiques.</a:t>
            </a:r>
            <a:endParaRPr lang="fr-FR" dirty="0">
              <a:latin typeface="Candara"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1010</TotalTime>
  <Words>980</Words>
  <Application>Microsoft Office PowerPoint</Application>
  <PresentationFormat>Affichage à l'écran (4:3)</PresentationFormat>
  <Paragraphs>170</Paragraphs>
  <Slides>26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26</vt:i4>
      </vt:variant>
    </vt:vector>
  </HeadingPairs>
  <TitlesOfParts>
    <vt:vector size="32" baseType="lpstr">
      <vt:lpstr>Arial</vt:lpstr>
      <vt:lpstr>Calibri</vt:lpstr>
      <vt:lpstr>Candara</vt:lpstr>
      <vt:lpstr>Times New Roman</vt:lpstr>
      <vt:lpstr>Wingdings</vt:lpstr>
      <vt:lpstr>Thème Office</vt:lpstr>
      <vt:lpstr>INTOXICATION  À L’ALCOOL ÉTHYLIQUE</vt:lpstr>
      <vt:lpstr>PLAN  I.      Introduction, définitions II.     Propriétés-métabolisme III.    Clinique IV.    Expertise médico-légale VI.    Législation  VII.   Conclusion                                                             </vt:lpstr>
      <vt:lpstr>I. Introduction, définitions</vt:lpstr>
      <vt:lpstr>I. Introduction, définitions</vt:lpstr>
      <vt:lpstr>II. Propriétés - métabolisme</vt:lpstr>
      <vt:lpstr>II. Propriétés - métabolisme</vt:lpstr>
      <vt:lpstr>II. Propriétés - métabolisme</vt:lpstr>
      <vt:lpstr>II. Propriétés - métabolisme</vt:lpstr>
      <vt:lpstr>II. Propriétés - métabolisme</vt:lpstr>
      <vt:lpstr>III. Clinique</vt:lpstr>
      <vt:lpstr>III. Clinique</vt:lpstr>
      <vt:lpstr>III. Clinique</vt:lpstr>
      <vt:lpstr>III. Clinique</vt:lpstr>
      <vt:lpstr>III- clinique</vt:lpstr>
      <vt:lpstr>III- clinique </vt:lpstr>
      <vt:lpstr>III. Clinique</vt:lpstr>
      <vt:lpstr>IV. Expertise médico-légale</vt:lpstr>
      <vt:lpstr>IV. Expertise médico-légale</vt:lpstr>
      <vt:lpstr>IV. Expertise médico-légale</vt:lpstr>
      <vt:lpstr>CAT lors d’une  réquisition pour dosage d’alcoolémie</vt:lpstr>
      <vt:lpstr>IV. Expertise médico-légale</vt:lpstr>
      <vt:lpstr>IV. Expertise médico-légale  Prélèvement sur cadavre</vt:lpstr>
      <vt:lpstr>V. Législation</vt:lpstr>
      <vt:lpstr>V. Législation</vt:lpstr>
      <vt:lpstr>VI. Conclusion</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Intoxication à l’alcool éthylique</dc:title>
  <dc:creator>BOUDABA</dc:creator>
  <cp:lastModifiedBy>pc.2021</cp:lastModifiedBy>
  <cp:revision>38</cp:revision>
  <dcterms:created xsi:type="dcterms:W3CDTF">2014-04-20T07:26:39Z</dcterms:created>
  <dcterms:modified xsi:type="dcterms:W3CDTF">2022-06-21T19:06:49Z</dcterms:modified>
</cp:coreProperties>
</file>