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36" r:id="rId2"/>
    <p:sldId id="337" r:id="rId3"/>
    <p:sldId id="338" r:id="rId4"/>
    <p:sldId id="339" r:id="rId5"/>
    <p:sldId id="340" r:id="rId6"/>
    <p:sldId id="341" r:id="rId7"/>
    <p:sldId id="342" r:id="rId8"/>
    <p:sldId id="343" r:id="rId9"/>
    <p:sldId id="344" r:id="rId10"/>
    <p:sldId id="345" r:id="rId11"/>
    <p:sldId id="347" r:id="rId12"/>
    <p:sldId id="348" r:id="rId13"/>
    <p:sldId id="349" r:id="rId14"/>
    <p:sldId id="350" r:id="rId15"/>
    <p:sldId id="351" r:id="rId16"/>
    <p:sldId id="352" r:id="rId17"/>
    <p:sldId id="353" r:id="rId18"/>
    <p:sldId id="362" r:id="rId19"/>
    <p:sldId id="354" r:id="rId20"/>
    <p:sldId id="355" r:id="rId21"/>
    <p:sldId id="356" r:id="rId22"/>
    <p:sldId id="357" r:id="rId23"/>
    <p:sldId id="358" r:id="rId24"/>
    <p:sldId id="359" r:id="rId25"/>
    <p:sldId id="360" r:id="rId26"/>
    <p:sldId id="361" r:id="rId27"/>
    <p:sldId id="298" r:id="rId28"/>
  </p:sldIdLst>
  <p:sldSz cx="10287000" cy="6858000" type="35mm"/>
  <p:notesSz cx="6858000" cy="9144000"/>
  <p:defaultTextStyle>
    <a:defPPr>
      <a:defRPr lang="fr-FR"/>
    </a:defPPr>
    <a:lvl1pPr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1pPr>
    <a:lvl2pPr marL="4572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2pPr>
    <a:lvl3pPr marL="9144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3pPr>
    <a:lvl4pPr marL="13716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4pPr>
    <a:lvl5pPr marL="18288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8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132" autoAdjust="0"/>
    <p:restoredTop sz="90929"/>
  </p:normalViewPr>
  <p:slideViewPr>
    <p:cSldViewPr>
      <p:cViewPr>
        <p:scale>
          <a:sx n="70" d="100"/>
          <a:sy n="70" d="100"/>
        </p:scale>
        <p:origin x="-1068" y="-1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57175" y="3200400"/>
            <a:ext cx="9858375"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pic>
        <p:nvPicPr>
          <p:cNvPr id="5" name="Picture 3" descr="D:\FRONTPAGE THEMES\NATURE\ANABNR2.PNG"/>
          <p:cNvPicPr>
            <a:picLocks noChangeAspect="1" noChangeArrowheads="1"/>
          </p:cNvPicPr>
          <p:nvPr/>
        </p:nvPicPr>
        <p:blipFill>
          <a:blip r:embed="rId2" cstate="print"/>
          <a:srcRect l="-900" t="-1314" r="-2" b="-36961"/>
          <a:stretch>
            <a:fillRect/>
          </a:stretch>
        </p:blipFill>
        <p:spPr bwMode="auto">
          <a:xfrm>
            <a:off x="600075" y="3200400"/>
            <a:ext cx="9515475" cy="1158875"/>
          </a:xfrm>
          <a:prstGeom prst="rect">
            <a:avLst/>
          </a:prstGeom>
          <a:noFill/>
          <a:ln w="9525">
            <a:noFill/>
            <a:miter lim="800000"/>
            <a:headEnd/>
            <a:tailEnd/>
          </a:ln>
        </p:spPr>
      </p:pic>
      <p:sp>
        <p:nvSpPr>
          <p:cNvPr id="6" name="Rectangle 4"/>
          <p:cNvSpPr>
            <a:spLocks noChangeArrowheads="1"/>
          </p:cNvSpPr>
          <p:nvPr/>
        </p:nvSpPr>
        <p:spPr bwMode="hidden">
          <a:xfrm>
            <a:off x="895350" y="2895600"/>
            <a:ext cx="3429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6149" name="Rectangle 5"/>
          <p:cNvSpPr>
            <a:spLocks noGrp="1" noChangeArrowheads="1"/>
          </p:cNvSpPr>
          <p:nvPr>
            <p:ph type="ctrTitle"/>
          </p:nvPr>
        </p:nvSpPr>
        <p:spPr>
          <a:xfrm>
            <a:off x="1285875" y="1981200"/>
            <a:ext cx="8743950" cy="1143000"/>
          </a:xfrm>
        </p:spPr>
        <p:txBody>
          <a:bodyPr/>
          <a:lstStyle>
            <a:lvl1pPr>
              <a:defRPr/>
            </a:lvl1pPr>
          </a:lstStyle>
          <a:p>
            <a:r>
              <a:rPr lang="fr-FR"/>
              <a:t>Cliquez pour modifier le style du titre du masque</a:t>
            </a:r>
          </a:p>
        </p:txBody>
      </p:sp>
      <p:sp>
        <p:nvSpPr>
          <p:cNvPr id="6150" name="Rectangle 6"/>
          <p:cNvSpPr>
            <a:spLocks noGrp="1" noChangeArrowheads="1"/>
          </p:cNvSpPr>
          <p:nvPr>
            <p:ph type="subTitle" idx="1"/>
          </p:nvPr>
        </p:nvSpPr>
        <p:spPr>
          <a:xfrm>
            <a:off x="2293938" y="4351338"/>
            <a:ext cx="7200900" cy="1371600"/>
          </a:xfrm>
        </p:spPr>
        <p:txBody>
          <a:bodyPr/>
          <a:lstStyle>
            <a:lvl1pPr marL="0" indent="0">
              <a:buFont typeface="Wingdings" pitchFamily="2" charset="2"/>
              <a:buNone/>
              <a:defRPr/>
            </a:lvl1pPr>
          </a:lstStyle>
          <a:p>
            <a:r>
              <a:rPr lang="fr-FR"/>
              <a:t>Cliquez pour modifier le style des sous-titres du masque</a:t>
            </a:r>
          </a:p>
        </p:txBody>
      </p:sp>
      <p:sp>
        <p:nvSpPr>
          <p:cNvPr id="7" name="Rectangle 7"/>
          <p:cNvSpPr>
            <a:spLocks noGrp="1" noChangeArrowheads="1"/>
          </p:cNvSpPr>
          <p:nvPr>
            <p:ph type="dt" sz="half" idx="10"/>
          </p:nvPr>
        </p:nvSpPr>
        <p:spPr>
          <a:xfrm>
            <a:off x="771525" y="6324600"/>
            <a:ext cx="2143125" cy="457200"/>
          </a:xfrm>
        </p:spPr>
        <p:txBody>
          <a:bodyPr/>
          <a:lstStyle>
            <a:lvl1pPr>
              <a:defRPr smtClean="0"/>
            </a:lvl1pPr>
          </a:lstStyle>
          <a:p>
            <a:pPr>
              <a:defRPr/>
            </a:pPr>
            <a:endParaRPr lang="fr-FR"/>
          </a:p>
        </p:txBody>
      </p:sp>
      <p:sp>
        <p:nvSpPr>
          <p:cNvPr id="8" name="Rectangle 8"/>
          <p:cNvSpPr>
            <a:spLocks noGrp="1" noChangeArrowheads="1"/>
          </p:cNvSpPr>
          <p:nvPr>
            <p:ph type="ftr" sz="quarter" idx="11"/>
          </p:nvPr>
        </p:nvSpPr>
        <p:spPr>
          <a:xfrm>
            <a:off x="3514725" y="6324600"/>
            <a:ext cx="3257550" cy="457200"/>
          </a:xfrm>
        </p:spPr>
        <p:txBody>
          <a:bodyPr/>
          <a:lstStyle>
            <a:lvl1pPr>
              <a:defRPr smtClean="0"/>
            </a:lvl1pPr>
          </a:lstStyle>
          <a:p>
            <a:pPr>
              <a:defRPr/>
            </a:pPr>
            <a:endParaRPr lang="fr-FR"/>
          </a:p>
        </p:txBody>
      </p:sp>
      <p:sp>
        <p:nvSpPr>
          <p:cNvPr id="9" name="Rectangle 9"/>
          <p:cNvSpPr>
            <a:spLocks noGrp="1" noChangeArrowheads="1"/>
          </p:cNvSpPr>
          <p:nvPr>
            <p:ph type="sldNum" sz="quarter" idx="12"/>
          </p:nvPr>
        </p:nvSpPr>
        <p:spPr>
          <a:xfrm>
            <a:off x="7372350" y="6324600"/>
            <a:ext cx="2143125" cy="457200"/>
          </a:xfrm>
        </p:spPr>
        <p:txBody>
          <a:bodyPr/>
          <a:lstStyle>
            <a:lvl1pPr>
              <a:defRPr sz="1400" smtClean="0"/>
            </a:lvl1pPr>
          </a:lstStyle>
          <a:p>
            <a:pPr>
              <a:defRPr/>
            </a:pPr>
            <a:fld id="{0C4C6AC9-9CC8-4EA5-95DB-C66DDF996A0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8A46310E-8755-4DA9-9D6D-8FBE816548E8}" type="slidenum">
              <a:rPr lang="fr-FR"/>
              <a:pPr>
                <a:defRPr/>
              </a:pPr>
              <a:t>‹N°›</a:t>
            </a:fld>
            <a:endParaRPr lang="fr-F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8113" y="838200"/>
            <a:ext cx="2185987" cy="53784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00150" y="838200"/>
            <a:ext cx="6405563" cy="53784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DC8924F7-74E8-4855-B033-BD8AF504EDBA}" type="slidenum">
              <a:rPr lang="fr-FR"/>
              <a:pPr>
                <a:defRPr/>
              </a:pPr>
              <a:t>‹N°›</a:t>
            </a:fld>
            <a:endParaRPr lang="fr-FR"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771525" y="465139"/>
            <a:ext cx="8743950" cy="1431925"/>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771525" y="1981200"/>
            <a:ext cx="8743950" cy="4114800"/>
          </a:xfrm>
        </p:spPr>
        <p:txBody>
          <a:bodyPr/>
          <a:lstStyle/>
          <a:p>
            <a:pPr lvl="0"/>
            <a:endParaRPr lang="fr-FR" noProof="0" smtClean="0"/>
          </a:p>
        </p:txBody>
      </p:sp>
      <p:sp>
        <p:nvSpPr>
          <p:cNvPr id="4" name="Rectangle 32"/>
          <p:cNvSpPr>
            <a:spLocks noGrp="1" noChangeArrowheads="1"/>
          </p:cNvSpPr>
          <p:nvPr>
            <p:ph type="dt" sz="half" idx="10"/>
          </p:nvPr>
        </p:nvSpPr>
        <p:spPr>
          <a:ln/>
        </p:spPr>
        <p:txBody>
          <a:bodyPr/>
          <a:lstStyle>
            <a:lvl1pPr>
              <a:defRPr/>
            </a:lvl1pPr>
          </a:lstStyle>
          <a:p>
            <a:pPr>
              <a:defRPr/>
            </a:pPr>
            <a:endParaRPr lang="fr-FR"/>
          </a:p>
        </p:txBody>
      </p:sp>
      <p:sp>
        <p:nvSpPr>
          <p:cNvPr id="5" name="Rectangle 33"/>
          <p:cNvSpPr>
            <a:spLocks noGrp="1" noChangeArrowheads="1"/>
          </p:cNvSpPr>
          <p:nvPr>
            <p:ph type="ftr" sz="quarter" idx="11"/>
          </p:nvPr>
        </p:nvSpPr>
        <p:spPr>
          <a:ln/>
        </p:spPr>
        <p:txBody>
          <a:bodyPr/>
          <a:lstStyle>
            <a:lvl1pPr>
              <a:defRPr/>
            </a:lvl1pPr>
          </a:lstStyle>
          <a:p>
            <a:pPr>
              <a:defRPr/>
            </a:pPr>
            <a:endParaRPr lang="fr-FR"/>
          </a:p>
        </p:txBody>
      </p:sp>
      <p:sp>
        <p:nvSpPr>
          <p:cNvPr id="6" name="Rectangle 34"/>
          <p:cNvSpPr>
            <a:spLocks noGrp="1" noChangeArrowheads="1"/>
          </p:cNvSpPr>
          <p:nvPr>
            <p:ph type="sldNum" sz="quarter" idx="12"/>
          </p:nvPr>
        </p:nvSpPr>
        <p:spPr>
          <a:ln/>
        </p:spPr>
        <p:txBody>
          <a:bodyPr/>
          <a:lstStyle>
            <a:lvl1pPr>
              <a:defRPr/>
            </a:lvl1pPr>
          </a:lstStyle>
          <a:p>
            <a:pPr>
              <a:defRPr/>
            </a:pPr>
            <a:fld id="{44B7C1CE-EF3A-46AC-836B-D5B57F03BF58}" type="slidenum">
              <a:rPr lang="fr-FR"/>
              <a:pPr>
                <a:defRPr/>
              </a:pPr>
              <a:t>‹N°›</a:t>
            </a:fld>
            <a:endParaRPr lang="fr-FR"/>
          </a:p>
        </p:txBody>
      </p:sp>
    </p:spTree>
    <p:extLst>
      <p:ext uri="{BB962C8B-B14F-4D97-AF65-F5344CB8AC3E}">
        <p14:creationId xmlns:p14="http://schemas.microsoft.com/office/powerpoint/2010/main" xmlns="" val="666665862"/>
      </p:ext>
    </p:extLst>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666F92C-B883-4208-A48A-152A199BF9AE}" type="slidenum">
              <a:rPr lang="fr-FR"/>
              <a:pPr>
                <a:defRPr/>
              </a:pPr>
              <a:t>‹N°›</a:t>
            </a:fld>
            <a:endParaRPr lang="fr-F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2800" y="4406900"/>
            <a:ext cx="874395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9379AE2-857C-4B78-B0A6-F4A6B1E40202}" type="slidenum">
              <a:rPr lang="fr-FR"/>
              <a:pPr>
                <a:defRPr/>
              </a:pPr>
              <a:t>‹N°›</a:t>
            </a:fld>
            <a:endParaRPr lang="fr-F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00150"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48325"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4891AD84-570C-4A0B-AF1B-034F63ABED42}" type="slidenum">
              <a:rPr lang="fr-FR"/>
              <a:pPr>
                <a:defRPr/>
              </a:pPr>
              <a:t>‹N°›</a:t>
            </a:fld>
            <a:endParaRPr lang="fr-F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14350" y="274638"/>
            <a:ext cx="92583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11"/>
          <p:cNvSpPr>
            <a:spLocks noGrp="1" noChangeArrowheads="1"/>
          </p:cNvSpPr>
          <p:nvPr>
            <p:ph type="sldNum" sz="quarter" idx="12"/>
          </p:nvPr>
        </p:nvSpPr>
        <p:spPr>
          <a:ln/>
        </p:spPr>
        <p:txBody>
          <a:bodyPr/>
          <a:lstStyle>
            <a:lvl1pPr>
              <a:defRPr/>
            </a:lvl1pPr>
          </a:lstStyle>
          <a:p>
            <a:pPr>
              <a:defRPr/>
            </a:pPr>
            <a:fld id="{639DF72E-AE27-4A45-86B0-C0FBB3786536}" type="slidenum">
              <a:rPr lang="fr-FR"/>
              <a:pPr>
                <a:defRPr/>
              </a:pPr>
              <a:t>‹N°›</a:t>
            </a:fld>
            <a:endParaRPr lang="fr-F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11"/>
          <p:cNvSpPr>
            <a:spLocks noGrp="1" noChangeArrowheads="1"/>
          </p:cNvSpPr>
          <p:nvPr>
            <p:ph type="sldNum" sz="quarter" idx="12"/>
          </p:nvPr>
        </p:nvSpPr>
        <p:spPr>
          <a:ln/>
        </p:spPr>
        <p:txBody>
          <a:bodyPr/>
          <a:lstStyle>
            <a:lvl1pPr>
              <a:defRPr/>
            </a:lvl1pPr>
          </a:lstStyle>
          <a:p>
            <a:pPr>
              <a:defRPr/>
            </a:pPr>
            <a:fld id="{05FD903A-B0A2-45A0-A693-CCC0F029ACD8}" type="slidenum">
              <a:rPr lang="fr-FR"/>
              <a:pPr>
                <a:defRPr/>
              </a:pPr>
              <a:t>‹N°›</a:t>
            </a:fld>
            <a:endParaRPr lang="fr-F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11"/>
          <p:cNvSpPr>
            <a:spLocks noGrp="1" noChangeArrowheads="1"/>
          </p:cNvSpPr>
          <p:nvPr>
            <p:ph type="sldNum" sz="quarter" idx="12"/>
          </p:nvPr>
        </p:nvSpPr>
        <p:spPr>
          <a:ln/>
        </p:spPr>
        <p:txBody>
          <a:bodyPr/>
          <a:lstStyle>
            <a:lvl1pPr>
              <a:defRPr/>
            </a:lvl1pPr>
          </a:lstStyle>
          <a:p>
            <a:pPr>
              <a:defRPr/>
            </a:pPr>
            <a:fld id="{9B9C667A-EF91-4401-8EC5-D8EFF1512E5E}" type="slidenum">
              <a:rPr lang="fr-FR"/>
              <a:pPr>
                <a:defRPr/>
              </a:pPr>
              <a:t>‹N°›</a:t>
            </a:fld>
            <a:endParaRPr lang="fr-F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4350" y="273050"/>
            <a:ext cx="3384550"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EC61A573-65FB-45B1-93D2-B69386AAD387}" type="slidenum">
              <a:rPr lang="fr-FR"/>
              <a:pPr>
                <a:defRPr/>
              </a:pPr>
              <a:t>‹N°›</a:t>
            </a:fld>
            <a:endParaRPr lang="fr-F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16125" y="4800600"/>
            <a:ext cx="61722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FDBC3FFB-54C7-43F5-9657-9BF4A557827B}" type="slidenum">
              <a:rPr lang="fr-FR"/>
              <a:pPr>
                <a:defRPr/>
              </a:pPr>
              <a:t>‹N°›</a:t>
            </a:fld>
            <a:endParaRPr lang="fr-F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hidden">
          <a:xfrm>
            <a:off x="171450" y="0"/>
            <a:ext cx="1628775"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fr-FR">
              <a:effectLst/>
            </a:endParaRPr>
          </a:p>
        </p:txBody>
      </p:sp>
      <p:sp>
        <p:nvSpPr>
          <p:cNvPr id="5123" name="Rectangle 3"/>
          <p:cNvSpPr>
            <a:spLocks noChangeArrowheads="1"/>
          </p:cNvSpPr>
          <p:nvPr/>
        </p:nvSpPr>
        <p:spPr bwMode="hidden">
          <a:xfrm>
            <a:off x="1885950" y="0"/>
            <a:ext cx="840105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sp>
        <p:nvSpPr>
          <p:cNvPr id="5124" name="Rectangle 4" descr="Stationery"/>
          <p:cNvSpPr>
            <a:spLocks noChangeArrowheads="1"/>
          </p:cNvSpPr>
          <p:nvPr/>
        </p:nvSpPr>
        <p:spPr bwMode="auto">
          <a:xfrm>
            <a:off x="514350" y="0"/>
            <a:ext cx="1371600" cy="762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5125" name="Rectangle 5" descr="Stationery"/>
          <p:cNvSpPr>
            <a:spLocks noChangeArrowheads="1"/>
          </p:cNvSpPr>
          <p:nvPr/>
        </p:nvSpPr>
        <p:spPr bwMode="auto">
          <a:xfrm>
            <a:off x="0" y="0"/>
            <a:ext cx="514350" cy="685800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1030" name="Rectangle 6"/>
          <p:cNvSpPr>
            <a:spLocks noGrp="1" noChangeArrowheads="1"/>
          </p:cNvSpPr>
          <p:nvPr>
            <p:ph type="title"/>
          </p:nvPr>
        </p:nvSpPr>
        <p:spPr bwMode="auto">
          <a:xfrm>
            <a:off x="1200150" y="838200"/>
            <a:ext cx="87439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 du masque</a:t>
            </a:r>
          </a:p>
        </p:txBody>
      </p:sp>
      <p:sp>
        <p:nvSpPr>
          <p:cNvPr id="5127" name="Rectangle 7"/>
          <p:cNvSpPr>
            <a:spLocks noGrp="1" noChangeArrowheads="1"/>
          </p:cNvSpPr>
          <p:nvPr>
            <p:ph type="dt" sz="half" idx="2"/>
          </p:nvPr>
        </p:nvSpPr>
        <p:spPr bwMode="auto">
          <a:xfrm>
            <a:off x="1200150" y="6413500"/>
            <a:ext cx="2143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tx2"/>
                </a:solidFill>
                <a:effectLst/>
              </a:defRPr>
            </a:lvl1pPr>
          </a:lstStyle>
          <a:p>
            <a:pPr>
              <a:defRPr/>
            </a:pPr>
            <a:endParaRPr lang="fr-FR"/>
          </a:p>
        </p:txBody>
      </p:sp>
      <p:sp>
        <p:nvSpPr>
          <p:cNvPr id="5128" name="Rectangle 8"/>
          <p:cNvSpPr>
            <a:spLocks noGrp="1" noChangeArrowheads="1"/>
          </p:cNvSpPr>
          <p:nvPr>
            <p:ph type="ftr" sz="quarter" idx="3"/>
          </p:nvPr>
        </p:nvSpPr>
        <p:spPr bwMode="auto">
          <a:xfrm>
            <a:off x="3857625" y="6413500"/>
            <a:ext cx="32575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tx2"/>
                </a:solidFill>
                <a:effectLst/>
              </a:defRPr>
            </a:lvl1pPr>
          </a:lstStyle>
          <a:p>
            <a:pPr>
              <a:defRPr/>
            </a:pPr>
            <a:endParaRPr lang="fr-FR"/>
          </a:p>
        </p:txBody>
      </p:sp>
      <p:pic>
        <p:nvPicPr>
          <p:cNvPr id="1033" name="Picture 9" descr="C:\Wendy\anabnr2.GIF"/>
          <p:cNvPicPr>
            <a:picLocks noChangeAspect="1" noChangeArrowheads="1"/>
          </p:cNvPicPr>
          <p:nvPr/>
        </p:nvPicPr>
        <p:blipFill>
          <a:blip r:embed="rId15" cstate="print"/>
          <a:srcRect/>
          <a:stretch>
            <a:fillRect/>
          </a:stretch>
        </p:blipFill>
        <p:spPr bwMode="auto">
          <a:xfrm>
            <a:off x="1382713" y="0"/>
            <a:ext cx="8904287" cy="754063"/>
          </a:xfrm>
          <a:prstGeom prst="rect">
            <a:avLst/>
          </a:prstGeom>
          <a:noFill/>
          <a:ln w="9525">
            <a:noFill/>
            <a:miter lim="800000"/>
            <a:headEnd/>
            <a:tailEnd/>
          </a:ln>
        </p:spPr>
      </p:pic>
      <p:sp>
        <p:nvSpPr>
          <p:cNvPr id="5130" name="Rectangle 10"/>
          <p:cNvSpPr>
            <a:spLocks noChangeArrowheads="1"/>
          </p:cNvSpPr>
          <p:nvPr/>
        </p:nvSpPr>
        <p:spPr bwMode="auto">
          <a:xfrm>
            <a:off x="342900" y="457200"/>
            <a:ext cx="2828925"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5131" name="Rectangle 11"/>
          <p:cNvSpPr>
            <a:spLocks noGrp="1" noChangeArrowheads="1"/>
          </p:cNvSpPr>
          <p:nvPr>
            <p:ph type="sldNum" sz="quarter" idx="4"/>
          </p:nvPr>
        </p:nvSpPr>
        <p:spPr bwMode="auto">
          <a:xfrm>
            <a:off x="9258300" y="6413500"/>
            <a:ext cx="10287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mtClean="0">
                <a:solidFill>
                  <a:schemeClr val="tx2"/>
                </a:solidFill>
                <a:effectLst/>
              </a:defRPr>
            </a:lvl1pPr>
          </a:lstStyle>
          <a:p>
            <a:pPr>
              <a:defRPr/>
            </a:pPr>
            <a:fld id="{17CFAD19-37F2-4E3B-907E-963C9B6BD25F}" type="slidenum">
              <a:rPr lang="fr-FR"/>
              <a:pPr>
                <a:defRPr/>
              </a:pPr>
              <a:t>‹N°›</a:t>
            </a:fld>
            <a:endParaRPr lang="fr-FR" sz="1400"/>
          </a:p>
        </p:txBody>
      </p:sp>
      <p:sp>
        <p:nvSpPr>
          <p:cNvPr id="1036" name="Rectangle 12"/>
          <p:cNvSpPr>
            <a:spLocks noGrp="1" noChangeArrowheads="1"/>
          </p:cNvSpPr>
          <p:nvPr>
            <p:ph type="body" idx="1"/>
          </p:nvPr>
        </p:nvSpPr>
        <p:spPr bwMode="auto">
          <a:xfrm>
            <a:off x="1200150" y="2101850"/>
            <a:ext cx="87439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71468" y="857232"/>
            <a:ext cx="9258300" cy="5297502"/>
          </a:xfrm>
        </p:spPr>
        <p:txBody>
          <a:bodyPr>
            <a:noAutofit/>
          </a:bodyPr>
          <a:lstStyle/>
          <a:p>
            <a:pPr algn="ctr">
              <a:defRPr/>
            </a:pPr>
            <a:r>
              <a:rPr lang="fr-FR" sz="7200" i="1" u="sng" dirty="0" smtClean="0">
                <a:latin typeface="Algerian" pitchFamily="82" charset="0"/>
                <a:cs typeface="Times New Roman" pitchFamily="18" charset="0"/>
              </a:rPr>
              <a:t>INTOXICATION</a:t>
            </a:r>
            <a:r>
              <a:rPr lang="fr-FR" sz="7200" i="1" u="sng" dirty="0" smtClean="0">
                <a:latin typeface="Algerian" pitchFamily="82" charset="0"/>
                <a:cs typeface="Times New Roman" pitchFamily="18" charset="0"/>
              </a:rPr>
              <a:t/>
            </a:r>
            <a:br>
              <a:rPr lang="fr-FR" sz="7200" i="1" u="sng" dirty="0" smtClean="0">
                <a:latin typeface="Algerian" pitchFamily="82" charset="0"/>
                <a:cs typeface="Times New Roman" pitchFamily="18" charset="0"/>
              </a:rPr>
            </a:br>
            <a:r>
              <a:rPr lang="fr-FR" sz="7200" i="1" u="sng" dirty="0" smtClean="0">
                <a:latin typeface="Algerian" pitchFamily="82" charset="0"/>
                <a:cs typeface="Times New Roman" pitchFamily="18" charset="0"/>
              </a:rPr>
              <a:t> ÉTHYLIQUE</a:t>
            </a:r>
            <a:r>
              <a:rPr lang="fr-FR" sz="6600" i="1" u="sng" dirty="0" smtClean="0">
                <a:solidFill>
                  <a:srgbClr val="C00000"/>
                </a:solidFill>
                <a:latin typeface="Algerian" pitchFamily="82" charset="0"/>
                <a:cs typeface="Times New Roman" pitchFamily="18" charset="0"/>
              </a:rPr>
              <a:t/>
            </a:r>
            <a:br>
              <a:rPr lang="fr-FR" sz="6600" i="1" u="sng" dirty="0" smtClean="0">
                <a:solidFill>
                  <a:srgbClr val="C00000"/>
                </a:solidFill>
                <a:latin typeface="Algerian" pitchFamily="82" charset="0"/>
                <a:cs typeface="Times New Roman" pitchFamily="18" charset="0"/>
              </a:rPr>
            </a:br>
            <a:r>
              <a:rPr lang="fr-FR" sz="6600" i="1" u="sng" dirty="0" smtClean="0">
                <a:solidFill>
                  <a:srgbClr val="C00000"/>
                </a:solidFill>
                <a:latin typeface="Algerian" pitchFamily="82" charset="0"/>
                <a:cs typeface="Times New Roman" pitchFamily="18" charset="0"/>
              </a:rPr>
              <a:t/>
            </a:r>
            <a:br>
              <a:rPr lang="fr-FR" sz="6600" i="1" u="sng" dirty="0" smtClean="0">
                <a:solidFill>
                  <a:srgbClr val="C00000"/>
                </a:solidFill>
                <a:latin typeface="Algerian" pitchFamily="82" charset="0"/>
                <a:cs typeface="Times New Roman" pitchFamily="18" charset="0"/>
              </a:rPr>
            </a:br>
            <a:r>
              <a:rPr lang="fr-FR" sz="2000" b="1" dirty="0" smtClean="0">
                <a:latin typeface="+mn-lt"/>
              </a:rPr>
              <a:t>DR </a:t>
            </a:r>
            <a:r>
              <a:rPr lang="fr-FR" sz="2000" b="1" dirty="0" smtClean="0">
                <a:latin typeface="+mn-lt"/>
              </a:rPr>
              <a:t>GHENNAM</a:t>
            </a:r>
            <a:r>
              <a:rPr lang="fr-FR" sz="2000" b="1" dirty="0" smtClean="0">
                <a:solidFill>
                  <a:schemeClr val="accent4"/>
                </a:solidFill>
                <a:latin typeface="+mn-lt"/>
              </a:rPr>
              <a:t/>
            </a:r>
            <a:br>
              <a:rPr lang="fr-FR" sz="2000" b="1" dirty="0" smtClean="0">
                <a:solidFill>
                  <a:schemeClr val="accent4"/>
                </a:solidFill>
                <a:latin typeface="+mn-lt"/>
              </a:rPr>
            </a:br>
            <a:r>
              <a:rPr lang="fr-FR" sz="1400" b="1" dirty="0" smtClean="0">
                <a:solidFill>
                  <a:srgbClr val="C00000"/>
                </a:solidFill>
                <a:latin typeface="+mn-lt"/>
              </a:rPr>
              <a:t>Hôpital militaire régional universitaire</a:t>
            </a:r>
            <a:r>
              <a:rPr lang="fr-FR" sz="1200" dirty="0" smtClean="0">
                <a:solidFill>
                  <a:srgbClr val="C00000"/>
                </a:solidFill>
                <a:latin typeface="+mn-lt"/>
              </a:rPr>
              <a:t/>
            </a:r>
            <a:br>
              <a:rPr lang="fr-FR" sz="1200" dirty="0" smtClean="0">
                <a:solidFill>
                  <a:srgbClr val="C00000"/>
                </a:solidFill>
                <a:latin typeface="+mn-lt"/>
              </a:rPr>
            </a:br>
            <a:r>
              <a:rPr lang="fr-FR" sz="1200" dirty="0" smtClean="0">
                <a:solidFill>
                  <a:srgbClr val="C00000"/>
                </a:solidFill>
                <a:latin typeface="+mn-lt"/>
              </a:rPr>
              <a:t> de Constantine</a:t>
            </a:r>
            <a:r>
              <a:rPr lang="fr-FR" sz="6600" i="1" u="sng" dirty="0" smtClean="0">
                <a:solidFill>
                  <a:srgbClr val="C00000"/>
                </a:solidFill>
                <a:latin typeface="Algerian" pitchFamily="82" charset="0"/>
                <a:cs typeface="Times New Roman" pitchFamily="18" charset="0"/>
              </a:rPr>
              <a:t/>
            </a:r>
            <a:br>
              <a:rPr lang="fr-FR" sz="6600" i="1" u="sng" dirty="0" smtClean="0">
                <a:solidFill>
                  <a:srgbClr val="C00000"/>
                </a:solidFill>
                <a:latin typeface="Algerian" pitchFamily="82" charset="0"/>
                <a:cs typeface="Times New Roman" pitchFamily="18" charset="0"/>
              </a:rPr>
            </a:br>
            <a:endParaRPr lang="fr-FR" sz="6600" i="1" u="sng" dirty="0">
              <a:solidFill>
                <a:srgbClr val="C00000"/>
              </a:solidFill>
              <a:latin typeface="Algerian" pitchFamily="82"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82171" y="642918"/>
            <a:ext cx="9258300" cy="492124"/>
          </a:xfrm>
        </p:spPr>
        <p:txBody>
          <a:bodyPr>
            <a:normAutofit/>
          </a:bodyPr>
          <a:lstStyle/>
          <a:p>
            <a:pPr eaLnBrk="1" fontAlgn="auto" hangingPunct="1">
              <a:spcAft>
                <a:spcPts val="0"/>
              </a:spcAft>
              <a:defRPr/>
            </a:pPr>
            <a:r>
              <a:rPr lang="fr-FR" sz="2000" b="1" u="sng" dirty="0">
                <a:latin typeface="Times New Roman" pitchFamily="18" charset="0"/>
                <a:cs typeface="Times New Roman" pitchFamily="18" charset="0"/>
              </a:rPr>
              <a:t>III/ </a:t>
            </a:r>
            <a:r>
              <a:rPr lang="fr-FR" sz="2000" b="1" u="sng" dirty="0" smtClean="0">
                <a:latin typeface="Times New Roman" pitchFamily="18" charset="0"/>
                <a:cs typeface="Times New Roman" pitchFamily="18" charset="0"/>
              </a:rPr>
              <a:t>-</a:t>
            </a:r>
            <a:r>
              <a:rPr lang="fr-FR" sz="2000" b="1" u="sng" dirty="0" smtClean="0">
                <a:latin typeface="Times New Roman" pitchFamily="18" charset="0"/>
                <a:cs typeface="Times New Roman" pitchFamily="18" charset="0"/>
              </a:rPr>
              <a:t>LA  </a:t>
            </a:r>
            <a:r>
              <a:rPr lang="fr-FR" sz="2000" b="1" u="sng" dirty="0" smtClean="0">
                <a:latin typeface="Times New Roman" pitchFamily="18" charset="0"/>
                <a:cs typeface="Times New Roman" pitchFamily="18" charset="0"/>
              </a:rPr>
              <a:t>CLINIQUE</a:t>
            </a:r>
            <a:endParaRPr lang="fr-FR" sz="2000" b="1" u="sng" dirty="0">
              <a:latin typeface="Times New Roman" pitchFamily="18" charset="0"/>
              <a:cs typeface="Times New Roman" pitchFamily="18" charset="0"/>
            </a:endParaRPr>
          </a:p>
        </p:txBody>
      </p:sp>
      <p:sp>
        <p:nvSpPr>
          <p:cNvPr id="9219" name="Rectangle 3"/>
          <p:cNvSpPr>
            <a:spLocks noGrp="1" noChangeArrowheads="1"/>
          </p:cNvSpPr>
          <p:nvPr>
            <p:ph idx="1"/>
          </p:nvPr>
        </p:nvSpPr>
        <p:spPr>
          <a:xfrm>
            <a:off x="401803" y="928670"/>
            <a:ext cx="9483395" cy="5929330"/>
          </a:xfrm>
        </p:spPr>
        <p:txBody>
          <a:bodyPr>
            <a:normAutofit/>
          </a:bodyPr>
          <a:lstStyle/>
          <a:p>
            <a:pPr marL="548640" indent="-411480" algn="ctr">
              <a:buClr>
                <a:schemeClr val="tx1">
                  <a:shade val="95000"/>
                </a:schemeClr>
              </a:buClr>
              <a:buNone/>
              <a:defRPr/>
            </a:pPr>
            <a:r>
              <a:rPr lang="fr-FR" dirty="0">
                <a:latin typeface="Times New Roman" pitchFamily="18" charset="0"/>
                <a:cs typeface="Times New Roman" pitchFamily="18" charset="0"/>
              </a:rPr>
              <a:t> </a:t>
            </a:r>
            <a:r>
              <a:rPr lang="fr-FR" sz="2000" b="1" dirty="0" smtClean="0">
                <a:solidFill>
                  <a:srgbClr val="C00000"/>
                </a:solidFill>
                <a:latin typeface="Times New Roman" pitchFamily="18" charset="0"/>
                <a:cs typeface="Times New Roman" pitchFamily="18" charset="0"/>
              </a:rPr>
              <a:t>A/-</a:t>
            </a:r>
            <a:r>
              <a:rPr lang="fr-FR" sz="2800" dirty="0" smtClean="0">
                <a:latin typeface="Times New Roman" pitchFamily="18" charset="0"/>
                <a:cs typeface="Times New Roman" pitchFamily="18" charset="0"/>
              </a:rPr>
              <a:t> </a:t>
            </a:r>
            <a:r>
              <a:rPr lang="fr-FR" sz="1800" b="1" u="sng" dirty="0" smtClean="0">
                <a:solidFill>
                  <a:srgbClr val="C00000"/>
                </a:solidFill>
                <a:latin typeface="Times New Roman" pitchFamily="18" charset="0"/>
                <a:cs typeface="Times New Roman" pitchFamily="18" charset="0"/>
              </a:rPr>
              <a:t>INTOXICATION AIGUË «État d’ivresse » :</a:t>
            </a:r>
            <a:endParaRPr lang="fr-FR" sz="2000" b="1" u="sng" dirty="0" smtClean="0">
              <a:solidFill>
                <a:srgbClr val="C00000"/>
              </a:solidFill>
              <a:latin typeface="Times New Roman" pitchFamily="18" charset="0"/>
              <a:cs typeface="Times New Roman" pitchFamily="18" charset="0"/>
            </a:endParaRP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Le </a:t>
            </a:r>
            <a:r>
              <a:rPr lang="fr-FR" sz="2000" dirty="0">
                <a:latin typeface="Times New Roman" pitchFamily="18" charset="0"/>
                <a:cs typeface="Times New Roman" pitchFamily="18" charset="0"/>
              </a:rPr>
              <a:t>tableau clinique est en fonction de la </a:t>
            </a:r>
            <a:r>
              <a:rPr lang="fr-FR" sz="2000" dirty="0" smtClean="0">
                <a:latin typeface="Times New Roman" pitchFamily="18" charset="0"/>
                <a:cs typeface="Times New Roman" pitchFamily="18" charset="0"/>
              </a:rPr>
              <a:t>quantité et </a:t>
            </a:r>
            <a:r>
              <a:rPr lang="fr-FR" sz="2000" dirty="0">
                <a:latin typeface="Times New Roman" pitchFamily="18" charset="0"/>
                <a:cs typeface="Times New Roman" pitchFamily="18" charset="0"/>
              </a:rPr>
              <a:t>le rythme d’ingestion de </a:t>
            </a:r>
            <a:r>
              <a:rPr lang="fr-FR" sz="2000" dirty="0" smtClean="0">
                <a:latin typeface="Times New Roman" pitchFamily="18" charset="0"/>
                <a:cs typeface="Times New Roman" pitchFamily="18" charset="0"/>
              </a:rPr>
              <a:t>l’alcool.</a:t>
            </a:r>
          </a:p>
          <a:p>
            <a:pPr marL="548640" indent="-411480" eaLnBrk="1" fontAlgn="auto" hangingPunct="1">
              <a:spcAft>
                <a:spcPts val="0"/>
              </a:spcAft>
              <a:buClr>
                <a:schemeClr val="tx1">
                  <a:shade val="95000"/>
                </a:schemeClr>
              </a:buClr>
              <a:buFont typeface="Wingdings" pitchFamily="2" charset="2"/>
              <a:buChar char="q"/>
              <a:defRPr/>
            </a:pP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La dose mortelle pour un adulte est d’environ 300 à 400 ml d’éthanol pur ingéré en moins d’une heure.</a:t>
            </a:r>
          </a:p>
          <a:p>
            <a:pPr marL="548640" indent="-411480" eaLnBrk="1" fontAlgn="auto" hangingPunct="1">
              <a:spcAft>
                <a:spcPts val="0"/>
              </a:spcAft>
              <a:buClr>
                <a:schemeClr val="tx1">
                  <a:shade val="95000"/>
                </a:schemeClr>
              </a:buClr>
              <a:buFont typeface="Wingdings" pitchFamily="2" charset="2"/>
              <a:buChar char="q"/>
              <a:defRPr/>
            </a:pP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Il faut également toujours tenir compte des interactions entre l’alcool et certain médicaments tels que les psychotropes ( majoration de l’effet dépresseur du SNC</a:t>
            </a:r>
            <a:r>
              <a:rPr lang="fr-FR" sz="2000" dirty="0" smtClean="0">
                <a:latin typeface="Times New Roman" pitchFamily="18" charset="0"/>
                <a:cs typeface="Times New Roman" pitchFamily="18" charset="0"/>
              </a:rPr>
              <a:t>).</a:t>
            </a:r>
          </a:p>
          <a:p>
            <a:pPr marL="548640" indent="-411480" eaLnBrk="1" fontAlgn="auto" hangingPunct="1">
              <a:spcAft>
                <a:spcPts val="0"/>
              </a:spcAft>
              <a:buClr>
                <a:schemeClr val="tx1">
                  <a:shade val="95000"/>
                </a:schemeClr>
              </a:buClr>
              <a:buFont typeface="Wingdings" pitchFamily="2" charset="2"/>
              <a:buNone/>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1900" b="1" dirty="0" smtClean="0">
                <a:solidFill>
                  <a:srgbClr val="C00000"/>
                </a:solidFill>
                <a:latin typeface="Times New Roman" pitchFamily="18" charset="0"/>
                <a:cs typeface="Times New Roman" pitchFamily="18" charset="0"/>
              </a:rPr>
              <a:t>L’état d’ivresse apparaît généralement pour des doses supérieures à 01g/l.</a:t>
            </a:r>
          </a:p>
          <a:p>
            <a:pPr marL="548640" indent="-411480">
              <a:buClr>
                <a:schemeClr val="tx1">
                  <a:shade val="95000"/>
                </a:schemeClr>
              </a:buClr>
              <a:buNone/>
              <a:defRPr/>
            </a:pPr>
            <a:r>
              <a:rPr lang="fr-FR" sz="1900" dirty="0" smtClean="0">
                <a:solidFill>
                  <a:srgbClr val="C00000"/>
                </a:solidFill>
                <a:latin typeface="Times New Roman" pitchFamily="18" charset="0"/>
                <a:cs typeface="Times New Roman" pitchFamily="18" charset="0"/>
              </a:rPr>
              <a:t> </a:t>
            </a:r>
          </a:p>
          <a:p>
            <a:pPr marL="548640" indent="-411480">
              <a:buClr>
                <a:schemeClr val="tx1">
                  <a:shade val="95000"/>
                </a:schemeClr>
              </a:buClr>
              <a:buFont typeface="Wingdings" pitchFamily="2" charset="2"/>
              <a:buChar char="Ø"/>
              <a:defRPr/>
            </a:pPr>
            <a:r>
              <a:rPr lang="fr-FR" sz="1900" b="1" dirty="0" smtClean="0">
                <a:solidFill>
                  <a:srgbClr val="C00000"/>
                </a:solidFill>
                <a:latin typeface="Times New Roman" pitchFamily="18" charset="0"/>
                <a:cs typeface="Times New Roman" pitchFamily="18" charset="0"/>
              </a:rPr>
              <a:t>Le </a:t>
            </a:r>
            <a:r>
              <a:rPr lang="fr-FR" sz="1900" b="1" dirty="0" smtClean="0">
                <a:solidFill>
                  <a:srgbClr val="C00000"/>
                </a:solidFill>
                <a:latin typeface="Times New Roman" pitchFamily="18" charset="0"/>
                <a:cs typeface="Times New Roman" pitchFamily="18" charset="0"/>
              </a:rPr>
              <a:t>coma apparaissant pour des doses supérieures à 03-04 g/l.</a:t>
            </a:r>
          </a:p>
          <a:p>
            <a:pPr marL="548640" indent="-411480">
              <a:buClr>
                <a:schemeClr val="tx1">
                  <a:shade val="95000"/>
                </a:schemeClr>
              </a:buClr>
              <a:buNone/>
              <a:defRPr/>
            </a:pPr>
            <a:r>
              <a:rPr lang="fr-FR" sz="1900" dirty="0" smtClean="0">
                <a:solidFill>
                  <a:srgbClr val="C00000"/>
                </a:solidFill>
                <a:latin typeface="Times New Roman" pitchFamily="18" charset="0"/>
                <a:cs typeface="Times New Roman" pitchFamily="18" charset="0"/>
              </a:rPr>
              <a:t> </a:t>
            </a:r>
          </a:p>
          <a:p>
            <a:pPr marL="548640" indent="-411480">
              <a:buClr>
                <a:schemeClr val="tx1">
                  <a:shade val="95000"/>
                </a:schemeClr>
              </a:buClr>
              <a:buFont typeface="Wingdings" pitchFamily="2" charset="2"/>
              <a:buChar char="Ø"/>
              <a:defRPr/>
            </a:pPr>
            <a:r>
              <a:rPr lang="fr-FR" sz="1900" b="1" dirty="0" smtClean="0">
                <a:solidFill>
                  <a:srgbClr val="C00000"/>
                </a:solidFill>
                <a:latin typeface="Times New Roman" pitchFamily="18" charset="0"/>
                <a:cs typeface="Times New Roman" pitchFamily="18" charset="0"/>
              </a:rPr>
              <a:t>La </a:t>
            </a:r>
            <a:r>
              <a:rPr lang="fr-FR" sz="1900" b="1" dirty="0" smtClean="0">
                <a:solidFill>
                  <a:srgbClr val="C00000"/>
                </a:solidFill>
                <a:latin typeface="Times New Roman" pitchFamily="18" charset="0"/>
                <a:cs typeface="Times New Roman" pitchFamily="18" charset="0"/>
              </a:rPr>
              <a:t>mort pouvant être la conséquence d’une intoxication suraiguë par arrêt respiratoire lorsque l’alcoolémie dépasse les 05 g/l.</a:t>
            </a:r>
          </a:p>
          <a:p>
            <a:pPr marL="548640" indent="-411480" eaLnBrk="1" fontAlgn="auto" hangingPunct="1">
              <a:spcAft>
                <a:spcPts val="0"/>
              </a:spcAft>
              <a:buClr>
                <a:schemeClr val="tx1">
                  <a:shade val="95000"/>
                </a:schemeClr>
              </a:buClr>
              <a:buNone/>
              <a:defRPr/>
            </a:pPr>
            <a:endParaRPr lang="fr-FR" sz="24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endParaRPr lang="fr-FR" sz="2400" dirty="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p:nvPr/>
        </p:nvCxnSpPr>
        <p:spPr>
          <a:xfrm>
            <a:off x="1848422" y="428604"/>
            <a:ext cx="6268685"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Group 37"/>
          <p:cNvGraphicFramePr>
            <a:graphicFrameLocks/>
          </p:cNvGraphicFramePr>
          <p:nvPr/>
        </p:nvGraphicFramePr>
        <p:xfrm>
          <a:off x="321435" y="502202"/>
          <a:ext cx="9483395" cy="6188956"/>
        </p:xfrm>
        <a:graphic>
          <a:graphicData uri="http://schemas.openxmlformats.org/drawingml/2006/table">
            <a:tbl>
              <a:tblPr/>
              <a:tblGrid>
                <a:gridCol w="3081004"/>
                <a:gridCol w="6402391"/>
              </a:tblGrid>
              <a:tr h="922403">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chemeClr val="tx2"/>
                          </a:solidFill>
                          <a:effectLst/>
                          <a:latin typeface="Times New Roman" pitchFamily="18" charset="0"/>
                          <a:cs typeface="Times New Roman" pitchFamily="18" charset="0"/>
                        </a:rPr>
                        <a:t>Concentration</a:t>
                      </a:r>
                      <a:r>
                        <a:rPr kumimoji="0" lang="fr-FR" sz="1600" b="1" i="0" u="none" strike="noStrike" cap="none" normalizeH="0" baseline="0" dirty="0" smtClean="0">
                          <a:ln>
                            <a:noFill/>
                          </a:ln>
                          <a:solidFill>
                            <a:schemeClr val="tx2"/>
                          </a:solidFill>
                          <a:effectLst/>
                          <a:latin typeface="Times New Roman" pitchFamily="18" charset="0"/>
                          <a:cs typeface="Times New Roman" pitchFamily="18" charset="0"/>
                        </a:rPr>
                        <a:t> </a:t>
                      </a:r>
                      <a:r>
                        <a:rPr kumimoji="0" lang="fr-FR" sz="2000" b="1" i="0" u="none" strike="noStrike" cap="none" normalizeH="0" baseline="0" dirty="0" smtClean="0">
                          <a:ln>
                            <a:noFill/>
                          </a:ln>
                          <a:solidFill>
                            <a:schemeClr val="tx2"/>
                          </a:solidFill>
                          <a:effectLst/>
                          <a:latin typeface="Times New Roman" pitchFamily="18" charset="0"/>
                          <a:cs typeface="Times New Roman" pitchFamily="18" charset="0"/>
                        </a:rPr>
                        <a:t>d’éthanol dans le sang (g/l)</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chemeClr val="tx2"/>
                          </a:solidFill>
                          <a:effectLst/>
                          <a:latin typeface="Times New Roman" pitchFamily="18" charset="0"/>
                          <a:cs typeface="Times New Roman" pitchFamily="18" charset="0"/>
                        </a:rPr>
                        <a:t>Effets</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6336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0 - 0.3</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Zone de tolérance, aucun effet apparent.</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288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0.3 – 0.5</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La fusion optique des images est perturbée et la sensibilité de la vision est troublée.</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288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0.5 - 1</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Perte de réflexe, diminution de la capacité de conduire, ataxie.</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22403">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1 - 2</a:t>
                      </a: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fr-FR" sz="2000" b="1" i="0" u="none" strike="noStrike" cap="none" normalizeH="0" baseline="0" dirty="0" smtClean="0">
                        <a:ln>
                          <a:noFill/>
                        </a:ln>
                        <a:solidFill>
                          <a:srgbClr val="C00000"/>
                        </a:solidFill>
                        <a:effectLst/>
                        <a:latin typeface="Times New Roman" pitchFamily="18" charset="0"/>
                        <a:cs typeface="Times New Roman" pitchFamily="18" charset="0"/>
                      </a:endParaRP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1" i="0" u="sng" strike="noStrike" cap="none" normalizeH="0" baseline="0" dirty="0" smtClean="0">
                          <a:ln>
                            <a:noFill/>
                          </a:ln>
                          <a:solidFill>
                            <a:srgbClr val="C00000"/>
                          </a:solidFill>
                          <a:effectLst/>
                          <a:latin typeface="Times New Roman" pitchFamily="18" charset="0"/>
                          <a:cs typeface="Times New Roman" pitchFamily="18" charset="0"/>
                        </a:rPr>
                        <a:t>Ivresse légère, </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conduite dangereuse, perte de jugement critique de mémoire atteinte sensorielle...</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22403">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2 - 3</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1" i="0" u="sng" strike="noStrike" cap="none" normalizeH="0" baseline="0" dirty="0" smtClean="0">
                          <a:ln>
                            <a:noFill/>
                          </a:ln>
                          <a:solidFill>
                            <a:srgbClr val="C00000"/>
                          </a:solidFill>
                          <a:effectLst/>
                          <a:latin typeface="Times New Roman" pitchFamily="18" charset="0"/>
                          <a:cs typeface="Times New Roman" pitchFamily="18" charset="0"/>
                        </a:rPr>
                        <a:t>Ivresse nette, </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danger de mort en présence d’autres substances, évanouissement, troubles visuels...</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922403">
                <a:tc>
                  <a:txBody>
                    <a:bodyPr/>
                    <a:lstStyle/>
                    <a:p>
                      <a:pPr marL="457200" marR="0" lvl="1" indent="0" algn="l" defTabSz="914400" rtl="0" eaLnBrk="1" fontAlgn="base" latinLnBrk="0" hangingPunct="1">
                        <a:lnSpc>
                          <a:spcPct val="100000"/>
                        </a:lnSpc>
                        <a:spcBef>
                          <a:spcPct val="20000"/>
                        </a:spcBef>
                        <a:spcAft>
                          <a:spcPct val="0"/>
                        </a:spcAft>
                        <a:buClr>
                          <a:schemeClr val="tx2"/>
                        </a:buClr>
                        <a:buSzPct val="70000"/>
                        <a:buFont typeface="Arial" charset="0"/>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              3</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1" i="0" u="sng" strike="noStrike" cap="none" normalizeH="0" baseline="0" dirty="0" smtClean="0">
                          <a:ln>
                            <a:noFill/>
                          </a:ln>
                          <a:solidFill>
                            <a:srgbClr val="C00000"/>
                          </a:solidFill>
                          <a:effectLst/>
                          <a:latin typeface="Times New Roman" pitchFamily="18" charset="0"/>
                          <a:cs typeface="Times New Roman" pitchFamily="18" charset="0"/>
                        </a:rPr>
                        <a:t>Ivresse profonde</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 conduite impossible, problème respiratoire et cardiovasculaire sévère, inconscience, </a:t>
                      </a:r>
                      <a:r>
                        <a:rPr kumimoji="0" lang="fr-FR" sz="2000" b="1" i="0" u="sng" strike="noStrike" cap="none" normalizeH="0" baseline="0" dirty="0" smtClean="0">
                          <a:ln>
                            <a:noFill/>
                          </a:ln>
                          <a:solidFill>
                            <a:srgbClr val="C00000"/>
                          </a:solidFill>
                          <a:effectLst/>
                          <a:latin typeface="Times New Roman" pitchFamily="18" charset="0"/>
                          <a:cs typeface="Times New Roman" pitchFamily="18" charset="0"/>
                        </a:rPr>
                        <a:t>mort</a:t>
                      </a: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288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fr-FR" sz="2000" b="1" i="0" u="none" strike="noStrike" cap="none" normalizeH="0" baseline="0" dirty="0" smtClean="0">
                          <a:ln>
                            <a:noFill/>
                          </a:ln>
                          <a:solidFill>
                            <a:srgbClr val="C00000"/>
                          </a:solidFill>
                          <a:effectLst/>
                          <a:latin typeface="Times New Roman" pitchFamily="18" charset="0"/>
                          <a:cs typeface="Times New Roman" pitchFamily="18" charset="0"/>
                        </a:rPr>
                        <a:t>12</a:t>
                      </a:r>
                    </a:p>
                  </a:txBody>
                  <a:tcPr marL="102870" marR="102870" marT="45718" marB="45718"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fr-FR" sz="2000" b="0" i="0" u="none" strike="noStrike" cap="none" normalizeH="0" baseline="0" dirty="0" smtClean="0">
                          <a:ln>
                            <a:noFill/>
                          </a:ln>
                          <a:solidFill>
                            <a:schemeClr val="tx1"/>
                          </a:solidFill>
                          <a:effectLst/>
                          <a:latin typeface="Times New Roman" pitchFamily="18" charset="0"/>
                          <a:cs typeface="Times New Roman" pitchFamily="18" charset="0"/>
                        </a:rPr>
                        <a:t>La plus haute concentration en éthanol dans le sang répertoriée chez un alcoolique chronique.</a:t>
                      </a:r>
                    </a:p>
                  </a:txBody>
                  <a:tcPr marL="102870" marR="102870" marT="45718" marB="45718"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 name="Titre 1"/>
          <p:cNvSpPr txBox="1">
            <a:spLocks/>
          </p:cNvSpPr>
          <p:nvPr/>
        </p:nvSpPr>
        <p:spPr>
          <a:xfrm>
            <a:off x="514350" y="0"/>
            <a:ext cx="9258300" cy="571456"/>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extLst>
      <p:ext uri="{BB962C8B-B14F-4D97-AF65-F5344CB8AC3E}">
        <p14:creationId xmlns:p14="http://schemas.microsoft.com/office/powerpoint/2010/main" xmlns="" val="4279730438"/>
      </p:ext>
    </p:extLst>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23274" y="642918"/>
            <a:ext cx="9161924" cy="642942"/>
          </a:xfrm>
        </p:spPr>
        <p:txBody>
          <a:bodyPr>
            <a:normAutofit/>
          </a:bodyPr>
          <a:lstStyle/>
          <a:p>
            <a:pPr eaLnBrk="1" fontAlgn="auto" hangingPunct="1">
              <a:spcAft>
                <a:spcPts val="0"/>
              </a:spcAft>
              <a:defRPr/>
            </a:pPr>
            <a:r>
              <a:rPr lang="fr-FR" sz="2000" b="1" u="sng" dirty="0">
                <a:latin typeface="Times New Roman" pitchFamily="18" charset="0"/>
                <a:cs typeface="Times New Roman" pitchFamily="18" charset="0"/>
              </a:rPr>
              <a:t>Les manifestations cliniques se déroulent généralement en trois phases :</a:t>
            </a:r>
          </a:p>
        </p:txBody>
      </p:sp>
      <p:sp>
        <p:nvSpPr>
          <p:cNvPr id="12291" name="Rectangle 3"/>
          <p:cNvSpPr>
            <a:spLocks noGrp="1" noChangeArrowheads="1"/>
          </p:cNvSpPr>
          <p:nvPr>
            <p:ph idx="1"/>
          </p:nvPr>
        </p:nvSpPr>
        <p:spPr>
          <a:xfrm>
            <a:off x="884009" y="1285860"/>
            <a:ext cx="8438614" cy="3357586"/>
          </a:xfrm>
        </p:spPr>
        <p:txBody>
          <a:bodyPr>
            <a:normAutofit/>
          </a:bodyPr>
          <a:lstStyle/>
          <a:p>
            <a:pPr marL="548640" indent="-411480" eaLnBrk="1" fontAlgn="auto" hangingPunct="1">
              <a:spcAft>
                <a:spcPts val="0"/>
              </a:spcAft>
              <a:buClr>
                <a:schemeClr val="tx1">
                  <a:shade val="95000"/>
                </a:schemeClr>
              </a:buClr>
              <a:buFont typeface="Wingdings" pitchFamily="2" charset="2"/>
              <a:buNone/>
              <a:defRPr/>
            </a:pPr>
            <a:r>
              <a:rPr lang="fr-FR" sz="2000" b="1" u="sng" dirty="0">
                <a:solidFill>
                  <a:srgbClr val="C00000"/>
                </a:solidFill>
                <a:latin typeface="Times New Roman" pitchFamily="18" charset="0"/>
                <a:cs typeface="Times New Roman" pitchFamily="18" charset="0"/>
              </a:rPr>
              <a:t>1ère phase </a:t>
            </a:r>
            <a:r>
              <a:rPr lang="fr-FR" sz="2000" b="1" u="sng" dirty="0" smtClean="0">
                <a:solidFill>
                  <a:srgbClr val="C00000"/>
                </a:solidFill>
                <a:latin typeface="Times New Roman" pitchFamily="18" charset="0"/>
                <a:cs typeface="Times New Roman" pitchFamily="18" charset="0"/>
              </a:rPr>
              <a:t>: phase d’excitation psychomotrice : (</a:t>
            </a:r>
            <a:r>
              <a:rPr lang="fr-FR" sz="2400" b="1" u="sng" dirty="0" smtClean="0">
                <a:solidFill>
                  <a:srgbClr val="C00000"/>
                </a:solidFill>
                <a:latin typeface="Times New Roman" pitchFamily="18" charset="0"/>
                <a:cs typeface="Times New Roman" pitchFamily="18" charset="0"/>
              </a:rPr>
              <a:t>0.5 à 1.5g/L</a:t>
            </a:r>
            <a:r>
              <a:rPr lang="fr-FR" sz="2400" b="1" u="sng" dirty="0" smtClean="0">
                <a:solidFill>
                  <a:srgbClr val="C00000"/>
                </a:solidFill>
                <a:latin typeface="Times New Roman" pitchFamily="18" charset="0"/>
                <a:cs typeface="Times New Roman" pitchFamily="18" charset="0"/>
              </a:rPr>
              <a:t>)</a:t>
            </a:r>
          </a:p>
          <a:p>
            <a:pPr marL="548640" indent="-411480" eaLnBrk="1" fontAlgn="auto" hangingPunct="1">
              <a:spcAft>
                <a:spcPts val="0"/>
              </a:spcAft>
              <a:buClr>
                <a:schemeClr val="tx1">
                  <a:shade val="95000"/>
                </a:schemeClr>
              </a:buClr>
              <a:buFont typeface="Wingdings" pitchFamily="2" charset="2"/>
              <a:buNone/>
              <a:defRPr/>
            </a:pPr>
            <a:endParaRPr lang="fr-FR" sz="2000" b="1" u="sng" dirty="0">
              <a:solidFill>
                <a:srgbClr val="C00000"/>
              </a:solidFill>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Une </a:t>
            </a:r>
            <a:r>
              <a:rPr lang="fr-FR" sz="2000" dirty="0">
                <a:latin typeface="Times New Roman" pitchFamily="18" charset="0"/>
                <a:cs typeface="Times New Roman" pitchFamily="18" charset="0"/>
              </a:rPr>
              <a:t>excitation des fonctions </a:t>
            </a:r>
            <a:r>
              <a:rPr lang="fr-FR" sz="2000" dirty="0" smtClean="0">
                <a:latin typeface="Times New Roman" pitchFamily="18" charset="0"/>
                <a:cs typeface="Times New Roman" pitchFamily="18" charset="0"/>
              </a:rPr>
              <a:t>intellectuelles.</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 </a:t>
            </a:r>
            <a:r>
              <a:rPr lang="fr-FR" sz="2000" dirty="0">
                <a:latin typeface="Times New Roman" pitchFamily="18" charset="0"/>
                <a:cs typeface="Times New Roman" pitchFamily="18" charset="0"/>
              </a:rPr>
              <a:t>état </a:t>
            </a:r>
            <a:r>
              <a:rPr lang="fr-FR" sz="2000" dirty="0" smtClean="0">
                <a:latin typeface="Times New Roman" pitchFamily="18" charset="0"/>
                <a:cs typeface="Times New Roman" pitchFamily="18" charset="0"/>
              </a:rPr>
              <a:t>d’euphorie.</a:t>
            </a:r>
            <a:endParaRPr lang="fr-FR" sz="2000" dirty="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Levée des inhibitions psychiques.</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Une augmentation de la confiance en soi.</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Une incoordination motrice</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Les </a:t>
            </a:r>
            <a:r>
              <a:rPr lang="fr-FR" sz="2000" dirty="0">
                <a:latin typeface="Times New Roman" pitchFamily="18" charset="0"/>
                <a:cs typeface="Times New Roman" pitchFamily="18" charset="0"/>
              </a:rPr>
              <a:t>propos et les actes portent la marque d’agressivité</a:t>
            </a:r>
            <a:r>
              <a:rPr lang="fr-FR" sz="2000" dirty="0" smtClean="0">
                <a:latin typeface="Times New Roman" pitchFamily="18" charset="0"/>
                <a:cs typeface="Times New Roman" pitchFamily="18" charset="0"/>
              </a:rPr>
              <a:t>.</a:t>
            </a:r>
          </a:p>
          <a:p>
            <a:pPr marL="548640" indent="-411480">
              <a:buClr>
                <a:schemeClr val="tx1">
                  <a:shade val="95000"/>
                </a:schemeClr>
              </a:buClr>
              <a:buNone/>
              <a:defRPr/>
            </a:pPr>
            <a:endParaRPr lang="fr-FR" sz="2200" dirty="0">
              <a:latin typeface="Times New Roman" pitchFamily="18" charset="0"/>
              <a:cs typeface="Times New Roman" pitchFamily="18" charset="0"/>
            </a:endParaRPr>
          </a:p>
        </p:txBody>
      </p:sp>
      <p:pic>
        <p:nvPicPr>
          <p:cNvPr id="13316" name="Picture 6"/>
          <p:cNvPicPr>
            <a:picLocks noChangeAspect="1" noChangeArrowheads="1"/>
          </p:cNvPicPr>
          <p:nvPr/>
        </p:nvPicPr>
        <p:blipFill>
          <a:blip r:embed="rId2" cstate="print"/>
          <a:srcRect/>
          <a:stretch>
            <a:fillRect/>
          </a:stretch>
        </p:blipFill>
        <p:spPr bwMode="auto">
          <a:xfrm>
            <a:off x="3375410" y="5000637"/>
            <a:ext cx="3134342" cy="1595437"/>
          </a:xfrm>
          <a:prstGeom prst="rect">
            <a:avLst/>
          </a:prstGeom>
          <a:noFill/>
          <a:ln w="9525">
            <a:noFill/>
            <a:miter lim="800000"/>
            <a:headEnd/>
            <a:tailEnd/>
          </a:ln>
        </p:spPr>
      </p:pic>
      <p:cxnSp>
        <p:nvCxnSpPr>
          <p:cNvPr id="5" name="Connecteur droit 4"/>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84009" y="785794"/>
            <a:ext cx="9081520" cy="4429156"/>
          </a:xfrm>
        </p:spPr>
        <p:txBody>
          <a:bodyPr>
            <a:normAutofit fontScale="92500" lnSpcReduction="10000"/>
          </a:bodyPr>
          <a:lstStyle/>
          <a:p>
            <a:pPr marL="548640" indent="-411480">
              <a:buClr>
                <a:schemeClr val="tx1">
                  <a:shade val="95000"/>
                </a:schemeClr>
              </a:buClr>
              <a:buNone/>
              <a:defRPr/>
            </a:pPr>
            <a:r>
              <a:rPr lang="fr-FR" sz="2000" b="1" u="sng" dirty="0" smtClean="0">
                <a:solidFill>
                  <a:schemeClr val="tx2"/>
                </a:solidFill>
                <a:latin typeface="Times New Roman" pitchFamily="18" charset="0"/>
                <a:cs typeface="Times New Roman" pitchFamily="18" charset="0"/>
              </a:rPr>
              <a:t>2éme phase : d’incoordination </a:t>
            </a:r>
            <a:r>
              <a:rPr lang="fr-FR" sz="2000" b="1" u="sng" dirty="0" err="1" smtClean="0">
                <a:solidFill>
                  <a:schemeClr val="tx2"/>
                </a:solidFill>
                <a:latin typeface="Times New Roman" pitchFamily="18" charset="0"/>
                <a:cs typeface="Times New Roman" pitchFamily="18" charset="0"/>
              </a:rPr>
              <a:t>psycho-motrice</a:t>
            </a:r>
            <a:r>
              <a:rPr lang="fr-FR" sz="2000" b="1" u="sng" dirty="0" smtClean="0">
                <a:solidFill>
                  <a:schemeClr val="tx2"/>
                </a:solidFill>
                <a:latin typeface="Times New Roman" pitchFamily="18" charset="0"/>
                <a:cs typeface="Times New Roman" pitchFamily="18" charset="0"/>
              </a:rPr>
              <a:t> : </a:t>
            </a:r>
            <a:r>
              <a:rPr lang="fr-FR" sz="2400" b="1" u="sng" dirty="0" smtClean="0">
                <a:solidFill>
                  <a:schemeClr val="tx2"/>
                </a:solidFill>
                <a:latin typeface="Times New Roman" pitchFamily="18" charset="0"/>
                <a:cs typeface="Times New Roman" pitchFamily="18" charset="0"/>
              </a:rPr>
              <a:t>(1.5 à 2.5g/L)</a:t>
            </a:r>
            <a:endParaRPr lang="fr-FR" sz="2000" b="1" u="sng" dirty="0" smtClean="0">
              <a:solidFill>
                <a:schemeClr val="tx2"/>
              </a:solidFill>
              <a:latin typeface="Times New Roman" pitchFamily="18" charset="0"/>
              <a:cs typeface="Times New Roman" pitchFamily="18" charset="0"/>
            </a:endParaRPr>
          </a:p>
          <a:p>
            <a:pPr marL="548640" indent="-411480">
              <a:buClr>
                <a:schemeClr val="tx1">
                  <a:shade val="95000"/>
                </a:schemeClr>
              </a:buClr>
              <a:buNone/>
              <a:defRPr/>
            </a:pPr>
            <a:r>
              <a:rPr lang="fr-FR" sz="2000" b="1" u="sng" dirty="0" smtClean="0">
                <a:solidFill>
                  <a:srgbClr val="C00000"/>
                </a:solidFill>
                <a:latin typeface="Times New Roman" pitchFamily="18" charset="0"/>
                <a:cs typeface="Times New Roman" pitchFamily="18" charset="0"/>
              </a:rPr>
              <a:t>Des perturbations psychosensorielles profondes</a:t>
            </a:r>
            <a:r>
              <a:rPr lang="fr-FR" sz="2000" dirty="0" smtClean="0">
                <a:solidFill>
                  <a:srgbClr val="C00000"/>
                </a:solidFill>
                <a:latin typeface="Times New Roman" pitchFamily="18" charset="0"/>
                <a:cs typeface="Times New Roman" pitchFamily="18" charset="0"/>
              </a:rPr>
              <a:t>.</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Libération du subconscient.</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Les propos sont absurdes.</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Toutes les facultés sont perturbés : jugement, attention, mémoire, l’autocritique est suspendue </a:t>
            </a:r>
            <a:r>
              <a:rPr lang="fr-FR" sz="2000" dirty="0" smtClean="0">
                <a:latin typeface="Times New Roman" pitchFamily="18" charset="0"/>
                <a:cs typeface="Times New Roman" pitchFamily="18" charset="0"/>
              </a:rPr>
              <a:t>.</a:t>
            </a:r>
          </a:p>
          <a:p>
            <a:pPr marL="548640" indent="-411480" algn="ctr">
              <a:buClr>
                <a:schemeClr val="tx1">
                  <a:shade val="95000"/>
                </a:schemeClr>
              </a:buClr>
              <a:buNone/>
              <a:defRPr/>
            </a:pPr>
            <a:r>
              <a:rPr lang="fr-FR" sz="2000" b="1"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c’est la phase médico-légale par excellence</a:t>
            </a:r>
            <a:r>
              <a:rPr lang="fr-FR" sz="2000" b="1" dirty="0" smtClean="0">
                <a:latin typeface="Times New Roman" pitchFamily="18" charset="0"/>
                <a:cs typeface="Times New Roman" pitchFamily="18" charset="0"/>
              </a:rPr>
              <a:t>.)</a:t>
            </a:r>
            <a:endParaRPr lang="fr-FR" sz="2000" b="1" dirty="0" smtClean="0">
              <a:latin typeface="Times New Roman" pitchFamily="18" charset="0"/>
              <a:cs typeface="Times New Roman" pitchFamily="18" charset="0"/>
            </a:endParaRPr>
          </a:p>
          <a:p>
            <a:pPr marL="548640" indent="-411480">
              <a:buClr>
                <a:schemeClr val="tx1">
                  <a:shade val="95000"/>
                </a:schemeClr>
              </a:buClr>
              <a:buNone/>
              <a:defRPr/>
            </a:pPr>
            <a:endParaRPr lang="fr-FR" sz="2000" dirty="0" smtClean="0">
              <a:latin typeface="Times New Roman" pitchFamily="18" charset="0"/>
              <a:cs typeface="Times New Roman" pitchFamily="18" charset="0"/>
            </a:endParaRPr>
          </a:p>
          <a:p>
            <a:pPr marL="548640" indent="-411480">
              <a:buClr>
                <a:schemeClr val="tx1">
                  <a:shade val="95000"/>
                </a:schemeClr>
              </a:buClr>
              <a:buNone/>
              <a:defRPr/>
            </a:pPr>
            <a:r>
              <a:rPr lang="fr-FR" sz="2000" b="1" u="sng" dirty="0" smtClean="0">
                <a:solidFill>
                  <a:srgbClr val="C00000"/>
                </a:solidFill>
                <a:latin typeface="Times New Roman" pitchFamily="18" charset="0"/>
                <a:cs typeface="Times New Roman" pitchFamily="18" charset="0"/>
              </a:rPr>
              <a:t>Des perturbations sensorielles et motrices</a:t>
            </a:r>
            <a:r>
              <a:rPr lang="fr-FR" sz="2000" dirty="0" smtClean="0">
                <a:solidFill>
                  <a:srgbClr val="C00000"/>
                </a:solidFill>
                <a:latin typeface="Times New Roman" pitchFamily="18" charset="0"/>
                <a:cs typeface="Times New Roman" pitchFamily="18" charset="0"/>
              </a:rPr>
              <a:t> :</a:t>
            </a:r>
            <a:r>
              <a:rPr lang="fr-FR" sz="2000" dirty="0" smtClean="0">
                <a:latin typeface="Times New Roman" pitchFamily="18" charset="0"/>
                <a:cs typeface="Times New Roman" pitchFamily="18" charset="0"/>
              </a:rPr>
              <a:t> </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Des troubles </a:t>
            </a:r>
            <a:r>
              <a:rPr lang="fr-FR" sz="2000" dirty="0" err="1" smtClean="0">
                <a:latin typeface="Times New Roman" pitchFamily="18" charset="0"/>
                <a:cs typeface="Times New Roman" pitchFamily="18" charset="0"/>
              </a:rPr>
              <a:t>cérébelo</a:t>
            </a:r>
            <a:r>
              <a:rPr lang="fr-FR" sz="2000" dirty="0" smtClean="0">
                <a:latin typeface="Times New Roman" pitchFamily="18" charset="0"/>
                <a:cs typeface="Times New Roman" pitchFamily="18" charset="0"/>
              </a:rPr>
              <a:t>-labyrinthique ( démarche ébrieuse).</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Analgésie, des hoquets et des vomissements. </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Sommeil.</a:t>
            </a: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Hypoglycémie, Hypothermie</a:t>
            </a:r>
          </a:p>
          <a:p>
            <a:pPr marL="548640" indent="-411480">
              <a:buClr>
                <a:schemeClr val="tx1">
                  <a:shade val="95000"/>
                </a:schemeClr>
              </a:buClr>
              <a:buNone/>
              <a:defRPr/>
            </a:pPr>
            <a:endParaRPr lang="fr-FR" sz="2200" dirty="0" smtClean="0">
              <a:latin typeface="Times New Roman" pitchFamily="18" charset="0"/>
              <a:cs typeface="Times New Roman" pitchFamily="18" charset="0"/>
            </a:endParaRPr>
          </a:p>
          <a:p>
            <a:pPr marL="548640" indent="-411480">
              <a:buClr>
                <a:schemeClr val="tx1">
                  <a:shade val="95000"/>
                </a:schemeClr>
              </a:buClr>
              <a:buNone/>
              <a:defRPr/>
            </a:pPr>
            <a:endParaRPr lang="fr-FR" sz="2200" dirty="0">
              <a:latin typeface="Times New Roman" pitchFamily="18" charset="0"/>
              <a:cs typeface="Times New Roman" pitchFamily="18" charset="0"/>
            </a:endParaRPr>
          </a:p>
        </p:txBody>
      </p:sp>
      <p:cxnSp>
        <p:nvCxnSpPr>
          <p:cNvPr id="5" name="Connecteur droit 4"/>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5"/>
          <p:cNvPicPr>
            <a:picLocks noChangeAspect="1" noChangeArrowheads="1"/>
          </p:cNvPicPr>
          <p:nvPr/>
        </p:nvPicPr>
        <p:blipFill>
          <a:blip r:embed="rId2" cstate="print"/>
          <a:srcRect/>
          <a:stretch>
            <a:fillRect/>
          </a:stretch>
        </p:blipFill>
        <p:spPr bwMode="auto">
          <a:xfrm>
            <a:off x="3616513" y="5143513"/>
            <a:ext cx="3053975" cy="1624013"/>
          </a:xfrm>
          <a:prstGeom prst="rect">
            <a:avLst/>
          </a:prstGeom>
          <a:noFill/>
          <a:ln w="9525">
            <a:noFill/>
            <a:miter lim="800000"/>
            <a:headEnd/>
            <a:tailEnd/>
          </a:ln>
        </p:spPr>
      </p:pic>
      <p:sp>
        <p:nvSpPr>
          <p:cNvPr id="8"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84009" y="928670"/>
            <a:ext cx="9081520" cy="4214842"/>
          </a:xfrm>
        </p:spPr>
        <p:txBody>
          <a:bodyPr>
            <a:normAutofit/>
          </a:bodyPr>
          <a:lstStyle/>
          <a:p>
            <a:pPr marL="548640" indent="-411480" eaLnBrk="1" fontAlgn="auto" hangingPunct="1">
              <a:spcAft>
                <a:spcPts val="0"/>
              </a:spcAft>
              <a:buClr>
                <a:schemeClr val="tx1">
                  <a:shade val="95000"/>
                </a:schemeClr>
              </a:buClr>
              <a:buFont typeface="Wingdings" pitchFamily="2" charset="2"/>
              <a:buNone/>
              <a:defRPr/>
            </a:pPr>
            <a:endParaRPr lang="fr-FR" sz="1400" dirty="0" smtClean="0">
              <a:latin typeface="Times New Roman" pitchFamily="18" charset="0"/>
              <a:cs typeface="Times New Roman" pitchFamily="18" charset="0"/>
            </a:endParaRPr>
          </a:p>
          <a:p>
            <a:pPr marL="548640" indent="-411480">
              <a:buClr>
                <a:schemeClr val="tx1">
                  <a:shade val="95000"/>
                </a:schemeClr>
              </a:buClr>
              <a:buNone/>
              <a:defRPr/>
            </a:pPr>
            <a:r>
              <a:rPr lang="fr-FR" sz="2000" b="1" u="sng" dirty="0" smtClean="0">
                <a:solidFill>
                  <a:schemeClr val="tx2"/>
                </a:solidFill>
                <a:latin typeface="Times New Roman" pitchFamily="18" charset="0"/>
                <a:cs typeface="Times New Roman" pitchFamily="18" charset="0"/>
              </a:rPr>
              <a:t>3éme phase : troubles de la vigilance </a:t>
            </a:r>
            <a:r>
              <a:rPr lang="fr-FR" sz="2400" b="1" u="sng" dirty="0" smtClean="0">
                <a:solidFill>
                  <a:schemeClr val="tx2"/>
                </a:solidFill>
                <a:latin typeface="Times New Roman" pitchFamily="18" charset="0"/>
                <a:cs typeface="Times New Roman" pitchFamily="18" charset="0"/>
              </a:rPr>
              <a:t>(3g/L</a:t>
            </a:r>
            <a:r>
              <a:rPr lang="fr-FR" sz="2400" b="1" u="sng" dirty="0" smtClean="0">
                <a:solidFill>
                  <a:schemeClr val="tx2"/>
                </a:solidFill>
                <a:latin typeface="Times New Roman" pitchFamily="18" charset="0"/>
                <a:cs typeface="Times New Roman" pitchFamily="18" charset="0"/>
              </a:rPr>
              <a:t>)</a:t>
            </a:r>
          </a:p>
          <a:p>
            <a:pPr marL="548640" indent="-411480">
              <a:buClr>
                <a:schemeClr val="tx1">
                  <a:shade val="95000"/>
                </a:schemeClr>
              </a:buClr>
              <a:buNone/>
              <a:defRPr/>
            </a:pPr>
            <a:endParaRPr lang="fr-FR" sz="2000" b="1" u="sng" dirty="0" smtClean="0">
              <a:solidFill>
                <a:schemeClr val="tx2"/>
              </a:solidFill>
              <a:latin typeface="Times New Roman" pitchFamily="18" charset="0"/>
              <a:cs typeface="Times New Roman" pitchFamily="18" charset="0"/>
            </a:endParaRP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C’est la phase du coma qui est rarement atteint, c’est un coma profond sans signes de localisation. </a:t>
            </a:r>
          </a:p>
          <a:p>
            <a:pPr marL="548640" indent="-411480">
              <a:buClr>
                <a:schemeClr val="tx1">
                  <a:shade val="95000"/>
                </a:schemeClr>
              </a:buClr>
              <a:buFont typeface="Wingdings" pitchFamily="2" charset="2"/>
              <a:buChar char="q"/>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Il </a:t>
            </a:r>
            <a:r>
              <a:rPr lang="fr-FR" sz="2000" dirty="0" smtClean="0">
                <a:latin typeface="Times New Roman" pitchFamily="18" charset="0"/>
                <a:cs typeface="Times New Roman" pitchFamily="18" charset="0"/>
              </a:rPr>
              <a:t>s’installe progressivement, marqué par une anesthésie profonde, abolition des réflexes et apparition des paralysies avec mydriase bilatérale, hypothermie </a:t>
            </a:r>
            <a:r>
              <a:rPr lang="fr-FR" sz="2000" dirty="0" err="1" smtClean="0">
                <a:latin typeface="Times New Roman" pitchFamily="18" charset="0"/>
                <a:cs typeface="Times New Roman" pitchFamily="18" charset="0"/>
              </a:rPr>
              <a:t>hyporéflexie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bradypnée</a:t>
            </a:r>
            <a:r>
              <a:rPr lang="fr-FR" sz="2000" dirty="0" smtClean="0">
                <a:latin typeface="Times New Roman" pitchFamily="18" charset="0"/>
                <a:cs typeface="Times New Roman" pitchFamily="18" charset="0"/>
              </a:rPr>
              <a:t>, dépression respiratoire.</a:t>
            </a:r>
          </a:p>
          <a:p>
            <a:pPr marL="548640" indent="-411480">
              <a:buClr>
                <a:schemeClr val="tx1">
                  <a:shade val="95000"/>
                </a:schemeClr>
              </a:buClr>
              <a:buFont typeface="Wingdings" pitchFamily="2" charset="2"/>
              <a:buChar char="q"/>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q"/>
              <a:defRPr/>
            </a:pPr>
            <a:r>
              <a:rPr lang="fr-FR" sz="2000" dirty="0" smtClean="0">
                <a:latin typeface="Times New Roman" pitchFamily="18" charset="0"/>
                <a:cs typeface="Times New Roman" pitchFamily="18" charset="0"/>
              </a:rPr>
              <a:t>Décès possible.</a:t>
            </a:r>
            <a:endParaRPr lang="fr-FR" sz="2200" dirty="0" smtClean="0">
              <a:latin typeface="Times New Roman" pitchFamily="18" charset="0"/>
              <a:cs typeface="Times New Roman" pitchFamily="18" charset="0"/>
            </a:endParaRPr>
          </a:p>
          <a:p>
            <a:pPr marL="548640" indent="-411480">
              <a:buClr>
                <a:schemeClr val="tx1">
                  <a:shade val="95000"/>
                </a:schemeClr>
              </a:buClr>
              <a:buNone/>
              <a:defRPr/>
            </a:pPr>
            <a:endParaRPr lang="fr-FR" sz="2200" dirty="0">
              <a:latin typeface="Times New Roman" pitchFamily="18" charset="0"/>
              <a:cs typeface="Times New Roman" pitchFamily="18" charset="0"/>
            </a:endParaRPr>
          </a:p>
        </p:txBody>
      </p:sp>
      <p:cxnSp>
        <p:nvCxnSpPr>
          <p:cNvPr id="5" name="Connecteur droit 4"/>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noChangeArrowheads="1"/>
          </p:cNvPicPr>
          <p:nvPr/>
        </p:nvPicPr>
        <p:blipFill>
          <a:blip r:embed="rId2" cstate="print"/>
          <a:srcRect/>
          <a:stretch>
            <a:fillRect/>
          </a:stretch>
        </p:blipFill>
        <p:spPr bwMode="auto">
          <a:xfrm>
            <a:off x="3375410" y="5143512"/>
            <a:ext cx="3134342" cy="1428760"/>
          </a:xfrm>
          <a:prstGeom prst="rect">
            <a:avLst/>
          </a:prstGeom>
          <a:noFill/>
          <a:ln w="9525">
            <a:noFill/>
            <a:miter lim="800000"/>
            <a:headEnd/>
            <a:tailEnd/>
          </a:ln>
        </p:spPr>
      </p:pic>
      <p:sp>
        <p:nvSpPr>
          <p:cNvPr id="7"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723274" y="714356"/>
            <a:ext cx="8599349" cy="6000792"/>
          </a:xfrm>
        </p:spPr>
        <p:txBody>
          <a:bodyPr>
            <a:normAutofit lnSpcReduction="10000"/>
          </a:bodyPr>
          <a:lstStyle/>
          <a:p>
            <a:pPr marL="548640" indent="-411480" algn="ctr" eaLnBrk="1" fontAlgn="auto" hangingPunct="1">
              <a:spcAft>
                <a:spcPts val="0"/>
              </a:spcAft>
              <a:buClr>
                <a:schemeClr val="tx1">
                  <a:shade val="95000"/>
                </a:schemeClr>
              </a:buClr>
              <a:buFont typeface="Wingdings" pitchFamily="2" charset="2"/>
              <a:buNone/>
              <a:defRPr/>
            </a:pPr>
            <a:r>
              <a:rPr lang="fr-FR" sz="1800" b="1" u="sng" dirty="0" smtClean="0">
                <a:solidFill>
                  <a:srgbClr val="C00000"/>
                </a:solidFill>
                <a:latin typeface="Times New Roman" pitchFamily="18" charset="0"/>
                <a:cs typeface="Times New Roman" pitchFamily="18" charset="0"/>
              </a:rPr>
              <a:t>LE DIAGNOSTIC DIFFÉRENTIEL</a:t>
            </a:r>
            <a:r>
              <a:rPr lang="fr-FR" sz="1800" dirty="0" smtClean="0">
                <a:solidFill>
                  <a:srgbClr val="C00000"/>
                </a:solidFill>
                <a:latin typeface="Times New Roman" pitchFamily="18" charset="0"/>
                <a:cs typeface="Times New Roman" pitchFamily="18" charset="0"/>
              </a:rPr>
              <a:t> :</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Hypoglycémie.</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Intoxications : CO, Hypnotiques,…etc.</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Encéphalopathie hépatiques.</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Traumatisme crânien : HSD, HIC,…etc.</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Méningite, hémorragie méningée, infarctus cérébelleux.</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Hypercapnie.</a:t>
            </a:r>
          </a:p>
          <a:p>
            <a:pPr marL="548640" indent="-411480" algn="ctr" eaLnBrk="1" fontAlgn="auto" hangingPunct="1">
              <a:spcAft>
                <a:spcPts val="0"/>
              </a:spcAft>
              <a:buClr>
                <a:schemeClr val="tx1">
                  <a:shade val="95000"/>
                </a:schemeClr>
              </a:buClr>
              <a:buFont typeface="Wingdings" pitchFamily="2" charset="2"/>
              <a:buNone/>
              <a:defRPr/>
            </a:pPr>
            <a:r>
              <a:rPr lang="fr-FR" sz="1800" b="1" u="sng" dirty="0" smtClean="0">
                <a:solidFill>
                  <a:srgbClr val="C00000"/>
                </a:solidFill>
                <a:latin typeface="Times New Roman" pitchFamily="18" charset="0"/>
                <a:cs typeface="Times New Roman" pitchFamily="18" charset="0"/>
              </a:rPr>
              <a:t>LES COMPLICATIONS :</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Traumatismes.</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Pneumopathies d’inhalation.</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Gastrite (hémorragie).</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Stéatose hépatique.</a:t>
            </a:r>
          </a:p>
          <a:p>
            <a:pPr marL="548640" indent="-411480" eaLnBrk="1" fontAlgn="auto" hangingPunct="1">
              <a:spcAft>
                <a:spcPts val="0"/>
              </a:spcAft>
              <a:buClr>
                <a:schemeClr val="tx1">
                  <a:shade val="95000"/>
                </a:schemeClr>
              </a:buClr>
              <a:buFont typeface="Wingdings" pitchFamily="2" charset="2"/>
              <a:buChar char="§"/>
              <a:defRPr/>
            </a:pPr>
            <a:r>
              <a:rPr lang="fr-FR" sz="1800" dirty="0" err="1" smtClean="0">
                <a:latin typeface="Times New Roman" pitchFamily="18" charset="0"/>
                <a:cs typeface="Times New Roman" pitchFamily="18" charset="0"/>
              </a:rPr>
              <a:t>Rhabdomyolyse</a:t>
            </a:r>
            <a:r>
              <a:rPr lang="fr-FR" sz="1800" dirty="0" smtClean="0">
                <a:latin typeface="Times New Roman" pitchFamily="18" charset="0"/>
                <a:cs typeface="Times New Roman" pitchFamily="18" charset="0"/>
              </a:rPr>
              <a:t>.</a:t>
            </a:r>
          </a:p>
          <a:p>
            <a:pPr marL="548640" indent="-41148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Paralysies périphériques</a:t>
            </a:r>
          </a:p>
          <a:p>
            <a:pPr marL="548640" indent="-411480" algn="ctr">
              <a:buClr>
                <a:schemeClr val="tx1">
                  <a:shade val="95000"/>
                </a:schemeClr>
              </a:buClr>
              <a:buNone/>
              <a:defRPr/>
            </a:pPr>
            <a:r>
              <a:rPr lang="fr-FR" sz="1900" b="1" u="sng" dirty="0" smtClean="0">
                <a:solidFill>
                  <a:srgbClr val="C00000"/>
                </a:solidFill>
                <a:latin typeface="Times New Roman" pitchFamily="18" charset="0"/>
                <a:cs typeface="Times New Roman" pitchFamily="18" charset="0"/>
              </a:rPr>
              <a:t>TRAITEMENT :</a:t>
            </a:r>
          </a:p>
          <a:p>
            <a:pPr marL="548640" indent="-411480">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Hospitalisation, repos au calme.</a:t>
            </a:r>
          </a:p>
          <a:p>
            <a:pPr marL="548640" indent="-411480">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Surveillance.</a:t>
            </a:r>
          </a:p>
          <a:p>
            <a:pPr marL="548640" indent="-411480">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Correction des troubles hydro électrolytiques et métaboliques.</a:t>
            </a:r>
          </a:p>
          <a:p>
            <a:pPr marL="548640" indent="-411480">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Recourir aux neuroleptiques en cas d’agitation.</a:t>
            </a:r>
          </a:p>
          <a:p>
            <a:pPr marL="548640" indent="-411480" eaLnBrk="1" fontAlgn="auto" hangingPunct="1">
              <a:spcAft>
                <a:spcPts val="0"/>
              </a:spcAft>
              <a:buClr>
                <a:schemeClr val="tx1">
                  <a:shade val="95000"/>
                </a:schemeClr>
              </a:buClr>
              <a:buFont typeface="Wingdings" pitchFamily="2" charset="2"/>
              <a:buChar char="§"/>
              <a:defRPr/>
            </a:pP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endParaRPr lang="fr-FR" sz="2800" dirty="0">
              <a:latin typeface="Times New Roman" pitchFamily="18" charset="0"/>
              <a:cs typeface="Times New Roman" pitchFamily="18" charset="0"/>
            </a:endParaRPr>
          </a:p>
        </p:txBody>
      </p:sp>
      <p:cxnSp>
        <p:nvCxnSpPr>
          <p:cNvPr id="3" name="Connecteur droit 2"/>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01803" y="714356"/>
            <a:ext cx="9258300" cy="633412"/>
          </a:xfrm>
        </p:spPr>
        <p:txBody>
          <a:bodyPr>
            <a:normAutofit/>
          </a:bodyPr>
          <a:lstStyle/>
          <a:p>
            <a:pPr eaLnBrk="1" fontAlgn="auto" hangingPunct="1">
              <a:spcAft>
                <a:spcPts val="0"/>
              </a:spcAft>
              <a:defRPr/>
            </a:pPr>
            <a:r>
              <a:rPr lang="fr-FR" sz="2000" b="1" u="sng" dirty="0">
                <a:latin typeface="Times New Roman" pitchFamily="18" charset="0"/>
                <a:cs typeface="Times New Roman" pitchFamily="18" charset="0"/>
              </a:rPr>
              <a:t>VI/ </a:t>
            </a:r>
            <a:r>
              <a:rPr lang="fr-FR" sz="2000" b="1" u="sng" dirty="0" smtClean="0">
                <a:latin typeface="Times New Roman" pitchFamily="18" charset="0"/>
                <a:cs typeface="Times New Roman" pitchFamily="18" charset="0"/>
              </a:rPr>
              <a:t>-INTOXICATION </a:t>
            </a:r>
            <a:r>
              <a:rPr lang="fr-FR" sz="2000" b="1" u="sng" dirty="0">
                <a:latin typeface="Times New Roman" pitchFamily="18" charset="0"/>
                <a:cs typeface="Times New Roman" pitchFamily="18" charset="0"/>
              </a:rPr>
              <a:t>CHRONIQUE </a:t>
            </a:r>
            <a:r>
              <a:rPr lang="fr-FR" sz="2000" b="1" dirty="0">
                <a:latin typeface="Times New Roman" pitchFamily="18" charset="0"/>
                <a:cs typeface="Times New Roman" pitchFamily="18" charset="0"/>
              </a:rPr>
              <a:t>:</a:t>
            </a:r>
          </a:p>
        </p:txBody>
      </p:sp>
      <p:sp>
        <p:nvSpPr>
          <p:cNvPr id="18435" name="Rectangle 3"/>
          <p:cNvSpPr>
            <a:spLocks noGrp="1" noChangeArrowheads="1"/>
          </p:cNvSpPr>
          <p:nvPr>
            <p:ph idx="1"/>
          </p:nvPr>
        </p:nvSpPr>
        <p:spPr>
          <a:xfrm>
            <a:off x="1205480" y="1428736"/>
            <a:ext cx="8117143" cy="4071966"/>
          </a:xfrm>
        </p:spPr>
        <p:txBody>
          <a:bodyPr>
            <a:normAutofit lnSpcReduction="10000"/>
          </a:bodyPr>
          <a:lstStyle/>
          <a:p>
            <a:pPr lvl="0">
              <a:buFont typeface="Wingdings" pitchFamily="2" charset="2"/>
              <a:buChar char="q"/>
            </a:pPr>
            <a:r>
              <a:rPr lang="fr-FR" sz="2000" dirty="0" smtClean="0">
                <a:latin typeface="Times New Roman" pitchFamily="18" charset="0"/>
                <a:cs typeface="Times New Roman" pitchFamily="18" charset="0"/>
              </a:rPr>
              <a:t>L’intoxication alcoolique chronique est définie par la consommation régulière d’éthanol à des doses entraînant des perturbations organiques et/ou mentales</a:t>
            </a:r>
            <a:r>
              <a:rPr lang="fr-FR" sz="2000" dirty="0" smtClean="0">
                <a:latin typeface="Times New Roman" pitchFamily="18" charset="0"/>
                <a:cs typeface="Times New Roman" pitchFamily="18" charset="0"/>
              </a:rPr>
              <a:t>. </a:t>
            </a:r>
            <a:r>
              <a:rPr lang="fr-FR" sz="2000" dirty="0" smtClean="0">
                <a:solidFill>
                  <a:srgbClr val="C00000"/>
                </a:solidFill>
                <a:latin typeface="Times New Roman" pitchFamily="18" charset="0"/>
                <a:cs typeface="Times New Roman" pitchFamily="18" charset="0"/>
              </a:rPr>
              <a:t>(éthylisme)</a:t>
            </a:r>
            <a:endParaRPr lang="fr-FR" sz="2000" dirty="0" smtClean="0">
              <a:solidFill>
                <a:srgbClr val="C00000"/>
              </a:solidFill>
              <a:latin typeface="Times New Roman" pitchFamily="18" charset="0"/>
              <a:cs typeface="Times New Roman" pitchFamily="18" charset="0"/>
            </a:endParaRPr>
          </a:p>
          <a:p>
            <a:pPr lvl="0">
              <a:buFont typeface="Wingdings" pitchFamily="2" charset="2"/>
              <a:buChar char="q"/>
            </a:pPr>
            <a:endParaRPr lang="fr-FR" sz="2000" dirty="0" smtClean="0">
              <a:latin typeface="Times New Roman" pitchFamily="18" charset="0"/>
              <a:cs typeface="Times New Roman" pitchFamily="18" charset="0"/>
            </a:endParaRPr>
          </a:p>
          <a:p>
            <a:pPr lvl="0">
              <a:buFont typeface="Wingdings" pitchFamily="2" charset="2"/>
              <a:buChar char="q"/>
            </a:pPr>
            <a:r>
              <a:rPr lang="fr-FR" sz="2000" dirty="0" smtClean="0">
                <a:latin typeface="Times New Roman" pitchFamily="18" charset="0"/>
                <a:cs typeface="Times New Roman" pitchFamily="18" charset="0"/>
              </a:rPr>
              <a:t>C’est une toxicomanie qu’il faut la dépister, la traiter et la combattre, elle se caractérise par :</a:t>
            </a:r>
          </a:p>
          <a:p>
            <a:pPr marL="548640" indent="-411480">
              <a:buClr>
                <a:schemeClr val="tx1">
                  <a:shade val="95000"/>
                </a:schemeClr>
              </a:buClr>
              <a:buNone/>
              <a:defRPr/>
            </a:pPr>
            <a:endParaRPr lang="fr-FR" sz="2000" dirty="0" smtClean="0">
              <a:latin typeface="Times New Roman" pitchFamily="18" charset="0"/>
              <a:cs typeface="Times New Roman" pitchFamily="18" charset="0"/>
            </a:endParaRPr>
          </a:p>
          <a:p>
            <a:pPr marL="548640" indent="-411480">
              <a:buClr>
                <a:schemeClr val="tx1">
                  <a:shade val="95000"/>
                </a:schemeClr>
              </a:buClr>
              <a:buNone/>
              <a:defRPr/>
            </a:pPr>
            <a:r>
              <a:rPr lang="fr-FR" sz="2000" dirty="0" smtClean="0">
                <a:latin typeface="Times New Roman" pitchFamily="18" charset="0"/>
                <a:cs typeface="Times New Roman" pitchFamily="18" charset="0"/>
              </a:rPr>
              <a:t>- Une </a:t>
            </a:r>
            <a:r>
              <a:rPr lang="fr-FR" sz="2000" b="1" dirty="0" smtClean="0">
                <a:solidFill>
                  <a:srgbClr val="C00000"/>
                </a:solidFill>
                <a:latin typeface="Times New Roman" pitchFamily="18" charset="0"/>
                <a:cs typeface="Times New Roman" pitchFamily="18" charset="0"/>
              </a:rPr>
              <a:t>accoutumance</a:t>
            </a:r>
            <a:r>
              <a:rPr lang="fr-FR" sz="2000" dirty="0" smtClean="0">
                <a:solidFill>
                  <a:srgbClr val="C00000"/>
                </a:solidFill>
                <a:latin typeface="Times New Roman" pitchFamily="18" charset="0"/>
                <a:cs typeface="Times New Roman" pitchFamily="18" charset="0"/>
              </a:rPr>
              <a:t>,</a:t>
            </a:r>
            <a:r>
              <a:rPr lang="fr-FR" sz="2000" dirty="0" smtClean="0">
                <a:latin typeface="Times New Roman" pitchFamily="18" charset="0"/>
                <a:cs typeface="Times New Roman" pitchFamily="18" charset="0"/>
              </a:rPr>
              <a:t> conduisant à augmenter les doses.</a:t>
            </a:r>
          </a:p>
          <a:p>
            <a:pPr marL="548640" indent="-411480">
              <a:buClr>
                <a:schemeClr val="tx1">
                  <a:shade val="95000"/>
                </a:schemeClr>
              </a:buClr>
              <a:buFont typeface="Wingdings" pitchFamily="2" charset="2"/>
              <a:buChar char="q"/>
              <a:defRPr/>
            </a:pPr>
            <a:endParaRPr lang="fr-FR" sz="2000" dirty="0" smtClean="0">
              <a:latin typeface="Times New Roman" pitchFamily="18" charset="0"/>
              <a:cs typeface="Times New Roman" pitchFamily="18" charset="0"/>
            </a:endParaRPr>
          </a:p>
          <a:p>
            <a:pPr marL="548640" indent="-411480">
              <a:buClr>
                <a:schemeClr val="tx1">
                  <a:shade val="95000"/>
                </a:schemeClr>
              </a:buClr>
              <a:buNone/>
              <a:defRPr/>
            </a:pPr>
            <a:r>
              <a:rPr lang="fr-FR" sz="2000" dirty="0" smtClean="0">
                <a:latin typeface="Times New Roman" pitchFamily="18" charset="0"/>
                <a:cs typeface="Times New Roman" pitchFamily="18" charset="0"/>
              </a:rPr>
              <a:t>- Un état de </a:t>
            </a:r>
            <a:r>
              <a:rPr lang="fr-FR" sz="2000" b="1" dirty="0" smtClean="0">
                <a:latin typeface="Times New Roman" pitchFamily="18" charset="0"/>
                <a:cs typeface="Times New Roman" pitchFamily="18" charset="0"/>
              </a:rPr>
              <a:t>besoin physique</a:t>
            </a:r>
            <a:r>
              <a:rPr lang="fr-FR" sz="2000" dirty="0" smtClean="0">
                <a:latin typeface="Times New Roman" pitchFamily="18" charset="0"/>
                <a:cs typeface="Times New Roman" pitchFamily="18" charset="0"/>
              </a:rPr>
              <a:t>, véritable </a:t>
            </a:r>
            <a:r>
              <a:rPr lang="fr-FR" sz="2000" b="1" dirty="0" smtClean="0">
                <a:solidFill>
                  <a:srgbClr val="C00000"/>
                </a:solidFill>
                <a:latin typeface="Times New Roman" pitchFamily="18" charset="0"/>
                <a:cs typeface="Times New Roman" pitchFamily="18" charset="0"/>
              </a:rPr>
              <a:t>dépendance</a:t>
            </a:r>
            <a:r>
              <a:rPr lang="fr-FR" sz="2000" dirty="0" smtClean="0">
                <a:latin typeface="Times New Roman" pitchFamily="18" charset="0"/>
                <a:cs typeface="Times New Roman" pitchFamily="18" charset="0"/>
              </a:rPr>
              <a:t>, en cas de sevrage brutal survient  souvent en effet un  </a:t>
            </a:r>
            <a:r>
              <a:rPr lang="fr-FR" sz="2000" b="1" u="sng" dirty="0" smtClean="0">
                <a:solidFill>
                  <a:srgbClr val="C00000"/>
                </a:solidFill>
                <a:latin typeface="Times New Roman" pitchFamily="18" charset="0"/>
                <a:cs typeface="Times New Roman" pitchFamily="18" charset="0"/>
              </a:rPr>
              <a:t>delirium tremens  </a:t>
            </a:r>
            <a:r>
              <a:rPr lang="fr-FR" sz="2000" dirty="0" smtClean="0">
                <a:latin typeface="Times New Roman" pitchFamily="18" charset="0"/>
                <a:cs typeface="Times New Roman" pitchFamily="18" charset="0"/>
              </a:rPr>
              <a:t>nécessitant un traitement  neuropsychiatrique</a:t>
            </a:r>
            <a:endParaRPr lang="en-US" sz="2000" dirty="0">
              <a:latin typeface="Times New Roman" pitchFamily="18" charset="0"/>
              <a:cs typeface="Times New Roman" pitchFamily="18" charset="0"/>
            </a:endParaRPr>
          </a:p>
        </p:txBody>
      </p:sp>
      <p:pic>
        <p:nvPicPr>
          <p:cNvPr id="19460" name="Picture 5"/>
          <p:cNvPicPr>
            <a:picLocks noChangeAspect="1" noChangeArrowheads="1"/>
          </p:cNvPicPr>
          <p:nvPr/>
        </p:nvPicPr>
        <p:blipFill>
          <a:blip r:embed="rId2" cstate="print"/>
          <a:srcRect/>
          <a:stretch>
            <a:fillRect/>
          </a:stretch>
        </p:blipFill>
        <p:spPr bwMode="auto">
          <a:xfrm>
            <a:off x="3616513" y="5429264"/>
            <a:ext cx="2491400" cy="1233486"/>
          </a:xfrm>
          <a:prstGeom prst="rect">
            <a:avLst/>
          </a:prstGeom>
          <a:noFill/>
          <a:ln w="9525">
            <a:noFill/>
            <a:miter lim="800000"/>
            <a:headEnd/>
            <a:tailEnd/>
          </a:ln>
        </p:spPr>
      </p:pic>
      <p:cxnSp>
        <p:nvCxnSpPr>
          <p:cNvPr id="5" name="Connecteur droit 4"/>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723274" y="714356"/>
            <a:ext cx="9081520" cy="6000792"/>
          </a:xfrm>
        </p:spPr>
        <p:txBody>
          <a:bodyPr>
            <a:normAutofit fontScale="92500" lnSpcReduction="10000"/>
          </a:bodyPr>
          <a:lstStyle/>
          <a:p>
            <a:pPr marL="548640" indent="-411480" algn="ctr" eaLnBrk="1" fontAlgn="auto" hangingPunct="1">
              <a:spcAft>
                <a:spcPts val="0"/>
              </a:spcAft>
              <a:buClr>
                <a:schemeClr val="tx1">
                  <a:shade val="95000"/>
                </a:schemeClr>
              </a:buClr>
              <a:buFont typeface="Wingdings" pitchFamily="2" charset="2"/>
              <a:buNone/>
              <a:defRPr/>
            </a:pPr>
            <a:r>
              <a:rPr lang="fr-FR" sz="1800" b="1" u="sng" dirty="0" smtClean="0">
                <a:solidFill>
                  <a:schemeClr val="tx2"/>
                </a:solidFill>
                <a:latin typeface="Times New Roman" pitchFamily="18" charset="0"/>
                <a:cs typeface="Times New Roman" pitchFamily="18" charset="0"/>
              </a:rPr>
              <a:t>Les </a:t>
            </a:r>
            <a:r>
              <a:rPr lang="fr-FR" sz="1800" b="1" u="sng" dirty="0">
                <a:solidFill>
                  <a:schemeClr val="tx2"/>
                </a:solidFill>
                <a:latin typeface="Times New Roman" pitchFamily="18" charset="0"/>
                <a:cs typeface="Times New Roman" pitchFamily="18" charset="0"/>
              </a:rPr>
              <a:t>manifestations cliniques de l’intoxication chronique sont multiples </a:t>
            </a:r>
            <a:r>
              <a:rPr lang="fr-FR" sz="1800" b="1" u="sng" dirty="0" smtClean="0">
                <a:solidFill>
                  <a:schemeClr val="tx2"/>
                </a:solidFill>
                <a:latin typeface="Times New Roman" pitchFamily="18" charset="0"/>
                <a:cs typeface="Times New Roman" pitchFamily="18" charset="0"/>
              </a:rPr>
              <a:t>:</a:t>
            </a:r>
          </a:p>
          <a:p>
            <a:pPr marL="548640" indent="-411480" algn="ctr" eaLnBrk="1" fontAlgn="auto" hangingPunct="1">
              <a:spcAft>
                <a:spcPts val="0"/>
              </a:spcAft>
              <a:buClr>
                <a:schemeClr val="tx1">
                  <a:shade val="95000"/>
                </a:schemeClr>
              </a:buClr>
              <a:buFont typeface="Wingdings" pitchFamily="2" charset="2"/>
              <a:buNone/>
              <a:defRPr/>
            </a:pPr>
            <a:endParaRPr lang="fr-FR" sz="1800" b="1" u="sng" dirty="0" smtClean="0">
              <a:latin typeface="Times New Roman" pitchFamily="18" charset="0"/>
              <a:cs typeface="Times New Roman" pitchFamily="18" charset="0"/>
            </a:endParaRPr>
          </a:p>
          <a:p>
            <a:pPr marL="548640" indent="-411480" eaLnBrk="1" fontAlgn="auto" hangingPunct="1">
              <a:spcAft>
                <a:spcPts val="0"/>
              </a:spcAft>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Neurologiques</a:t>
            </a:r>
            <a:r>
              <a:rPr lang="fr-FR" sz="1800" b="1" u="sng" dirty="0">
                <a:solidFill>
                  <a:srgbClr val="C00000"/>
                </a:solidFill>
                <a:latin typeface="Times New Roman" pitchFamily="18" charset="0"/>
                <a:cs typeface="Times New Roman" pitchFamily="18" charset="0"/>
              </a:rPr>
              <a:t> </a:t>
            </a:r>
            <a:r>
              <a:rPr lang="fr-FR" sz="1800" b="1" u="sng" dirty="0" smtClean="0">
                <a:solidFill>
                  <a:srgbClr val="C00000"/>
                </a:solidFill>
                <a:latin typeface="Times New Roman" pitchFamily="18" charset="0"/>
                <a:cs typeface="Times New Roman" pitchFamily="18" charset="0"/>
              </a:rPr>
              <a:t> et mentaux </a:t>
            </a:r>
            <a:r>
              <a:rPr lang="fr-FR" sz="1800" b="1" dirty="0" smtClean="0">
                <a:solidFill>
                  <a:srgbClr val="C00000"/>
                </a:solidFill>
                <a:latin typeface="Times New Roman" pitchFamily="18" charset="0"/>
                <a:cs typeface="Times New Roman" pitchFamily="18" charset="0"/>
              </a:rPr>
              <a:t>:</a:t>
            </a:r>
            <a:r>
              <a:rPr lang="fr-FR" sz="1800" b="1"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troubles sensoriels, hallucinations, </a:t>
            </a:r>
          </a:p>
          <a:p>
            <a:pPr marL="548640" indent="-411480" eaLnBrk="1" fontAlgn="auto" hangingPunct="1">
              <a:spcAft>
                <a:spcPts val="0"/>
              </a:spcAft>
              <a:buClr>
                <a:srgbClr val="C00000"/>
              </a:buClr>
              <a:buFont typeface="Wingdings" pitchFamily="2" charset="2"/>
              <a:buNone/>
              <a:defRPr/>
            </a:pPr>
            <a:r>
              <a:rPr lang="fr-FR" sz="1800" dirty="0">
                <a:latin typeface="Times New Roman" pitchFamily="18" charset="0"/>
                <a:cs typeface="Times New Roman" pitchFamily="18" charset="0"/>
              </a:rPr>
              <a:t> </a:t>
            </a:r>
            <a:r>
              <a:rPr lang="fr-FR" sz="1800" dirty="0" smtClean="0">
                <a:latin typeface="Times New Roman" pitchFamily="18" charset="0"/>
                <a:cs typeface="Times New Roman" pitchFamily="18" charset="0"/>
              </a:rPr>
              <a:t>Polynévrite</a:t>
            </a:r>
            <a:r>
              <a:rPr lang="fr-FR" sz="1800" dirty="0">
                <a:latin typeface="Times New Roman" pitchFamily="18" charset="0"/>
                <a:cs typeface="Times New Roman" pitchFamily="18" charset="0"/>
              </a:rPr>
              <a:t>, tremblement, détérioration mentale et aliénation</a:t>
            </a:r>
            <a:r>
              <a:rPr lang="fr-FR" sz="1800" dirty="0" smtClean="0">
                <a:latin typeface="Times New Roman" pitchFamily="18" charset="0"/>
                <a:cs typeface="Times New Roman" pitchFamily="18" charset="0"/>
              </a:rPr>
              <a:t>.</a:t>
            </a:r>
          </a:p>
          <a:p>
            <a:pPr marL="548640" indent="-411480" eaLnBrk="1" fontAlgn="auto" hangingPunct="1">
              <a:spcAft>
                <a:spcPts val="0"/>
              </a:spcAft>
              <a:buClr>
                <a:srgbClr val="C00000"/>
              </a:buClr>
              <a:buFont typeface="Wingdings" pitchFamily="2" charset="2"/>
              <a:buNone/>
              <a:defRPr/>
            </a:pPr>
            <a:r>
              <a:rPr lang="fr-FR" sz="1800" dirty="0" smtClean="0">
                <a:latin typeface="Times New Roman" pitchFamily="18" charset="0"/>
                <a:cs typeface="Times New Roman" pitchFamily="18" charset="0"/>
              </a:rPr>
              <a:t>Epilepsie alcoolique .</a:t>
            </a:r>
          </a:p>
          <a:p>
            <a:pPr marL="548640" indent="-411480" eaLnBrk="1" fontAlgn="auto" hangingPunct="1">
              <a:spcAft>
                <a:spcPts val="0"/>
              </a:spcAft>
              <a:buClr>
                <a:srgbClr val="C00000"/>
              </a:buClr>
              <a:buFont typeface="Wingdings" pitchFamily="2" charset="2"/>
              <a:buNone/>
              <a:defRPr/>
            </a:pPr>
            <a:r>
              <a:rPr lang="fr-FR" sz="1800" dirty="0" smtClean="0">
                <a:latin typeface="Times New Roman" pitchFamily="18" charset="0"/>
                <a:cs typeface="Times New Roman" pitchFamily="18" charset="0"/>
              </a:rPr>
              <a:t>Troubles du sommeil.</a:t>
            </a:r>
          </a:p>
          <a:p>
            <a:pPr marL="548640" indent="-411480" eaLnBrk="1" fontAlgn="auto" hangingPunct="1">
              <a:spcAft>
                <a:spcPts val="0"/>
              </a:spcAft>
              <a:buClr>
                <a:srgbClr val="C00000"/>
              </a:buClr>
              <a:buFont typeface="Wingdings" pitchFamily="2" charset="2"/>
              <a:buNone/>
              <a:defRPr/>
            </a:pPr>
            <a:endParaRPr lang="fr-FR" sz="1800" b="1" u="sng" dirty="0" smtClean="0">
              <a:solidFill>
                <a:srgbClr val="C00000"/>
              </a:solidFill>
              <a:latin typeface="Times New Roman" pitchFamily="18" charset="0"/>
              <a:cs typeface="Times New Roman" pitchFamily="18" charset="0"/>
            </a:endParaRPr>
          </a:p>
          <a:p>
            <a:pPr marL="548640" indent="-411480" eaLnBrk="1" fontAlgn="auto" hangingPunct="1">
              <a:spcAft>
                <a:spcPts val="0"/>
              </a:spcAft>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Digestives</a:t>
            </a:r>
            <a:r>
              <a:rPr lang="fr-FR" sz="1800" b="1" dirty="0">
                <a:solidFill>
                  <a:srgbClr val="C00000"/>
                </a:solidFill>
                <a:latin typeface="Times New Roman" pitchFamily="18" charset="0"/>
                <a:cs typeface="Times New Roman" pitchFamily="18" charset="0"/>
              </a:rPr>
              <a:t> :</a:t>
            </a:r>
            <a:r>
              <a:rPr lang="fr-FR" sz="1800" b="1" dirty="0">
                <a:latin typeface="Times New Roman" pitchFamily="18" charset="0"/>
                <a:cs typeface="Times New Roman" pitchFamily="18" charset="0"/>
              </a:rPr>
              <a:t> </a:t>
            </a:r>
            <a:r>
              <a:rPr lang="fr-FR" sz="1800" dirty="0">
                <a:latin typeface="Times New Roman" pitchFamily="18" charset="0"/>
                <a:cs typeface="Times New Roman" pitchFamily="18" charset="0"/>
              </a:rPr>
              <a:t>gastrite, stéatose hépatique puis cirrhose, hémorragie digestive</a:t>
            </a:r>
            <a:r>
              <a:rPr lang="fr-FR" sz="1800" dirty="0" smtClean="0">
                <a:latin typeface="Times New Roman" pitchFamily="18" charset="0"/>
                <a:cs typeface="Times New Roman" pitchFamily="18" charset="0"/>
              </a:rPr>
              <a:t>.</a:t>
            </a:r>
          </a:p>
          <a:p>
            <a:pPr marL="548640" indent="-411480" eaLnBrk="1" fontAlgn="auto" hangingPunct="1">
              <a:spcAft>
                <a:spcPts val="0"/>
              </a:spcAft>
              <a:buClr>
                <a:srgbClr val="C00000"/>
              </a:buClr>
              <a:buFont typeface="Wingdings" pitchFamily="2" charset="2"/>
              <a:buNone/>
              <a:defRPr/>
            </a:pPr>
            <a:endParaRPr lang="fr-FR" sz="1800" dirty="0" smtClean="0">
              <a:latin typeface="Times New Roman" pitchFamily="18" charset="0"/>
              <a:cs typeface="Times New Roman" pitchFamily="18" charset="0"/>
            </a:endParaRPr>
          </a:p>
          <a:p>
            <a:pPr marL="548640" indent="-411480" eaLnBrk="1" fontAlgn="auto" hangingPunct="1">
              <a:spcAft>
                <a:spcPts val="0"/>
              </a:spcAft>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Pulmonaire</a:t>
            </a:r>
            <a:r>
              <a:rPr lang="fr-FR" sz="1800" b="1" dirty="0">
                <a:solidFill>
                  <a:srgbClr val="C00000"/>
                </a:solidFill>
                <a:latin typeface="Times New Roman" pitchFamily="18" charset="0"/>
                <a:cs typeface="Times New Roman" pitchFamily="18" charset="0"/>
              </a:rPr>
              <a:t> :</a:t>
            </a:r>
            <a:r>
              <a:rPr lang="fr-FR" sz="1800" b="1" dirty="0">
                <a:latin typeface="Times New Roman" pitchFamily="18" charset="0"/>
                <a:cs typeface="Times New Roman" pitchFamily="18" charset="0"/>
              </a:rPr>
              <a:t> </a:t>
            </a:r>
            <a:r>
              <a:rPr lang="fr-FR" sz="1800" dirty="0">
                <a:latin typeface="Times New Roman" pitchFamily="18" charset="0"/>
                <a:cs typeface="Times New Roman" pitchFamily="18" charset="0"/>
              </a:rPr>
              <a:t>Bronchite chronique, favorisant cancers et infections de toutes sortes</a:t>
            </a:r>
            <a:r>
              <a:rPr lang="fr-FR" sz="1800" dirty="0" smtClean="0">
                <a:latin typeface="Times New Roman" pitchFamily="18" charset="0"/>
                <a:cs typeface="Times New Roman" pitchFamily="18" charset="0"/>
              </a:rPr>
              <a:t>.</a:t>
            </a:r>
          </a:p>
          <a:p>
            <a:pPr marL="548640" indent="-411480" eaLnBrk="1" fontAlgn="auto" hangingPunct="1">
              <a:spcAft>
                <a:spcPts val="0"/>
              </a:spcAft>
              <a:buClr>
                <a:srgbClr val="C00000"/>
              </a:buClr>
              <a:buFont typeface="Wingdings" pitchFamily="2" charset="2"/>
              <a:buNone/>
              <a:defRPr/>
            </a:pPr>
            <a:endParaRPr lang="fr-FR" sz="1800" dirty="0" smtClean="0">
              <a:latin typeface="Times New Roman" pitchFamily="18" charset="0"/>
              <a:cs typeface="Times New Roman" pitchFamily="18" charset="0"/>
            </a:endParaRPr>
          </a:p>
          <a:p>
            <a:pPr marL="548640" indent="-411480">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Cardiaque</a:t>
            </a:r>
            <a:r>
              <a:rPr lang="fr-FR" sz="1800" b="1" dirty="0" smtClean="0">
                <a:solidFill>
                  <a:srgbClr val="C00000"/>
                </a:solidFill>
                <a:latin typeface="Times New Roman" pitchFamily="18" charset="0"/>
                <a:cs typeface="Times New Roman" pitchFamily="18" charset="0"/>
              </a:rPr>
              <a:t> :</a:t>
            </a:r>
            <a:r>
              <a:rPr lang="fr-FR" sz="1800" b="1"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myocardiopathie congestive avec dilatation des cavités cardiaque,  </a:t>
            </a:r>
          </a:p>
          <a:p>
            <a:pPr marL="548640" indent="-411480">
              <a:buClr>
                <a:srgbClr val="C00000"/>
              </a:buClr>
              <a:buNone/>
              <a:defRPr/>
            </a:pPr>
            <a:r>
              <a:rPr lang="fr-FR" sz="1800" dirty="0" smtClean="0">
                <a:latin typeface="Times New Roman" pitchFamily="18" charset="0"/>
                <a:cs typeface="Times New Roman" pitchFamily="18" charset="0"/>
              </a:rPr>
              <a:t>Béribéri cardiaque : insuffisance cardiaque aigue par manque de vitamine B1.</a:t>
            </a:r>
          </a:p>
          <a:p>
            <a:pPr marL="548640" indent="-411480">
              <a:buClr>
                <a:srgbClr val="C00000"/>
              </a:buClr>
              <a:buNone/>
              <a:defRPr/>
            </a:pPr>
            <a:endParaRPr lang="fr-FR" sz="1800" dirty="0" smtClean="0">
              <a:latin typeface="Times New Roman" pitchFamily="18" charset="0"/>
              <a:cs typeface="Times New Roman" pitchFamily="18" charset="0"/>
            </a:endParaRPr>
          </a:p>
          <a:p>
            <a:pPr marL="548640" indent="-411480">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Troubles sexuels : </a:t>
            </a:r>
            <a:r>
              <a:rPr lang="fr-FR" sz="1800" dirty="0" smtClean="0">
                <a:latin typeface="Times New Roman" pitchFamily="18" charset="0"/>
                <a:cs typeface="Times New Roman" pitchFamily="18" charset="0"/>
              </a:rPr>
              <a:t>Aménorrhée, infertilité, atrophie testiculaire. </a:t>
            </a:r>
          </a:p>
          <a:p>
            <a:pPr marL="548640" indent="-411480">
              <a:buClr>
                <a:srgbClr val="C00000"/>
              </a:buClr>
              <a:buFont typeface="Wingdings" pitchFamily="2" charset="2"/>
              <a:buChar char="§"/>
              <a:defRPr/>
            </a:pPr>
            <a:endParaRPr lang="fr-FR" sz="1800" b="1" u="sng" dirty="0" smtClean="0">
              <a:solidFill>
                <a:srgbClr val="C00000"/>
              </a:solidFill>
              <a:latin typeface="Times New Roman" pitchFamily="18" charset="0"/>
              <a:cs typeface="Times New Roman" pitchFamily="18" charset="0"/>
            </a:endParaRPr>
          </a:p>
          <a:p>
            <a:pPr marL="548640" indent="-411480">
              <a:buClr>
                <a:srgbClr val="C00000"/>
              </a:buClr>
              <a:buFont typeface="Wingdings" pitchFamily="2" charset="2"/>
              <a:buChar char="§"/>
              <a:defRPr/>
            </a:pPr>
            <a:r>
              <a:rPr lang="fr-FR" sz="1800" b="1" u="sng" dirty="0" smtClean="0">
                <a:solidFill>
                  <a:srgbClr val="C00000"/>
                </a:solidFill>
                <a:latin typeface="Times New Roman" pitchFamily="18" charset="0"/>
                <a:cs typeface="Times New Roman" pitchFamily="18" charset="0"/>
              </a:rPr>
              <a:t>Autres conséquences</a:t>
            </a:r>
            <a:r>
              <a:rPr lang="fr-FR" sz="1800" b="1" dirty="0" smtClean="0">
                <a:solidFill>
                  <a:srgbClr val="C00000"/>
                </a:solidFill>
                <a:latin typeface="Times New Roman" pitchFamily="18" charset="0"/>
                <a:cs typeface="Times New Roman" pitchFamily="18" charset="0"/>
              </a:rPr>
              <a:t> :</a:t>
            </a:r>
          </a:p>
          <a:p>
            <a:pPr marL="548640" indent="-411480">
              <a:buClr>
                <a:srgbClr val="C00000"/>
              </a:buClr>
              <a:buNone/>
              <a:defRPr/>
            </a:pPr>
            <a:r>
              <a:rPr lang="fr-FR" sz="1800" b="1" dirty="0" smtClean="0">
                <a:solidFill>
                  <a:srgbClr val="C00000"/>
                </a:solidFill>
                <a:latin typeface="Times New Roman" pitchFamily="18" charset="0"/>
                <a:cs typeface="Times New Roman" pitchFamily="18" charset="0"/>
              </a:rPr>
              <a:t>                     </a:t>
            </a:r>
            <a:r>
              <a:rPr lang="fr-FR" sz="1800" b="1" dirty="0" smtClean="0">
                <a:latin typeface="Times New Roman" pitchFamily="18" charset="0"/>
                <a:cs typeface="Times New Roman" pitchFamily="18" charset="0"/>
              </a:rPr>
              <a:t>P</a:t>
            </a:r>
            <a:r>
              <a:rPr lang="fr-FR" sz="1800" dirty="0" smtClean="0">
                <a:latin typeface="Times New Roman" pitchFamily="18" charset="0"/>
                <a:cs typeface="Times New Roman" pitchFamily="18" charset="0"/>
              </a:rPr>
              <a:t>rédisposition aux « voies de fait », </a:t>
            </a:r>
          </a:p>
          <a:p>
            <a:pPr marL="548640" indent="-411480">
              <a:buClr>
                <a:srgbClr val="C00000"/>
              </a:buClr>
              <a:buNone/>
              <a:defRPr/>
            </a:pPr>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P</a:t>
            </a:r>
            <a:r>
              <a:rPr lang="fr-FR" sz="1800" dirty="0" smtClean="0">
                <a:latin typeface="Times New Roman" pitchFamily="18" charset="0"/>
                <a:cs typeface="Times New Roman" pitchFamily="18" charset="0"/>
              </a:rPr>
              <a:t>rédisposition aux accidents. </a:t>
            </a:r>
          </a:p>
          <a:p>
            <a:pPr marL="548640" indent="-411480">
              <a:buClr>
                <a:srgbClr val="C00000"/>
              </a:buClr>
              <a:buNone/>
              <a:defRPr/>
            </a:pPr>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P</a:t>
            </a:r>
            <a:r>
              <a:rPr lang="fr-FR" sz="1800" dirty="0" smtClean="0">
                <a:latin typeface="Times New Roman" pitchFamily="18" charset="0"/>
                <a:cs typeface="Times New Roman" pitchFamily="18" charset="0"/>
              </a:rPr>
              <a:t>rédisposition aux tares génétiques.</a:t>
            </a:r>
            <a:endParaRPr lang="fr-FR" sz="2400" dirty="0" smtClean="0">
              <a:latin typeface="Times New Roman" pitchFamily="18" charset="0"/>
              <a:cs typeface="Times New Roman" pitchFamily="18" charset="0"/>
            </a:endParaRPr>
          </a:p>
          <a:p>
            <a:pPr marL="548640" indent="-411480">
              <a:buClr>
                <a:schemeClr val="tx1">
                  <a:shade val="95000"/>
                </a:schemeClr>
              </a:buClr>
              <a:buNone/>
              <a:defRPr/>
            </a:pPr>
            <a:endParaRPr lang="fr-FR" sz="14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endParaRPr lang="fr-FR" sz="1800" dirty="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endParaRPr lang="fr-FR" dirty="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endParaRPr lang="fr-FR" dirty="0">
              <a:latin typeface="Times New Roman" pitchFamily="18" charset="0"/>
              <a:cs typeface="Times New Roman" pitchFamily="18" charset="0"/>
            </a:endParaRPr>
          </a:p>
        </p:txBody>
      </p:sp>
      <p:cxnSp>
        <p:nvCxnSpPr>
          <p:cNvPr id="3" name="Connecteur droit 2"/>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01803" y="714356"/>
            <a:ext cx="9258300" cy="633412"/>
          </a:xfrm>
        </p:spPr>
        <p:txBody>
          <a:bodyPr>
            <a:normAutofit/>
          </a:bodyPr>
          <a:lstStyle/>
          <a:p>
            <a:pPr>
              <a:defRPr/>
            </a:pPr>
            <a:r>
              <a:rPr lang="fr-FR" sz="2000" b="1" u="sng" dirty="0" smtClean="0">
                <a:solidFill>
                  <a:srgbClr val="C00000"/>
                </a:solidFill>
                <a:latin typeface="Times New Roman" pitchFamily="18" charset="0"/>
                <a:cs typeface="Times New Roman" pitchFamily="18" charset="0"/>
              </a:rPr>
              <a:t>DELIRIUM TREMENS </a:t>
            </a:r>
            <a:r>
              <a:rPr lang="fr-FR" sz="2000" b="1" u="sng" dirty="0">
                <a:solidFill>
                  <a:srgbClr val="C00000"/>
                </a:solidFill>
                <a:latin typeface="Times New Roman" pitchFamily="18" charset="0"/>
                <a:cs typeface="Times New Roman" pitchFamily="18" charset="0"/>
              </a:rPr>
              <a:t> </a:t>
            </a:r>
            <a:r>
              <a:rPr lang="fr-FR" sz="2000" b="1" dirty="0">
                <a:solidFill>
                  <a:srgbClr val="C00000"/>
                </a:solidFill>
                <a:latin typeface="Times New Roman" pitchFamily="18" charset="0"/>
                <a:cs typeface="Times New Roman" pitchFamily="18" charset="0"/>
              </a:rPr>
              <a:t>:</a:t>
            </a:r>
          </a:p>
        </p:txBody>
      </p:sp>
      <p:sp>
        <p:nvSpPr>
          <p:cNvPr id="18435" name="Rectangle 3"/>
          <p:cNvSpPr>
            <a:spLocks noGrp="1" noChangeArrowheads="1"/>
          </p:cNvSpPr>
          <p:nvPr>
            <p:ph idx="1"/>
          </p:nvPr>
        </p:nvSpPr>
        <p:spPr>
          <a:xfrm>
            <a:off x="1205480" y="1428736"/>
            <a:ext cx="8117143" cy="4071966"/>
          </a:xfrm>
        </p:spPr>
        <p:txBody>
          <a:bodyPr>
            <a:normAutofit/>
          </a:bodyPr>
          <a:lstStyle/>
          <a:p>
            <a:pPr algn="ctr">
              <a:buNone/>
            </a:pPr>
            <a:r>
              <a:rPr lang="fr-FR" sz="2000" b="1" u="sng" dirty="0" smtClean="0">
                <a:solidFill>
                  <a:srgbClr val="C00000"/>
                </a:solidFill>
                <a:latin typeface="Times New Roman" pitchFamily="18" charset="0"/>
                <a:cs typeface="Times New Roman" pitchFamily="18" charset="0"/>
              </a:rPr>
              <a:t>Complications du sevrage ou de manque :</a:t>
            </a:r>
            <a:endParaRPr lang="fr-FR" sz="2000" u="sng" dirty="0" smtClean="0">
              <a:solidFill>
                <a:srgbClr val="C00000"/>
              </a:solidFill>
              <a:latin typeface="Times New Roman" pitchFamily="18" charset="0"/>
              <a:cs typeface="Times New Roman" pitchFamily="18" charset="0"/>
            </a:endParaRPr>
          </a:p>
          <a:p>
            <a:pPr>
              <a:buNone/>
            </a:pPr>
            <a:r>
              <a:rPr lang="en-US" sz="2000" u="sng" dirty="0" smtClean="0">
                <a:solidFill>
                  <a:srgbClr val="C00000"/>
                </a:solidFill>
                <a:latin typeface="Times New Roman" pitchFamily="18" charset="0"/>
                <a:cs typeface="Times New Roman" pitchFamily="18" charset="0"/>
              </a:rPr>
              <a:t> </a:t>
            </a:r>
            <a:r>
              <a:rPr lang="fr-FR" sz="2000" b="1" u="sng" dirty="0" smtClean="0">
                <a:solidFill>
                  <a:srgbClr val="C00000"/>
                </a:solidFill>
                <a:latin typeface="Times New Roman" pitchFamily="18" charset="0"/>
                <a:cs typeface="Times New Roman" pitchFamily="18" charset="0"/>
              </a:rPr>
              <a:t>Signes cliniques</a:t>
            </a:r>
            <a:endParaRPr lang="fr-FR" sz="2000" u="sng" dirty="0" smtClean="0">
              <a:solidFill>
                <a:srgbClr val="C00000"/>
              </a:solidFill>
              <a:latin typeface="Times New Roman" pitchFamily="18" charset="0"/>
              <a:cs typeface="Times New Roman" pitchFamily="18" charset="0"/>
            </a:endParaRPr>
          </a:p>
          <a:p>
            <a:pPr>
              <a:buFont typeface="Wingdings" pitchFamily="2" charset="2"/>
              <a:buChar char="q"/>
            </a:pPr>
            <a:r>
              <a:rPr lang="fr-FR" sz="2000" dirty="0" smtClean="0">
                <a:latin typeface="Times New Roman" pitchFamily="18" charset="0"/>
                <a:cs typeface="Times New Roman" pitchFamily="18" charset="0"/>
              </a:rPr>
              <a:t>Confusion mentale, désorientation </a:t>
            </a:r>
            <a:r>
              <a:rPr lang="fr-FR" sz="2000" dirty="0" err="1" smtClean="0">
                <a:latin typeface="Times New Roman" pitchFamily="18" charset="0"/>
                <a:cs typeface="Times New Roman" pitchFamily="18" charset="0"/>
              </a:rPr>
              <a:t>temporo</a:t>
            </a:r>
            <a:r>
              <a:rPr lang="fr-FR" sz="2000" dirty="0" smtClean="0">
                <a:latin typeface="Times New Roman" pitchFamily="18" charset="0"/>
                <a:cs typeface="Times New Roman" pitchFamily="18" charset="0"/>
              </a:rPr>
              <a:t>-spatiale</a:t>
            </a:r>
          </a:p>
          <a:p>
            <a:pPr>
              <a:buFont typeface="Wingdings" pitchFamily="2" charset="2"/>
              <a:buChar char="q"/>
            </a:pPr>
            <a:r>
              <a:rPr lang="fr-FR" sz="2000" dirty="0" smtClean="0">
                <a:latin typeface="Times New Roman" pitchFamily="18" charset="0"/>
                <a:cs typeface="Times New Roman" pitchFamily="18" charset="0"/>
              </a:rPr>
              <a:t>Tremblements des extrémités, agitation insomnie.</a:t>
            </a:r>
          </a:p>
          <a:p>
            <a:pPr>
              <a:buFont typeface="Wingdings" pitchFamily="2" charset="2"/>
              <a:buChar char="q"/>
            </a:pPr>
            <a:r>
              <a:rPr lang="fr-FR" sz="2000" dirty="0" smtClean="0">
                <a:latin typeface="Times New Roman" pitchFamily="18" charset="0"/>
                <a:cs typeface="Times New Roman" pitchFamily="18" charset="0"/>
              </a:rPr>
              <a:t>Signes généraux : hyperthermie, sueurs,</a:t>
            </a:r>
          </a:p>
          <a:p>
            <a:pPr>
              <a:buFont typeface="Wingdings" pitchFamily="2" charset="2"/>
              <a:buChar char="q"/>
            </a:pPr>
            <a:r>
              <a:rPr lang="fr-FR" sz="2000" dirty="0" smtClean="0">
                <a:latin typeface="Times New Roman" pitchFamily="18" charset="0"/>
                <a:cs typeface="Times New Roman" pitchFamily="18" charset="0"/>
              </a:rPr>
              <a:t>Tachycardie, HTA, diarrhée.</a:t>
            </a:r>
          </a:p>
          <a:p>
            <a:pPr>
              <a:buNone/>
            </a:pPr>
            <a:r>
              <a:rPr lang="fr-FR" sz="2000" b="1" u="sng" dirty="0" smtClean="0">
                <a:solidFill>
                  <a:srgbClr val="C00000"/>
                </a:solidFill>
                <a:latin typeface="Times New Roman" pitchFamily="18" charset="0"/>
                <a:cs typeface="Times New Roman" pitchFamily="18" charset="0"/>
              </a:rPr>
              <a:t>Traitement </a:t>
            </a:r>
            <a:r>
              <a:rPr lang="fr-FR" sz="2000" b="1" dirty="0" smtClean="0">
                <a:latin typeface="Times New Roman" pitchFamily="18" charset="0"/>
                <a:cs typeface="Times New Roman" pitchFamily="18" charset="0"/>
              </a:rPr>
              <a:t>:</a:t>
            </a:r>
          </a:p>
          <a:p>
            <a:pPr>
              <a:buFont typeface="Wingdings" pitchFamily="2" charset="2"/>
              <a:buChar char="q"/>
            </a:pPr>
            <a:r>
              <a:rPr lang="fr-FR" sz="2000" dirty="0" smtClean="0">
                <a:latin typeface="Times New Roman" pitchFamily="18" charset="0"/>
                <a:cs typeface="Times New Roman" pitchFamily="18" charset="0"/>
              </a:rPr>
              <a:t>Urgence médicale, </a:t>
            </a:r>
          </a:p>
          <a:p>
            <a:pPr>
              <a:buFont typeface="Wingdings" pitchFamily="2" charset="2"/>
              <a:buChar char="q"/>
            </a:pPr>
            <a:r>
              <a:rPr lang="fr-FR" sz="2000" dirty="0" smtClean="0">
                <a:latin typeface="Times New Roman" pitchFamily="18" charset="0"/>
                <a:cs typeface="Times New Roman" pitchFamily="18" charset="0"/>
              </a:rPr>
              <a:t>Hospitalisation</a:t>
            </a:r>
          </a:p>
          <a:p>
            <a:pPr>
              <a:buFont typeface="Wingdings" pitchFamily="2" charset="2"/>
              <a:buChar char="q"/>
            </a:pPr>
            <a:r>
              <a:rPr lang="fr-FR" sz="2000" dirty="0" smtClean="0">
                <a:latin typeface="Times New Roman" pitchFamily="18" charset="0"/>
                <a:cs typeface="Times New Roman" pitchFamily="18" charset="0"/>
              </a:rPr>
              <a:t>Réhydratation </a:t>
            </a:r>
          </a:p>
          <a:p>
            <a:pPr>
              <a:buFont typeface="Wingdings" pitchFamily="2" charset="2"/>
              <a:buChar char="q"/>
            </a:pPr>
            <a:r>
              <a:rPr lang="fr-FR" sz="2000" dirty="0" smtClean="0">
                <a:latin typeface="Times New Roman" pitchFamily="18" charset="0"/>
                <a:cs typeface="Times New Roman" pitchFamily="18" charset="0"/>
              </a:rPr>
              <a:t>Sédation de l’agitation</a:t>
            </a:r>
            <a:endParaRPr lang="fr-FR" sz="2000" dirty="0">
              <a:latin typeface="Times New Roman" pitchFamily="18" charset="0"/>
              <a:cs typeface="Times New Roman" pitchFamily="18" charset="0"/>
            </a:endParaRPr>
          </a:p>
        </p:txBody>
      </p:sp>
      <p:pic>
        <p:nvPicPr>
          <p:cNvPr id="19460" name="Picture 5"/>
          <p:cNvPicPr>
            <a:picLocks noChangeAspect="1" noChangeArrowheads="1"/>
          </p:cNvPicPr>
          <p:nvPr/>
        </p:nvPicPr>
        <p:blipFill>
          <a:blip r:embed="rId2" cstate="print"/>
          <a:srcRect/>
          <a:stretch>
            <a:fillRect/>
          </a:stretch>
        </p:blipFill>
        <p:spPr bwMode="auto">
          <a:xfrm>
            <a:off x="3616513" y="5429264"/>
            <a:ext cx="2491400" cy="1233486"/>
          </a:xfrm>
          <a:prstGeom prst="rect">
            <a:avLst/>
          </a:prstGeom>
          <a:noFill/>
          <a:ln w="9525">
            <a:noFill/>
            <a:miter lim="800000"/>
            <a:headEnd/>
            <a:tailEnd/>
          </a:ln>
        </p:spPr>
      </p:pic>
      <p:cxnSp>
        <p:nvCxnSpPr>
          <p:cNvPr id="5" name="Connecteur droit 4"/>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100" b="0" i="0" u="none" strike="noStrike" kern="1200" cap="none" spc="0" normalizeH="0" baseline="0" noProof="0" dirty="0" smtClean="0">
                <a:ln>
                  <a:noFill/>
                </a:ln>
                <a:solidFill>
                  <a:schemeClr val="tx1"/>
                </a:solidFill>
                <a:effectLst/>
                <a:uLnTx/>
                <a:uFillTx/>
                <a:latin typeface="Algerian" pitchFamily="82" charset="0"/>
                <a:ea typeface="+mj-ea"/>
                <a:cs typeface="+mj-cs"/>
              </a:rPr>
              <a:t>L’intoxication éthylique</a:t>
            </a:r>
            <a:br>
              <a:rPr kumimoji="0" lang="fr-FR" sz="1100" b="0" i="0" u="none" strike="noStrike" kern="1200" cap="none" spc="0" normalizeH="0" baseline="0" noProof="0" dirty="0" smtClean="0">
                <a:ln>
                  <a:noFill/>
                </a:ln>
                <a:solidFill>
                  <a:schemeClr val="tx1"/>
                </a:solidFill>
                <a:effectLst/>
                <a:uLnTx/>
                <a:uFillTx/>
                <a:latin typeface="Algerian" pitchFamily="82" charset="0"/>
                <a:ea typeface="+mj-ea"/>
                <a:cs typeface="+mj-cs"/>
              </a:rPr>
            </a:br>
            <a:r>
              <a:rPr kumimoji="0" lang="fr-FR" sz="700" b="0" i="0" u="none" strike="noStrike" kern="1200" cap="none" spc="0" normalizeH="0" baseline="0" noProof="0" dirty="0" smtClean="0">
                <a:ln>
                  <a:noFill/>
                </a:ln>
                <a:solidFill>
                  <a:schemeClr val="tx1"/>
                </a:solidFill>
                <a:effectLst/>
                <a:uLnTx/>
                <a:uFillTx/>
                <a:latin typeface="Algerian" pitchFamily="82" charset="0"/>
                <a:ea typeface="+mj-ea"/>
                <a:cs typeface="+mj-cs"/>
              </a:rPr>
              <a:t>DR GHENNAM</a:t>
            </a:r>
            <a:endParaRPr kumimoji="0" lang="fr-FR" sz="1200" b="0" i="0" u="none" strike="noStrike" kern="1200" cap="none" spc="0" normalizeH="0" baseline="0" noProof="0" dirty="0">
              <a:ln>
                <a:noFill/>
              </a:ln>
              <a:solidFill>
                <a:schemeClr val="tx1"/>
              </a:solidFill>
              <a:effectLst/>
              <a:uLnTx/>
              <a:uFillTx/>
              <a:latin typeface="Algerian" pitchFamily="82"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62538" y="642918"/>
            <a:ext cx="9049340" cy="785818"/>
          </a:xfrm>
        </p:spPr>
        <p:txBody>
          <a:bodyPr>
            <a:normAutofit/>
          </a:bodyPr>
          <a:lstStyle/>
          <a:p>
            <a:pPr eaLnBrk="1" fontAlgn="auto" hangingPunct="1">
              <a:spcAft>
                <a:spcPts val="0"/>
              </a:spcAft>
              <a:defRPr/>
            </a:pPr>
            <a:r>
              <a:rPr lang="fr-FR" sz="1800" b="1" u="sng" dirty="0" smtClean="0">
                <a:latin typeface="Times New Roman" pitchFamily="18" charset="0"/>
                <a:cs typeface="Times New Roman" pitchFamily="18" charset="0"/>
              </a:rPr>
              <a:t>VI</a:t>
            </a:r>
            <a:r>
              <a:rPr lang="fr-FR" sz="1800" b="1" u="sng" dirty="0">
                <a:latin typeface="Times New Roman" pitchFamily="18" charset="0"/>
                <a:cs typeface="Times New Roman" pitchFamily="18" charset="0"/>
              </a:rPr>
              <a:t>/ DOSAGE ET PRÉLÈVMENT D’ALCOOL :</a:t>
            </a:r>
          </a:p>
        </p:txBody>
      </p:sp>
      <p:sp>
        <p:nvSpPr>
          <p:cNvPr id="23555" name="Rectangle 3"/>
          <p:cNvSpPr>
            <a:spLocks noGrp="1" noChangeArrowheads="1"/>
          </p:cNvSpPr>
          <p:nvPr>
            <p:ph idx="1"/>
          </p:nvPr>
        </p:nvSpPr>
        <p:spPr>
          <a:xfrm>
            <a:off x="401803" y="1285860"/>
            <a:ext cx="9644130" cy="5214974"/>
          </a:xfrm>
        </p:spPr>
        <p:txBody>
          <a:bodyPr>
            <a:normAutofit/>
          </a:bodyPr>
          <a:lstStyle/>
          <a:p>
            <a:pPr algn="ctr">
              <a:buNone/>
            </a:pPr>
            <a:r>
              <a:rPr lang="fr-FR" sz="1900" b="1" u="sng" dirty="0" smtClean="0">
                <a:solidFill>
                  <a:srgbClr val="C00000"/>
                </a:solidFill>
                <a:latin typeface="Times New Roman" pitchFamily="18" charset="0"/>
                <a:cs typeface="Times New Roman" pitchFamily="18" charset="0"/>
              </a:rPr>
              <a:t>A/-DÉPISTAGE :</a:t>
            </a:r>
          </a:p>
          <a:p>
            <a:pPr>
              <a:buNone/>
            </a:pPr>
            <a:r>
              <a:rPr lang="fr-FR" sz="1800" dirty="0" smtClean="0">
                <a:latin typeface="Times New Roman" pitchFamily="18" charset="0"/>
                <a:cs typeface="Times New Roman" pitchFamily="18" charset="0"/>
              </a:rPr>
              <a:t>Dépistage à l’initiative des OPJ en cas d’une infraction au code de la route.</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Doit être effectué deux fois à minutes d’intervalle</a:t>
            </a:r>
            <a:r>
              <a:rPr lang="en-US" sz="1800" dirty="0" smtClean="0">
                <a:latin typeface="Times New Roman" pitchFamily="18" charset="0"/>
                <a:cs typeface="Times New Roman" pitchFamily="18" charset="0"/>
              </a:rPr>
              <a:t>.</a:t>
            </a:r>
          </a:p>
          <a:p>
            <a:pPr>
              <a:buFont typeface="Wingdings" pitchFamily="2" charset="2"/>
              <a:buChar char="§"/>
            </a:pPr>
            <a:r>
              <a:rPr lang="fr-FR" sz="1800" b="1" dirty="0" smtClean="0">
                <a:latin typeface="Times New Roman" pitchFamily="18" charset="0"/>
                <a:cs typeface="Times New Roman" pitchFamily="18" charset="0"/>
              </a:rPr>
              <a:t>Facultatif </a:t>
            </a:r>
            <a:r>
              <a:rPr lang="fr-FR" sz="1800" dirty="0" smtClean="0">
                <a:latin typeface="Times New Roman" pitchFamily="18" charset="0"/>
                <a:cs typeface="Times New Roman" pitchFamily="18" charset="0"/>
              </a:rPr>
              <a:t>en cas d’accident routier  avec dommages matériels</a:t>
            </a:r>
            <a:endParaRPr lang="en-US" sz="1800" dirty="0" smtClean="0">
              <a:latin typeface="Times New Roman" pitchFamily="18" charset="0"/>
              <a:cs typeface="Times New Roman" pitchFamily="18" charset="0"/>
            </a:endParaRPr>
          </a:p>
          <a:p>
            <a:pPr>
              <a:buFont typeface="Wingdings" pitchFamily="2" charset="2"/>
              <a:buChar char="§"/>
            </a:pPr>
            <a:r>
              <a:rPr lang="fr-FR" sz="1800" b="1" dirty="0" smtClean="0">
                <a:latin typeface="Times New Roman" pitchFamily="18" charset="0"/>
                <a:cs typeface="Times New Roman" pitchFamily="18" charset="0"/>
              </a:rPr>
              <a:t>Obligatoire</a:t>
            </a:r>
            <a:r>
              <a:rPr lang="fr-FR" sz="1800" dirty="0" smtClean="0">
                <a:latin typeface="Times New Roman" pitchFamily="18" charset="0"/>
                <a:cs typeface="Times New Roman" pitchFamily="18" charset="0"/>
              </a:rPr>
              <a:t> en cas d’accident routier avec dommages corporels, décès, délits, crimes</a:t>
            </a:r>
            <a:endParaRPr lang="en-US" sz="1800" dirty="0" smtClean="0">
              <a:latin typeface="Times New Roman" pitchFamily="18" charset="0"/>
              <a:cs typeface="Times New Roman" pitchFamily="18" charset="0"/>
            </a:endParaRPr>
          </a:p>
          <a:p>
            <a:pPr marL="548640" indent="-411480" eaLnBrk="1" fontAlgn="auto" hangingPunct="1">
              <a:lnSpc>
                <a:spcPct val="90000"/>
              </a:lnSpc>
              <a:spcAft>
                <a:spcPts val="0"/>
              </a:spcAft>
              <a:buClr>
                <a:schemeClr val="tx1">
                  <a:shade val="95000"/>
                </a:schemeClr>
              </a:buClr>
              <a:buFont typeface="Wingdings" pitchFamily="2" charset="2"/>
              <a:buNone/>
              <a:defRPr/>
            </a:pPr>
            <a:endParaRPr lang="fr-FR" sz="1800" dirty="0">
              <a:latin typeface="Times New Roman" pitchFamily="18" charset="0"/>
              <a:cs typeface="Times New Roman" pitchFamily="18" charset="0"/>
            </a:endParaRPr>
          </a:p>
          <a:p>
            <a:pPr>
              <a:buNone/>
            </a:pPr>
            <a:r>
              <a:rPr lang="fr-FR" sz="1800" b="1" u="sng" dirty="0" smtClean="0">
                <a:solidFill>
                  <a:srgbClr val="C00000"/>
                </a:solidFill>
                <a:latin typeface="Times New Roman" pitchFamily="18" charset="0"/>
                <a:cs typeface="Times New Roman" pitchFamily="18" charset="0"/>
              </a:rPr>
              <a:t>Ethylotest</a:t>
            </a:r>
            <a:r>
              <a:rPr lang="fr-FR" sz="1800" dirty="0" smtClean="0">
                <a:latin typeface="Times New Roman" pitchFamily="18" charset="0"/>
                <a:cs typeface="Times New Roman" pitchFamily="18" charset="0"/>
              </a:rPr>
              <a:t> :    ou Alcootest  (changement de couleur).  Méthode qualitative.</a:t>
            </a:r>
            <a:endParaRPr lang="en-US" sz="1800" dirty="0" smtClean="0">
              <a:latin typeface="Times New Roman" pitchFamily="18" charset="0"/>
              <a:cs typeface="Times New Roman" pitchFamily="18" charset="0"/>
            </a:endParaRPr>
          </a:p>
          <a:p>
            <a:pPr>
              <a:buNone/>
            </a:pPr>
            <a:r>
              <a:rPr lang="fr-FR" sz="1800" b="1" u="sng" dirty="0" smtClean="0">
                <a:solidFill>
                  <a:srgbClr val="C00000"/>
                </a:solidFill>
                <a:latin typeface="Times New Roman" pitchFamily="18" charset="0"/>
                <a:cs typeface="Times New Roman" pitchFamily="18" charset="0"/>
              </a:rPr>
              <a:t>Ethylomètre </a:t>
            </a:r>
            <a:r>
              <a:rPr lang="fr-FR" sz="1800" u="sng" dirty="0" smtClean="0">
                <a:solidFill>
                  <a:srgbClr val="C00000"/>
                </a:solidFill>
                <a:latin typeface="Times New Roman" pitchFamily="18" charset="0"/>
                <a:cs typeface="Times New Roman" pitchFamily="18" charset="0"/>
              </a:rPr>
              <a:t>:</a:t>
            </a:r>
            <a:r>
              <a:rPr lang="fr-FR" sz="1800" dirty="0" smtClean="0">
                <a:latin typeface="Times New Roman" pitchFamily="18" charset="0"/>
                <a:cs typeface="Times New Roman" pitchFamily="18" charset="0"/>
              </a:rPr>
              <a:t>   concentration précise d’alcool par litre d’air expiré.  Méthode quantitative.</a:t>
            </a:r>
            <a:endParaRPr lang="en-US" sz="1800" dirty="0" smtClean="0">
              <a:latin typeface="Times New Roman" pitchFamily="18" charset="0"/>
              <a:cs typeface="Times New Roman" pitchFamily="18" charset="0"/>
            </a:endParaRPr>
          </a:p>
          <a:p>
            <a:pPr>
              <a:buNone/>
            </a:pPr>
            <a:endParaRPr lang="fr-FR" sz="1800" b="1" u="sng" dirty="0" smtClean="0">
              <a:solidFill>
                <a:srgbClr val="C00000"/>
              </a:solidFill>
              <a:latin typeface="Times New Roman" pitchFamily="18" charset="0"/>
              <a:cs typeface="Times New Roman" pitchFamily="18" charset="0"/>
            </a:endParaRPr>
          </a:p>
          <a:p>
            <a:pPr>
              <a:buNone/>
            </a:pPr>
            <a:endParaRPr lang="fr-FR" sz="1800" b="1" u="sng" dirty="0" smtClean="0">
              <a:solidFill>
                <a:srgbClr val="C00000"/>
              </a:solidFill>
              <a:latin typeface="Times New Roman" pitchFamily="18" charset="0"/>
              <a:cs typeface="Times New Roman" pitchFamily="18" charset="0"/>
            </a:endParaRPr>
          </a:p>
          <a:p>
            <a:pPr>
              <a:buNone/>
            </a:pPr>
            <a:endParaRPr lang="fr-FR" sz="1800" b="1" u="sng" dirty="0" smtClean="0">
              <a:solidFill>
                <a:srgbClr val="C00000"/>
              </a:solidFill>
              <a:latin typeface="Times New Roman" pitchFamily="18" charset="0"/>
              <a:cs typeface="Times New Roman" pitchFamily="18" charset="0"/>
            </a:endParaRPr>
          </a:p>
          <a:p>
            <a:pPr>
              <a:buNone/>
            </a:pPr>
            <a:endParaRPr lang="fr-FR" sz="1800" b="1" u="sng" dirty="0" smtClean="0">
              <a:solidFill>
                <a:srgbClr val="C00000"/>
              </a:solidFill>
              <a:latin typeface="Times New Roman" pitchFamily="18" charset="0"/>
              <a:cs typeface="Times New Roman" pitchFamily="18" charset="0"/>
            </a:endParaRPr>
          </a:p>
          <a:p>
            <a:pPr>
              <a:buNone/>
            </a:pPr>
            <a:endParaRPr lang="fr-FR" sz="1800" b="1" u="sng" dirty="0" smtClean="0">
              <a:solidFill>
                <a:srgbClr val="C00000"/>
              </a:solidFill>
              <a:latin typeface="Times New Roman" pitchFamily="18" charset="0"/>
              <a:cs typeface="Times New Roman" pitchFamily="18" charset="0"/>
            </a:endParaRPr>
          </a:p>
          <a:p>
            <a:pPr>
              <a:buNone/>
            </a:pPr>
            <a:r>
              <a:rPr lang="fr-FR" sz="1800" b="1" u="sng" dirty="0" smtClean="0">
                <a:solidFill>
                  <a:srgbClr val="C00000"/>
                </a:solidFill>
                <a:latin typeface="Times New Roman" pitchFamily="18" charset="0"/>
                <a:cs typeface="Times New Roman" pitchFamily="18" charset="0"/>
              </a:rPr>
              <a:t>Si positive, une confirmation de l’alcoolémie par prélèvement sanguin s'impose.</a:t>
            </a: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2" descr="http://www.lifelinemedical.net/_images/alcotest6510_lg.jpg"/>
          <p:cNvPicPr>
            <a:picLocks noChangeAspect="1" noChangeArrowheads="1"/>
          </p:cNvPicPr>
          <p:nvPr/>
        </p:nvPicPr>
        <p:blipFill>
          <a:blip r:embed="rId2" cstate="print"/>
          <a:srcRect/>
          <a:stretch>
            <a:fillRect/>
          </a:stretch>
        </p:blipFill>
        <p:spPr bwMode="auto">
          <a:xfrm>
            <a:off x="4018351" y="4429132"/>
            <a:ext cx="2330665" cy="1285884"/>
          </a:xfrm>
          <a:prstGeom prst="rect">
            <a:avLst/>
          </a:prstGeom>
          <a:noFill/>
          <a:ln w="9525">
            <a:noFill/>
            <a:miter lim="800000"/>
            <a:headEnd/>
            <a:tailEnd/>
          </a:ln>
        </p:spPr>
      </p:pic>
      <p:sp>
        <p:nvSpPr>
          <p:cNvPr id="7"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62538" y="1071546"/>
            <a:ext cx="9403027" cy="5500726"/>
          </a:xfrm>
        </p:spPr>
        <p:txBody>
          <a:bodyPr>
            <a:normAutofit lnSpcReduction="10000"/>
          </a:bodyPr>
          <a:lstStyle/>
          <a:p>
            <a:pPr>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dirty="0" smtClean="0">
                <a:solidFill>
                  <a:srgbClr val="C00000"/>
                </a:solidFill>
                <a:latin typeface="Times New Roman" pitchFamily="18" charset="0"/>
                <a:cs typeface="Times New Roman" pitchFamily="18" charset="0"/>
              </a:rPr>
              <a:t> </a:t>
            </a:r>
            <a:r>
              <a:rPr lang="fr-FR" u="sng" dirty="0" smtClean="0">
                <a:solidFill>
                  <a:srgbClr val="C00000"/>
                </a:solidFill>
                <a:latin typeface="Algerian" pitchFamily="82" charset="0"/>
              </a:rPr>
              <a:t>PLAN</a:t>
            </a:r>
          </a:p>
          <a:p>
            <a:pPr>
              <a:buNone/>
            </a:pPr>
            <a:r>
              <a:rPr lang="fr-FR" b="1" dirty="0" smtClean="0">
                <a:solidFill>
                  <a:schemeClr val="tx2"/>
                </a:solidFill>
              </a:rPr>
              <a:t> </a:t>
            </a:r>
            <a:r>
              <a:rPr lang="fr-FR" sz="2200" b="1" dirty="0" smtClean="0">
                <a:solidFill>
                  <a:schemeClr val="tx2"/>
                </a:solidFill>
                <a:latin typeface="Times New Roman" pitchFamily="18" charset="0"/>
                <a:cs typeface="Times New Roman" pitchFamily="18" charset="0"/>
              </a:rPr>
              <a:t>I/-INTRODUCTION </a:t>
            </a:r>
            <a:r>
              <a:rPr lang="fr-FR" sz="2200" b="1" dirty="0" smtClean="0">
                <a:solidFill>
                  <a:schemeClr val="tx2"/>
                </a:solidFill>
                <a:latin typeface="Times New Roman" pitchFamily="18" charset="0"/>
                <a:cs typeface="Times New Roman" pitchFamily="18" charset="0"/>
              </a:rPr>
              <a:t> </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 II/-CARACTERISTIQUES DE L’ETHANOL </a:t>
            </a:r>
            <a:r>
              <a:rPr lang="fr-FR" sz="2200" b="1" dirty="0" smtClean="0">
                <a:solidFill>
                  <a:schemeClr val="tx2"/>
                </a:solidFill>
                <a:latin typeface="Times New Roman" pitchFamily="18" charset="0"/>
                <a:cs typeface="Times New Roman" pitchFamily="18" charset="0"/>
              </a:rPr>
              <a:t> </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         A/-CARACTERISTIQUES </a:t>
            </a:r>
            <a:r>
              <a:rPr lang="fr-FR" sz="2200" b="1" dirty="0" smtClean="0">
                <a:solidFill>
                  <a:schemeClr val="tx2"/>
                </a:solidFill>
                <a:latin typeface="Times New Roman" pitchFamily="18" charset="0"/>
                <a:cs typeface="Times New Roman" pitchFamily="18" charset="0"/>
              </a:rPr>
              <a:t>CHIMIQUES</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         B/-</a:t>
            </a:r>
            <a:r>
              <a:rPr lang="fr-FR" sz="2200" b="1" dirty="0" smtClean="0">
                <a:solidFill>
                  <a:schemeClr val="tx2"/>
                </a:solidFill>
                <a:latin typeface="Times New Roman" pitchFamily="18" charset="0"/>
                <a:cs typeface="Times New Roman" pitchFamily="18" charset="0"/>
              </a:rPr>
              <a:t>PHARMACOCENETIQUE</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 III/ -LA  CLINIQUE </a:t>
            </a:r>
          </a:p>
          <a:p>
            <a:pPr>
              <a:buNone/>
            </a:pPr>
            <a:r>
              <a:rPr lang="fr-FR" sz="2200" b="1" dirty="0" smtClean="0">
                <a:solidFill>
                  <a:schemeClr val="tx2"/>
                </a:solidFill>
                <a:latin typeface="Times New Roman" pitchFamily="18" charset="0"/>
                <a:cs typeface="Times New Roman" pitchFamily="18" charset="0"/>
              </a:rPr>
              <a:t>         A/- INTOXICATION AIGUË «État d’ivresse » </a:t>
            </a:r>
            <a:r>
              <a:rPr lang="fr-FR" sz="2200" b="1" dirty="0" smtClean="0">
                <a:solidFill>
                  <a:schemeClr val="tx2"/>
                </a:solidFill>
                <a:latin typeface="Times New Roman" pitchFamily="18" charset="0"/>
                <a:cs typeface="Times New Roman" pitchFamily="18" charset="0"/>
              </a:rPr>
              <a:t> </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         B/ -INTOXICATION CHRONIQUE </a:t>
            </a:r>
          </a:p>
          <a:p>
            <a:pPr>
              <a:buNone/>
            </a:pPr>
            <a:r>
              <a:rPr lang="fr-FR" sz="2200" b="1" dirty="0" smtClean="0">
                <a:solidFill>
                  <a:schemeClr val="tx2"/>
                </a:solidFill>
                <a:latin typeface="Times New Roman" pitchFamily="18" charset="0"/>
                <a:cs typeface="Times New Roman" pitchFamily="18" charset="0"/>
              </a:rPr>
              <a:t>VI/ DOSAGE ET PRÉLÈVMENT D’ALCOOL </a:t>
            </a:r>
          </a:p>
          <a:p>
            <a:pPr>
              <a:buNone/>
            </a:pPr>
            <a:r>
              <a:rPr lang="fr-FR" sz="2200" b="1" dirty="0" smtClean="0">
                <a:solidFill>
                  <a:schemeClr val="tx2"/>
                </a:solidFill>
                <a:latin typeface="Times New Roman" pitchFamily="18" charset="0"/>
                <a:cs typeface="Times New Roman" pitchFamily="18" charset="0"/>
              </a:rPr>
              <a:t>         A/-DÉPISTAGE </a:t>
            </a:r>
          </a:p>
          <a:p>
            <a:pPr>
              <a:buNone/>
            </a:pPr>
            <a:r>
              <a:rPr lang="fr-FR" sz="2200" b="1" dirty="0" smtClean="0">
                <a:solidFill>
                  <a:schemeClr val="tx2"/>
                </a:solidFill>
                <a:latin typeface="Times New Roman" pitchFamily="18" charset="0"/>
                <a:cs typeface="Times New Roman" pitchFamily="18" charset="0"/>
              </a:rPr>
              <a:t>         B/-PRELEVEMENT SANGUIN POUR </a:t>
            </a:r>
            <a:r>
              <a:rPr lang="fr-FR" sz="2200" b="1" dirty="0" smtClean="0">
                <a:solidFill>
                  <a:schemeClr val="tx2"/>
                </a:solidFill>
                <a:latin typeface="Times New Roman" pitchFamily="18" charset="0"/>
                <a:cs typeface="Times New Roman" pitchFamily="18" charset="0"/>
              </a:rPr>
              <a:t>ALCOOLEMIE</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V/- </a:t>
            </a:r>
            <a:r>
              <a:rPr lang="fr-FR" sz="2200" b="1" dirty="0" smtClean="0">
                <a:solidFill>
                  <a:schemeClr val="tx2"/>
                </a:solidFill>
                <a:latin typeface="Times New Roman" pitchFamily="18" charset="0"/>
                <a:cs typeface="Times New Roman" pitchFamily="18" charset="0"/>
              </a:rPr>
              <a:t>AUTOPSIE </a:t>
            </a:r>
            <a:endParaRPr lang="fr-FR" sz="2200" b="1" dirty="0" smtClean="0">
              <a:solidFill>
                <a:schemeClr val="tx2"/>
              </a:solidFill>
              <a:latin typeface="Times New Roman" pitchFamily="18" charset="0"/>
              <a:cs typeface="Times New Roman" pitchFamily="18" charset="0"/>
            </a:endParaRPr>
          </a:p>
          <a:p>
            <a:pPr>
              <a:buNone/>
            </a:pPr>
            <a:r>
              <a:rPr lang="fr-FR" sz="2200" b="1" dirty="0" smtClean="0">
                <a:solidFill>
                  <a:schemeClr val="tx2"/>
                </a:solidFill>
                <a:latin typeface="Times New Roman" pitchFamily="18" charset="0"/>
                <a:cs typeface="Times New Roman" pitchFamily="18" charset="0"/>
              </a:rPr>
              <a:t>VI/- LEGISLATION </a:t>
            </a:r>
            <a:endParaRPr lang="fr-FR" sz="1300" b="1" dirty="0" smtClean="0">
              <a:solidFill>
                <a:schemeClr val="tx2"/>
              </a:solidFill>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42906" y="831832"/>
            <a:ext cx="9483395" cy="4454557"/>
          </a:xfrm>
        </p:spPr>
        <p:txBody>
          <a:bodyPr>
            <a:normAutofit/>
          </a:bodyPr>
          <a:lstStyle/>
          <a:p>
            <a:pPr marL="579438" indent="-579438" algn="ctr" eaLnBrk="0" hangingPunct="0">
              <a:spcBef>
                <a:spcPct val="50000"/>
              </a:spcBef>
              <a:buNone/>
            </a:pPr>
            <a:r>
              <a:rPr lang="fr-FR" sz="1800" b="1" u="sng" dirty="0" smtClean="0">
                <a:solidFill>
                  <a:schemeClr val="tx2"/>
                </a:solidFill>
                <a:latin typeface="Times New Roman" pitchFamily="18" charset="0"/>
                <a:cs typeface="Times New Roman" pitchFamily="18" charset="0"/>
              </a:rPr>
              <a:t>B/-PRELEVEMENT SANGUIN POUR ALCOOLEMIE:</a:t>
            </a:r>
          </a:p>
          <a:p>
            <a:pPr marL="579438" indent="-579438" algn="ctr" eaLnBrk="0" hangingPunct="0">
              <a:spcBef>
                <a:spcPct val="50000"/>
              </a:spcBef>
              <a:buNone/>
            </a:pPr>
            <a:endParaRPr lang="fr-FR" sz="1800" b="1" u="sng" dirty="0" smtClean="0">
              <a:solidFill>
                <a:srgbClr val="C00000"/>
              </a:solidFill>
              <a:latin typeface="Times New Roman" pitchFamily="18" charset="0"/>
              <a:cs typeface="Times New Roman" pitchFamily="18" charset="0"/>
            </a:endParaRPr>
          </a:p>
          <a:p>
            <a:pPr marL="579438" indent="-579438" algn="ctr" eaLnBrk="0" hangingPunct="0">
              <a:spcBef>
                <a:spcPct val="50000"/>
              </a:spcBef>
              <a:buNone/>
            </a:pPr>
            <a:endParaRPr lang="fr-FR" sz="1800" b="1" u="sng" dirty="0" smtClean="0">
              <a:solidFill>
                <a:srgbClr val="C00000"/>
              </a:solidFill>
              <a:latin typeface="Times New Roman" pitchFamily="18" charset="0"/>
              <a:cs typeface="Times New Roman" pitchFamily="18" charset="0"/>
            </a:endParaRPr>
          </a:p>
          <a:p>
            <a:pPr marL="579438" indent="-579438" algn="just" eaLnBrk="0" hangingPunct="0">
              <a:spcBef>
                <a:spcPct val="50000"/>
              </a:spcBef>
              <a:buNone/>
            </a:pPr>
            <a:r>
              <a:rPr lang="fr-FR" sz="1800" dirty="0" smtClean="0">
                <a:latin typeface="Times New Roman" pitchFamily="18" charset="0"/>
                <a:cs typeface="Times New Roman" pitchFamily="18" charset="0"/>
              </a:rPr>
              <a:t>Le prélèvement  est obligatoire pour le dosage de l’alcool éthylique  voir  de  stupéfiants en cas : </a:t>
            </a:r>
          </a:p>
          <a:p>
            <a:pPr marL="579438" indent="-579438" algn="just" eaLnBrk="0" hangingPunct="0">
              <a:spcBef>
                <a:spcPct val="50000"/>
              </a:spcBef>
              <a:buFont typeface="Wingdings" pitchFamily="2" charset="2"/>
              <a:buChar char="§"/>
            </a:pPr>
            <a:r>
              <a:rPr lang="fr-FR" sz="1800" dirty="0" smtClean="0">
                <a:latin typeface="Times New Roman" pitchFamily="18" charset="0"/>
                <a:cs typeface="Times New Roman" pitchFamily="18" charset="0"/>
              </a:rPr>
              <a:t>Accidents avec blessés graves (victime et l’auteur).</a:t>
            </a:r>
          </a:p>
          <a:p>
            <a:pPr marL="579438" indent="-579438" algn="just" eaLnBrk="0" hangingPunct="0">
              <a:spcBef>
                <a:spcPct val="50000"/>
              </a:spcBef>
              <a:buFont typeface="Wingdings" pitchFamily="2" charset="2"/>
              <a:buChar char="§"/>
            </a:pPr>
            <a:r>
              <a:rPr lang="fr-FR" sz="1800" dirty="0" smtClean="0">
                <a:latin typeface="Times New Roman" pitchFamily="18" charset="0"/>
                <a:cs typeface="Times New Roman" pitchFamily="18" charset="0"/>
              </a:rPr>
              <a:t>État d’ivresse manifeste (alcoolique ou barbiturique). </a:t>
            </a:r>
          </a:p>
          <a:p>
            <a:pPr marL="579438" indent="-579438" algn="just" eaLnBrk="0" hangingPunct="0">
              <a:spcBef>
                <a:spcPct val="50000"/>
              </a:spcBef>
              <a:buFont typeface="Wingdings" pitchFamily="2" charset="2"/>
              <a:buChar char="§"/>
            </a:pPr>
            <a:r>
              <a:rPr lang="fr-FR" sz="1800" dirty="0" smtClean="0">
                <a:latin typeface="Times New Roman" pitchFamily="18" charset="0"/>
                <a:cs typeface="Times New Roman" pitchFamily="18" charset="0"/>
              </a:rPr>
              <a:t>Certains infractions au code de la route.</a:t>
            </a:r>
          </a:p>
          <a:p>
            <a:pPr marL="579438" indent="-579438" algn="just" eaLnBrk="0" hangingPunct="0">
              <a:spcBef>
                <a:spcPct val="50000"/>
              </a:spcBef>
              <a:buFont typeface="Wingdings" pitchFamily="2" charset="2"/>
              <a:buChar char="§"/>
            </a:pPr>
            <a:r>
              <a:rPr lang="fr-FR" sz="1800" dirty="0" smtClean="0">
                <a:latin typeface="Times New Roman" pitchFamily="18" charset="0"/>
                <a:cs typeface="Times New Roman" pitchFamily="18" charset="0"/>
              </a:rPr>
              <a:t>Délit (homicide, viol, etc.).</a:t>
            </a:r>
          </a:p>
        </p:txBody>
      </p:sp>
      <p:cxnSp>
        <p:nvCxnSpPr>
          <p:cNvPr id="3" name="Connecteur droit 2"/>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42906" y="831832"/>
            <a:ext cx="9483395" cy="5740441"/>
          </a:xfrm>
        </p:spPr>
        <p:txBody>
          <a:bodyPr>
            <a:normAutofit/>
          </a:bodyPr>
          <a:lstStyle/>
          <a:p>
            <a:pPr marL="579438" indent="-579438" algn="ctr" eaLnBrk="0" hangingPunct="0">
              <a:spcBef>
                <a:spcPct val="50000"/>
              </a:spcBef>
              <a:buNone/>
            </a:pPr>
            <a:r>
              <a:rPr lang="fr-FR" sz="1900" b="1" u="sng" dirty="0" smtClean="0">
                <a:solidFill>
                  <a:schemeClr val="tx2"/>
                </a:solidFill>
                <a:latin typeface="Times New Roman" pitchFamily="18" charset="0"/>
                <a:cs typeface="Times New Roman" pitchFamily="18" charset="0"/>
              </a:rPr>
              <a:t>CONDITIONS DE PRÉLÈVEMENT</a:t>
            </a:r>
            <a:r>
              <a:rPr lang="fr-FR" sz="1900" dirty="0" smtClean="0">
                <a:solidFill>
                  <a:schemeClr val="tx2"/>
                </a:solidFill>
                <a:latin typeface="Times New Roman" pitchFamily="18" charset="0"/>
                <a:cs typeface="Times New Roman" pitchFamily="18" charset="0"/>
              </a:rPr>
              <a:t> :</a:t>
            </a:r>
          </a:p>
          <a:p>
            <a:pPr marL="579438" indent="-579438" algn="just" eaLnBrk="0" hangingPunct="0">
              <a:spcBef>
                <a:spcPct val="50000"/>
              </a:spcBef>
              <a:buNone/>
            </a:pPr>
            <a:r>
              <a:rPr lang="fr-FR" sz="1900" b="1" u="sng" dirty="0" smtClean="0">
                <a:solidFill>
                  <a:srgbClr val="C00000"/>
                </a:solidFill>
                <a:latin typeface="Times New Roman" pitchFamily="18" charset="0"/>
                <a:cs typeface="Times New Roman" pitchFamily="18" charset="0"/>
              </a:rPr>
              <a:t>1/- LA RÉQUISITION:</a:t>
            </a:r>
          </a:p>
          <a:p>
            <a:pPr marL="548640" indent="-411480" algn="ctr" eaLnBrk="1" fontAlgn="auto" hangingPunct="1">
              <a:spcAft>
                <a:spcPts val="0"/>
              </a:spcAft>
              <a:buClr>
                <a:schemeClr val="tx1">
                  <a:shade val="95000"/>
                </a:schemeClr>
              </a:buClr>
              <a:buNone/>
              <a:defRPr/>
            </a:pPr>
            <a:endParaRPr lang="fr-FR" sz="1900" b="1" u="sng" dirty="0" smtClean="0">
              <a:solidFill>
                <a:srgbClr val="C00000"/>
              </a:solidFill>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1900" dirty="0" smtClean="0">
                <a:latin typeface="Times New Roman" pitchFamily="18" charset="0"/>
                <a:cs typeface="Times New Roman" pitchFamily="18" charset="0"/>
              </a:rPr>
              <a:t>Le </a:t>
            </a:r>
            <a:r>
              <a:rPr lang="fr-FR" sz="1900" dirty="0">
                <a:latin typeface="Times New Roman" pitchFamily="18" charset="0"/>
                <a:cs typeface="Times New Roman" pitchFamily="18" charset="0"/>
              </a:rPr>
              <a:t>médecin ne peut procéder au prélèvement de sang que sur </a:t>
            </a:r>
            <a:r>
              <a:rPr lang="fr-FR" sz="1900" dirty="0" smtClean="0">
                <a:latin typeface="Times New Roman" pitchFamily="18" charset="0"/>
                <a:cs typeface="Times New Roman" pitchFamily="18" charset="0"/>
              </a:rPr>
              <a:t>une réquisition émanant d’une </a:t>
            </a:r>
            <a:r>
              <a:rPr lang="fr-FR" sz="1900" dirty="0">
                <a:latin typeface="Times New Roman" pitchFamily="18" charset="0"/>
                <a:cs typeface="Times New Roman" pitchFamily="18" charset="0"/>
              </a:rPr>
              <a:t>autorité </a:t>
            </a:r>
            <a:r>
              <a:rPr lang="fr-FR" sz="1900" dirty="0" smtClean="0">
                <a:latin typeface="Times New Roman" pitchFamily="18" charset="0"/>
                <a:cs typeface="Times New Roman" pitchFamily="18" charset="0"/>
              </a:rPr>
              <a:t>judiciaire</a:t>
            </a:r>
            <a:r>
              <a:rPr lang="fr-FR" sz="1900" dirty="0">
                <a:latin typeface="Times New Roman" pitchFamily="18" charset="0"/>
                <a:cs typeface="Times New Roman" pitchFamily="18" charset="0"/>
              </a:rPr>
              <a:t> : officier de </a:t>
            </a:r>
            <a:r>
              <a:rPr lang="fr-FR" sz="1900" dirty="0" smtClean="0">
                <a:latin typeface="Times New Roman" pitchFamily="18" charset="0"/>
                <a:cs typeface="Times New Roman" pitchFamily="18" charset="0"/>
              </a:rPr>
              <a:t>police judiciaire</a:t>
            </a:r>
            <a:r>
              <a:rPr lang="fr-FR" sz="1900" dirty="0">
                <a:latin typeface="Times New Roman" pitchFamily="18" charset="0"/>
                <a:cs typeface="Times New Roman" pitchFamily="18" charset="0"/>
              </a:rPr>
              <a:t>, procureur de la république, </a:t>
            </a:r>
            <a:r>
              <a:rPr lang="fr-FR" sz="1900" dirty="0" smtClean="0">
                <a:latin typeface="Times New Roman" pitchFamily="18" charset="0"/>
                <a:cs typeface="Times New Roman" pitchFamily="18" charset="0"/>
              </a:rPr>
              <a:t> juge </a:t>
            </a:r>
            <a:r>
              <a:rPr lang="fr-FR" sz="1900" dirty="0">
                <a:latin typeface="Times New Roman" pitchFamily="18" charset="0"/>
                <a:cs typeface="Times New Roman" pitchFamily="18" charset="0"/>
              </a:rPr>
              <a:t>d’instruction, </a:t>
            </a:r>
            <a:r>
              <a:rPr lang="fr-FR" sz="1900" dirty="0" smtClean="0">
                <a:latin typeface="Times New Roman" pitchFamily="18" charset="0"/>
                <a:cs typeface="Times New Roman" pitchFamily="18" charset="0"/>
              </a:rPr>
              <a:t>…etc.</a:t>
            </a:r>
          </a:p>
          <a:p>
            <a:pPr marL="548640" indent="-411480" eaLnBrk="1" fontAlgn="auto" hangingPunct="1">
              <a:spcAft>
                <a:spcPts val="0"/>
              </a:spcAft>
              <a:buClr>
                <a:schemeClr val="tx1">
                  <a:shade val="95000"/>
                </a:schemeClr>
              </a:buClr>
              <a:buFont typeface="Wingdings" pitchFamily="2" charset="2"/>
              <a:buChar char="§"/>
              <a:defRPr/>
            </a:pPr>
            <a:endParaRPr lang="fr-FR" sz="19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1900" dirty="0" smtClean="0">
                <a:latin typeface="Times New Roman" pitchFamily="18" charset="0"/>
                <a:cs typeface="Times New Roman" pitchFamily="18" charset="0"/>
              </a:rPr>
              <a:t>Le médecin ne doit répondre que à la mission bien précise, exemple : </a:t>
            </a:r>
          </a:p>
          <a:p>
            <a:pPr marL="548640" indent="-411480">
              <a:buClr>
                <a:schemeClr val="tx1">
                  <a:shade val="95000"/>
                </a:schemeClr>
              </a:buClr>
              <a:buNone/>
              <a:defRPr/>
            </a:pPr>
            <a:r>
              <a:rPr lang="fr-FR" sz="1900" dirty="0" smtClean="0">
                <a:latin typeface="Times New Roman" pitchFamily="18" charset="0"/>
                <a:cs typeface="Times New Roman" pitchFamily="18" charset="0"/>
              </a:rPr>
              <a:t>                   Prélèvement de sang. </a:t>
            </a:r>
          </a:p>
          <a:p>
            <a:pPr marL="548640" indent="-411480">
              <a:buClr>
                <a:schemeClr val="tx1">
                  <a:shade val="95000"/>
                </a:schemeClr>
              </a:buClr>
              <a:buNone/>
              <a:defRPr/>
            </a:pPr>
            <a:r>
              <a:rPr lang="fr-FR" sz="1900" dirty="0" smtClean="0">
                <a:latin typeface="Times New Roman" pitchFamily="18" charset="0"/>
                <a:cs typeface="Times New Roman" pitchFamily="18" charset="0"/>
              </a:rPr>
              <a:t>                   Examen clinique.</a:t>
            </a:r>
          </a:p>
          <a:p>
            <a:pPr marL="548640" indent="-411480">
              <a:buClr>
                <a:schemeClr val="tx1">
                  <a:shade val="95000"/>
                </a:schemeClr>
              </a:buClr>
              <a:buNone/>
              <a:defRPr/>
            </a:pPr>
            <a:r>
              <a:rPr lang="fr-FR" sz="1900" dirty="0" smtClean="0">
                <a:latin typeface="Times New Roman" pitchFamily="18" charset="0"/>
                <a:cs typeface="Times New Roman" pitchFamily="18" charset="0"/>
              </a:rPr>
              <a:t>                   Ou les deux  la fois.</a:t>
            </a:r>
          </a:p>
          <a:p>
            <a:pPr marL="548640" indent="-411480">
              <a:buClr>
                <a:schemeClr val="tx1">
                  <a:shade val="95000"/>
                </a:schemeClr>
              </a:buClr>
              <a:buNone/>
              <a:defRPr/>
            </a:pPr>
            <a:endParaRPr lang="fr-FR" sz="19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1900" dirty="0" smtClean="0">
                <a:latin typeface="Times New Roman" pitchFamily="18" charset="0"/>
                <a:cs typeface="Times New Roman" pitchFamily="18" charset="0"/>
              </a:rPr>
              <a:t>Que la réquisition doit être ramenée par un représentant de l’ordre public qui lui-même accompagné le sujet.</a:t>
            </a:r>
          </a:p>
          <a:p>
            <a:pPr marL="548640" indent="-411480">
              <a:buClr>
                <a:schemeClr val="tx1">
                  <a:shade val="95000"/>
                </a:schemeClr>
              </a:buClr>
              <a:buFont typeface="Wingdings" pitchFamily="2" charset="2"/>
              <a:buChar char="§"/>
              <a:defRPr/>
            </a:pPr>
            <a:endParaRPr lang="fr-FR" sz="19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1900" b="1" dirty="0" smtClean="0">
                <a:latin typeface="Times New Roman" pitchFamily="18" charset="0"/>
                <a:cs typeface="Times New Roman" pitchFamily="18" charset="0"/>
              </a:rPr>
              <a:t>Le refus de prélèvement est assimilé à la conduite en état d’ivresse</a:t>
            </a:r>
            <a:endParaRPr lang="fr-FR" sz="1900" dirty="0">
              <a:latin typeface="Times New Roman" pitchFamily="18" charset="0"/>
              <a:cs typeface="Times New Roman" pitchFamily="18" charset="0"/>
            </a:endParaRPr>
          </a:p>
        </p:txBody>
      </p:sp>
      <p:cxnSp>
        <p:nvCxnSpPr>
          <p:cNvPr id="3" name="Connecteur droit 2"/>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21435" y="1000108"/>
            <a:ext cx="9483395" cy="5500726"/>
          </a:xfrm>
        </p:spPr>
        <p:txBody>
          <a:bodyPr>
            <a:normAutofit fontScale="25000" lnSpcReduction="20000"/>
          </a:bodyPr>
          <a:lstStyle/>
          <a:p>
            <a:pPr marL="548640" indent="-411480" eaLnBrk="1" fontAlgn="auto" hangingPunct="1">
              <a:spcAft>
                <a:spcPts val="0"/>
              </a:spcAft>
              <a:buClr>
                <a:schemeClr val="tx1">
                  <a:shade val="95000"/>
                </a:schemeClr>
              </a:buClr>
              <a:buFont typeface="Wingdings" pitchFamily="2" charset="2"/>
              <a:buNone/>
              <a:defRPr/>
            </a:pPr>
            <a:r>
              <a:rPr lang="fr-FR" sz="6400" b="1" u="sng" dirty="0" smtClean="0">
                <a:solidFill>
                  <a:srgbClr val="C00000"/>
                </a:solidFill>
                <a:latin typeface="Times New Roman" pitchFamily="18" charset="0"/>
                <a:cs typeface="Times New Roman" pitchFamily="18" charset="0"/>
              </a:rPr>
              <a:t>2/- CRITÈRES TECHNIQUES</a:t>
            </a:r>
            <a:r>
              <a:rPr lang="fr-FR" sz="6400" u="sng" dirty="0" smtClean="0">
                <a:solidFill>
                  <a:srgbClr val="C00000"/>
                </a:solidFill>
                <a:latin typeface="Times New Roman" pitchFamily="18" charset="0"/>
                <a:cs typeface="Times New Roman" pitchFamily="18" charset="0"/>
              </a:rPr>
              <a:t> </a:t>
            </a:r>
            <a:r>
              <a:rPr lang="fr-FR" sz="3600" u="sng" dirty="0" smtClean="0">
                <a:solidFill>
                  <a:srgbClr val="C00000"/>
                </a:solidFill>
                <a:latin typeface="Times New Roman" pitchFamily="18" charset="0"/>
                <a:cs typeface="Times New Roman" pitchFamily="18" charset="0"/>
              </a:rPr>
              <a:t>:</a:t>
            </a:r>
            <a:endParaRPr lang="fr-FR" sz="4000" u="sng" dirty="0" smtClean="0">
              <a:solidFill>
                <a:srgbClr val="C00000"/>
              </a:solidFill>
              <a:latin typeface="Times New Roman" pitchFamily="18" charset="0"/>
              <a:cs typeface="Times New Roman" pitchFamily="18" charset="0"/>
            </a:endParaRPr>
          </a:p>
          <a:p>
            <a:pPr marL="548640" indent="-411480" algn="ctr" eaLnBrk="1" fontAlgn="auto" hangingPunct="1">
              <a:spcAft>
                <a:spcPts val="0"/>
              </a:spcAft>
              <a:buClr>
                <a:schemeClr val="tx1">
                  <a:shade val="95000"/>
                </a:schemeClr>
              </a:buClr>
              <a:buFont typeface="Wingdings" pitchFamily="2" charset="2"/>
              <a:buNone/>
              <a:defRPr/>
            </a:pPr>
            <a:endParaRPr lang="fr-FR" sz="4400" u="sng" dirty="0" smtClean="0">
              <a:solidFill>
                <a:srgbClr val="C00000"/>
              </a:solidFill>
              <a:latin typeface="Times New Roman" pitchFamily="18" charset="0"/>
              <a:cs typeface="Times New Roman" pitchFamily="18" charset="0"/>
            </a:endParaRPr>
          </a:p>
          <a:p>
            <a:pPr marL="548640" indent="-411480" algn="ctr" eaLnBrk="1" fontAlgn="auto" hangingPunct="1">
              <a:spcAft>
                <a:spcPts val="0"/>
              </a:spcAft>
              <a:buClr>
                <a:schemeClr val="tx1">
                  <a:shade val="95000"/>
                </a:schemeClr>
              </a:buClr>
              <a:buFont typeface="Wingdings" pitchFamily="2" charset="2"/>
              <a:buNone/>
              <a:defRPr/>
            </a:pPr>
            <a:endParaRPr lang="fr-FR" sz="4400" u="sng" dirty="0" smtClean="0">
              <a:solidFill>
                <a:srgbClr val="C00000"/>
              </a:solidFill>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Le </a:t>
            </a:r>
            <a:r>
              <a:rPr lang="fr-FR" sz="6400" dirty="0">
                <a:latin typeface="Times New Roman" pitchFamily="18" charset="0"/>
                <a:cs typeface="Times New Roman" pitchFamily="18" charset="0"/>
              </a:rPr>
              <a:t>prélèvement doit se faire sur une veine périphérique après désinfection de la peau avec de l’eau savonneuse ou oxygéné (jamais de l’alcool ou ses </a:t>
            </a:r>
            <a:r>
              <a:rPr lang="fr-FR" sz="6400" dirty="0" smtClean="0">
                <a:latin typeface="Times New Roman" pitchFamily="18" charset="0"/>
                <a:cs typeface="Times New Roman" pitchFamily="18" charset="0"/>
              </a:rPr>
              <a:t>dérives : éther ). </a:t>
            </a:r>
          </a:p>
          <a:p>
            <a:pPr marL="548640" indent="-411480" eaLnBrk="1" fontAlgn="auto" hangingPunct="1">
              <a:spcAft>
                <a:spcPts val="0"/>
              </a:spcAft>
              <a:buClr>
                <a:schemeClr val="tx1">
                  <a:shade val="95000"/>
                </a:schemeClr>
              </a:buClr>
              <a:buNone/>
              <a:defRPr/>
            </a:pPr>
            <a:endParaRPr lang="fr-FR" sz="64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La prise de sang sera effectuée par un médecin ou un technicien médical  en présence obligatoire de l’autorité requérante.</a:t>
            </a:r>
          </a:p>
          <a:p>
            <a:pPr marL="548640" indent="-411480" eaLnBrk="1" fontAlgn="auto" hangingPunct="1">
              <a:spcAft>
                <a:spcPts val="0"/>
              </a:spcAft>
              <a:buClr>
                <a:schemeClr val="tx1">
                  <a:shade val="95000"/>
                </a:schemeClr>
              </a:buClr>
              <a:buNone/>
              <a:defRPr/>
            </a:pPr>
            <a:endParaRPr lang="fr-FR" sz="64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Le </a:t>
            </a:r>
            <a:r>
              <a:rPr lang="fr-FR" sz="6400" dirty="0">
                <a:latin typeface="Times New Roman" pitchFamily="18" charset="0"/>
                <a:cs typeface="Times New Roman" pitchFamily="18" charset="0"/>
              </a:rPr>
              <a:t>sang doit être prélève dans </a:t>
            </a:r>
            <a:r>
              <a:rPr lang="fr-FR" sz="6400" u="sng" dirty="0">
                <a:solidFill>
                  <a:srgbClr val="C00000"/>
                </a:solidFill>
                <a:latin typeface="Times New Roman" pitchFamily="18" charset="0"/>
                <a:cs typeface="Times New Roman" pitchFamily="18" charset="0"/>
              </a:rPr>
              <a:t>deux tubes de10cc chacun</a:t>
            </a:r>
            <a:r>
              <a:rPr lang="fr-FR" sz="6400" dirty="0">
                <a:latin typeface="Times New Roman" pitchFamily="18" charset="0"/>
                <a:cs typeface="Times New Roman" pitchFamily="18" charset="0"/>
              </a:rPr>
              <a:t>, chaque tube doit contenir du </a:t>
            </a:r>
            <a:r>
              <a:rPr lang="fr-FR" sz="6400" dirty="0" smtClean="0">
                <a:latin typeface="Times New Roman" pitchFamily="18" charset="0"/>
                <a:cs typeface="Times New Roman" pitchFamily="18" charset="0"/>
              </a:rPr>
              <a:t>fluorure </a:t>
            </a:r>
            <a:r>
              <a:rPr lang="fr-FR" sz="6400" dirty="0">
                <a:latin typeface="Times New Roman" pitchFamily="18" charset="0"/>
                <a:cs typeface="Times New Roman" pitchFamily="18" charset="0"/>
              </a:rPr>
              <a:t>de sodium ( anticoagulant, antiseptique et anti enzymatique) pour évité la formation </a:t>
            </a:r>
            <a:r>
              <a:rPr lang="fr-FR" sz="6400" dirty="0" smtClean="0">
                <a:latin typeface="Times New Roman" pitchFamily="18" charset="0"/>
                <a:cs typeface="Times New Roman" pitchFamily="18" charset="0"/>
              </a:rPr>
              <a:t> de </a:t>
            </a:r>
            <a:r>
              <a:rPr lang="fr-FR" sz="6400" dirty="0">
                <a:latin typeface="Times New Roman" pitchFamily="18" charset="0"/>
                <a:cs typeface="Times New Roman" pitchFamily="18" charset="0"/>
              </a:rPr>
              <a:t>l’alcool endogène par fermentation</a:t>
            </a:r>
            <a:r>
              <a:rPr lang="fr-FR" sz="6400" dirty="0" smtClean="0">
                <a:latin typeface="Times New Roman" pitchFamily="18" charset="0"/>
                <a:cs typeface="Times New Roman" pitchFamily="18" charset="0"/>
              </a:rPr>
              <a:t>.</a:t>
            </a:r>
          </a:p>
          <a:p>
            <a:pPr marL="548640" indent="-411480">
              <a:buClr>
                <a:schemeClr val="tx1">
                  <a:shade val="95000"/>
                </a:schemeClr>
              </a:buClr>
              <a:buNone/>
              <a:defRPr/>
            </a:pPr>
            <a:endParaRPr lang="fr-FR" sz="64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Les deux tubes doivent être fermés et scellées pour éviter que les tubes ou leur contenu soit  changé, une étiqueté est accrochée à chaque tube.</a:t>
            </a:r>
          </a:p>
          <a:p>
            <a:pPr marL="548640" indent="-411480">
              <a:buClr>
                <a:schemeClr val="tx1">
                  <a:shade val="95000"/>
                </a:schemeClr>
              </a:buClr>
              <a:buNone/>
              <a:defRPr/>
            </a:pPr>
            <a:r>
              <a:rPr lang="fr-FR" sz="6400" dirty="0" smtClean="0">
                <a:latin typeface="Times New Roman" pitchFamily="18" charset="0"/>
                <a:cs typeface="Times New Roman" pitchFamily="18" charset="0"/>
              </a:rPr>
              <a:t>   </a:t>
            </a:r>
          </a:p>
          <a:p>
            <a:pPr marL="548640" indent="-411480">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Les deux tubes seront remis aux autorités requérantes et envoyés au laboratoire de toxicologie pour l’analyse.</a:t>
            </a:r>
          </a:p>
          <a:p>
            <a:pPr marL="548640" indent="-411480">
              <a:buClr>
                <a:schemeClr val="tx1">
                  <a:shade val="95000"/>
                </a:schemeClr>
              </a:buClr>
              <a:buNone/>
              <a:defRPr/>
            </a:pPr>
            <a:endParaRPr lang="fr-FR" sz="64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6400" dirty="0" smtClean="0">
                <a:latin typeface="Times New Roman" pitchFamily="18" charset="0"/>
                <a:cs typeface="Times New Roman" pitchFamily="18" charset="0"/>
              </a:rPr>
              <a:t>Le toxicologue doit gardé le 2éme tube aux archives pour une éventuelle contre expertise.</a:t>
            </a:r>
          </a:p>
          <a:p>
            <a:pPr marL="548640" indent="-411480">
              <a:buClr>
                <a:schemeClr val="tx1">
                  <a:shade val="95000"/>
                </a:schemeClr>
              </a:buClr>
              <a:buFont typeface="Wingdings" pitchFamily="2" charset="2"/>
              <a:buChar char="§"/>
              <a:defRPr/>
            </a:pPr>
            <a:endParaRPr lang="fr-FR" sz="64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6400" u="sng" dirty="0" smtClean="0">
                <a:latin typeface="Times New Roman" pitchFamily="18" charset="0"/>
                <a:cs typeface="Times New Roman" pitchFamily="18" charset="0"/>
              </a:rPr>
              <a:t>Chromatographie en phase gazeuse par Head </a:t>
            </a:r>
            <a:r>
              <a:rPr lang="fr-FR" sz="6400" u="sng" dirty="0" err="1" smtClean="0">
                <a:latin typeface="Times New Roman" pitchFamily="18" charset="0"/>
                <a:cs typeface="Times New Roman" pitchFamily="18" charset="0"/>
              </a:rPr>
              <a:t>Space</a:t>
            </a:r>
            <a:r>
              <a:rPr lang="fr-FR" sz="6400" dirty="0" smtClean="0">
                <a:solidFill>
                  <a:schemeClr val="tx2"/>
                </a:solidFill>
                <a:latin typeface="Times New Roman" pitchFamily="18" charset="0"/>
                <a:cs typeface="Times New Roman" pitchFamily="18" charset="0"/>
              </a:rPr>
              <a:t>:  </a:t>
            </a:r>
            <a:r>
              <a:rPr lang="fr-FR" sz="6400" dirty="0" smtClean="0">
                <a:latin typeface="Times New Roman" pitchFamily="18" charset="0"/>
                <a:cs typeface="Times New Roman" pitchFamily="18" charset="0"/>
              </a:rPr>
              <a:t>la </a:t>
            </a:r>
            <a:r>
              <a:rPr lang="fr-FR" sz="6400" b="1" dirty="0" smtClean="0">
                <a:latin typeface="Times New Roman" pitchFamily="18" charset="0"/>
                <a:cs typeface="Times New Roman" pitchFamily="18" charset="0"/>
              </a:rPr>
              <a:t>CPG</a:t>
            </a:r>
            <a:r>
              <a:rPr lang="fr-FR" sz="6400" dirty="0" smtClean="0">
                <a:latin typeface="Times New Roman" pitchFamily="18" charset="0"/>
                <a:cs typeface="Times New Roman" pitchFamily="18" charset="0"/>
              </a:rPr>
              <a:t> est actuellement la méthode la plus utilisée, le résultat en (</a:t>
            </a:r>
            <a:r>
              <a:rPr lang="fr-FR" sz="6400" b="1" dirty="0" smtClean="0">
                <a:solidFill>
                  <a:srgbClr val="C00000"/>
                </a:solidFill>
                <a:latin typeface="Times New Roman" pitchFamily="18" charset="0"/>
                <a:cs typeface="Times New Roman" pitchFamily="18" charset="0"/>
              </a:rPr>
              <a:t>g/l)</a:t>
            </a:r>
            <a:r>
              <a:rPr lang="fr-FR" sz="6400" dirty="0" smtClean="0">
                <a:latin typeface="Times New Roman" pitchFamily="18" charset="0"/>
                <a:cs typeface="Times New Roman" pitchFamily="18" charset="0"/>
              </a:rPr>
              <a:t> est donné par l’utilisation de courbe d’étalonnage.</a:t>
            </a:r>
            <a:endParaRPr lang="fr-FR" sz="6400" dirty="0">
              <a:latin typeface="Times New Roman" pitchFamily="18" charset="0"/>
              <a:cs typeface="Times New Roman" pitchFamily="18" charset="0"/>
            </a:endParaRPr>
          </a:p>
        </p:txBody>
      </p:sp>
      <p:cxnSp>
        <p:nvCxnSpPr>
          <p:cNvPr id="3" name="Connecteur droit 2"/>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82171" y="500043"/>
            <a:ext cx="9258300" cy="785818"/>
          </a:xfrm>
        </p:spPr>
        <p:txBody>
          <a:bodyPr>
            <a:normAutofit/>
          </a:bodyPr>
          <a:lstStyle/>
          <a:p>
            <a:pPr eaLnBrk="1" fontAlgn="auto" hangingPunct="1">
              <a:spcAft>
                <a:spcPts val="0"/>
              </a:spcAft>
              <a:defRPr/>
            </a:pPr>
            <a:r>
              <a:rPr lang="fr-FR" sz="2000" b="1" u="sng" dirty="0">
                <a:latin typeface="Times New Roman" pitchFamily="18" charset="0"/>
                <a:cs typeface="Times New Roman" pitchFamily="18" charset="0"/>
              </a:rPr>
              <a:t>V</a:t>
            </a:r>
            <a:r>
              <a:rPr lang="fr-FR" sz="2000" b="1" u="sng" dirty="0" smtClean="0">
                <a:latin typeface="Times New Roman" pitchFamily="18" charset="0"/>
                <a:cs typeface="Times New Roman" pitchFamily="18" charset="0"/>
              </a:rPr>
              <a:t>/- AUTOPSIE</a:t>
            </a:r>
            <a:r>
              <a:rPr lang="fr-FR" sz="2000" b="1" u="sng" dirty="0">
                <a:latin typeface="Times New Roman" pitchFamily="18" charset="0"/>
                <a:cs typeface="Times New Roman" pitchFamily="18" charset="0"/>
              </a:rPr>
              <a:t> :</a:t>
            </a:r>
          </a:p>
        </p:txBody>
      </p:sp>
      <p:sp>
        <p:nvSpPr>
          <p:cNvPr id="21507" name="Rectangle 3"/>
          <p:cNvSpPr>
            <a:spLocks noGrp="1" noChangeArrowheads="1"/>
          </p:cNvSpPr>
          <p:nvPr>
            <p:ph idx="1"/>
          </p:nvPr>
        </p:nvSpPr>
        <p:spPr>
          <a:xfrm>
            <a:off x="1044745" y="1142985"/>
            <a:ext cx="9001188" cy="5214973"/>
          </a:xfrm>
        </p:spPr>
        <p:txBody>
          <a:bodyPr>
            <a:normAutofit lnSpcReduction="10000"/>
          </a:bodyPr>
          <a:lstStyle/>
          <a:p>
            <a:pPr marL="609600" indent="-609600" algn="ctr" eaLnBrk="1" fontAlgn="auto" hangingPunct="1">
              <a:spcAft>
                <a:spcPts val="0"/>
              </a:spcAft>
              <a:buClr>
                <a:schemeClr val="tx1">
                  <a:shade val="95000"/>
                </a:schemeClr>
              </a:buClr>
              <a:buFont typeface="Wingdings" pitchFamily="2" charset="2"/>
              <a:buNone/>
              <a:defRPr/>
            </a:pPr>
            <a:r>
              <a:rPr lang="fr-FR" sz="1400" b="1" u="sng" dirty="0" smtClean="0">
                <a:solidFill>
                  <a:srgbClr val="C00000"/>
                </a:solidFill>
                <a:latin typeface="Times New Roman" pitchFamily="18" charset="0"/>
                <a:cs typeface="Times New Roman" pitchFamily="18" charset="0"/>
              </a:rPr>
              <a:t>A/- L’INTOXICATION AIGUE</a:t>
            </a:r>
            <a:r>
              <a:rPr lang="fr-FR" sz="1400" u="sng" dirty="0" smtClean="0">
                <a:solidFill>
                  <a:srgbClr val="C00000"/>
                </a:solidFill>
                <a:latin typeface="Times New Roman" pitchFamily="18" charset="0"/>
                <a:cs typeface="Times New Roman" pitchFamily="18" charset="0"/>
              </a:rPr>
              <a:t> :</a:t>
            </a:r>
          </a:p>
          <a:p>
            <a:pPr marL="609600" indent="-609600" eaLnBrk="1" fontAlgn="auto" hangingPunct="1">
              <a:spcAft>
                <a:spcPts val="0"/>
              </a:spcAft>
              <a:buClr>
                <a:schemeClr val="tx1">
                  <a:shade val="95000"/>
                </a:schemeClr>
              </a:buClr>
              <a:buFont typeface="Wingdings" pitchFamily="2" charset="2"/>
              <a:buNone/>
              <a:defRPr/>
            </a:pPr>
            <a:r>
              <a:rPr lang="fr-FR" sz="1800" dirty="0" smtClean="0">
                <a:latin typeface="Times New Roman" pitchFamily="18" charset="0"/>
                <a:cs typeface="Times New Roman" pitchFamily="18" charset="0"/>
              </a:rPr>
              <a:t>Il </a:t>
            </a:r>
            <a:r>
              <a:rPr lang="fr-FR" sz="1800" dirty="0">
                <a:latin typeface="Times New Roman" pitchFamily="18" charset="0"/>
                <a:cs typeface="Times New Roman" pitchFamily="18" charset="0"/>
              </a:rPr>
              <a:t>n’existe pas des signes caractéristiques en dehors</a:t>
            </a:r>
            <a:r>
              <a:rPr lang="fr-FR" sz="1800" dirty="0" smtClean="0">
                <a:latin typeface="Times New Roman" pitchFamily="18" charset="0"/>
                <a:cs typeface="Times New Roman" pitchFamily="18" charset="0"/>
              </a:rPr>
              <a:t>:</a:t>
            </a:r>
          </a:p>
          <a:p>
            <a:pPr marL="609600" indent="-609600" eaLnBrk="1" fontAlgn="auto" hangingPunct="1">
              <a:spcAft>
                <a:spcPts val="0"/>
              </a:spcAft>
              <a:buClr>
                <a:schemeClr val="tx1">
                  <a:shade val="95000"/>
                </a:schemeClr>
              </a:buClr>
              <a:buFont typeface="Wingdings" pitchFamily="2" charset="2"/>
              <a:buNone/>
              <a:defRPr/>
            </a:pPr>
            <a:r>
              <a:rPr lang="fr-FR" sz="1800" dirty="0" smtClean="0">
                <a:latin typeface="Times New Roman" pitchFamily="18" charset="0"/>
                <a:cs typeface="Times New Roman" pitchFamily="18" charset="0"/>
              </a:rPr>
              <a:t>Des </a:t>
            </a:r>
            <a:r>
              <a:rPr lang="fr-FR" sz="1800" dirty="0">
                <a:latin typeface="Times New Roman" pitchFamily="18" charset="0"/>
                <a:cs typeface="Times New Roman" pitchFamily="18" charset="0"/>
              </a:rPr>
              <a:t>signes témoignant d’un fond d’alcoolisme chronique</a:t>
            </a:r>
            <a:r>
              <a:rPr lang="fr-FR" sz="1800" dirty="0" smtClean="0">
                <a:latin typeface="Times New Roman" pitchFamily="18" charset="0"/>
                <a:cs typeface="Times New Roman" pitchFamily="18" charset="0"/>
              </a:rPr>
              <a:t>.</a:t>
            </a:r>
          </a:p>
          <a:p>
            <a:pPr marL="609600" indent="-60960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Une </a:t>
            </a:r>
            <a:r>
              <a:rPr lang="fr-FR" sz="1800" dirty="0">
                <a:latin typeface="Times New Roman" pitchFamily="18" charset="0"/>
                <a:cs typeface="Times New Roman" pitchFamily="18" charset="0"/>
              </a:rPr>
              <a:t>odeur douceâtre. </a:t>
            </a:r>
            <a:endParaRPr lang="fr-FR" sz="1800" dirty="0" smtClean="0">
              <a:latin typeface="Times New Roman" pitchFamily="18" charset="0"/>
              <a:cs typeface="Times New Roman" pitchFamily="18" charset="0"/>
            </a:endParaRPr>
          </a:p>
          <a:p>
            <a:pPr marL="609600" indent="-609600" eaLnBrk="1" fontAlgn="auto" hangingPunct="1">
              <a:spcAft>
                <a:spcPts val="0"/>
              </a:spcAft>
              <a:buClr>
                <a:schemeClr val="tx1">
                  <a:shade val="95000"/>
                </a:schemeClr>
              </a:buClr>
              <a:buFont typeface="Wingdings" pitchFamily="2" charset="2"/>
              <a:buChar char="§"/>
              <a:defRPr/>
            </a:pPr>
            <a:r>
              <a:rPr lang="fr-FR" sz="1800" dirty="0" smtClean="0">
                <a:latin typeface="Times New Roman" pitchFamily="18" charset="0"/>
                <a:cs typeface="Times New Roman" pitchFamily="18" charset="0"/>
              </a:rPr>
              <a:t>Une </a:t>
            </a:r>
            <a:r>
              <a:rPr lang="fr-FR" sz="1800" dirty="0">
                <a:latin typeface="Times New Roman" pitchFamily="18" charset="0"/>
                <a:cs typeface="Times New Roman" pitchFamily="18" charset="0"/>
              </a:rPr>
              <a:t>congestion multi viscérale plus marquée au niveau  des poumons, le tube digestif, les reins et les </a:t>
            </a:r>
            <a:r>
              <a:rPr lang="fr-FR" sz="1800" dirty="0" smtClean="0">
                <a:latin typeface="Times New Roman" pitchFamily="18" charset="0"/>
                <a:cs typeface="Times New Roman" pitchFamily="18" charset="0"/>
              </a:rPr>
              <a:t>méninges. </a:t>
            </a:r>
          </a:p>
          <a:p>
            <a:pPr marL="609600" indent="-609600" eaLnBrk="1" fontAlgn="auto" hangingPunct="1">
              <a:spcAft>
                <a:spcPts val="0"/>
              </a:spcAft>
              <a:buClr>
                <a:schemeClr val="tx1">
                  <a:shade val="95000"/>
                </a:schemeClr>
              </a:buClr>
              <a:buNone/>
              <a:defRPr/>
            </a:pPr>
            <a:endParaRPr lang="fr-FR" sz="1800" dirty="0" smtClean="0">
              <a:latin typeface="Times New Roman" pitchFamily="18" charset="0"/>
              <a:cs typeface="Times New Roman" pitchFamily="18" charset="0"/>
            </a:endParaRPr>
          </a:p>
          <a:p>
            <a:pPr marL="609600" indent="-609600" eaLnBrk="1" fontAlgn="auto" hangingPunct="1">
              <a:spcAft>
                <a:spcPts val="0"/>
              </a:spcAft>
              <a:buClr>
                <a:schemeClr val="tx1">
                  <a:shade val="95000"/>
                </a:schemeClr>
              </a:buClr>
              <a:buFont typeface="Wingdings" pitchFamily="2" charset="2"/>
              <a:buNone/>
              <a:defRPr/>
            </a:pPr>
            <a:r>
              <a:rPr lang="fr-FR" sz="1800"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Le </a:t>
            </a:r>
            <a:r>
              <a:rPr lang="fr-FR" sz="1800" b="1" dirty="0">
                <a:latin typeface="Times New Roman" pitchFamily="18" charset="0"/>
                <a:cs typeface="Times New Roman" pitchFamily="18" charset="0"/>
              </a:rPr>
              <a:t>diagnostic (+) repose sur le dosage d’alcool dans le sang et les </a:t>
            </a:r>
            <a:r>
              <a:rPr lang="fr-FR" sz="1800" b="1" dirty="0" smtClean="0">
                <a:latin typeface="Times New Roman" pitchFamily="18" charset="0"/>
                <a:cs typeface="Times New Roman" pitchFamily="18" charset="0"/>
              </a:rPr>
              <a:t>viscères</a:t>
            </a:r>
          </a:p>
          <a:p>
            <a:pPr marL="609600" indent="-609600" eaLnBrk="1" fontAlgn="auto" hangingPunct="1">
              <a:spcAft>
                <a:spcPts val="0"/>
              </a:spcAft>
              <a:buClr>
                <a:schemeClr val="tx1">
                  <a:shade val="95000"/>
                </a:schemeClr>
              </a:buClr>
              <a:buFont typeface="Wingdings" pitchFamily="2" charset="2"/>
              <a:buNone/>
              <a:defRPr/>
            </a:pPr>
            <a:r>
              <a:rPr lang="fr-FR" sz="1800" b="1" dirty="0" smtClean="0">
                <a:latin typeface="Times New Roman" pitchFamily="18" charset="0"/>
                <a:cs typeface="Times New Roman" pitchFamily="18" charset="0"/>
              </a:rPr>
              <a:t> </a:t>
            </a:r>
          </a:p>
          <a:p>
            <a:pPr marL="609600" indent="-609600" eaLnBrk="1" fontAlgn="auto" hangingPunct="1">
              <a:spcAft>
                <a:spcPts val="0"/>
              </a:spcAft>
              <a:buClr>
                <a:schemeClr val="tx1">
                  <a:shade val="95000"/>
                </a:schemeClr>
              </a:buClr>
              <a:buFont typeface="Wingdings" pitchFamily="2" charset="2"/>
              <a:buNone/>
              <a:defRPr/>
            </a:pPr>
            <a:endParaRPr lang="fr-FR" sz="1800" b="1" dirty="0" smtClean="0">
              <a:latin typeface="Times New Roman" pitchFamily="18" charset="0"/>
              <a:cs typeface="Times New Roman" pitchFamily="18" charset="0"/>
            </a:endParaRPr>
          </a:p>
          <a:p>
            <a:pPr marL="609600" indent="-609600" algn="ctr">
              <a:buClr>
                <a:schemeClr val="tx1">
                  <a:shade val="95000"/>
                </a:schemeClr>
              </a:buClr>
              <a:buNone/>
              <a:defRPr/>
            </a:pPr>
            <a:r>
              <a:rPr lang="fr-FR" sz="1400" b="1" u="sng" dirty="0" smtClean="0">
                <a:solidFill>
                  <a:srgbClr val="C00000"/>
                </a:solidFill>
                <a:latin typeface="Times New Roman" pitchFamily="18" charset="0"/>
                <a:cs typeface="Times New Roman" pitchFamily="18" charset="0"/>
              </a:rPr>
              <a:t>B/- L’INTOXICATION CHRONIQUE :</a:t>
            </a:r>
          </a:p>
          <a:p>
            <a:pPr marL="609600" indent="-609600">
              <a:buClr>
                <a:schemeClr val="tx1">
                  <a:shade val="95000"/>
                </a:schemeClr>
              </a:buClr>
              <a:buNone/>
              <a:defRPr/>
            </a:pPr>
            <a:r>
              <a:rPr lang="fr-FR" sz="1800" dirty="0" smtClean="0">
                <a:latin typeface="Times New Roman" pitchFamily="18" charset="0"/>
                <a:cs typeface="Times New Roman" pitchFamily="18" charset="0"/>
              </a:rPr>
              <a:t>L’examen autopsique est beaucoup plus riche, il est possible de découvrir de nombreuse altérations secondaire a cette intox chronique : gastrite atrophique, stéatose hépatique, varice œsophagienne, …</a:t>
            </a:r>
          </a:p>
          <a:p>
            <a:pPr marL="609600" indent="-609600">
              <a:buClr>
                <a:schemeClr val="tx1">
                  <a:shade val="95000"/>
                </a:schemeClr>
              </a:buClr>
              <a:buNone/>
              <a:defRPr/>
            </a:pPr>
            <a:endParaRPr lang="fr-FR" sz="1800" dirty="0" smtClean="0">
              <a:latin typeface="Times New Roman" pitchFamily="18" charset="0"/>
              <a:cs typeface="Times New Roman" pitchFamily="18" charset="0"/>
            </a:endParaRPr>
          </a:p>
          <a:p>
            <a:pPr marL="609600" indent="-609600">
              <a:buClr>
                <a:schemeClr val="tx1">
                  <a:shade val="95000"/>
                </a:schemeClr>
              </a:buClr>
              <a:buNone/>
              <a:defRPr/>
            </a:pPr>
            <a:r>
              <a:rPr lang="fr-FR" sz="1800" dirty="0" smtClean="0">
                <a:latin typeface="Times New Roman" pitchFamily="18" charset="0"/>
                <a:cs typeface="Times New Roman" pitchFamily="18" charset="0"/>
              </a:rPr>
              <a:t>L’étude histologique précise ces lésions qui sont souvent diffuses mais qui ne sont pas spécifiques.</a:t>
            </a:r>
            <a:endParaRPr lang="fr-FR" sz="2400" dirty="0" smtClean="0">
              <a:latin typeface="Times New Roman" pitchFamily="18" charset="0"/>
              <a:cs typeface="Times New Roman" pitchFamily="18" charset="0"/>
            </a:endParaRPr>
          </a:p>
          <a:p>
            <a:pPr marL="609600" indent="-609600" eaLnBrk="1" fontAlgn="auto" hangingPunct="1">
              <a:spcAft>
                <a:spcPts val="0"/>
              </a:spcAft>
              <a:buClr>
                <a:schemeClr val="tx1">
                  <a:shade val="95000"/>
                </a:schemeClr>
              </a:buClr>
              <a:buFont typeface="Wingdings" pitchFamily="2" charset="2"/>
              <a:buNone/>
              <a:defRPr/>
            </a:pPr>
            <a:endParaRPr lang="fr-FR" sz="2000" dirty="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42906" y="500042"/>
            <a:ext cx="9258300" cy="785818"/>
          </a:xfrm>
        </p:spPr>
        <p:txBody>
          <a:bodyPr>
            <a:normAutofit/>
          </a:bodyPr>
          <a:lstStyle/>
          <a:p>
            <a:pPr eaLnBrk="1" fontAlgn="auto" hangingPunct="1">
              <a:spcAft>
                <a:spcPts val="0"/>
              </a:spcAft>
              <a:defRPr/>
            </a:pPr>
            <a:r>
              <a:rPr lang="fr-FR" sz="2000" b="1" u="sng" dirty="0" smtClean="0">
                <a:latin typeface="Times New Roman" pitchFamily="18" charset="0"/>
                <a:cs typeface="Times New Roman" pitchFamily="18" charset="0"/>
              </a:rPr>
              <a:t>VI/- LEGISLATION</a:t>
            </a:r>
            <a:r>
              <a:rPr lang="fr-FR" sz="2000" b="1" u="sng" dirty="0">
                <a:latin typeface="Times New Roman" pitchFamily="18" charset="0"/>
                <a:cs typeface="Times New Roman" pitchFamily="18" charset="0"/>
              </a:rPr>
              <a:t> :</a:t>
            </a:r>
          </a:p>
        </p:txBody>
      </p:sp>
      <p:sp>
        <p:nvSpPr>
          <p:cNvPr id="21507" name="Rectangle 3"/>
          <p:cNvSpPr>
            <a:spLocks noGrp="1" noChangeArrowheads="1"/>
          </p:cNvSpPr>
          <p:nvPr>
            <p:ph idx="1"/>
          </p:nvPr>
        </p:nvSpPr>
        <p:spPr>
          <a:xfrm>
            <a:off x="642906" y="1071546"/>
            <a:ext cx="9161924" cy="5572164"/>
          </a:xfrm>
        </p:spPr>
        <p:txBody>
          <a:bodyPr>
            <a:normAutofit/>
          </a:bodyPr>
          <a:lstStyle/>
          <a:p>
            <a:pPr marL="609600" indent="-30163" algn="ctr">
              <a:buNone/>
            </a:pPr>
            <a:r>
              <a:rPr lang="fr-FR" sz="1600" b="1" u="sng" dirty="0" smtClean="0">
                <a:solidFill>
                  <a:srgbClr val="C00000"/>
                </a:solidFill>
                <a:latin typeface="Times New Roman" pitchFamily="18" charset="0"/>
                <a:cs typeface="Times New Roman" pitchFamily="18" charset="0"/>
              </a:rPr>
              <a:t> </a:t>
            </a:r>
            <a:r>
              <a:rPr lang="fr-FR" sz="1400" b="1" u="sng" dirty="0" smtClean="0">
                <a:solidFill>
                  <a:srgbClr val="C00000"/>
                </a:solidFill>
                <a:latin typeface="Times New Roman" pitchFamily="18" charset="0"/>
                <a:cs typeface="Times New Roman" pitchFamily="18" charset="0"/>
              </a:rPr>
              <a:t>JOURNAL OFFICIEL 2001.</a:t>
            </a:r>
            <a:endParaRPr lang="fr-FR" sz="1600" b="1" u="sng" dirty="0" smtClean="0">
              <a:solidFill>
                <a:srgbClr val="C00000"/>
              </a:solidFill>
              <a:latin typeface="Times New Roman" pitchFamily="18" charset="0"/>
              <a:cs typeface="Times New Roman" pitchFamily="18" charset="0"/>
            </a:endParaRPr>
          </a:p>
          <a:p>
            <a:pPr lvl="0">
              <a:buNone/>
            </a:pPr>
            <a:r>
              <a:rPr lang="fr-FR" sz="1400" b="1" u="sng" dirty="0" smtClean="0">
                <a:solidFill>
                  <a:srgbClr val="C00000"/>
                </a:solidFill>
                <a:latin typeface="Times New Roman" pitchFamily="18" charset="0"/>
                <a:cs typeface="Times New Roman" pitchFamily="18" charset="0"/>
              </a:rPr>
              <a:t>Article 66 du code de la route :</a:t>
            </a:r>
            <a:endParaRPr lang="en-US" sz="1400" b="1" u="sng" dirty="0" smtClean="0">
              <a:solidFill>
                <a:srgbClr val="C00000"/>
              </a:solidFill>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Est puni d’un emprisonnement de </a:t>
            </a:r>
            <a:r>
              <a:rPr lang="fr-FR" sz="1400" strike="sngStrike" dirty="0" smtClean="0">
                <a:latin typeface="Times New Roman" pitchFamily="18" charset="0"/>
                <a:cs typeface="Times New Roman" pitchFamily="18" charset="0"/>
              </a:rPr>
              <a:t>un (01) an à cinq (05) ans et d’une amende de 50.000 à 150.000 DA </a:t>
            </a:r>
            <a:r>
              <a:rPr lang="fr-FR" sz="1400" dirty="0" smtClean="0">
                <a:latin typeface="Times New Roman" pitchFamily="18" charset="0"/>
                <a:cs typeface="Times New Roman" pitchFamily="18" charset="0"/>
              </a:rPr>
              <a:t>tout conducteur en état d’ivresse qui sous l’effet de substances ou de plantes classées comme stupéfiants aura commis le délit de blessures ou d’homicide involontaire. </a:t>
            </a:r>
            <a:endParaRPr lang="en-US" sz="1400" dirty="0" smtClean="0">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En cas de récidive, la peine est portée au double.</a:t>
            </a:r>
          </a:p>
          <a:p>
            <a:pPr>
              <a:buNone/>
            </a:pPr>
            <a:endParaRPr lang="en-US" sz="1400" dirty="0" smtClean="0">
              <a:latin typeface="Times New Roman" pitchFamily="18" charset="0"/>
              <a:cs typeface="Times New Roman" pitchFamily="18" charset="0"/>
            </a:endParaRPr>
          </a:p>
          <a:p>
            <a:pPr lvl="0">
              <a:buNone/>
            </a:pPr>
            <a:r>
              <a:rPr lang="fr-FR" sz="1400" b="1" u="sng" dirty="0" smtClean="0">
                <a:solidFill>
                  <a:srgbClr val="C00000"/>
                </a:solidFill>
                <a:latin typeface="Times New Roman" pitchFamily="18" charset="0"/>
                <a:cs typeface="Times New Roman" pitchFamily="18" charset="0"/>
              </a:rPr>
              <a:t>Article 67 du code de la route :</a:t>
            </a:r>
            <a:endParaRPr lang="en-US" sz="1400" b="1" dirty="0" smtClean="0">
              <a:solidFill>
                <a:srgbClr val="C00000"/>
              </a:solidFill>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Sera puni d’une peine d’emprisonnement de </a:t>
            </a:r>
            <a:r>
              <a:rPr lang="fr-FR" sz="1400" strike="sngStrike" dirty="0" smtClean="0">
                <a:latin typeface="Times New Roman" pitchFamily="18" charset="0"/>
                <a:cs typeface="Times New Roman" pitchFamily="18" charset="0"/>
              </a:rPr>
              <a:t>deux (02) mois à dix-huit (18) mois et d’une amande de 5000 à 50.000 DA </a:t>
            </a:r>
            <a:r>
              <a:rPr lang="fr-FR" sz="1400" dirty="0" smtClean="0">
                <a:latin typeface="Times New Roman" pitchFamily="18" charset="0"/>
                <a:cs typeface="Times New Roman" pitchFamily="18" charset="0"/>
              </a:rPr>
              <a:t>ou de l’une de ces deux peines seulement, toute personne qui aura conduit un véhicule ou accompagné un élève conducteur dans le cadre de l’apprentissage à titre gratuit ou à titre onéreux tel que défini par la présente loi, alors qu’elle se trouvait en état d’ivresse caractérisé par la présence d’alcool dans le sang égale ou supérieure à </a:t>
            </a:r>
            <a:r>
              <a:rPr lang="fr-FR" sz="1400" strike="sngStrike" dirty="0" smtClean="0">
                <a:effectLst>
                  <a:outerShdw blurRad="38100" dist="38100" dir="2700000" algn="tl">
                    <a:srgbClr val="000000">
                      <a:alpha val="43137"/>
                    </a:srgbClr>
                  </a:outerShdw>
                </a:effectLst>
                <a:latin typeface="Times New Roman" pitchFamily="18" charset="0"/>
                <a:cs typeface="Times New Roman" pitchFamily="18" charset="0"/>
              </a:rPr>
              <a:t>0.10 gr/l.</a:t>
            </a:r>
            <a:r>
              <a:rPr lang="fr-FR"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La même peine est infligée à toute personne qui aura conduit un véhicule sous l’effet de substances ou plantes classées comme stupéfiants.</a:t>
            </a:r>
            <a:endParaRPr lang="en-US" sz="1400" dirty="0" smtClean="0">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En cas de récidive, la peine est portée au double.</a:t>
            </a:r>
          </a:p>
          <a:p>
            <a:pPr algn="ctr">
              <a:buNone/>
            </a:pPr>
            <a:r>
              <a:rPr lang="fr-FR" sz="1400" b="1" u="sng" dirty="0" smtClean="0">
                <a:latin typeface="Times New Roman" pitchFamily="18" charset="0"/>
                <a:cs typeface="Times New Roman" pitchFamily="18" charset="0"/>
              </a:rPr>
              <a:t>Modifié en 2009</a:t>
            </a:r>
          </a:p>
          <a:p>
            <a:pPr algn="ctr">
              <a:buNone/>
            </a:pPr>
            <a:r>
              <a:rPr lang="fr-FR" sz="1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Le taux d’alcoolémie légale en Algérie est de </a:t>
            </a:r>
            <a:r>
              <a:rPr lang="fr-FR"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0,20g/l</a:t>
            </a:r>
            <a:r>
              <a:rPr lang="fr-FR" sz="1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0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fr-FR" sz="1400" dirty="0" smtClean="0">
              <a:latin typeface="Times New Roman" pitchFamily="18" charset="0"/>
              <a:cs typeface="Times New Roman" pitchFamily="18" charset="0"/>
            </a:endParaRPr>
          </a:p>
          <a:p>
            <a:pPr lvl="0">
              <a:buNone/>
            </a:pPr>
            <a:r>
              <a:rPr lang="fr-FR" sz="1400" b="1" u="sng" dirty="0" smtClean="0">
                <a:solidFill>
                  <a:srgbClr val="C00000"/>
                </a:solidFill>
                <a:latin typeface="Times New Roman" pitchFamily="18" charset="0"/>
                <a:cs typeface="Times New Roman" pitchFamily="18" charset="0"/>
              </a:rPr>
              <a:t>Article 68 du code de la route :</a:t>
            </a:r>
            <a:endParaRPr lang="en-US" sz="1400" b="1" dirty="0" smtClean="0">
              <a:solidFill>
                <a:srgbClr val="C00000"/>
              </a:solidFill>
              <a:latin typeface="Times New Roman" pitchFamily="18" charset="0"/>
              <a:cs typeface="Times New Roman" pitchFamily="18" charset="0"/>
            </a:endParaRPr>
          </a:p>
          <a:p>
            <a:pPr>
              <a:buNone/>
            </a:pPr>
            <a:r>
              <a:rPr lang="fr-FR" sz="1400" dirty="0" smtClean="0">
                <a:latin typeface="Times New Roman" pitchFamily="18" charset="0"/>
                <a:cs typeface="Times New Roman" pitchFamily="18" charset="0"/>
              </a:rPr>
              <a:t>   Sera puni d’une peine d’emprisonnement de </a:t>
            </a:r>
            <a:r>
              <a:rPr lang="fr-FR" sz="1400" strike="sngStrike" dirty="0" smtClean="0">
                <a:latin typeface="Times New Roman" pitchFamily="18" charset="0"/>
                <a:cs typeface="Times New Roman" pitchFamily="18" charset="0"/>
              </a:rPr>
              <a:t>deux (02) mois à dix-huit (18)     mois et d’une amande de 5000 à 50.000 DA</a:t>
            </a:r>
            <a:r>
              <a:rPr lang="fr-FR" sz="1400" dirty="0" smtClean="0">
                <a:latin typeface="Times New Roman" pitchFamily="18" charset="0"/>
                <a:cs typeface="Times New Roman" pitchFamily="18" charset="0"/>
              </a:rPr>
              <a:t> ou de l’une de ces deux peines seulement, tout conducteur qui aura refusé de se soumettre aux examens médicaux, cliniques et biologiques prévus à l’article 19.</a:t>
            </a:r>
            <a:endParaRPr lang="en-US" sz="1400" dirty="0" smtClean="0">
              <a:latin typeface="Times New Roman" pitchFamily="18" charset="0"/>
              <a:cs typeface="Times New Roman" pitchFamily="18" charset="0"/>
            </a:endParaRPr>
          </a:p>
          <a:p>
            <a:pPr marL="609600" indent="-609600" eaLnBrk="1" fontAlgn="auto" hangingPunct="1">
              <a:spcAft>
                <a:spcPts val="0"/>
              </a:spcAft>
              <a:buClr>
                <a:schemeClr val="tx1">
                  <a:shade val="95000"/>
                </a:schemeClr>
              </a:buClr>
              <a:buFont typeface="Wingdings" pitchFamily="2" charset="2"/>
              <a:buNone/>
              <a:defRPr/>
            </a:pPr>
            <a:endParaRPr lang="fr-FR" sz="2000" dirty="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42906" y="500042"/>
            <a:ext cx="9258300" cy="785818"/>
          </a:xfrm>
        </p:spPr>
        <p:txBody>
          <a:bodyPr>
            <a:normAutofit/>
          </a:bodyPr>
          <a:lstStyle/>
          <a:p>
            <a:pPr eaLnBrk="1" fontAlgn="auto" hangingPunct="1">
              <a:spcAft>
                <a:spcPts val="0"/>
              </a:spcAft>
              <a:defRPr/>
            </a:pPr>
            <a:r>
              <a:rPr lang="fr-FR" sz="2000" b="1" u="sng" dirty="0" smtClean="0">
                <a:latin typeface="Times New Roman" pitchFamily="18" charset="0"/>
                <a:cs typeface="Times New Roman" pitchFamily="18" charset="0"/>
              </a:rPr>
              <a:t>VI/- LEGISLATION</a:t>
            </a:r>
            <a:r>
              <a:rPr lang="fr-FR" sz="2000" b="1" u="sng" dirty="0">
                <a:latin typeface="Times New Roman" pitchFamily="18" charset="0"/>
                <a:cs typeface="Times New Roman" pitchFamily="18" charset="0"/>
              </a:rPr>
              <a:t> :</a:t>
            </a:r>
          </a:p>
        </p:txBody>
      </p:sp>
      <p:sp>
        <p:nvSpPr>
          <p:cNvPr id="21507" name="Rectangle 3"/>
          <p:cNvSpPr>
            <a:spLocks noGrp="1" noChangeArrowheads="1"/>
          </p:cNvSpPr>
          <p:nvPr>
            <p:ph idx="1"/>
          </p:nvPr>
        </p:nvSpPr>
        <p:spPr>
          <a:xfrm>
            <a:off x="482170" y="1285884"/>
            <a:ext cx="9483395" cy="5429264"/>
          </a:xfrm>
        </p:spPr>
        <p:txBody>
          <a:bodyPr>
            <a:normAutofit lnSpcReduction="10000"/>
          </a:bodyPr>
          <a:lstStyle/>
          <a:p>
            <a:pPr>
              <a:buNone/>
            </a:pPr>
            <a:r>
              <a:rPr lang="fr-FR" sz="1600" b="1" u="sng" dirty="0" smtClean="0">
                <a:solidFill>
                  <a:srgbClr val="C00000"/>
                </a:solidFill>
                <a:latin typeface="Times New Roman" pitchFamily="18" charset="0"/>
                <a:cs typeface="Times New Roman" pitchFamily="18" charset="0"/>
              </a:rPr>
              <a:t>Ordonnance n° 09-03 du 29 </a:t>
            </a:r>
            <a:r>
              <a:rPr lang="fr-FR" sz="1600" b="1" u="sng" dirty="0" err="1" smtClean="0">
                <a:solidFill>
                  <a:srgbClr val="C00000"/>
                </a:solidFill>
                <a:latin typeface="Times New Roman" pitchFamily="18" charset="0"/>
                <a:cs typeface="Times New Roman" pitchFamily="18" charset="0"/>
              </a:rPr>
              <a:t>Rajab</a:t>
            </a:r>
            <a:r>
              <a:rPr lang="fr-FR" sz="1600" b="1" u="sng" dirty="0" smtClean="0">
                <a:solidFill>
                  <a:srgbClr val="C00000"/>
                </a:solidFill>
                <a:latin typeface="Times New Roman" pitchFamily="18" charset="0"/>
                <a:cs typeface="Times New Roman" pitchFamily="18" charset="0"/>
              </a:rPr>
              <a:t> 1430 correspondant au 22 juillet 2009 modifiant et complétant la loi n° 01-14 du 29 </a:t>
            </a:r>
            <a:r>
              <a:rPr lang="fr-FR" sz="1600" b="1" u="sng" dirty="0" err="1" smtClean="0">
                <a:solidFill>
                  <a:srgbClr val="C00000"/>
                </a:solidFill>
                <a:latin typeface="Times New Roman" pitchFamily="18" charset="0"/>
                <a:cs typeface="Times New Roman" pitchFamily="18" charset="0"/>
              </a:rPr>
              <a:t>Joumada</a:t>
            </a:r>
            <a:r>
              <a:rPr lang="fr-FR" sz="1600" b="1" u="sng" dirty="0" smtClean="0">
                <a:solidFill>
                  <a:srgbClr val="C00000"/>
                </a:solidFill>
                <a:latin typeface="Times New Roman" pitchFamily="18" charset="0"/>
                <a:cs typeface="Times New Roman" pitchFamily="18" charset="0"/>
              </a:rPr>
              <a:t> El </a:t>
            </a:r>
            <a:r>
              <a:rPr lang="fr-FR" sz="1600" b="1" u="sng" dirty="0" err="1" smtClean="0">
                <a:solidFill>
                  <a:srgbClr val="C00000"/>
                </a:solidFill>
                <a:latin typeface="Times New Roman" pitchFamily="18" charset="0"/>
                <a:cs typeface="Times New Roman" pitchFamily="18" charset="0"/>
              </a:rPr>
              <a:t>Oula</a:t>
            </a:r>
            <a:r>
              <a:rPr lang="fr-FR" sz="1600" b="1" u="sng" dirty="0" smtClean="0">
                <a:solidFill>
                  <a:srgbClr val="C00000"/>
                </a:solidFill>
                <a:latin typeface="Times New Roman" pitchFamily="18" charset="0"/>
                <a:cs typeface="Times New Roman" pitchFamily="18" charset="0"/>
              </a:rPr>
              <a:t> 1422 correspondant au 19 août 2001 relative à l’organisation, la sécurité et la police de la circulation routière.(code de la route)</a:t>
            </a:r>
          </a:p>
          <a:p>
            <a:pPr>
              <a:buNone/>
            </a:pPr>
            <a:endParaRPr lang="fr-FR" sz="1600" b="1" u="sng" dirty="0" smtClean="0">
              <a:solidFill>
                <a:srgbClr val="C00000"/>
              </a:solidFill>
              <a:latin typeface="Times New Roman" pitchFamily="18" charset="0"/>
              <a:cs typeface="Times New Roman" pitchFamily="18" charset="0"/>
            </a:endParaRPr>
          </a:p>
          <a:p>
            <a:pPr>
              <a:buNone/>
            </a:pPr>
            <a:r>
              <a:rPr lang="fr-FR" sz="1600" b="1" u="sng" dirty="0" smtClean="0">
                <a:solidFill>
                  <a:srgbClr val="C00000"/>
                </a:solidFill>
                <a:latin typeface="Times New Roman" pitchFamily="18" charset="0"/>
                <a:cs typeface="Times New Roman" pitchFamily="18" charset="0"/>
              </a:rPr>
              <a:t>Art. 8. </a:t>
            </a:r>
            <a:r>
              <a:rPr lang="fr-FR" sz="1600" dirty="0" smtClean="0">
                <a:latin typeface="Times New Roman" pitchFamily="18" charset="0"/>
                <a:cs typeface="Times New Roman" pitchFamily="18" charset="0"/>
              </a:rPr>
              <a:t>. Les dispositions de l’article 19 de la loi n° 01-14 du 29 </a:t>
            </a:r>
            <a:r>
              <a:rPr lang="fr-FR" sz="1600" dirty="0" err="1" smtClean="0">
                <a:latin typeface="Times New Roman" pitchFamily="18" charset="0"/>
                <a:cs typeface="Times New Roman" pitchFamily="18" charset="0"/>
              </a:rPr>
              <a:t>Joumada</a:t>
            </a:r>
            <a:r>
              <a:rPr lang="fr-FR" sz="1600" dirty="0" smtClean="0">
                <a:latin typeface="Times New Roman" pitchFamily="18" charset="0"/>
                <a:cs typeface="Times New Roman" pitchFamily="18" charset="0"/>
              </a:rPr>
              <a:t> El </a:t>
            </a:r>
            <a:r>
              <a:rPr lang="fr-FR" sz="1600" dirty="0" err="1" smtClean="0">
                <a:latin typeface="Times New Roman" pitchFamily="18" charset="0"/>
                <a:cs typeface="Times New Roman" pitchFamily="18" charset="0"/>
              </a:rPr>
              <a:t>Oula</a:t>
            </a:r>
            <a:r>
              <a:rPr lang="fr-FR" sz="1600" dirty="0" smtClean="0">
                <a:latin typeface="Times New Roman" pitchFamily="18" charset="0"/>
                <a:cs typeface="Times New Roman" pitchFamily="18" charset="0"/>
              </a:rPr>
              <a:t> 1422 correspondant au 19 août 2001, susvisée, sont modifiées, complétées et rédigées comme suit :</a:t>
            </a:r>
          </a:p>
          <a:p>
            <a:pPr>
              <a:buNone/>
            </a:pPr>
            <a:r>
              <a:rPr lang="fr-FR" sz="1600" dirty="0" smtClean="0">
                <a:latin typeface="Times New Roman" pitchFamily="18" charset="0"/>
                <a:cs typeface="Times New Roman" pitchFamily="18" charset="0"/>
              </a:rPr>
              <a:t>« Art. 19. . En cas d’accident corporel de la circulation routière, les officiers et les agents de la police judiciaire soumettent tout conducteur ou accompagnateur d’un élève conducteur présumé en état </a:t>
            </a:r>
            <a:r>
              <a:rPr lang="fr-FR" sz="1600" dirty="0" smtClean="0">
                <a:solidFill>
                  <a:srgbClr val="C00000"/>
                </a:solidFill>
                <a:latin typeface="Times New Roman" pitchFamily="18" charset="0"/>
                <a:cs typeface="Times New Roman" pitchFamily="18" charset="0"/>
              </a:rPr>
              <a:t>d’ivresse impliqué dans l’accident à des épreuves de dépistage de l’imprégnation alcoolique par la méthode de l’expiration d’air </a:t>
            </a:r>
            <a:r>
              <a:rPr lang="fr-FR" sz="1600" dirty="0" smtClean="0">
                <a:latin typeface="Times New Roman" pitchFamily="18" charset="0"/>
                <a:cs typeface="Times New Roman" pitchFamily="18" charset="0"/>
              </a:rPr>
              <a:t>et la détection de la consommation de drogues ou de stupéfiants par le dispositif d’analyse salivaire.</a:t>
            </a:r>
          </a:p>
          <a:p>
            <a:pPr>
              <a:buNone/>
            </a:pPr>
            <a:r>
              <a:rPr lang="fr-FR" sz="1600" dirty="0" smtClean="0">
                <a:latin typeface="Times New Roman" pitchFamily="18" charset="0"/>
                <a:cs typeface="Times New Roman" pitchFamily="18" charset="0"/>
              </a:rPr>
              <a:t>Lorsque les épreuves de </a:t>
            </a:r>
            <a:r>
              <a:rPr lang="fr-FR" sz="1600" dirty="0" smtClean="0">
                <a:solidFill>
                  <a:srgbClr val="C00000"/>
                </a:solidFill>
                <a:latin typeface="Times New Roman" pitchFamily="18" charset="0"/>
                <a:cs typeface="Times New Roman" pitchFamily="18" charset="0"/>
              </a:rPr>
              <a:t>dépistage</a:t>
            </a:r>
            <a:r>
              <a:rPr lang="fr-FR" sz="1600" dirty="0" smtClean="0">
                <a:latin typeface="Times New Roman" pitchFamily="18" charset="0"/>
                <a:cs typeface="Times New Roman" pitchFamily="18" charset="0"/>
              </a:rPr>
              <a:t> permettront de présumer d’un état alcoolique ou sous l’effet de drogues ou stupéfiants, ou lorsque le conducteur ou l’accompagnateur de l’élève conducteur aura contesté les résultats de ces épreuves ou refusé de les subir, les officiers ou agents de la police judiciaire feront procéder aux </a:t>
            </a:r>
            <a:r>
              <a:rPr lang="fr-FR" sz="1600" dirty="0" smtClean="0">
                <a:solidFill>
                  <a:srgbClr val="C00000"/>
                </a:solidFill>
                <a:latin typeface="Times New Roman" pitchFamily="18" charset="0"/>
                <a:cs typeface="Times New Roman" pitchFamily="18" charset="0"/>
              </a:rPr>
              <a:t>vérifications médicales, cliniques et biologiques destinées à en administrer la preuve </a:t>
            </a:r>
            <a:r>
              <a:rPr lang="fr-FR" sz="1600" dirty="0" smtClean="0">
                <a:latin typeface="Times New Roman" pitchFamily="18" charset="0"/>
                <a:cs typeface="Times New Roman" pitchFamily="18" charset="0"/>
              </a:rPr>
              <a:t>».</a:t>
            </a:r>
          </a:p>
          <a:p>
            <a:pPr algn="ctr">
              <a:buNone/>
            </a:pPr>
            <a:r>
              <a:rPr lang="fr-FR" sz="1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Le taux d’alcoolémie légale en Algérie est de </a:t>
            </a:r>
            <a:r>
              <a:rPr lang="fr-FR"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0,20g/l</a:t>
            </a:r>
            <a:r>
              <a:rPr lang="fr-FR" sz="1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lvl="0">
              <a:buNone/>
            </a:pPr>
            <a:r>
              <a:rPr lang="fr-FR" sz="1600" b="1" u="sng" dirty="0" smtClean="0">
                <a:solidFill>
                  <a:srgbClr val="C00000"/>
                </a:solidFill>
                <a:latin typeface="Times New Roman" pitchFamily="18" charset="0"/>
                <a:cs typeface="Times New Roman" pitchFamily="18" charset="0"/>
              </a:rPr>
              <a:t>Article  3 du code de la route :</a:t>
            </a:r>
            <a:endParaRPr lang="en-US" sz="1600" b="1" u="sng" dirty="0" smtClean="0">
              <a:solidFill>
                <a:srgbClr val="C00000"/>
              </a:solidFill>
              <a:latin typeface="Times New Roman" pitchFamily="18" charset="0"/>
              <a:cs typeface="Times New Roman" pitchFamily="18" charset="0"/>
            </a:endParaRPr>
          </a:p>
          <a:p>
            <a:pPr>
              <a:buFont typeface="Wingdings" pitchFamily="2" charset="2"/>
              <a:buChar char="§"/>
            </a:pPr>
            <a:r>
              <a:rPr lang="fr-FR" sz="1600" b="1" u="sng" dirty="0" smtClean="0">
                <a:solidFill>
                  <a:srgbClr val="C00000"/>
                </a:solidFill>
                <a:latin typeface="Times New Roman" pitchFamily="18" charset="0"/>
                <a:cs typeface="Times New Roman" pitchFamily="18" charset="0"/>
              </a:rPr>
              <a:t>Etat d’ivresse : </a:t>
            </a:r>
            <a:r>
              <a:rPr lang="fr-FR" sz="1600" b="1" dirty="0" smtClean="0">
                <a:latin typeface="Times New Roman" pitchFamily="18" charset="0"/>
                <a:cs typeface="Times New Roman" pitchFamily="18" charset="0"/>
              </a:rPr>
              <a:t>état se caractérisant par la présence d</a:t>
            </a:r>
            <a:r>
              <a:rPr lang="fr-FR" sz="1600" dirty="0" smtClean="0">
                <a:latin typeface="Times New Roman" pitchFamily="18" charset="0"/>
                <a:cs typeface="Times New Roman" pitchFamily="18" charset="0"/>
              </a:rPr>
              <a:t>'alcool dans le sang à un taux égal ou supérieur à </a:t>
            </a:r>
            <a:r>
              <a:rPr lang="fr-FR" sz="1600" b="1" u="sng" dirty="0" smtClean="0">
                <a:solidFill>
                  <a:srgbClr val="C00000"/>
                </a:solidFill>
                <a:latin typeface="Times New Roman" pitchFamily="18" charset="0"/>
                <a:cs typeface="Times New Roman" pitchFamily="18" charset="0"/>
              </a:rPr>
              <a:t>0,20</a:t>
            </a:r>
            <a:r>
              <a:rPr lang="fr-FR" sz="1600" dirty="0" smtClean="0">
                <a:latin typeface="Times New Roman" pitchFamily="18" charset="0"/>
                <a:cs typeface="Times New Roman" pitchFamily="18" charset="0"/>
              </a:rPr>
              <a:t> g pour mille (1000 ml) ;</a:t>
            </a:r>
          </a:p>
          <a:p>
            <a:pPr>
              <a:buFont typeface="Wingdings" pitchFamily="2" charset="2"/>
              <a:buChar char="§"/>
            </a:pPr>
            <a:r>
              <a:rPr lang="fr-FR" sz="1600" b="1" u="sng" dirty="0" smtClean="0">
                <a:solidFill>
                  <a:srgbClr val="C00000"/>
                </a:solidFill>
                <a:latin typeface="Times New Roman" pitchFamily="18" charset="0"/>
                <a:cs typeface="Times New Roman" pitchFamily="18" charset="0"/>
              </a:rPr>
              <a:t>Alcootest :</a:t>
            </a:r>
            <a:r>
              <a:rPr lang="fr-FR" sz="1600" b="1" dirty="0" smtClean="0">
                <a:latin typeface="Times New Roman" pitchFamily="18" charset="0"/>
                <a:cs typeface="Times New Roman" pitchFamily="18" charset="0"/>
              </a:rPr>
              <a:t> appareil portatif permettant de vérifier </a:t>
            </a:r>
            <a:r>
              <a:rPr lang="fr-FR" sz="1600" dirty="0" smtClean="0">
                <a:latin typeface="Times New Roman" pitchFamily="18" charset="0"/>
                <a:cs typeface="Times New Roman" pitchFamily="18" charset="0"/>
              </a:rPr>
              <a:t>instantanément la présence d’alcool dans l’organisme d’une personne, à travers l.air expiré ;</a:t>
            </a:r>
          </a:p>
          <a:p>
            <a:pPr>
              <a:buFont typeface="Wingdings" pitchFamily="2" charset="2"/>
              <a:buChar char="§"/>
            </a:pPr>
            <a:r>
              <a:rPr lang="fr-FR" sz="1600" b="1" u="sng" dirty="0" smtClean="0">
                <a:solidFill>
                  <a:srgbClr val="C00000"/>
                </a:solidFill>
                <a:latin typeface="Times New Roman" pitchFamily="18" charset="0"/>
                <a:cs typeface="Times New Roman" pitchFamily="18" charset="0"/>
              </a:rPr>
              <a:t>Ethylomètre : </a:t>
            </a:r>
            <a:r>
              <a:rPr lang="fr-FR" sz="1600" b="1" dirty="0" smtClean="0">
                <a:latin typeface="Times New Roman" pitchFamily="18" charset="0"/>
                <a:cs typeface="Times New Roman" pitchFamily="18" charset="0"/>
              </a:rPr>
              <a:t>appareil qui permet la mesure </a:t>
            </a:r>
            <a:r>
              <a:rPr lang="fr-FR" sz="1600" dirty="0" smtClean="0">
                <a:latin typeface="Times New Roman" pitchFamily="18" charset="0"/>
                <a:cs typeface="Times New Roman" pitchFamily="18" charset="0"/>
              </a:rPr>
              <a:t>immédiate et précise du taux d’alcool par analyse de l.air expiré.</a:t>
            </a:r>
          </a:p>
          <a:p>
            <a:pPr marL="609600" indent="-609600" eaLnBrk="1" fontAlgn="auto" hangingPunct="1">
              <a:spcAft>
                <a:spcPts val="0"/>
              </a:spcAft>
              <a:buClr>
                <a:schemeClr val="tx1">
                  <a:shade val="95000"/>
                </a:schemeClr>
              </a:buClr>
              <a:buFont typeface="Wingdings" pitchFamily="2" charset="2"/>
              <a:buNone/>
              <a:defRPr/>
            </a:pPr>
            <a:endParaRPr lang="fr-FR" sz="2000" dirty="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42906" y="500042"/>
            <a:ext cx="9258300" cy="785818"/>
          </a:xfrm>
        </p:spPr>
        <p:txBody>
          <a:bodyPr>
            <a:normAutofit/>
          </a:bodyPr>
          <a:lstStyle/>
          <a:p>
            <a:pPr eaLnBrk="1" fontAlgn="auto" hangingPunct="1">
              <a:spcAft>
                <a:spcPts val="0"/>
              </a:spcAft>
              <a:defRPr/>
            </a:pPr>
            <a:r>
              <a:rPr lang="fr-FR" sz="2000" b="1" u="sng" dirty="0" smtClean="0">
                <a:latin typeface="Times New Roman" pitchFamily="18" charset="0"/>
                <a:cs typeface="Times New Roman" pitchFamily="18" charset="0"/>
              </a:rPr>
              <a:t>VI/- LEGISLATION</a:t>
            </a:r>
            <a:r>
              <a:rPr lang="fr-FR" sz="2000" b="1" u="sng" dirty="0">
                <a:latin typeface="Times New Roman" pitchFamily="18" charset="0"/>
                <a:cs typeface="Times New Roman" pitchFamily="18" charset="0"/>
              </a:rPr>
              <a:t> :</a:t>
            </a:r>
          </a:p>
        </p:txBody>
      </p:sp>
      <p:sp>
        <p:nvSpPr>
          <p:cNvPr id="21507" name="Rectangle 3"/>
          <p:cNvSpPr>
            <a:spLocks noGrp="1" noChangeArrowheads="1"/>
          </p:cNvSpPr>
          <p:nvPr>
            <p:ph idx="1"/>
          </p:nvPr>
        </p:nvSpPr>
        <p:spPr>
          <a:xfrm>
            <a:off x="241067" y="1214422"/>
            <a:ext cx="9885233" cy="5500726"/>
          </a:xfrm>
        </p:spPr>
        <p:txBody>
          <a:bodyPr>
            <a:noAutofit/>
          </a:bodyPr>
          <a:lstStyle/>
          <a:p>
            <a:pPr>
              <a:buNone/>
            </a:pPr>
            <a:r>
              <a:rPr lang="fr-FR" sz="1600" b="1" u="sng" dirty="0" smtClean="0">
                <a:solidFill>
                  <a:srgbClr val="C00000"/>
                </a:solidFill>
                <a:latin typeface="Times New Roman" pitchFamily="18" charset="0"/>
                <a:cs typeface="Times New Roman" pitchFamily="18" charset="0"/>
              </a:rPr>
              <a:t>Art. 68.</a:t>
            </a:r>
            <a:r>
              <a:rPr lang="fr-FR" sz="1600" dirty="0" smtClean="0">
                <a:latin typeface="Times New Roman" pitchFamily="18" charset="0"/>
                <a:cs typeface="Times New Roman" pitchFamily="18" charset="0"/>
              </a:rPr>
              <a:t> . Est puni d’un emprisonnement de </a:t>
            </a:r>
            <a:r>
              <a:rPr lang="fr-FR" sz="1600" dirty="0" smtClean="0">
                <a:solidFill>
                  <a:srgbClr val="C00000"/>
                </a:solidFill>
                <a:latin typeface="Times New Roman" pitchFamily="18" charset="0"/>
                <a:cs typeface="Times New Roman" pitchFamily="18" charset="0"/>
              </a:rPr>
              <a:t>deux (2) ans à cinq (5) ans </a:t>
            </a:r>
            <a:r>
              <a:rPr lang="fr-FR" sz="1600" dirty="0" smtClean="0">
                <a:latin typeface="Times New Roman" pitchFamily="18" charset="0"/>
                <a:cs typeface="Times New Roman" pitchFamily="18" charset="0"/>
              </a:rPr>
              <a:t>et </a:t>
            </a:r>
            <a:r>
              <a:rPr lang="fr-FR" sz="1600" b="1" dirty="0" smtClean="0">
                <a:solidFill>
                  <a:srgbClr val="C00000"/>
                </a:solidFill>
                <a:latin typeface="Times New Roman" pitchFamily="18" charset="0"/>
                <a:cs typeface="Times New Roman" pitchFamily="18" charset="0"/>
              </a:rPr>
              <a:t>d’une amende de 100.000 DA à 300.000 DA,</a:t>
            </a:r>
            <a:r>
              <a:rPr lang="fr-FR" sz="1600" dirty="0" smtClean="0">
                <a:latin typeface="Times New Roman" pitchFamily="18" charset="0"/>
                <a:cs typeface="Times New Roman" pitchFamily="18" charset="0"/>
              </a:rPr>
              <a:t> tout conducteur en </a:t>
            </a:r>
            <a:r>
              <a:rPr lang="fr-FR" sz="1600" b="1" dirty="0" smtClean="0">
                <a:solidFill>
                  <a:srgbClr val="C00000"/>
                </a:solidFill>
                <a:latin typeface="Times New Roman" pitchFamily="18" charset="0"/>
                <a:cs typeface="Times New Roman" pitchFamily="18" charset="0"/>
              </a:rPr>
              <a:t>état d’ivresse</a:t>
            </a:r>
            <a:r>
              <a:rPr lang="fr-FR" sz="1600" dirty="0" smtClean="0">
                <a:latin typeface="Times New Roman" pitchFamily="18" charset="0"/>
                <a:cs typeface="Times New Roman" pitchFamily="18" charset="0"/>
              </a:rPr>
              <a:t> ou sous l’effet de substances ou de plantes classées comme stupéfiants qui commet un </a:t>
            </a:r>
            <a:r>
              <a:rPr lang="fr-FR" sz="1600" dirty="0" smtClean="0">
                <a:solidFill>
                  <a:srgbClr val="C00000"/>
                </a:solidFill>
                <a:latin typeface="Times New Roman" pitchFamily="18" charset="0"/>
                <a:cs typeface="Times New Roman" pitchFamily="18" charset="0"/>
              </a:rPr>
              <a:t>homicide involontaire</a:t>
            </a:r>
            <a:r>
              <a:rPr lang="fr-FR" sz="1600" dirty="0" smtClean="0">
                <a:latin typeface="Times New Roman" pitchFamily="18" charset="0"/>
                <a:cs typeface="Times New Roman" pitchFamily="18" charset="0"/>
              </a:rPr>
              <a:t>.</a:t>
            </a:r>
          </a:p>
          <a:p>
            <a:pPr>
              <a:buNone/>
            </a:pPr>
            <a:r>
              <a:rPr lang="fr-FR" sz="1600" dirty="0" smtClean="0">
                <a:latin typeface="Times New Roman" pitchFamily="18" charset="0"/>
                <a:cs typeface="Times New Roman" pitchFamily="18" charset="0"/>
              </a:rPr>
              <a:t> Lorsque le véhicule ayant servi à commettre </a:t>
            </a:r>
            <a:r>
              <a:rPr lang="fr-FR" sz="1600" dirty="0" smtClean="0">
                <a:solidFill>
                  <a:srgbClr val="C00000"/>
                </a:solidFill>
                <a:latin typeface="Times New Roman" pitchFamily="18" charset="0"/>
                <a:cs typeface="Times New Roman" pitchFamily="18" charset="0"/>
              </a:rPr>
              <a:t>l’homicide involontaire</a:t>
            </a:r>
            <a:r>
              <a:rPr lang="fr-FR" sz="1600" dirty="0" smtClean="0">
                <a:latin typeface="Times New Roman" pitchFamily="18" charset="0"/>
                <a:cs typeface="Times New Roman" pitchFamily="18" charset="0"/>
              </a:rPr>
              <a:t> relève des catégories de poids lourds, du transport en commun, ou du transport de matières dangereuses, le conducteur est puni d’un emprisonnement de cinq (5) ans à dix (10) ans et d.une amende de </a:t>
            </a:r>
            <a:r>
              <a:rPr lang="pt-BR" sz="1600" dirty="0" smtClean="0">
                <a:latin typeface="Times New Roman" pitchFamily="18" charset="0"/>
                <a:cs typeface="Times New Roman" pitchFamily="18" charset="0"/>
              </a:rPr>
              <a:t>500.000 DA à 1.000.000 DA.</a:t>
            </a:r>
          </a:p>
          <a:p>
            <a:pPr>
              <a:buNone/>
            </a:pPr>
            <a:r>
              <a:rPr lang="fr-FR" sz="1600" b="1" u="sng" dirty="0" smtClean="0">
                <a:solidFill>
                  <a:srgbClr val="C00000"/>
                </a:solidFill>
                <a:latin typeface="Times New Roman" pitchFamily="18" charset="0"/>
                <a:cs typeface="Times New Roman" pitchFamily="18" charset="0"/>
              </a:rPr>
              <a:t>Art. 70. </a:t>
            </a:r>
            <a:r>
              <a:rPr lang="fr-FR" sz="1600" dirty="0" smtClean="0">
                <a:latin typeface="Times New Roman" pitchFamily="18" charset="0"/>
                <a:cs typeface="Times New Roman" pitchFamily="18" charset="0"/>
              </a:rPr>
              <a:t>. Est puni d’un emprisonnement </a:t>
            </a:r>
            <a:r>
              <a:rPr lang="fr-FR" sz="1600" b="1" dirty="0" smtClean="0">
                <a:solidFill>
                  <a:srgbClr val="C00000"/>
                </a:solidFill>
                <a:latin typeface="Times New Roman" pitchFamily="18" charset="0"/>
                <a:cs typeface="Times New Roman" pitchFamily="18" charset="0"/>
              </a:rPr>
              <a:t>d’un (1) an à trois (3) ans</a:t>
            </a:r>
            <a:r>
              <a:rPr lang="fr-FR" sz="1600" dirty="0" smtClean="0">
                <a:latin typeface="Times New Roman" pitchFamily="18" charset="0"/>
                <a:cs typeface="Times New Roman" pitchFamily="18" charset="0"/>
              </a:rPr>
              <a:t> et d.une amende de </a:t>
            </a:r>
            <a:r>
              <a:rPr lang="fr-FR" sz="1600" b="1" dirty="0" smtClean="0">
                <a:solidFill>
                  <a:srgbClr val="C00000"/>
                </a:solidFill>
                <a:latin typeface="Times New Roman" pitchFamily="18" charset="0"/>
                <a:cs typeface="Times New Roman" pitchFamily="18" charset="0"/>
              </a:rPr>
              <a:t>50.000 DA à 150.000 DA </a:t>
            </a:r>
            <a:r>
              <a:rPr lang="fr-FR" sz="1600" dirty="0" smtClean="0">
                <a:latin typeface="Times New Roman" pitchFamily="18" charset="0"/>
                <a:cs typeface="Times New Roman" pitchFamily="18" charset="0"/>
              </a:rPr>
              <a:t>tout conducteur en </a:t>
            </a:r>
            <a:r>
              <a:rPr lang="fr-FR" sz="1600" dirty="0" smtClean="0">
                <a:solidFill>
                  <a:srgbClr val="C00000"/>
                </a:solidFill>
                <a:latin typeface="Times New Roman" pitchFamily="18" charset="0"/>
                <a:cs typeface="Times New Roman" pitchFamily="18" charset="0"/>
              </a:rPr>
              <a:t>état d’ivresse </a:t>
            </a:r>
            <a:r>
              <a:rPr lang="fr-FR" sz="1600" dirty="0" smtClean="0">
                <a:latin typeface="Times New Roman" pitchFamily="18" charset="0"/>
                <a:cs typeface="Times New Roman" pitchFamily="18" charset="0"/>
              </a:rPr>
              <a:t>ou sous l’effet de substances ou de plantes classées comme stupéfiants qui commet un </a:t>
            </a:r>
            <a:r>
              <a:rPr lang="fr-FR" sz="1600" dirty="0" smtClean="0">
                <a:solidFill>
                  <a:srgbClr val="C00000"/>
                </a:solidFill>
                <a:latin typeface="Times New Roman" pitchFamily="18" charset="0"/>
                <a:cs typeface="Times New Roman" pitchFamily="18" charset="0"/>
              </a:rPr>
              <a:t>délit de blessures involontaires</a:t>
            </a:r>
            <a:r>
              <a:rPr lang="fr-FR" sz="1600" dirty="0" smtClean="0">
                <a:latin typeface="Times New Roman" pitchFamily="18" charset="0"/>
                <a:cs typeface="Times New Roman" pitchFamily="18" charset="0"/>
              </a:rPr>
              <a:t>.</a:t>
            </a:r>
          </a:p>
          <a:p>
            <a:pPr>
              <a:buNone/>
            </a:pPr>
            <a:r>
              <a:rPr lang="fr-FR" sz="1600" b="1" u="sng" dirty="0" smtClean="0">
                <a:solidFill>
                  <a:srgbClr val="C00000"/>
                </a:solidFill>
                <a:latin typeface="Times New Roman" pitchFamily="18" charset="0"/>
                <a:cs typeface="Times New Roman" pitchFamily="18" charset="0"/>
              </a:rPr>
              <a:t>Art. 74. </a:t>
            </a:r>
            <a:r>
              <a:rPr lang="fr-FR" sz="1600" dirty="0" smtClean="0">
                <a:latin typeface="Times New Roman" pitchFamily="18" charset="0"/>
                <a:cs typeface="Times New Roman" pitchFamily="18" charset="0"/>
              </a:rPr>
              <a:t>. Est punie d’un d’emprisonnement de six (6) mois à deux (2) ans et d.une amende de 50.000 DA à 100.000 DA toute personne qui a conduit un véhicule ou accompagné un élève conducteur dans le cadre de l’apprentissage à titre gratuit ou à titre onéreux, tel que défini par la présente loi, alors qu’elle se trouvait en état d’ivresse. </a:t>
            </a:r>
          </a:p>
          <a:p>
            <a:pPr>
              <a:buNone/>
            </a:pPr>
            <a:r>
              <a:rPr lang="fr-FR" sz="1600" dirty="0" smtClean="0">
                <a:latin typeface="Times New Roman" pitchFamily="18" charset="0"/>
                <a:cs typeface="Times New Roman" pitchFamily="18" charset="0"/>
              </a:rPr>
              <a:t>La même peine est infligée à toute personne qui conduit un véhicule sous l’effet de substances ou plantes classées comme stupéfiants.</a:t>
            </a:r>
          </a:p>
          <a:p>
            <a:pPr>
              <a:buNone/>
            </a:pPr>
            <a:r>
              <a:rPr lang="fr-FR" sz="1600" b="1" u="sng" dirty="0" smtClean="0">
                <a:solidFill>
                  <a:srgbClr val="C00000"/>
                </a:solidFill>
                <a:latin typeface="Times New Roman" pitchFamily="18" charset="0"/>
                <a:cs typeface="Times New Roman" pitchFamily="18" charset="0"/>
              </a:rPr>
              <a:t>Art. 75.</a:t>
            </a:r>
            <a:r>
              <a:rPr lang="fr-FR" sz="1600" dirty="0" smtClean="0">
                <a:latin typeface="Times New Roman" pitchFamily="18" charset="0"/>
                <a:cs typeface="Times New Roman" pitchFamily="18" charset="0"/>
              </a:rPr>
              <a:t> . Est puni d’un d’emprisonnement de six (6) mois à deux (2) ans et d.une amende de 50.000 DA à 100.000 DA tout conducteur ou accompagnateur d’un élève conducteur qui </a:t>
            </a:r>
            <a:r>
              <a:rPr lang="fr-FR" sz="1600" b="1" u="sng" dirty="0" smtClean="0">
                <a:solidFill>
                  <a:srgbClr val="C00000"/>
                </a:solidFill>
                <a:latin typeface="Times New Roman" pitchFamily="18" charset="0"/>
                <a:cs typeface="Times New Roman" pitchFamily="18" charset="0"/>
              </a:rPr>
              <a:t>refuse de se soumettre aux examens médicaux, cliniques et biologiques prévus à l’article 19 ci-dessus</a:t>
            </a:r>
            <a:r>
              <a:rPr lang="fr-FR" sz="16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28592" y="2571744"/>
            <a:ext cx="9715532" cy="2071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kumimoji="0" lang="fr-FR" sz="11500" kern="0" dirty="0" smtClean="0">
                <a:solidFill>
                  <a:schemeClr val="tx2"/>
                </a:solidFill>
                <a:effectLst/>
                <a:latin typeface="Algerian" pitchFamily="82" charset="0"/>
              </a:rPr>
              <a:t>MERCI</a:t>
            </a:r>
            <a:endParaRPr kumimoji="0" lang="fr-FR" sz="11500" i="0" strike="noStrike" kern="0" cap="none" spc="0" normalizeH="0" baseline="0" noProof="0" dirty="0" smtClean="0">
              <a:ln>
                <a:noFill/>
              </a:ln>
              <a:solidFill>
                <a:schemeClr val="tx2"/>
              </a:solidFill>
              <a:effectLst/>
              <a:uLnTx/>
              <a:uFillTx/>
              <a:latin typeface="Algerian" pitchFamily="82" charset="0"/>
            </a:endParaRPr>
          </a:p>
          <a:p>
            <a:endParaRPr kumimoji="0" lang="fr-FR" sz="2800" u="sng" kern="0" dirty="0" smtClean="0">
              <a:effectLst/>
              <a:latin typeface="+mn-lt"/>
            </a:endParaRPr>
          </a:p>
          <a:p>
            <a:r>
              <a:rPr lang="fr-FR" dirty="0" smtClean="0"/>
              <a:t> </a:t>
            </a: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857232"/>
            <a:ext cx="9258300" cy="419100"/>
          </a:xfrm>
        </p:spPr>
        <p:txBody>
          <a:bodyPr>
            <a:noAutofit/>
          </a:bodyPr>
          <a:lstStyle/>
          <a:p>
            <a:pPr eaLnBrk="1" fontAlgn="auto" hangingPunct="1">
              <a:spcAft>
                <a:spcPts val="0"/>
              </a:spcAft>
              <a:defRPr/>
            </a:pPr>
            <a:r>
              <a:rPr lang="fr-FR" sz="2400" b="1" u="sng" dirty="0">
                <a:latin typeface="Times New Roman" pitchFamily="18" charset="0"/>
                <a:cs typeface="Times New Roman" pitchFamily="18" charset="0"/>
              </a:rPr>
              <a:t>I</a:t>
            </a:r>
            <a:r>
              <a:rPr lang="fr-FR" sz="2400" b="1" u="sng" dirty="0" smtClean="0">
                <a:latin typeface="Times New Roman" pitchFamily="18" charset="0"/>
                <a:cs typeface="Times New Roman" pitchFamily="18" charset="0"/>
              </a:rPr>
              <a:t>/-INTRODUCTION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562538" y="1214422"/>
            <a:ext cx="9403027" cy="5357850"/>
          </a:xfrm>
        </p:spPr>
        <p:txBody>
          <a:bodyPr>
            <a:normAutofit/>
          </a:bodyPr>
          <a:lstStyle/>
          <a:p>
            <a:pPr marL="548640" indent="-411480" eaLnBrk="1" fontAlgn="auto" hangingPunct="1">
              <a:spcAft>
                <a:spcPts val="0"/>
              </a:spcAft>
              <a:buClr>
                <a:schemeClr val="tx1">
                  <a:shade val="95000"/>
                </a:schemeClr>
              </a:buClr>
              <a:buFont typeface="Wingdings" pitchFamily="2" charset="2"/>
              <a:buNone/>
              <a:defRPr/>
            </a:pP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None/>
              <a:defRPr/>
            </a:pPr>
            <a:r>
              <a:rPr lang="fr-FR" sz="2000" dirty="0" smtClean="0">
                <a:latin typeface="Times New Roman" pitchFamily="18" charset="0"/>
                <a:cs typeface="Times New Roman" pitchFamily="18" charset="0"/>
              </a:rPr>
              <a:t>L’éthanol </a:t>
            </a:r>
            <a:r>
              <a:rPr lang="fr-FR" sz="2000" dirty="0">
                <a:latin typeface="Times New Roman" pitchFamily="18" charset="0"/>
                <a:cs typeface="Times New Roman" pitchFamily="18" charset="0"/>
              </a:rPr>
              <a:t>ou l’alcool éthylique </a:t>
            </a:r>
            <a:r>
              <a:rPr lang="fr-FR" sz="2000" dirty="0" smtClean="0">
                <a:latin typeface="Times New Roman" pitchFamily="18" charset="0"/>
                <a:cs typeface="Times New Roman" pitchFamily="18" charset="0"/>
              </a:rPr>
              <a:t> est </a:t>
            </a:r>
            <a:r>
              <a:rPr lang="fr-FR" sz="2000" dirty="0">
                <a:latin typeface="Times New Roman" pitchFamily="18" charset="0"/>
                <a:cs typeface="Times New Roman" pitchFamily="18" charset="0"/>
              </a:rPr>
              <a:t>un produit de </a:t>
            </a:r>
            <a:r>
              <a:rPr lang="fr-FR" sz="2000" dirty="0" smtClean="0">
                <a:solidFill>
                  <a:srgbClr val="C00000"/>
                </a:solidFill>
                <a:latin typeface="Times New Roman" pitchFamily="18" charset="0"/>
                <a:cs typeface="Times New Roman" pitchFamily="18" charset="0"/>
              </a:rPr>
              <a:t>la fermentation </a:t>
            </a:r>
            <a:r>
              <a:rPr lang="fr-FR" sz="2000" dirty="0">
                <a:solidFill>
                  <a:srgbClr val="C00000"/>
                </a:solidFill>
                <a:latin typeface="Times New Roman" pitchFamily="18" charset="0"/>
                <a:cs typeface="Times New Roman" pitchFamily="18" charset="0"/>
              </a:rPr>
              <a:t>naturelle </a:t>
            </a:r>
            <a:r>
              <a:rPr lang="fr-FR" sz="2000" dirty="0" smtClean="0">
                <a:latin typeface="Times New Roman" pitchFamily="18" charset="0"/>
                <a:cs typeface="Times New Roman" pitchFamily="18" charset="0"/>
              </a:rPr>
              <a:t>des sucres.</a:t>
            </a:r>
          </a:p>
          <a:p>
            <a:pPr marL="548640" indent="-411480" eaLnBrk="1" fontAlgn="auto" hangingPunct="1">
              <a:spcAft>
                <a:spcPts val="0"/>
              </a:spcAft>
              <a:buClr>
                <a:schemeClr val="tx1">
                  <a:shade val="95000"/>
                </a:schemeClr>
              </a:buClr>
              <a:buFont typeface="Wingdings" pitchFamily="2" charset="2"/>
              <a:buNone/>
              <a:defRPr/>
            </a:pPr>
            <a:r>
              <a:rPr lang="fr-FR" sz="2000" dirty="0" smtClean="0">
                <a:latin typeface="Times New Roman" pitchFamily="18" charset="0"/>
                <a:cs typeface="Times New Roman" pitchFamily="18" charset="0"/>
              </a:rPr>
              <a:t>L’éthanol est un produit </a:t>
            </a:r>
            <a:r>
              <a:rPr lang="fr-FR" sz="2000" dirty="0" smtClean="0">
                <a:solidFill>
                  <a:srgbClr val="C00000"/>
                </a:solidFill>
                <a:latin typeface="Times New Roman" pitchFamily="18" charset="0"/>
                <a:cs typeface="Times New Roman" pitchFamily="18" charset="0"/>
              </a:rPr>
              <a:t>consommable</a:t>
            </a: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que l’on retrouve dans </a:t>
            </a:r>
            <a:r>
              <a:rPr lang="fr-FR" sz="2000" dirty="0" smtClean="0">
                <a:latin typeface="Times New Roman" pitchFamily="18" charset="0"/>
                <a:cs typeface="Times New Roman" pitchFamily="18" charset="0"/>
              </a:rPr>
              <a:t>les boissons dites alcoolisées, et très répandu dans le monde.</a:t>
            </a:r>
          </a:p>
          <a:p>
            <a:pPr marL="548640" indent="-411480" eaLnBrk="1" fontAlgn="auto" hangingPunct="1">
              <a:spcAft>
                <a:spcPts val="0"/>
              </a:spcAft>
              <a:buClr>
                <a:schemeClr val="tx1">
                  <a:shade val="95000"/>
                </a:schemeClr>
              </a:buClr>
              <a:buFont typeface="Wingdings" pitchFamily="2" charset="2"/>
              <a:buNone/>
              <a:defRPr/>
            </a:pPr>
            <a:r>
              <a:rPr lang="fr-FR" sz="2000" dirty="0" smtClean="0">
                <a:latin typeface="Times New Roman" pitchFamily="18" charset="0"/>
                <a:cs typeface="Times New Roman" pitchFamily="18" charset="0"/>
              </a:rPr>
              <a:t>Sa consommation devient un </a:t>
            </a:r>
            <a:r>
              <a:rPr lang="fr-FR" sz="2000" b="1" u="sng" dirty="0" smtClean="0">
                <a:solidFill>
                  <a:srgbClr val="C00000"/>
                </a:solidFill>
                <a:latin typeface="Times New Roman" pitchFamily="18" charset="0"/>
                <a:cs typeface="Times New Roman" pitchFamily="18" charset="0"/>
              </a:rPr>
              <a:t>RISQUE</a:t>
            </a:r>
            <a:r>
              <a:rPr lang="fr-FR" sz="2000" dirty="0" smtClean="0">
                <a:latin typeface="Times New Roman" pitchFamily="18" charset="0"/>
                <a:cs typeface="Times New Roman" pitchFamily="18" charset="0"/>
              </a:rPr>
              <a:t> de santé :</a:t>
            </a:r>
          </a:p>
          <a:p>
            <a:pPr marL="548640" indent="-411480" eaLnBrk="1" fontAlgn="auto" hangingPunct="1">
              <a:spcAft>
                <a:spcPts val="0"/>
              </a:spcAft>
              <a:buClr>
                <a:schemeClr val="tx1">
                  <a:shade val="95000"/>
                </a:schemeClr>
              </a:buClr>
              <a:buFont typeface="Wingdings" pitchFamily="2" charset="2"/>
              <a:buChar char="q"/>
              <a:defRPr/>
            </a:pPr>
            <a:r>
              <a:rPr lang="fr-FR" sz="2000" b="1" u="sng" dirty="0" smtClean="0">
                <a:solidFill>
                  <a:schemeClr val="tx2"/>
                </a:solidFill>
                <a:latin typeface="Times New Roman" pitchFamily="18" charset="0"/>
                <a:cs typeface="Times New Roman" pitchFamily="18" charset="0"/>
              </a:rPr>
              <a:t>Individuel : </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 excès de consommation (ivresse).</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Une consommation chronique (altération du SNC ou cirrhose hépatique).</a:t>
            </a:r>
          </a:p>
          <a:p>
            <a:pPr marL="548640" indent="-411480" eaLnBrk="1" fontAlgn="auto" hangingPunct="1">
              <a:spcAft>
                <a:spcPts val="0"/>
              </a:spcAft>
              <a:buClr>
                <a:schemeClr val="tx1">
                  <a:shade val="95000"/>
                </a:schemeClr>
              </a:buClr>
              <a:buNone/>
              <a:defRPr/>
            </a:pP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q"/>
              <a:defRPr/>
            </a:pPr>
            <a:r>
              <a:rPr lang="fr-FR" sz="2000" b="1" u="sng" dirty="0" smtClean="0">
                <a:solidFill>
                  <a:schemeClr val="tx2"/>
                </a:solidFill>
                <a:latin typeface="Times New Roman" pitchFamily="18" charset="0"/>
                <a:cs typeface="Times New Roman" pitchFamily="18" charset="0"/>
              </a:rPr>
              <a:t>Collectif </a:t>
            </a:r>
            <a:r>
              <a:rPr lang="fr-FR" sz="2000" b="1" u="sng"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Travail : rendement, qualité et sécurité.</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La conduite : troubles de comportement.</a:t>
            </a: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Troubles de l’ordre publique : injures, tapage, destruction des biens</a:t>
            </a:r>
            <a:r>
              <a:rPr lang="fr-FR" sz="2000" dirty="0" smtClean="0">
                <a:latin typeface="Times New Roman" pitchFamily="18" charset="0"/>
                <a:cs typeface="Times New Roman" pitchFamily="18" charset="0"/>
              </a:rPr>
              <a:t>,…etc.</a:t>
            </a:r>
            <a:endParaRPr lang="fr-FR" sz="2000" dirty="0" smtClean="0">
              <a:latin typeface="Times New Roman" pitchFamily="18" charset="0"/>
              <a:cs typeface="Times New Roman" pitchFamily="18" charset="0"/>
            </a:endParaRPr>
          </a:p>
          <a:p>
            <a:pPr marL="548640" indent="-411480" eaLnBrk="1" fontAlgn="auto" hangingPunct="1">
              <a:spcAft>
                <a:spcPts val="0"/>
              </a:spcAft>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Criminologie : puissant facteur criminogène par ses troubles psychiques.</a:t>
            </a:r>
          </a:p>
        </p:txBody>
      </p:sp>
      <p:sp>
        <p:nvSpPr>
          <p:cNvPr id="8"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82171" y="1428736"/>
            <a:ext cx="9322659" cy="5214974"/>
          </a:xfrm>
        </p:spPr>
        <p:txBody>
          <a:bodyPr>
            <a:normAutofit lnSpcReduction="10000"/>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A/-CARACTERISTIQUES CHIMIQUES:</a:t>
            </a:r>
            <a:r>
              <a:rPr lang="fr-FR" sz="1800" b="1" u="sng"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 </a:t>
            </a:r>
          </a:p>
          <a:p>
            <a:pPr marL="548640" indent="-411480" eaLnBrk="1" fontAlgn="auto" hangingPunct="1">
              <a:spcAft>
                <a:spcPts val="0"/>
              </a:spcAft>
              <a:buClr>
                <a:schemeClr val="tx1">
                  <a:shade val="95000"/>
                </a:schemeClr>
              </a:buClr>
              <a:buFont typeface="Wingdings" pitchFamily="2" charset="2"/>
              <a:buNone/>
              <a:defRPr/>
            </a:pPr>
            <a:r>
              <a:rPr lang="fr-FR" sz="2000" dirty="0" smtClean="0">
                <a:latin typeface="Times New Roman" pitchFamily="18" charset="0"/>
                <a:cs typeface="Times New Roman" pitchFamily="18" charset="0"/>
              </a:rPr>
              <a:t>L’éthanol </a:t>
            </a:r>
            <a:r>
              <a:rPr lang="fr-FR" sz="2000" dirty="0">
                <a:latin typeface="Times New Roman" pitchFamily="18" charset="0"/>
                <a:cs typeface="Times New Roman" pitchFamily="18" charset="0"/>
              </a:rPr>
              <a:t>ou l’alcool éthylique « </a:t>
            </a:r>
            <a:r>
              <a:rPr lang="fr-FR" sz="2000" b="1" dirty="0">
                <a:latin typeface="Times New Roman" pitchFamily="18" charset="0"/>
                <a:cs typeface="Times New Roman" pitchFamily="18" charset="0"/>
              </a:rPr>
              <a:t>CH3CH2OH</a:t>
            </a:r>
            <a:r>
              <a:rPr lang="fr-FR"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a:t>
            </a:r>
          </a:p>
          <a:p>
            <a:pPr marL="548640" indent="-411480" eaLnBrk="1" fontAlgn="auto" hangingPunct="1">
              <a:spcAft>
                <a:spcPts val="0"/>
              </a:spcAft>
              <a:buClr>
                <a:schemeClr val="tx1">
                  <a:shade val="95000"/>
                </a:schemeClr>
              </a:buClr>
              <a:buFont typeface="Wingdings" pitchFamily="2" charset="2"/>
              <a:buNone/>
              <a:defRPr/>
            </a:pPr>
            <a:r>
              <a:rPr lang="fr-FR" sz="2000" dirty="0" smtClean="0">
                <a:latin typeface="Times New Roman" pitchFamily="18" charset="0"/>
                <a:cs typeface="Times New Roman" pitchFamily="18" charset="0"/>
              </a:rPr>
              <a:t> Produit </a:t>
            </a:r>
            <a:r>
              <a:rPr lang="fr-FR" sz="2000" dirty="0">
                <a:latin typeface="Times New Roman" pitchFamily="18" charset="0"/>
                <a:cs typeface="Times New Roman" pitchFamily="18" charset="0"/>
              </a:rPr>
              <a:t>de </a:t>
            </a:r>
            <a:r>
              <a:rPr lang="fr-FR" sz="2000" dirty="0" smtClean="0">
                <a:latin typeface="Times New Roman" pitchFamily="18" charset="0"/>
                <a:cs typeface="Times New Roman" pitchFamily="18" charset="0"/>
              </a:rPr>
              <a:t>la fermentation </a:t>
            </a:r>
            <a:r>
              <a:rPr lang="fr-FR" sz="2000" dirty="0">
                <a:latin typeface="Times New Roman" pitchFamily="18" charset="0"/>
                <a:cs typeface="Times New Roman" pitchFamily="18" charset="0"/>
              </a:rPr>
              <a:t>naturelle </a:t>
            </a:r>
            <a:r>
              <a:rPr lang="fr-FR" sz="2000" dirty="0" smtClean="0">
                <a:latin typeface="Times New Roman" pitchFamily="18" charset="0"/>
                <a:cs typeface="Times New Roman" pitchFamily="18" charset="0"/>
              </a:rPr>
              <a:t>des produits sucrés ou de la distillation :</a:t>
            </a:r>
          </a:p>
          <a:p>
            <a:pPr marL="579438" algn="just" eaLnBrk="0" hangingPunct="0">
              <a:spcBef>
                <a:spcPct val="50000"/>
              </a:spcBef>
              <a:buClr>
                <a:schemeClr val="tx2"/>
              </a:buClr>
            </a:pPr>
            <a:r>
              <a:rPr lang="fr-FR" sz="2000" dirty="0" smtClean="0">
                <a:latin typeface="Times New Roman" pitchFamily="18" charset="0"/>
                <a:cs typeface="Times New Roman" pitchFamily="18" charset="0"/>
              </a:rPr>
              <a:t>Boissons fermentées :  Bière 5° à 10°                     Vin 8° à </a:t>
            </a:r>
            <a:r>
              <a:rPr lang="fr-FR" sz="2000" dirty="0" smtClean="0">
                <a:latin typeface="Times New Roman" pitchFamily="18" charset="0"/>
                <a:cs typeface="Times New Roman" pitchFamily="18" charset="0"/>
              </a:rPr>
              <a:t>20°</a:t>
            </a:r>
          </a:p>
          <a:p>
            <a:pPr marL="579438" algn="just" eaLnBrk="0" hangingPunct="0">
              <a:spcBef>
                <a:spcPct val="50000"/>
              </a:spcBef>
              <a:buClr>
                <a:schemeClr val="tx2"/>
              </a:buClr>
            </a:pPr>
            <a:r>
              <a:rPr lang="fr-FR" sz="2000" dirty="0" smtClean="0">
                <a:latin typeface="Times New Roman" pitchFamily="18" charset="0"/>
                <a:cs typeface="Times New Roman" pitchFamily="18" charset="0"/>
              </a:rPr>
              <a:t>Boissons </a:t>
            </a:r>
            <a:r>
              <a:rPr lang="fr-FR" sz="2000" dirty="0" smtClean="0">
                <a:latin typeface="Times New Roman" pitchFamily="18" charset="0"/>
                <a:cs typeface="Times New Roman" pitchFamily="18" charset="0"/>
              </a:rPr>
              <a:t>distillées :     Whisky 45° à 60°</a:t>
            </a:r>
          </a:p>
          <a:p>
            <a:pPr marL="548640" indent="-411480">
              <a:buClr>
                <a:schemeClr val="tx1">
                  <a:shade val="95000"/>
                </a:schemeClr>
              </a:buClr>
              <a:buNone/>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2000" u="sng" dirty="0" smtClean="0">
                <a:solidFill>
                  <a:srgbClr val="C00000"/>
                </a:solidFill>
                <a:latin typeface="Times New Roman" pitchFamily="18" charset="0"/>
                <a:cs typeface="Times New Roman" pitchFamily="18" charset="0"/>
              </a:rPr>
              <a:t>C'est un liquide incolore, volatil, inflammable et miscible à l'eau en toutes proportions. </a:t>
            </a: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C'est un </a:t>
            </a:r>
            <a:r>
              <a:rPr lang="fr-FR" sz="2000" b="1" u="sng" dirty="0" smtClean="0">
                <a:solidFill>
                  <a:srgbClr val="C00000"/>
                </a:solidFill>
                <a:latin typeface="Times New Roman" pitchFamily="18" charset="0"/>
                <a:cs typeface="Times New Roman" pitchFamily="18" charset="0"/>
              </a:rPr>
              <a:t>psychotrope</a:t>
            </a:r>
            <a:r>
              <a:rPr lang="fr-FR" sz="2000" dirty="0" smtClean="0">
                <a:latin typeface="Times New Roman" pitchFamily="18" charset="0"/>
                <a:cs typeface="Times New Roman" pitchFamily="18" charset="0"/>
              </a:rPr>
              <a:t>, et l'une des plus anciennes drogues récréatives, sous la forme de boisson alcoolisée.</a:t>
            </a: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L’alcool est un très bon solvant d’où son utilisation en pharmacie comme solvant de substances médicamenteuses et antiseptique.</a:t>
            </a: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Utilisation :</a:t>
            </a:r>
            <a:r>
              <a:rPr lang="fr-FR" sz="2000" dirty="0" smtClean="0"/>
              <a:t> </a:t>
            </a:r>
            <a:r>
              <a:rPr lang="fr-FR" sz="2000" dirty="0" smtClean="0">
                <a:latin typeface="Times New Roman" pitchFamily="18" charset="0"/>
                <a:cs typeface="Times New Roman" pitchFamily="18" charset="0"/>
              </a:rPr>
              <a:t>L'éthanol est utilisé par l'industrie agroalimentaire (pour la production de spiritueux notamment), la parfumerie et la pharmacie galénique (solvant) ainsi qu'en biocarburant (bioéthanol).</a:t>
            </a:r>
          </a:p>
        </p:txBody>
      </p: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82171" y="1428736"/>
            <a:ext cx="9322659" cy="4714908"/>
          </a:xfrm>
        </p:spPr>
        <p:txBody>
          <a:bodyPr>
            <a:normAutofit/>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B/-PHARMACOCENETIQUE:</a:t>
            </a:r>
          </a:p>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1/-ABSORPTION :</a:t>
            </a:r>
          </a:p>
          <a:p>
            <a:pPr marL="548640" indent="-411480">
              <a:lnSpc>
                <a:spcPct val="160000"/>
              </a:lnSpc>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La voie </a:t>
            </a:r>
            <a:r>
              <a:rPr lang="fr-FR" sz="2000" b="1" u="sng" dirty="0" smtClean="0">
                <a:solidFill>
                  <a:srgbClr val="C00000"/>
                </a:solidFill>
                <a:latin typeface="Times New Roman" pitchFamily="18" charset="0"/>
                <a:cs typeface="Times New Roman" pitchFamily="18" charset="0"/>
              </a:rPr>
              <a:t>digestive </a:t>
            </a:r>
            <a:r>
              <a:rPr lang="fr-FR" sz="2000" dirty="0" smtClean="0">
                <a:latin typeface="Times New Roman" pitchFamily="18" charset="0"/>
                <a:cs typeface="Times New Roman" pitchFamily="18" charset="0"/>
              </a:rPr>
              <a:t>est évidement la principale voie d’absorption, elle est  rapide et complète en 30à 60 minutes, principalement (80%) au niveau du duodénum et du jéjunum. </a:t>
            </a:r>
          </a:p>
          <a:p>
            <a:pPr marL="548640" indent="-411480">
              <a:lnSpc>
                <a:spcPct val="160000"/>
              </a:lnSpc>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L’ingestion  de nourriture  ralentit la vidange gastrique et donc ralentit l’absorption.</a:t>
            </a:r>
          </a:p>
          <a:p>
            <a:pPr marL="548640" indent="-411480">
              <a:lnSpc>
                <a:spcPct val="160000"/>
              </a:lnSpc>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L’absorption pulmonaire est possible ainsi que la voie percutanée.</a:t>
            </a:r>
          </a:p>
          <a:p>
            <a:pPr marL="548640" indent="-411480">
              <a:lnSpc>
                <a:spcPct val="160000"/>
              </a:lnSpc>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Passage de la barrière fœto-maternelle+++( malformations).</a:t>
            </a:r>
          </a:p>
          <a:p>
            <a:pPr marL="548640" indent="-411480">
              <a:buClr>
                <a:schemeClr val="tx1">
                  <a:shade val="95000"/>
                </a:schemeClr>
              </a:buClr>
              <a:buNone/>
              <a:defRPr/>
            </a:pPr>
            <a:r>
              <a:rPr lang="fr-FR" sz="1800" b="1" u="sng"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 </a:t>
            </a:r>
          </a:p>
        </p:txBody>
      </p: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82171" y="1428736"/>
            <a:ext cx="9322659" cy="4714908"/>
          </a:xfrm>
        </p:spPr>
        <p:txBody>
          <a:bodyPr>
            <a:normAutofit/>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B/-PHARMACOCENETIQUE:</a:t>
            </a:r>
          </a:p>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2/-DISTRIBUTION:</a:t>
            </a:r>
          </a:p>
          <a:p>
            <a:pPr marL="548640" indent="-411480">
              <a:buClr>
                <a:schemeClr val="tx1">
                  <a:shade val="95000"/>
                </a:schemeClr>
              </a:buClr>
              <a:buNone/>
              <a:defRPr/>
            </a:pPr>
            <a:endParaRPr lang="fr-FR" sz="1800" b="1" u="sng" dirty="0" smtClean="0">
              <a:solidFill>
                <a:srgbClr val="C00000"/>
              </a:solidFill>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La distribution se fait rapidement par simple </a:t>
            </a:r>
            <a:r>
              <a:rPr lang="fr-FR" sz="2000" b="1" dirty="0" smtClean="0">
                <a:solidFill>
                  <a:srgbClr val="C00000"/>
                </a:solidFill>
                <a:latin typeface="Times New Roman" pitchFamily="18" charset="0"/>
                <a:cs typeface="Times New Roman" pitchFamily="18" charset="0"/>
              </a:rPr>
              <a:t>diffusion </a:t>
            </a:r>
            <a:r>
              <a:rPr lang="fr-FR" sz="2000" dirty="0" smtClean="0">
                <a:latin typeface="Times New Roman" pitchFamily="18" charset="0"/>
                <a:cs typeface="Times New Roman" pitchFamily="18" charset="0"/>
              </a:rPr>
              <a:t>vers le sang et la distribution dans l’organisme.</a:t>
            </a:r>
          </a:p>
          <a:p>
            <a:pPr marL="548640" indent="-411480">
              <a:buClr>
                <a:schemeClr val="tx1">
                  <a:shade val="95000"/>
                </a:schemeClr>
              </a:buClr>
              <a:buNone/>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La distribution dans les organes très vascularisés comme le cerveau, les poumons et le foie et très rapide (demi-vie de 7 à 8minutes)</a:t>
            </a:r>
          </a:p>
          <a:p>
            <a:pPr marL="548640" indent="-411480">
              <a:buClr>
                <a:schemeClr val="tx1">
                  <a:shade val="95000"/>
                </a:schemeClr>
              </a:buClr>
              <a:buFont typeface="Wingdings" pitchFamily="2" charset="2"/>
              <a:buChar char="§"/>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 L’alcool est hydrosoluble et hydrophile, cela fait qu’on le retrouve très tôt dans toutes les excrétions et secrétions : </a:t>
            </a:r>
            <a:r>
              <a:rPr lang="fr-FR" sz="2000" b="1" dirty="0" smtClean="0">
                <a:solidFill>
                  <a:srgbClr val="C00000"/>
                </a:solidFill>
                <a:latin typeface="Times New Roman" pitchFamily="18" charset="0"/>
                <a:cs typeface="Times New Roman" pitchFamily="18" charset="0"/>
              </a:rPr>
              <a:t>urine, salive, sperme, lait</a:t>
            </a:r>
            <a:r>
              <a:rPr lang="fr-FR" sz="2000" dirty="0" smtClean="0">
                <a:latin typeface="Times New Roman" pitchFamily="18" charset="0"/>
                <a:cs typeface="Times New Roman" pitchFamily="18" charset="0"/>
              </a:rPr>
              <a:t>… ou l’on pourrait le dosé.</a:t>
            </a:r>
            <a:r>
              <a:rPr lang="fr-FR" sz="1800" b="1" u="sng"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 </a:t>
            </a:r>
          </a:p>
        </p:txBody>
      </p: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82171" y="1428736"/>
            <a:ext cx="9447675" cy="4714908"/>
          </a:xfrm>
        </p:spPr>
        <p:txBody>
          <a:bodyPr>
            <a:normAutofit/>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B/-PHARMACOCENETIQUE:</a:t>
            </a:r>
          </a:p>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3/-MÉTABOLISME:</a:t>
            </a:r>
          </a:p>
          <a:p>
            <a:pPr marL="548640" indent="-411480">
              <a:buClr>
                <a:schemeClr val="tx1">
                  <a:shade val="95000"/>
                </a:schemeClr>
              </a:buClr>
              <a:buNone/>
              <a:defRPr/>
            </a:pPr>
            <a:endParaRPr lang="fr-FR" sz="1800" b="1" u="sng" dirty="0" smtClean="0">
              <a:solidFill>
                <a:srgbClr val="C00000"/>
              </a:solidFill>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2000" dirty="0" smtClean="0">
                <a:latin typeface="Times New Roman" pitchFamily="18" charset="0"/>
                <a:cs typeface="Times New Roman" pitchFamily="18" charset="0"/>
              </a:rPr>
              <a:t>Se fait principalement dans le </a:t>
            </a:r>
            <a:r>
              <a:rPr lang="fr-FR" sz="2000" b="1" u="sng" dirty="0" smtClean="0">
                <a:solidFill>
                  <a:srgbClr val="C00000"/>
                </a:solidFill>
                <a:latin typeface="Times New Roman" pitchFamily="18" charset="0"/>
                <a:cs typeface="Times New Roman" pitchFamily="18" charset="0"/>
              </a:rPr>
              <a:t>foie </a:t>
            </a:r>
            <a:r>
              <a:rPr lang="fr-FR" sz="2000" dirty="0" smtClean="0">
                <a:latin typeface="Times New Roman" pitchFamily="18" charset="0"/>
                <a:cs typeface="Times New Roman" pitchFamily="18" charset="0"/>
              </a:rPr>
              <a:t>ou il sera oxydé par l’enzyme alcool déshydrogénase (ADH)  en </a:t>
            </a:r>
            <a:r>
              <a:rPr lang="fr-FR" sz="2000" b="1" dirty="0" smtClean="0">
                <a:latin typeface="Times New Roman" pitchFamily="18" charset="0"/>
                <a:cs typeface="Times New Roman" pitchFamily="18" charset="0"/>
              </a:rPr>
              <a:t>Acétaldéhyde</a:t>
            </a:r>
            <a:r>
              <a:rPr lang="fr-FR" sz="2000" dirty="0" smtClean="0">
                <a:latin typeface="Times New Roman" pitchFamily="18" charset="0"/>
                <a:cs typeface="Times New Roman" pitchFamily="18" charset="0"/>
              </a:rPr>
              <a:t>, puis en </a:t>
            </a:r>
            <a:r>
              <a:rPr lang="fr-FR" sz="2000" b="1" dirty="0" smtClean="0">
                <a:latin typeface="Times New Roman" pitchFamily="18" charset="0"/>
                <a:cs typeface="Times New Roman" pitchFamily="18" charset="0"/>
              </a:rPr>
              <a:t>Acétate</a:t>
            </a:r>
            <a:r>
              <a:rPr lang="fr-FR" sz="2000" dirty="0" smtClean="0">
                <a:latin typeface="Times New Roman" pitchFamily="18" charset="0"/>
                <a:cs typeface="Times New Roman" pitchFamily="18" charset="0"/>
              </a:rPr>
              <a:t> par Acétaldéhyde déshydrogénase.</a:t>
            </a:r>
          </a:p>
          <a:p>
            <a:pPr marL="548640" indent="-411480">
              <a:buClr>
                <a:schemeClr val="tx1">
                  <a:shade val="95000"/>
                </a:schemeClr>
              </a:buClr>
              <a:buFont typeface="Wingdings" pitchFamily="2" charset="2"/>
              <a:buChar char="§"/>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
              <a:defRPr/>
            </a:pPr>
            <a:r>
              <a:rPr lang="fr-FR" sz="2000" b="1" dirty="0" smtClean="0">
                <a:latin typeface="Times New Roman" pitchFamily="18" charset="0"/>
                <a:cs typeface="Times New Roman" pitchFamily="18" charset="0"/>
              </a:rPr>
              <a:t>L’acétate </a:t>
            </a:r>
            <a:r>
              <a:rPr lang="fr-FR" sz="2000" dirty="0" smtClean="0">
                <a:latin typeface="Times New Roman" pitchFamily="18" charset="0"/>
                <a:cs typeface="Times New Roman" pitchFamily="18" charset="0"/>
              </a:rPr>
              <a:t>sous forme de </a:t>
            </a:r>
            <a:r>
              <a:rPr lang="fr-FR" sz="2000" b="1" dirty="0" smtClean="0">
                <a:latin typeface="Times New Roman" pitchFamily="18" charset="0"/>
                <a:cs typeface="Times New Roman" pitchFamily="18" charset="0"/>
              </a:rPr>
              <a:t>coenzyme A</a:t>
            </a:r>
            <a:r>
              <a:rPr lang="fr-FR" sz="2000" dirty="0" smtClean="0">
                <a:latin typeface="Times New Roman" pitchFamily="18" charset="0"/>
                <a:cs typeface="Times New Roman" pitchFamily="18" charset="0"/>
              </a:rPr>
              <a:t>, entre dans le cycle de Krebs et se transforme en </a:t>
            </a:r>
            <a:r>
              <a:rPr lang="fr-FR" sz="2000" b="1" u="sng" dirty="0" smtClean="0">
                <a:latin typeface="Times New Roman" pitchFamily="18" charset="0"/>
                <a:cs typeface="Times New Roman" pitchFamily="18" charset="0"/>
              </a:rPr>
              <a:t>CO2 et H2O</a:t>
            </a: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avec production de </a:t>
            </a: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7,1  calorie/g</a:t>
            </a:r>
            <a:r>
              <a:rPr lang="fr-FR" sz="2000" dirty="0" smtClean="0">
                <a:latin typeface="Times New Roman" pitchFamily="18" charset="0"/>
                <a:cs typeface="Times New Roman" pitchFamily="18" charset="0"/>
              </a:rPr>
              <a:t>. </a:t>
            </a:r>
            <a:endParaRPr lang="fr-FR" sz="1800" dirty="0" smtClean="0">
              <a:latin typeface="Times New Roman" pitchFamily="18" charset="0"/>
              <a:cs typeface="Times New Roman" pitchFamily="18" charset="0"/>
            </a:endParaRPr>
          </a:p>
        </p:txBody>
      </p: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82171" y="1428736"/>
            <a:ext cx="9322659" cy="4714908"/>
          </a:xfrm>
        </p:spPr>
        <p:txBody>
          <a:bodyPr>
            <a:normAutofit fontScale="92500" lnSpcReduction="10000"/>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B/-PHARMACOCENETIQUE:</a:t>
            </a:r>
          </a:p>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3/-MÉTABOLISME:</a:t>
            </a:r>
          </a:p>
          <a:p>
            <a:pPr algn="ctr">
              <a:buNone/>
            </a:pPr>
            <a:r>
              <a:rPr lang="fr-FR" sz="2000" dirty="0" smtClean="0">
                <a:latin typeface="Times New Roman" pitchFamily="18" charset="0"/>
                <a:cs typeface="Times New Roman" pitchFamily="18" charset="0"/>
              </a:rPr>
              <a:t>Éthanol</a:t>
            </a:r>
          </a:p>
          <a:p>
            <a:pPr marL="0" indent="0" algn="ctr">
              <a:buNone/>
            </a:pPr>
            <a:r>
              <a:rPr lang="fr-FR" sz="2000" dirty="0" smtClean="0">
                <a:latin typeface="Times New Roman" pitchFamily="18" charset="0"/>
                <a:cs typeface="Times New Roman" pitchFamily="18" charset="0"/>
              </a:rPr>
              <a:t>↓</a:t>
            </a:r>
          </a:p>
          <a:p>
            <a:pPr algn="ctr">
              <a:buNone/>
            </a:pPr>
            <a:r>
              <a:rPr lang="fr-FR" sz="2000" dirty="0" smtClean="0">
                <a:latin typeface="Times New Roman" pitchFamily="18" charset="0"/>
                <a:cs typeface="Times New Roman" pitchFamily="18" charset="0"/>
              </a:rPr>
              <a:t>Acétaldéhyde</a:t>
            </a:r>
          </a:p>
          <a:p>
            <a:pPr marL="0" indent="0" algn="ctr">
              <a:buNone/>
            </a:pP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ALDH</a:t>
            </a:r>
            <a:endParaRPr lang="fr-FR" sz="2000" dirty="0" smtClean="0">
              <a:latin typeface="Times New Roman" pitchFamily="18" charset="0"/>
              <a:cs typeface="Times New Roman" pitchFamily="18" charset="0"/>
            </a:endParaRPr>
          </a:p>
          <a:p>
            <a:pPr algn="ctr">
              <a:buNone/>
            </a:pPr>
            <a:r>
              <a:rPr lang="fr-FR" sz="2000" dirty="0" smtClean="0">
                <a:latin typeface="Times New Roman" pitchFamily="18" charset="0"/>
                <a:cs typeface="Times New Roman" pitchFamily="18" charset="0"/>
              </a:rPr>
              <a:t>Acétate</a:t>
            </a:r>
          </a:p>
          <a:p>
            <a:pPr marL="0" indent="0" algn="ctr">
              <a:buNone/>
            </a:pPr>
            <a:r>
              <a:rPr lang="fr-FR" sz="2000" dirty="0" smtClean="0">
                <a:latin typeface="Times New Roman" pitchFamily="18" charset="0"/>
                <a:cs typeface="Times New Roman" pitchFamily="18" charset="0"/>
              </a:rPr>
              <a:t>↓</a:t>
            </a:r>
          </a:p>
          <a:p>
            <a:pPr algn="ctr">
              <a:buNone/>
            </a:pPr>
            <a:r>
              <a:rPr lang="fr-FR" sz="2000" dirty="0" err="1" smtClean="0">
                <a:latin typeface="Times New Roman" pitchFamily="18" charset="0"/>
                <a:cs typeface="Times New Roman" pitchFamily="18" charset="0"/>
              </a:rPr>
              <a:t>Acétyl</a:t>
            </a:r>
            <a:r>
              <a:rPr lang="fr-FR" sz="2000" dirty="0" smtClean="0">
                <a:latin typeface="Times New Roman" pitchFamily="18" charset="0"/>
                <a:cs typeface="Times New Roman" pitchFamily="18" charset="0"/>
              </a:rPr>
              <a:t>-</a:t>
            </a:r>
            <a:r>
              <a:rPr lang="fr-FR" sz="2000" dirty="0" err="1" smtClean="0">
                <a:latin typeface="Times New Roman" pitchFamily="18" charset="0"/>
                <a:cs typeface="Times New Roman" pitchFamily="18" charset="0"/>
              </a:rPr>
              <a:t>coA</a:t>
            </a:r>
            <a:endParaRPr lang="fr-FR" sz="2000" dirty="0" smtClean="0">
              <a:latin typeface="Times New Roman" pitchFamily="18" charset="0"/>
              <a:cs typeface="Times New Roman" pitchFamily="18" charset="0"/>
            </a:endParaRPr>
          </a:p>
          <a:p>
            <a:pPr marL="0" indent="0" algn="ctr">
              <a:buNone/>
            </a:pPr>
            <a:r>
              <a:rPr lang="fr-FR" sz="2000" dirty="0" smtClean="0">
                <a:latin typeface="Times New Roman" pitchFamily="18" charset="0"/>
                <a:cs typeface="Times New Roman" pitchFamily="18" charset="0"/>
              </a:rPr>
              <a:t>↓</a:t>
            </a:r>
          </a:p>
          <a:p>
            <a:pPr algn="ctr">
              <a:buNone/>
            </a:pPr>
            <a:r>
              <a:rPr lang="fr-FR" sz="2000" dirty="0" smtClean="0">
                <a:latin typeface="Times New Roman" pitchFamily="18" charset="0"/>
                <a:cs typeface="Times New Roman" pitchFamily="18" charset="0"/>
              </a:rPr>
              <a:t>Cycle de Krebs</a:t>
            </a:r>
          </a:p>
          <a:p>
            <a:pPr marL="0" indent="0" algn="ctr">
              <a:buNone/>
            </a:pPr>
            <a:r>
              <a:rPr lang="fr-FR" sz="2000" dirty="0" smtClean="0">
                <a:latin typeface="Times New Roman" pitchFamily="18" charset="0"/>
                <a:cs typeface="Times New Roman" pitchFamily="18" charset="0"/>
              </a:rPr>
              <a:t>↓</a:t>
            </a:r>
          </a:p>
          <a:p>
            <a:pPr marL="0" indent="0" algn="ctr">
              <a:buNone/>
            </a:pPr>
            <a:endParaRPr lang="fr-FR" sz="2000" dirty="0" smtClean="0">
              <a:latin typeface="Times New Roman" pitchFamily="18" charset="0"/>
              <a:cs typeface="Times New Roman" pitchFamily="18" charset="0"/>
            </a:endParaRPr>
          </a:p>
          <a:p>
            <a:pPr marL="0" indent="0" algn="ctr">
              <a:buNone/>
            </a:pPr>
            <a:r>
              <a:rPr lang="fr-FR" sz="2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CO2 + H2O + </a:t>
            </a:r>
            <a:r>
              <a:rPr lang="fr-FR" sz="1700" b="1" dirty="0" smtClean="0">
                <a:latin typeface="Times New Roman" pitchFamily="18" charset="0"/>
                <a:cs typeface="Times New Roman" pitchFamily="18" charset="0"/>
              </a:rPr>
              <a:t>Energie</a:t>
            </a:r>
            <a:endParaRPr lang="fr-FR" sz="1800" b="1" dirty="0" smtClean="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2171" y="785794"/>
            <a:ext cx="9258300" cy="419100"/>
          </a:xfrm>
        </p:spPr>
        <p:txBody>
          <a:bodyPr>
            <a:noAutofit/>
          </a:bodyPr>
          <a:lstStyle/>
          <a:p>
            <a:pPr eaLnBrk="1" fontAlgn="auto" hangingPunct="1">
              <a:spcAft>
                <a:spcPts val="0"/>
              </a:spcAft>
              <a:defRPr/>
            </a:pPr>
            <a:r>
              <a:rPr lang="fr-FR" sz="2400" b="1" u="sng" dirty="0" smtClean="0">
                <a:latin typeface="Times New Roman" pitchFamily="18" charset="0"/>
                <a:cs typeface="Times New Roman" pitchFamily="18" charset="0"/>
              </a:rPr>
              <a:t>II/-CARACTERISTIQUES DE L’ETHANOL </a:t>
            </a:r>
            <a:r>
              <a:rPr lang="fr-FR" sz="2400" b="1" u="sng" dirty="0">
                <a:latin typeface="Times New Roman" pitchFamily="18" charset="0"/>
                <a:cs typeface="Times New Roman" pitchFamily="18" charset="0"/>
              </a:rPr>
              <a:t>:</a:t>
            </a:r>
            <a:r>
              <a:rPr lang="fr-FR" b="1" u="sng" dirty="0">
                <a:latin typeface="Times New Roman" pitchFamily="18" charset="0"/>
                <a:cs typeface="Times New Roman" pitchFamily="18" charset="0"/>
              </a:rPr>
              <a:t> </a:t>
            </a:r>
          </a:p>
        </p:txBody>
      </p:sp>
      <p:sp>
        <p:nvSpPr>
          <p:cNvPr id="3075" name="Rectangle 3"/>
          <p:cNvSpPr>
            <a:spLocks noGrp="1" noChangeArrowheads="1"/>
          </p:cNvSpPr>
          <p:nvPr>
            <p:ph idx="1"/>
          </p:nvPr>
        </p:nvSpPr>
        <p:spPr>
          <a:xfrm>
            <a:off x="428592" y="1214422"/>
            <a:ext cx="9483395" cy="5357850"/>
          </a:xfrm>
        </p:spPr>
        <p:txBody>
          <a:bodyPr>
            <a:normAutofit fontScale="92500" lnSpcReduction="10000"/>
          </a:bodyPr>
          <a:lstStyle/>
          <a:p>
            <a:pPr marL="548640" indent="-411480">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B/-PHARMACOCENETIQUE:</a:t>
            </a:r>
          </a:p>
          <a:p>
            <a:pPr marL="548640" indent="-411480">
              <a:lnSpc>
                <a:spcPct val="90000"/>
              </a:lnSpc>
              <a:buClr>
                <a:schemeClr val="tx1">
                  <a:shade val="95000"/>
                </a:schemeClr>
              </a:buClr>
              <a:buNone/>
              <a:defRPr/>
            </a:pPr>
            <a:r>
              <a:rPr lang="fr-FR" sz="1800" b="1" u="sng" dirty="0" smtClean="0">
                <a:solidFill>
                  <a:srgbClr val="C00000"/>
                </a:solidFill>
                <a:latin typeface="Times New Roman" pitchFamily="18" charset="0"/>
                <a:cs typeface="Times New Roman" pitchFamily="18" charset="0"/>
              </a:rPr>
              <a:t>4/-ELIMINATION:</a:t>
            </a:r>
          </a:p>
          <a:p>
            <a:pPr marL="548640" indent="-411480">
              <a:lnSpc>
                <a:spcPct val="90000"/>
              </a:lnSpc>
              <a:buClr>
                <a:schemeClr val="tx1">
                  <a:shade val="95000"/>
                </a:schemeClr>
              </a:buClr>
              <a:buNone/>
              <a:defRPr/>
            </a:pPr>
            <a:endParaRPr lang="fr-FR" sz="2000" b="1" u="sng" dirty="0" smtClean="0">
              <a:latin typeface="Times New Roman" pitchFamily="18" charset="0"/>
              <a:cs typeface="Times New Roman" pitchFamily="18" charset="0"/>
            </a:endParaRPr>
          </a:p>
          <a:p>
            <a:pPr marL="548640" indent="-411480">
              <a:lnSpc>
                <a:spcPct val="90000"/>
              </a:lnSpc>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Elle est principalement </a:t>
            </a:r>
            <a:r>
              <a:rPr lang="fr-FR" sz="2000" b="1" u="sng" dirty="0" smtClean="0">
                <a:solidFill>
                  <a:srgbClr val="C00000"/>
                </a:solidFill>
                <a:latin typeface="Times New Roman" pitchFamily="18" charset="0"/>
                <a:cs typeface="Times New Roman" pitchFamily="18" charset="0"/>
              </a:rPr>
              <a:t>métabolique</a:t>
            </a:r>
            <a:r>
              <a:rPr lang="fr-FR" sz="2000" dirty="0" smtClean="0">
                <a:latin typeface="Times New Roman" pitchFamily="18" charset="0"/>
                <a:cs typeface="Times New Roman" pitchFamily="18" charset="0"/>
              </a:rPr>
              <a:t> (90 à 95%).</a:t>
            </a:r>
          </a:p>
          <a:p>
            <a:pPr marL="548640" indent="-411480">
              <a:lnSpc>
                <a:spcPct val="90000"/>
              </a:lnSpc>
              <a:buClr>
                <a:schemeClr val="tx1">
                  <a:shade val="95000"/>
                </a:schemeClr>
              </a:buClr>
              <a:buFont typeface="Wingdings" pitchFamily="2" charset="2"/>
              <a:buChar char="Ø"/>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Une faible partie de l’éthanol est éliminée sous forme inchangée par </a:t>
            </a:r>
            <a:r>
              <a:rPr lang="fr-FR" sz="2000" dirty="0" smtClean="0">
                <a:solidFill>
                  <a:srgbClr val="C00000"/>
                </a:solidFill>
                <a:latin typeface="Times New Roman" pitchFamily="18" charset="0"/>
                <a:cs typeface="Times New Roman" pitchFamily="18" charset="0"/>
              </a:rPr>
              <a:t>l’air expiré, l’urine, la sueur, le lait maternel, salive….</a:t>
            </a:r>
          </a:p>
          <a:p>
            <a:pPr marL="548640" indent="-411480">
              <a:buClr>
                <a:schemeClr val="tx1">
                  <a:shade val="95000"/>
                </a:schemeClr>
              </a:buClr>
              <a:buFont typeface="Wingdings" pitchFamily="2" charset="2"/>
              <a:buChar char="Ø"/>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Environ 3à5% de la quantité totale ingérée serait éliminée sous forme inchangée par le </a:t>
            </a:r>
            <a:r>
              <a:rPr lang="fr-FR" sz="2000" dirty="0" smtClean="0">
                <a:solidFill>
                  <a:srgbClr val="C00000"/>
                </a:solidFill>
                <a:latin typeface="Times New Roman" pitchFamily="18" charset="0"/>
                <a:cs typeface="Times New Roman" pitchFamily="18" charset="0"/>
              </a:rPr>
              <a:t>rein.</a:t>
            </a:r>
          </a:p>
          <a:p>
            <a:pPr marL="548640" indent="-411480">
              <a:buClr>
                <a:schemeClr val="tx1">
                  <a:shade val="95000"/>
                </a:schemeClr>
              </a:buClr>
              <a:buFont typeface="Wingdings" pitchFamily="2" charset="2"/>
              <a:buChar char="Ø"/>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C’est sur l’élimination pulmonaire que repose l’estimation de l’alcoolémie à partir des concentrations dans l’air </a:t>
            </a:r>
            <a:r>
              <a:rPr lang="fr-FR" sz="2000" dirty="0" smtClean="0">
                <a:latin typeface="Times New Roman" pitchFamily="18" charset="0"/>
                <a:cs typeface="Times New Roman" pitchFamily="18" charset="0"/>
              </a:rPr>
              <a:t>expiré.</a:t>
            </a:r>
          </a:p>
          <a:p>
            <a:pPr marL="548640" indent="-411480">
              <a:buClr>
                <a:schemeClr val="tx1">
                  <a:shade val="95000"/>
                </a:schemeClr>
              </a:buClr>
              <a:buFont typeface="Wingdings" pitchFamily="2" charset="2"/>
              <a:buChar char="Ø"/>
              <a:defRPr/>
            </a:pPr>
            <a:endParaRPr lang="fr-FR" sz="2000" dirty="0" smtClean="0">
              <a:latin typeface="Times New Roman" pitchFamily="18" charset="0"/>
              <a:cs typeface="Times New Roman" pitchFamily="18" charset="0"/>
            </a:endParaRPr>
          </a:p>
          <a:p>
            <a:pPr marL="548640" indent="-411480">
              <a:buClr>
                <a:schemeClr val="tx1">
                  <a:shade val="95000"/>
                </a:schemeClr>
              </a:buClr>
              <a:buFont typeface="Wingdings" pitchFamily="2" charset="2"/>
              <a:buChar char="Ø"/>
              <a:defRPr/>
            </a:pPr>
            <a:r>
              <a:rPr lang="fr-FR" sz="2000" dirty="0" smtClean="0">
                <a:latin typeface="Times New Roman" pitchFamily="18" charset="0"/>
                <a:cs typeface="Times New Roman" pitchFamily="18" charset="0"/>
              </a:rPr>
              <a:t> Le  rapport des concentration sang/air est estimé à </a:t>
            </a:r>
            <a:r>
              <a:rPr lang="fr-FR" sz="2000" dirty="0" smtClean="0">
                <a:solidFill>
                  <a:srgbClr val="C00000"/>
                </a:solidFill>
                <a:latin typeface="Times New Roman" pitchFamily="18" charset="0"/>
                <a:cs typeface="Times New Roman" pitchFamily="18" charset="0"/>
              </a:rPr>
              <a:t>2 100.</a:t>
            </a:r>
          </a:p>
          <a:p>
            <a:pPr marL="548640" indent="-411480">
              <a:buClr>
                <a:schemeClr val="tx1">
                  <a:shade val="95000"/>
                </a:schemeClr>
              </a:buClr>
              <a:buNone/>
              <a:defRPr/>
            </a:pPr>
            <a:endParaRPr lang="fr-FR" sz="2000" dirty="0" smtClean="0">
              <a:latin typeface="Times New Roman" pitchFamily="18" charset="0"/>
              <a:cs typeface="Times New Roman" pitchFamily="18" charset="0"/>
            </a:endParaRPr>
          </a:p>
          <a:p>
            <a:pPr marL="548640" indent="-411480" algn="ctr">
              <a:buClr>
                <a:schemeClr val="tx1">
                  <a:shade val="95000"/>
                </a:schemeClr>
              </a:buClr>
              <a:buNone/>
              <a:defRPr/>
            </a:pPr>
            <a:r>
              <a:rPr lang="fr-FR" sz="2000" dirty="0" smtClean="0">
                <a:latin typeface="Times New Roman" pitchFamily="18" charset="0"/>
                <a:cs typeface="Times New Roman" pitchFamily="18" charset="0"/>
              </a:rPr>
              <a:t>  </a:t>
            </a:r>
            <a:r>
              <a:rPr lang="fr-FR" sz="2000" b="1" u="sng" dirty="0" smtClean="0">
                <a:solidFill>
                  <a:srgbClr val="C00000"/>
                </a:solidFill>
                <a:latin typeface="Times New Roman" pitchFamily="18" charset="0"/>
                <a:cs typeface="Times New Roman" pitchFamily="18" charset="0"/>
              </a:rPr>
              <a:t>l’alcoolémie =concentration dans l’air expiré ×2100</a:t>
            </a:r>
            <a:endParaRPr lang="fr-FR" sz="1800" b="1" u="sng" dirty="0" smtClean="0">
              <a:solidFill>
                <a:srgbClr val="C00000"/>
              </a:solidFill>
              <a:latin typeface="Times New Roman" pitchFamily="18" charset="0"/>
              <a:cs typeface="Times New Roman" pitchFamily="18" charset="0"/>
            </a:endParaRPr>
          </a:p>
          <a:p>
            <a:pPr marL="548640" indent="-411480">
              <a:lnSpc>
                <a:spcPct val="90000"/>
              </a:lnSpc>
              <a:buClr>
                <a:schemeClr val="tx1">
                  <a:shade val="95000"/>
                </a:schemeClr>
              </a:buClr>
              <a:buNone/>
              <a:defRPr/>
            </a:pPr>
            <a:endParaRPr lang="fr-FR" sz="1800" dirty="0" smtClean="0">
              <a:latin typeface="Times New Roman" pitchFamily="18" charset="0"/>
              <a:cs typeface="Times New Roman" pitchFamily="18" charset="0"/>
            </a:endParaRPr>
          </a:p>
        </p:txBody>
      </p:sp>
      <p:cxnSp>
        <p:nvCxnSpPr>
          <p:cNvPr id="4" name="Connecteur droit 3"/>
          <p:cNvCxnSpPr/>
          <p:nvPr/>
        </p:nvCxnSpPr>
        <p:spPr>
          <a:xfrm>
            <a:off x="1848422" y="642918"/>
            <a:ext cx="626868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re 1"/>
          <p:cNvSpPr txBox="1">
            <a:spLocks/>
          </p:cNvSpPr>
          <p:nvPr/>
        </p:nvSpPr>
        <p:spPr>
          <a:xfrm>
            <a:off x="514350" y="-24"/>
            <a:ext cx="9258300" cy="785818"/>
          </a:xfrm>
          <a:prstGeom prst="rect">
            <a:avLst/>
          </a:prstGeom>
        </p:spPr>
        <p:txBody>
          <a:bodyPr vert="horz" lIns="91386" tIns="45692" rIns="91386" bIns="45692" rtlCol="0" anchor="ctr">
            <a:noAutofit/>
          </a:bodyPr>
          <a:lstStyle/>
          <a:p>
            <a:pPr marL="0" marR="0" lvl="0" indent="0" algn="ctr" defTabSz="913851" rtl="0" eaLnBrk="1" fontAlgn="auto" latinLnBrk="0" hangingPunct="1">
              <a:lnSpc>
                <a:spcPct val="100000"/>
              </a:lnSpc>
              <a:spcBef>
                <a:spcPct val="0"/>
              </a:spcBef>
              <a:spcAft>
                <a:spcPts val="0"/>
              </a:spcAft>
              <a:buClrTx/>
              <a:buSzTx/>
              <a:buFontTx/>
              <a:buNone/>
              <a:tabLst/>
              <a:defRPr/>
            </a:pPr>
            <a:r>
              <a:rPr kumimoji="0" lang="fr-FR" sz="1600" b="0" i="0" u="none" strike="noStrike" kern="1200" cap="none" spc="0" normalizeH="0" baseline="0" noProof="0" dirty="0" smtClean="0">
                <a:ln>
                  <a:noFill/>
                </a:ln>
                <a:solidFill>
                  <a:srgbClr val="C00000"/>
                </a:solidFill>
                <a:effectLst/>
                <a:uLnTx/>
                <a:uFillTx/>
                <a:latin typeface="+mn-lt"/>
                <a:ea typeface="+mj-ea"/>
                <a:cs typeface="+mj-cs"/>
              </a:rPr>
              <a:t>L’intoxication éthylique</a:t>
            </a:r>
            <a:br>
              <a:rPr kumimoji="0" lang="fr-FR" sz="1600" b="0" i="0" u="none" strike="noStrike" kern="1200" cap="none" spc="0" normalizeH="0" baseline="0" noProof="0" dirty="0" smtClean="0">
                <a:ln>
                  <a:noFill/>
                </a:ln>
                <a:solidFill>
                  <a:srgbClr val="C00000"/>
                </a:solidFill>
                <a:effectLst/>
                <a:uLnTx/>
                <a:uFillTx/>
                <a:latin typeface="+mn-lt"/>
                <a:ea typeface="+mj-ea"/>
                <a:cs typeface="+mj-cs"/>
              </a:rPr>
            </a:br>
            <a:r>
              <a:rPr kumimoji="0" lang="fr-FR" sz="1000" b="0" i="0" u="none" strike="noStrike" kern="1200" cap="none" spc="0" normalizeH="0" baseline="0" noProof="0" dirty="0" smtClean="0">
                <a:ln>
                  <a:noFill/>
                </a:ln>
                <a:solidFill>
                  <a:srgbClr val="C00000"/>
                </a:solidFill>
                <a:effectLst/>
                <a:uLnTx/>
                <a:uFillTx/>
                <a:latin typeface="+mn-lt"/>
                <a:ea typeface="+mj-ea"/>
                <a:cs typeface="+mj-cs"/>
              </a:rPr>
              <a:t>DR GHENNAM</a:t>
            </a:r>
            <a:endParaRPr kumimoji="0" lang="fr-FR" sz="1800" b="0" i="0" u="none" strike="noStrike" kern="1200" cap="none" spc="0" normalizeH="0" baseline="0" noProof="0" dirty="0">
              <a:ln>
                <a:noFill/>
              </a:ln>
              <a:solidFill>
                <a:srgbClr val="C00000"/>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7432</TotalTime>
  <Words>1644</Words>
  <Application>Microsoft Office PowerPoint</Application>
  <PresentationFormat>Diapositives 35 mm</PresentationFormat>
  <Paragraphs>347</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Nature</vt:lpstr>
      <vt:lpstr>INTOXICATION  ÉTHYLIQUE  DR GHENNAM Hôpital militaire régional universitaire  de Constantine </vt:lpstr>
      <vt:lpstr>Diapositive 2</vt:lpstr>
      <vt:lpstr>I/-INTRODUCTION : </vt:lpstr>
      <vt:lpstr>II/-CARACTERISTIQUES DE L’ETHANOL : </vt:lpstr>
      <vt:lpstr>II/-CARACTERISTIQUES DE L’ETHANOL : </vt:lpstr>
      <vt:lpstr>II/-CARACTERISTIQUES DE L’ETHANOL : </vt:lpstr>
      <vt:lpstr>II/-CARACTERISTIQUES DE L’ETHANOL : </vt:lpstr>
      <vt:lpstr>II/-CARACTERISTIQUES DE L’ETHANOL : </vt:lpstr>
      <vt:lpstr>II/-CARACTERISTIQUES DE L’ETHANOL : </vt:lpstr>
      <vt:lpstr>III/ -LA  CLINIQUE</vt:lpstr>
      <vt:lpstr>Diapositive 11</vt:lpstr>
      <vt:lpstr>Les manifestations cliniques se déroulent généralement en trois phases :</vt:lpstr>
      <vt:lpstr>Diapositive 13</vt:lpstr>
      <vt:lpstr>Diapositive 14</vt:lpstr>
      <vt:lpstr>Diapositive 15</vt:lpstr>
      <vt:lpstr>VI/ -INTOXICATION CHRONIQUE :</vt:lpstr>
      <vt:lpstr>Diapositive 17</vt:lpstr>
      <vt:lpstr>DELIRIUM TREMENS  :</vt:lpstr>
      <vt:lpstr>VI/ DOSAGE ET PRÉLÈVMENT D’ALCOOL :</vt:lpstr>
      <vt:lpstr>Diapositive 20</vt:lpstr>
      <vt:lpstr>Diapositive 21</vt:lpstr>
      <vt:lpstr>Diapositive 22</vt:lpstr>
      <vt:lpstr>V/- AUTOPSIE :</vt:lpstr>
      <vt:lpstr>VI/- LEGISLATION :</vt:lpstr>
      <vt:lpstr>VI/- LEGISLATION :</vt:lpstr>
      <vt:lpstr>VI/- LEGISLATION :</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HEMORRAGIES INTRA-ALVEOLAIRES</dc:title>
  <dc:creator>DR LIEGEON</dc:creator>
  <cp:lastModifiedBy>infoGenie</cp:lastModifiedBy>
  <cp:revision>167</cp:revision>
  <dcterms:created xsi:type="dcterms:W3CDTF">2004-01-24T23:31:37Z</dcterms:created>
  <dcterms:modified xsi:type="dcterms:W3CDTF">2021-01-17T17:15:13Z</dcterms:modified>
</cp:coreProperties>
</file>