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040F-01B1-4B9C-86EE-7516444404F0}" type="datetimeFigureOut">
              <a:rPr lang="fr-FR" smtClean="0"/>
              <a:pPr/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77B9-44A1-473E-9EFE-EFE77876D6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5857916"/>
          </a:xfrm>
        </p:spPr>
        <p:txBody>
          <a:bodyPr/>
          <a:lstStyle/>
          <a:p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 domaine de la médecine légale</a:t>
            </a:r>
          </a:p>
          <a:p>
            <a:pPr algn="l"/>
            <a:r>
              <a:rPr lang="fr-F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l"/>
            <a:r>
              <a:rPr lang="fr-FR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fr-F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Pr.A.Belloum</a:t>
            </a:r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d-autopsie examen invasif complet du corps  objectifs :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Identifier le cadavre, déterminer la cause du décès,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Préciser les arguments en faveur d’un homicide, d’un suicide ou d’un accident, déterminer le moment de la mort,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Rechercher et apprécier un état pathologique préexistant,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Détecter, décrire toute blessure externe ou interne,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Assurer les prélèvements nécessaires aux investigations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2-anatomo-pathologie</a:t>
            </a:r>
            <a:r>
              <a:rPr lang="fr-FR" sz="2400" dirty="0" smtClean="0"/>
              <a:t> :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L’examen anatomo-pathologique en médecine légale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Complément indispensable de l’autopsie macroscopique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-Utilise les différentes techniques actuelles de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l’anatomopathologie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-Toujours à confronter aux autres données disponibles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Essentiel pour : </a:t>
            </a:r>
          </a:p>
          <a:p>
            <a:pPr>
              <a:buNone/>
            </a:pPr>
            <a:r>
              <a:rPr lang="fr-FR" dirty="0" smtClean="0"/>
              <a:t>a-confirmer la nature des lésions constatées macroscopiquement </a:t>
            </a:r>
          </a:p>
          <a:p>
            <a:pPr>
              <a:buNone/>
            </a:pPr>
            <a:r>
              <a:rPr lang="fr-FR" dirty="0" smtClean="0"/>
              <a:t>b- évaluer précisément leur étendue et leur gravité </a:t>
            </a:r>
          </a:p>
          <a:p>
            <a:pPr>
              <a:buNone/>
            </a:pPr>
            <a:r>
              <a:rPr lang="fr-FR" dirty="0" smtClean="0"/>
              <a:t>c-déceler des lésions invisibles à l’oeil nu </a:t>
            </a:r>
          </a:p>
          <a:p>
            <a:pPr>
              <a:buNone/>
            </a:pPr>
            <a:r>
              <a:rPr lang="fr-FR" dirty="0" smtClean="0"/>
              <a:t>d-datation des blessures </a:t>
            </a:r>
          </a:p>
          <a:p>
            <a:pPr>
              <a:buNone/>
            </a:pPr>
            <a:r>
              <a:rPr lang="fr-FR" dirty="0" smtClean="0"/>
              <a:t> e-confirmer la nature des lésions constatées macroscopiquement </a:t>
            </a:r>
          </a:p>
          <a:p>
            <a:pPr>
              <a:buNone/>
            </a:pPr>
            <a:r>
              <a:rPr lang="fr-FR" dirty="0" smtClean="0"/>
              <a:t>f-évaluer précisément leur étendue et leur gravité </a:t>
            </a:r>
          </a:p>
          <a:p>
            <a:pPr>
              <a:buNone/>
            </a:pPr>
            <a:r>
              <a:rPr lang="fr-FR" dirty="0" smtClean="0"/>
              <a:t>g- déceler des lésions invisibles à l’œil nu </a:t>
            </a:r>
          </a:p>
          <a:p>
            <a:pPr>
              <a:buNone/>
            </a:pPr>
            <a:r>
              <a:rPr lang="fr-FR" dirty="0" smtClean="0"/>
              <a:t>h-datation des blessures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3-Toxicologie médico-légale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A- Prélèvements nécrosiques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-Ces prélèvements sont effectués dans le cadre d'une réquisition.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-La pratique de l'expertise médico-légale permis de distinguer 2 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prélèvements obligatoires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ypes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prélèvements à visée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toxicologique :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a-des prélèvements obligatoires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-sang cardiaque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-urines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-cheveux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contenu gastrique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b-des prélèvements facultatifs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-contenu de la vésicule biliaire peut s'avérer intéressant.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dépistage des stupéfiants dans la bile est accessible en 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immunochimie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B- Prélèvements chez le vivant :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-Dans le cadre d'une conduite automobile sous influence d'un état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alcoolique, l'analyse toxicologique d'un échantillon de sang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prélevé sur le sujet représente la preuve indiscutable de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l'exposition.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-Deux prélèvements de 10 ml de sang veineux sont largement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suffisants pour rechercher les stupéfiants, les médicaments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psychoactifs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déterminer l'alcoolémie.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L’imagerie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thanatologie propose un élargissement du champ d’application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l’autopsie non invasive dans les cas de morts sans causes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extérieure apparente (ex : mort subite, noyade, décès inexpliqué)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mais aussi la préservation des traces et indices qui pourraient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disparaître pendant une autopsie classique.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virtopsie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permet de même une meilleure appréhension de la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traçabilité des trajectoires, pour les cas de mort par projectiles,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coups de couteau…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Grâce à des techniques d’imageries non invasives, l’intégrité d’un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corps est respectée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4-Génétique médico-légale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empreintes génétiques constituent un indice dont les implications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en matière d'enquêtes criminelles et d'expertises sont nombreuses. Elles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peuvent ainsi confirmer la culpabilité d'un individu suspecté d'avoir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commis un crime, si son empreinte génétique correspond à celle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obtenue à partir de traces laissées sur les lieux du crime.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l'inverse, elles permettent également d'innocenter un suspect.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Généralement, les tribunaux reconnaissent la fiabilité des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empreintes génétiques et acceptent les résultats de ces tests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comme preuves lors des procès.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L'ADN est le meilleur outil d'identification qui soit. Grâce à lui,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police judiciaire peut identifier un individu, rapidement et avec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peu d'échantillons.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 à la médecine légale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I- Qu'est-ce que la médecine légale ? </a:t>
            </a:r>
          </a:p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1- discipline médicale particulière située à l’interface de </a:t>
            </a:r>
          </a:p>
          <a:p>
            <a:pPr marL="571500" indent="-57150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la pensée juridique et de la pensée biologique </a:t>
            </a:r>
          </a:p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2- dont la vocation est de prêter son concours aux </a:t>
            </a:r>
          </a:p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autorités chargées de l’application des textes législatifs </a:t>
            </a:r>
          </a:p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ou réglementaires. </a:t>
            </a:r>
          </a:p>
          <a:p>
            <a:pPr marL="571500" indent="-571500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3- la Médecine Légale n'a aucune vocation de soin, mais </a:t>
            </a:r>
          </a:p>
          <a:p>
            <a:pPr marL="571500" indent="-571500">
              <a:buNone/>
            </a:pP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une vocation Judiciaire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5-Estimation du délai post-mortem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L’une des missions les plus fréquentes pour le médecin légiste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chargé d’examiner un cadavre consiste à se prononcer sur le délai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post-mortem, c’est-à-dire sur le délai écoulé entre la survenue de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mort et le moment de l’examen.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Médecine légale 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A. Dans le domaine pénal : </a:t>
            </a:r>
          </a:p>
          <a:p>
            <a:pPr>
              <a:buNone/>
            </a:pPr>
            <a:r>
              <a:rPr lang="fr-FR" dirty="0" smtClean="0"/>
              <a:t>Constatation des violences physiques, </a:t>
            </a:r>
          </a:p>
          <a:p>
            <a:pPr>
              <a:buNone/>
            </a:pPr>
            <a:r>
              <a:rPr lang="fr-FR" dirty="0" smtClean="0"/>
              <a:t>psychiques et sexuelles, identification de </a:t>
            </a:r>
          </a:p>
          <a:p>
            <a:pPr>
              <a:buNone/>
            </a:pPr>
            <a:r>
              <a:rPr lang="fr-FR" dirty="0" smtClean="0"/>
              <a:t>l’auteur d’une infraction, détermination de l’âge, </a:t>
            </a:r>
          </a:p>
          <a:p>
            <a:pPr>
              <a:buNone/>
            </a:pPr>
            <a:r>
              <a:rPr lang="fr-FR" dirty="0" smtClean="0"/>
              <a:t>de l’aptitude à la détention, responsabilité </a:t>
            </a:r>
          </a:p>
          <a:p>
            <a:pPr>
              <a:buNone/>
            </a:pPr>
            <a:r>
              <a:rPr lang="fr-FR" dirty="0" smtClean="0"/>
              <a:t>pénale psychiatrique...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B. Dans le domaine civil : </a:t>
            </a:r>
          </a:p>
          <a:p>
            <a:pPr>
              <a:buNone/>
            </a:pPr>
            <a:r>
              <a:rPr lang="fr-FR" dirty="0" smtClean="0"/>
              <a:t>Evaluation du dommage corporel (AVP, AT/MP, </a:t>
            </a:r>
          </a:p>
          <a:p>
            <a:pPr>
              <a:buNone/>
            </a:pPr>
            <a:r>
              <a:rPr lang="fr-FR" dirty="0" smtClean="0"/>
              <a:t>accidents divers…), mise sous tutelle, expertise </a:t>
            </a:r>
          </a:p>
          <a:p>
            <a:pPr>
              <a:buNone/>
            </a:pPr>
            <a:r>
              <a:rPr lang="fr-FR" dirty="0" smtClean="0"/>
              <a:t>en responsabilité médicale. </a:t>
            </a:r>
          </a:p>
          <a:p>
            <a:pPr>
              <a:buNone/>
            </a:pPr>
            <a:r>
              <a:rPr lang="fr-FR" dirty="0" smtClean="0"/>
              <a:t>Le médecin légiste est requis par l’autorité </a:t>
            </a:r>
          </a:p>
          <a:p>
            <a:pPr>
              <a:buNone/>
            </a:pPr>
            <a:r>
              <a:rPr lang="fr-FR" dirty="0" smtClean="0"/>
              <a:t>judiciaire pour déterminer la durée de </a:t>
            </a:r>
          </a:p>
          <a:p>
            <a:pPr>
              <a:buNone/>
            </a:pPr>
            <a:r>
              <a:rPr lang="fr-FR" dirty="0" smtClean="0"/>
              <a:t>l’incapacité totale de travail (ITT) au sens pénal </a:t>
            </a:r>
          </a:p>
          <a:p>
            <a:pPr>
              <a:buNone/>
            </a:pPr>
            <a:r>
              <a:rPr lang="fr-FR" dirty="0" smtClean="0"/>
              <a:t>du terme.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- Rôle de santé publique et d’éducation à la santé </a:t>
            </a:r>
          </a:p>
          <a:p>
            <a:pPr>
              <a:buNone/>
            </a:pPr>
            <a:r>
              <a:rPr lang="fr-FR" dirty="0" smtClean="0"/>
              <a:t>La médecine légale, dans sa dimension </a:t>
            </a:r>
          </a:p>
          <a:p>
            <a:pPr>
              <a:buNone/>
            </a:pPr>
            <a:r>
              <a:rPr lang="fr-FR" dirty="0" smtClean="0"/>
              <a:t>fondamentale de santé publique et d’éducation à la </a:t>
            </a:r>
          </a:p>
          <a:p>
            <a:pPr>
              <a:buNone/>
            </a:pPr>
            <a:r>
              <a:rPr lang="fr-FR" dirty="0" smtClean="0"/>
              <a:t>santé est centrée sur la connaissance et la </a:t>
            </a:r>
          </a:p>
          <a:p>
            <a:pPr>
              <a:buNone/>
            </a:pPr>
            <a:r>
              <a:rPr lang="fr-FR" dirty="0" smtClean="0"/>
              <a:t>prévention des violences et de leurs conséquences, </a:t>
            </a:r>
          </a:p>
          <a:p>
            <a:pPr>
              <a:buNone/>
            </a:pPr>
            <a:r>
              <a:rPr lang="fr-FR" dirty="0" smtClean="0"/>
              <a:t>ainsi que l’accompagnement des personnes </a:t>
            </a:r>
          </a:p>
          <a:p>
            <a:pPr>
              <a:buNone/>
            </a:pPr>
            <a:r>
              <a:rPr lang="fr-FR" dirty="0" smtClean="0"/>
              <a:t>fragilisées et vulnérables dans l’exercice de leurs </a:t>
            </a:r>
          </a:p>
          <a:p>
            <a:pPr>
              <a:buNone/>
            </a:pPr>
            <a:r>
              <a:rPr lang="fr-FR" dirty="0" smtClean="0"/>
              <a:t>droits. </a:t>
            </a:r>
          </a:p>
          <a:p>
            <a:pPr>
              <a:buNone/>
            </a:pPr>
            <a:r>
              <a:rPr lang="fr-FR" dirty="0" smtClean="0"/>
              <a:t>Le médecin légiste joue également un rôle sur le </a:t>
            </a:r>
          </a:p>
          <a:p>
            <a:pPr>
              <a:buNone/>
            </a:pPr>
            <a:r>
              <a:rPr lang="fr-FR" dirty="0" smtClean="0"/>
              <a:t>plan de la santé publique : quand il détecte des </a:t>
            </a:r>
          </a:p>
          <a:p>
            <a:pPr>
              <a:buNone/>
            </a:pPr>
            <a:r>
              <a:rPr lang="fr-FR" dirty="0" smtClean="0"/>
              <a:t>maladies mortelles et contagieuses chez des </a:t>
            </a:r>
          </a:p>
          <a:p>
            <a:pPr>
              <a:buNone/>
            </a:pPr>
            <a:r>
              <a:rPr lang="fr-FR" dirty="0" smtClean="0"/>
              <a:t>individus décédés, il avertit les autorités, afin que des </a:t>
            </a:r>
          </a:p>
          <a:p>
            <a:pPr>
              <a:buNone/>
            </a:pPr>
            <a:r>
              <a:rPr lang="fr-FR" dirty="0" smtClean="0"/>
              <a:t>mesures d’hygiène soient prises. </a:t>
            </a:r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Contrairement à la plupart des disciplines qui</a:t>
            </a:r>
          </a:p>
          <a:p>
            <a:pPr>
              <a:buNone/>
            </a:pPr>
            <a:r>
              <a:rPr lang="fr-FR" dirty="0" smtClean="0"/>
              <a:t>ont une vocation de santé publique, la </a:t>
            </a:r>
          </a:p>
          <a:p>
            <a:pPr>
              <a:buNone/>
            </a:pPr>
            <a:r>
              <a:rPr lang="fr-FR" dirty="0" smtClean="0"/>
              <a:t>Médecine Légale n'a aucune vocation de soin , </a:t>
            </a:r>
          </a:p>
          <a:p>
            <a:pPr>
              <a:buNone/>
            </a:pPr>
            <a:r>
              <a:rPr lang="fr-FR" dirty="0" smtClean="0"/>
              <a:t>mais une vocation Judiciaire. </a:t>
            </a:r>
          </a:p>
          <a:p>
            <a:pPr>
              <a:buNone/>
            </a:pPr>
            <a:r>
              <a:rPr lang="fr-FR" dirty="0" smtClean="0"/>
              <a:t>La justice a recours à la médecine légale pour </a:t>
            </a:r>
          </a:p>
          <a:p>
            <a:pPr>
              <a:buNone/>
            </a:pPr>
            <a:r>
              <a:rPr lang="fr-FR" dirty="0" smtClean="0"/>
              <a:t>être renseignée sur des faits médicaux ou </a:t>
            </a:r>
          </a:p>
          <a:p>
            <a:pPr>
              <a:buNone/>
            </a:pPr>
            <a:r>
              <a:rPr lang="fr-FR" dirty="0" smtClean="0"/>
              <a:t>biologiques dont l'essence lui échappe. 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médecine légale fait la liaison entre la </a:t>
            </a:r>
          </a:p>
          <a:p>
            <a:pPr>
              <a:buNone/>
            </a:pPr>
            <a:r>
              <a:rPr lang="fr-FR" dirty="0" smtClean="0"/>
              <a:t>Médecine et la loi, et inversement les médecins </a:t>
            </a:r>
          </a:p>
          <a:p>
            <a:pPr>
              <a:buNone/>
            </a:pPr>
            <a:r>
              <a:rPr lang="fr-FR" dirty="0" smtClean="0"/>
              <a:t>sollicitent la justice pour obtenir leur concours </a:t>
            </a:r>
          </a:p>
          <a:p>
            <a:pPr>
              <a:buNone/>
            </a:pPr>
            <a:r>
              <a:rPr lang="fr-FR" dirty="0" smtClean="0"/>
              <a:t>dans la prise en charge des malades. </a:t>
            </a:r>
          </a:p>
          <a:p>
            <a:pPr>
              <a:buNone/>
            </a:pPr>
            <a:r>
              <a:rPr lang="fr-FR" dirty="0" smtClean="0"/>
              <a:t>Le médecin légiste va en effet apporter des </a:t>
            </a:r>
          </a:p>
          <a:p>
            <a:pPr>
              <a:buNone/>
            </a:pPr>
            <a:r>
              <a:rPr lang="fr-FR" dirty="0" smtClean="0"/>
              <a:t>éléments médicaux à toutes les administrations, </a:t>
            </a:r>
          </a:p>
          <a:p>
            <a:pPr>
              <a:buNone/>
            </a:pPr>
            <a:r>
              <a:rPr lang="fr-FR" dirty="0" smtClean="0"/>
              <a:t>en particulier la justice qui sont nécessaires à </a:t>
            </a:r>
          </a:p>
          <a:p>
            <a:pPr>
              <a:buNone/>
            </a:pPr>
            <a:r>
              <a:rPr lang="fr-FR" dirty="0" smtClean="0"/>
              <a:t>l'application de la loi.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médecine légale se compose de deux grandes parties :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A. La médecine légale judiciaire :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Elle s’intéresse :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1- à la traumatologie (évaluation du dommage corporel);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2- à la pathologie de la violence de toute nature;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3- aux phénomènes de thanatologie (la mort dans tous ses états,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mort subite, la mort suspecte,…);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4-à l’identification; </a:t>
            </a:r>
          </a:p>
          <a:p>
            <a:pPr>
              <a:lnSpc>
                <a:spcPct val="20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5 -aux constatations en matière de filiation … 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Elle a recours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1- à la clinique,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2- à la morphologie (anatomo-pathologie macroscopique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et microscopique),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3- à la biologie (toxicologie, immunologie, microbiologie, biochimie, génétique …).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Les conclusions tirées de ces examens servent à éclairer l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a justice.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-D’une façon générale, on a tendance à diviser la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médecine légale en deux domaines :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1-Médecine légale thanatologique; </a:t>
            </a:r>
          </a:p>
          <a:p>
            <a:pPr>
              <a:lnSpc>
                <a:spcPct val="210000"/>
              </a:lnSpc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2- Médecine légale clinique intéressant les vivants.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L’activité médico-légale intéresse plusieurs domaines :</a:t>
            </a:r>
          </a:p>
          <a:p>
            <a:pPr marL="457200" indent="-457200">
              <a:buAutoNum type="arabicPeriod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le cadre de l'expertise. Il s’agit d’un acte médical,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destiné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produire un certain nombre de constatations dans le but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d’éclairer la justice en vue de déterminer la date de consolidation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des lésions et des troubles présentés ainsi que les séquelles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imputables à un accident et de déterminer les incapacités qui en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résultent (ITT, IPP, le pretium doloris, le préjudice esthétique, …). 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la pratique, tout médecin peut-être désigné d’une façon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circonstancielle comme expert. L’expertise peut être contestée, </a:t>
            </a:r>
          </a:p>
          <a:p>
            <a:pPr marL="457200" indent="-457200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contre-expertise est donc pratiquée.</a:t>
            </a:r>
          </a:p>
          <a:p>
            <a:pPr>
              <a:buNone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médecine légale est la médecine de toutes les situations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violence, concernant le vivant ou le mort :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1-Violences volontaires (Coups et blessures, Accidents,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homicides)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Faits accidentels (AVP, AT, accidents domestiques)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3-Comportements auto-agressifs (suicide, toxicomanie, alcoolisme)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II - Définition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Plusieurs définitions ont été proposées : parmi 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ces définitions on retiendra : 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Dérobert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disait, la médecine légale s'occupe des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relations immédiates ou lointaines qui peuvent exister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l'occasion de certaines instances juridiques ou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administratives entre des faits médicaux ou biologiques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des textes législatifs ou réglementaires concernant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personnes ou la société</a:t>
            </a:r>
            <a:r>
              <a:rPr lang="fr-FR" sz="2800" dirty="0" smtClean="0"/>
              <a:t>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différentes définitions font ressortir d'une façon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évidente le rôle d'auxiliaire du médecin pour la justice,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mais également l'évolutivité de ses préoccupations,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l'aide qu'il peut apporter au législateur.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Le domaine de la médecine légale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Le domaine de la médecine légale est double :  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1-Elle est une science auxiliaire du droit qui a pour 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vocation de mettre au service judiciaire des informations 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médicales permettant d’apprécier des faits criminels ou </a:t>
            </a:r>
          </a:p>
          <a:p>
            <a:pPr marL="514350" indent="-514350"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délictueux et leurs auteurs publique.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2- La médecine légale intervient dans le cadre des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expertises médicales ordonnées par la justice pour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apprécier les conséquences :  d'une violence;  la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réparation d'un accident de la voie publique;  la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responsabilité lors d'un acte criminel.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Inversement les médecins sollicitent la justice pour obtenir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leur concours dans la prise en charge des malades.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médecin légiste joue également un rôle sur le plan de la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santé publique : détection de maladies mortelles et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contagieuses chez des individus décédés , il avertit les </a:t>
            </a:r>
          </a:p>
          <a:p>
            <a:pPr>
              <a:lnSpc>
                <a:spcPct val="20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autorités, afin que des mesures d’hygiène soient prises.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Principales branches de la médecine légale 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fr-FR" dirty="0" smtClean="0"/>
              <a:t>Médecine légale thanatologique (ou pathologie médico-légale)</a:t>
            </a:r>
          </a:p>
          <a:p>
            <a:pPr marL="514350" indent="-514350">
              <a:buNone/>
            </a:pPr>
            <a:r>
              <a:rPr lang="fr-FR" dirty="0" smtClean="0"/>
              <a:t> a-Investigations médico-légales des morts suspectes, violentes, subites, inattendues : </a:t>
            </a:r>
          </a:p>
          <a:p>
            <a:pPr marL="514350" indent="-514350">
              <a:buNone/>
            </a:pPr>
            <a:r>
              <a:rPr lang="fr-FR" dirty="0" smtClean="0"/>
              <a:t>b-Détermination de la cause, du mécanisme du décès : </a:t>
            </a:r>
          </a:p>
          <a:p>
            <a:pPr marL="514350" indent="-514350">
              <a:buNone/>
            </a:pPr>
            <a:r>
              <a:rPr lang="fr-FR" dirty="0" smtClean="0"/>
              <a:t>C- Levée de corps : examen non invasif du cadavre sur les lieux de sa découverte qui permet le plus souvent d’obtenir des données qui évitent de recourir à l’autopsie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1504</Words>
  <Application>Microsoft Office PowerPoint</Application>
  <PresentationFormat>Affichage à l'écran (4:3)</PresentationFormat>
  <Paragraphs>203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Diapositive 1</vt:lpstr>
      <vt:lpstr>Introduction à la médecine légale </vt:lpstr>
      <vt:lpstr>Diapositive 3</vt:lpstr>
      <vt:lpstr>Diapositive 4</vt:lpstr>
      <vt:lpstr>Diapositive 5</vt:lpstr>
      <vt:lpstr>Le domaine de la médecine légale</vt:lpstr>
      <vt:lpstr>Diapositive 7</vt:lpstr>
      <vt:lpstr>Diapositive 8</vt:lpstr>
      <vt:lpstr> Principales branches de la médecine légale 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Médecine légale clinique </vt:lpstr>
      <vt:lpstr>Diapositive 22</vt:lpstr>
      <vt:lpstr>Diapositive 23</vt:lpstr>
      <vt:lpstr>conclusion</vt:lpstr>
      <vt:lpstr>Diapositive 25</vt:lpstr>
      <vt:lpstr>Diapositive 26</vt:lpstr>
      <vt:lpstr>Diapositive 27</vt:lpstr>
      <vt:lpstr>Diapositive 28</vt:lpstr>
      <vt:lpstr>Diapositive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38</cp:revision>
  <dcterms:created xsi:type="dcterms:W3CDTF">2021-04-17T16:25:55Z</dcterms:created>
  <dcterms:modified xsi:type="dcterms:W3CDTF">2021-07-04T12:05:47Z</dcterms:modified>
</cp:coreProperties>
</file>