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38"/>
  </p:notesMasterIdLst>
  <p:sldIdLst>
    <p:sldId id="257" r:id="rId2"/>
    <p:sldId id="259" r:id="rId3"/>
    <p:sldId id="261" r:id="rId4"/>
    <p:sldId id="264" r:id="rId5"/>
    <p:sldId id="271" r:id="rId6"/>
    <p:sldId id="274" r:id="rId7"/>
    <p:sldId id="277" r:id="rId8"/>
    <p:sldId id="280" r:id="rId9"/>
    <p:sldId id="278" r:id="rId10"/>
    <p:sldId id="327" r:id="rId11"/>
    <p:sldId id="282" r:id="rId12"/>
    <p:sldId id="284" r:id="rId13"/>
    <p:sldId id="406" r:id="rId14"/>
    <p:sldId id="287" r:id="rId15"/>
    <p:sldId id="337" r:id="rId16"/>
    <p:sldId id="345" r:id="rId17"/>
    <p:sldId id="347" r:id="rId18"/>
    <p:sldId id="340" r:id="rId19"/>
    <p:sldId id="349" r:id="rId20"/>
    <p:sldId id="351" r:id="rId21"/>
    <p:sldId id="296" r:id="rId22"/>
    <p:sldId id="297" r:id="rId23"/>
    <p:sldId id="299" r:id="rId24"/>
    <p:sldId id="308" r:id="rId25"/>
    <p:sldId id="354" r:id="rId26"/>
    <p:sldId id="405" r:id="rId27"/>
    <p:sldId id="387" r:id="rId28"/>
    <p:sldId id="386" r:id="rId29"/>
    <p:sldId id="334" r:id="rId30"/>
    <p:sldId id="396" r:id="rId31"/>
    <p:sldId id="397" r:id="rId32"/>
    <p:sldId id="398" r:id="rId33"/>
    <p:sldId id="399" r:id="rId34"/>
    <p:sldId id="407" r:id="rId35"/>
    <p:sldId id="400" r:id="rId36"/>
    <p:sldId id="401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1039" autoAdjust="0"/>
  </p:normalViewPr>
  <p:slideViewPr>
    <p:cSldViewPr>
      <p:cViewPr>
        <p:scale>
          <a:sx n="75" d="100"/>
          <a:sy n="75" d="100"/>
        </p:scale>
        <p:origin x="-18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3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AFCD4-31DA-4ADA-84DA-ADED1B84FF01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319CB-61A3-4995-9549-0BAC91EE7D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6915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/>
              <a:t>décrit</a:t>
            </a:r>
          </a:p>
        </p:txBody>
      </p:sp>
      <p:sp>
        <p:nvSpPr>
          <p:cNvPr id="870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4232D6EB-59DD-4690-90F4-CE3E0000B5B0}" type="slidenum">
              <a:rPr lang="fr-FR" altLang="fr-FR" smtClean="0">
                <a:latin typeface="Arial" charset="0"/>
              </a:rPr>
              <a:pPr eaLnBrk="1" hangingPunct="1"/>
              <a:t>6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19CB-61A3-4995-9549-0BAC91EE7D4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b="1" smtClean="0"/>
              <a:t>Exemple : Pour les cadavres retrouvés sur le dos, les lividités siègent au niveau des lombes et de la partie latérale du tronc. Il n'y a pas de lividités au niveau des épaules et des fesses (zones de pression, points de contact). </a:t>
            </a:r>
            <a:endParaRPr lang="fr-FR" altLang="fr-FR" smtClean="0"/>
          </a:p>
        </p:txBody>
      </p:sp>
      <p:sp>
        <p:nvSpPr>
          <p:cNvPr id="993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1C929CF-D7CF-47E0-AC5E-886E068880A5}" type="slidenum">
              <a:rPr lang="fr-FR" altLang="fr-FR" smtClean="0">
                <a:latin typeface="Arial" charset="0"/>
              </a:rPr>
              <a:pPr eaLnBrk="1" hangingPunct="1"/>
              <a:t>15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9A1094-750E-4176-B8B4-17B537D77CDF}" type="datetimeFigureOut">
              <a:rPr lang="fr-FR" smtClean="0"/>
              <a:pPr/>
              <a:t>01/02/2022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FDFFCA7-0202-47FD-9F23-3A7B5D2D4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Monoxyde_de_carbone" TargetMode="External"/><Relationship Id="rId2" Type="http://schemas.openxmlformats.org/officeDocument/2006/relationships/hyperlink" Target="http://fr.wikipedia.org/wiki/Intoxic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.wikipedia.org/wiki/H%C3%A9morragi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r.wikipedia.org/wiki/Fichier:LMMP_oeilboeuf.png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"/>
            <a:ext cx="7010400" cy="1295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Faculté de médecine Constantine </a:t>
            </a:r>
            <a:b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CHUC BEN BADIS </a:t>
            </a:r>
            <a:b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fr-FR" sz="2800" cap="non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Service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800" cap="non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800" cap="non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Médecine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800" cap="non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Légale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fr-FR" sz="28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fr-FR" sz="2800" cap="none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Hef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800" cap="none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Service: 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Pr. Z. </a:t>
            </a:r>
            <a:r>
              <a:rPr lang="fr-FR" sz="28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boudraa</a:t>
            </a:r>
            <a: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786" y="2071678"/>
            <a:ext cx="8129614" cy="47863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rgbClr val="FFC000"/>
                </a:solidFill>
                <a:latin typeface="Algerian" pitchFamily="82" charset="0"/>
              </a:rPr>
              <a:t>DIAGNOSTIC  </a:t>
            </a:r>
            <a:r>
              <a:rPr lang="fr-FR" sz="2400" b="1" dirty="0" err="1" smtClean="0">
                <a:solidFill>
                  <a:srgbClr val="FFC000"/>
                </a:solidFill>
                <a:latin typeface="Algerian" pitchFamily="82" charset="0"/>
              </a:rPr>
              <a:t>medico-legal</a:t>
            </a:r>
            <a:r>
              <a:rPr lang="fr-FR" sz="2400" b="1" dirty="0" smtClean="0">
                <a:solidFill>
                  <a:srgbClr val="FFC000"/>
                </a:solidFill>
                <a:latin typeface="Algerian" pitchFamily="82" charset="0"/>
              </a:rPr>
              <a:t> et  datation DE  LA MORT</a:t>
            </a:r>
          </a:p>
          <a:p>
            <a:pPr algn="r" eaLnBrk="1" hangingPunct="1">
              <a:defRPr/>
            </a:pPr>
            <a:endParaRPr lang="fr-FR" u="sng" dirty="0" smtClean="0">
              <a:solidFill>
                <a:srgbClr val="FFC000"/>
              </a:solidFill>
              <a:latin typeface="Algerian" pitchFamily="82" charset="0"/>
            </a:endParaRPr>
          </a:p>
          <a:p>
            <a:pPr algn="r" eaLnBrk="1" hangingPunct="1">
              <a:defRPr/>
            </a:pPr>
            <a:endParaRPr lang="fr-FR" u="sng" dirty="0" smtClean="0">
              <a:solidFill>
                <a:srgbClr val="FFC000"/>
              </a:solidFill>
              <a:latin typeface="Algerian" pitchFamily="82" charset="0"/>
            </a:endParaRPr>
          </a:p>
          <a:p>
            <a:pPr algn="ctr" eaLnBrk="1" hangingPunct="1">
              <a:defRPr/>
            </a:pPr>
            <a:r>
              <a:rPr lang="en-US" sz="3200" dirty="0" smtClean="0">
                <a:latin typeface="Cambria" pitchFamily="18" charset="0"/>
              </a:rPr>
              <a:t> Pr A . BELLOUM   </a:t>
            </a:r>
          </a:p>
          <a:p>
            <a:pPr algn="ctr" eaLnBrk="1" hangingPunct="1">
              <a:defRPr/>
            </a:pPr>
            <a:r>
              <a:rPr lang="en-US" sz="3200" smtClean="0">
                <a:latin typeface="Cambria" pitchFamily="18" charset="0"/>
              </a:rPr>
              <a:t> 2021  -  </a:t>
            </a:r>
            <a:r>
              <a:rPr lang="en-US" sz="3200" dirty="0" smtClean="0">
                <a:latin typeface="Cambria" pitchFamily="18" charset="0"/>
              </a:rPr>
              <a:t>2022</a:t>
            </a:r>
            <a:endParaRPr lang="en-US" sz="3200" dirty="0" smtClean="0">
              <a:latin typeface="Cambria" pitchFamily="18" charset="0"/>
            </a:endParaRPr>
          </a:p>
          <a:p>
            <a:pPr algn="r" eaLnBrk="1" hangingPunct="1">
              <a:defRPr/>
            </a:pPr>
            <a:endParaRPr lang="en-US" dirty="0" smtClean="0">
              <a:latin typeface="Cambria" pitchFamily="18" charset="0"/>
            </a:endParaRPr>
          </a:p>
          <a:p>
            <a:pPr algn="r" eaLnBrk="1" hangingPunct="1">
              <a:defRPr/>
            </a:pPr>
            <a:endParaRPr lang="en-US" dirty="0" smtClean="0">
              <a:latin typeface="Cambria" pitchFamily="18" charset="0"/>
            </a:endParaRPr>
          </a:p>
          <a:p>
            <a:pPr algn="r" eaLnBrk="1" hangingPunct="1">
              <a:defRPr/>
            </a:pPr>
            <a:endParaRPr lang="en-US" dirty="0" smtClean="0">
              <a:latin typeface="Cambria" pitchFamily="18" charset="0"/>
            </a:endParaRPr>
          </a:p>
          <a:p>
            <a:pPr algn="r" eaLnBrk="1" hangingPunct="1">
              <a:defRPr/>
            </a:pPr>
            <a:r>
              <a:rPr lang="en-US" dirty="0" smtClean="0">
                <a:latin typeface="Cambria" pitchFamily="18" charset="0"/>
              </a:rPr>
              <a:t>a</a:t>
            </a:r>
          </a:p>
          <a:p>
            <a:pPr algn="r" eaLnBrk="1" hangingPunct="1"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11552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43050"/>
            <a:ext cx="8572528" cy="72094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Le diagnostic précoce de la mort repose sur un examen externe du corps et des examens complémentaires , qui montrent la suspension des grandes fonctions vitales: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Arrêt de la circulation: </a:t>
            </a:r>
          </a:p>
          <a:p>
            <a:pPr>
              <a:buNone/>
            </a:pPr>
            <a:r>
              <a:rPr lang="fr-FR" dirty="0" smtClean="0"/>
              <a:t>      - Absence du pouls .</a:t>
            </a:r>
          </a:p>
          <a:p>
            <a:pPr>
              <a:buNone/>
            </a:pPr>
            <a:r>
              <a:rPr lang="fr-FR" dirty="0" smtClean="0"/>
              <a:t>      -Tension artériel nulle. </a:t>
            </a:r>
          </a:p>
          <a:p>
            <a:pPr>
              <a:buNone/>
            </a:pPr>
            <a:r>
              <a:rPr lang="fr-FR" dirty="0" smtClean="0"/>
              <a:t>      -Absence de bruits cardiaque à l auscultation . 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fr-FR" dirty="0" smtClean="0"/>
              <a:t>       -ECG plat pendant une dizaine de minutes .</a:t>
            </a:r>
          </a:p>
          <a:p>
            <a:endParaRPr lang="fr-FR" dirty="0" smtClean="0"/>
          </a:p>
          <a:p>
            <a:r>
              <a:rPr lang="fr-FR" dirty="0" err="1" smtClean="0">
                <a:solidFill>
                  <a:srgbClr val="FF0000"/>
                </a:solidFill>
              </a:rPr>
              <a:t>rrêt</a:t>
            </a:r>
            <a:r>
              <a:rPr lang="fr-FR" dirty="0" smtClean="0">
                <a:solidFill>
                  <a:srgbClr val="FF0000"/>
                </a:solidFill>
              </a:rPr>
              <a:t> de la respiration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perte des fonctions cérébrales motrices et sensitives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5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endParaRPr lang="fr-FR" sz="3200" b="1" dirty="0" smtClean="0">
              <a:solidFill>
                <a:srgbClr val="FFC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Arrêt de la respiration :</a:t>
            </a:r>
          </a:p>
          <a:p>
            <a:pPr>
              <a:buNone/>
            </a:pPr>
            <a:r>
              <a:rPr lang="fr-FR" dirty="0" smtClean="0"/>
              <a:t>      - pas d'ampliation thoracique à l'inspection . </a:t>
            </a:r>
          </a:p>
          <a:p>
            <a:pPr>
              <a:buNone/>
            </a:pPr>
            <a:r>
              <a:rPr lang="fr-FR" dirty="0" smtClean="0"/>
              <a:t>      -Absence de murmure vésiculaire à l'auscultation 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      </a:t>
            </a:r>
            <a:r>
              <a:rPr lang="fr-FR" sz="2600" b="1" dirty="0" smtClean="0">
                <a:solidFill>
                  <a:srgbClr val="0070C0"/>
                </a:solidFill>
              </a:rPr>
              <a:t>-test du miroir : </a:t>
            </a:r>
            <a:r>
              <a:rPr lang="fr-FR" dirty="0" smtClean="0"/>
              <a:t>apparition ou non de buée (témoignant de la persistance de la respiration).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0070C0"/>
                </a:solidFill>
              </a:rPr>
              <a:t>      -test du duvet : </a:t>
            </a:r>
            <a:r>
              <a:rPr lang="fr-FR" dirty="0" smtClean="0"/>
              <a:t>Le duvet devant la bouche bouge s'il y a persistance de la respiration.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0070C0"/>
                </a:solidFill>
              </a:rPr>
              <a:t>      -test de la flamme de bougie : </a:t>
            </a:r>
            <a:r>
              <a:rPr lang="fr-FR" dirty="0" smtClean="0"/>
              <a:t>la flamme s'éteint en cas de respiration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 perte des fonctions cérébrales motrices et sensitives</a:t>
            </a:r>
          </a:p>
          <a:p>
            <a:pPr marL="971550" lvl="1" indent="-514350">
              <a:buFont typeface="Wingdings" pitchFamily="2" charset="2"/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10781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defRPr/>
            </a:pP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54983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sz="11200" dirty="0" smtClean="0">
                <a:solidFill>
                  <a:srgbClr val="FF0000"/>
                </a:solidFill>
              </a:rPr>
              <a:t>perte des fonctions cérébrales motrices et sensitives</a:t>
            </a:r>
          </a:p>
          <a:p>
            <a:pPr>
              <a:buNone/>
            </a:pPr>
            <a:r>
              <a:rPr lang="fr-FR" sz="11200" dirty="0" smtClean="0"/>
              <a:t>   -Elle est à l'origine d'une hypotonie généralisée (mâchoire inférieure tombante, bouche et yeux ouverts, pupilles dilatées).</a:t>
            </a:r>
          </a:p>
          <a:p>
            <a:pPr>
              <a:buNone/>
            </a:pPr>
            <a:endParaRPr lang="fr-FR" sz="11200" dirty="0" smtClean="0"/>
          </a:p>
          <a:p>
            <a:pPr>
              <a:buNone/>
            </a:pPr>
            <a:r>
              <a:rPr lang="fr-FR" sz="11200" dirty="0" smtClean="0"/>
              <a:t>   -On note l'absence de réaction spontanée aux stimuli, ainsi qu'une disparition de la sensibilité générale. </a:t>
            </a:r>
          </a:p>
          <a:p>
            <a:pPr>
              <a:buNone/>
            </a:pPr>
            <a:endParaRPr lang="fr-FR" sz="11200" dirty="0" smtClean="0"/>
          </a:p>
          <a:p>
            <a:pPr>
              <a:buNone/>
            </a:pPr>
            <a:r>
              <a:rPr lang="fr-FR" sz="11200" dirty="0" smtClean="0"/>
              <a:t>   -Mydriase bilatérale et aréflexique .</a:t>
            </a:r>
          </a:p>
          <a:p>
            <a:pPr>
              <a:buNone/>
            </a:pPr>
            <a:endParaRPr lang="fr-FR" sz="11200" dirty="0" smtClean="0"/>
          </a:p>
          <a:p>
            <a:pPr>
              <a:buNone/>
            </a:pPr>
            <a:r>
              <a:rPr lang="fr-FR" sz="11200" dirty="0" smtClean="0"/>
              <a:t>   - EEG: tracé plat 10min après massage cardiaque . </a:t>
            </a:r>
          </a:p>
          <a:p>
            <a:endParaRPr lang="fr-FR" sz="11200" dirty="0" smtClean="0"/>
          </a:p>
          <a:p>
            <a:pPr>
              <a:buNone/>
            </a:pPr>
            <a:endParaRPr lang="fr-FR" sz="112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pPr marL="971550" lvl="1" indent="-514350">
              <a:buFont typeface="Wingdings" pitchFamily="2" charset="2"/>
              <a:buNone/>
              <a:defRPr/>
            </a:pPr>
            <a:endParaRPr lang="fr-FR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64305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9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83560"/>
            <a:ext cx="8643966" cy="4572000"/>
          </a:xfrm>
        </p:spPr>
        <p:txBody>
          <a:bodyPr/>
          <a:lstStyle/>
          <a:p>
            <a:pPr algn="ctr"/>
            <a:r>
              <a:rPr lang="fr-FR" sz="5400" b="1" dirty="0" smtClean="0">
                <a:solidFill>
                  <a:srgbClr val="FFC000"/>
                </a:solidFill>
                <a:latin typeface="Algerian" pitchFamily="82" charset="0"/>
              </a:rPr>
              <a:t>B- </a:t>
            </a:r>
            <a:r>
              <a:rPr lang="fr-FR" sz="4800" u="sng" dirty="0" smtClean="0">
                <a:solidFill>
                  <a:srgbClr val="FFC000"/>
                </a:solidFill>
                <a:latin typeface="Algerian" pitchFamily="82" charset="0"/>
              </a:rPr>
              <a:t>Signes positifs de la mort ou phénomènes cadavérique</a:t>
            </a:r>
            <a:r>
              <a:rPr lang="fr-FR" sz="4800" dirty="0" smtClean="0">
                <a:solidFill>
                  <a:srgbClr val="FFC000"/>
                </a:solidFill>
                <a:latin typeface="Algerian" pitchFamily="82" charset="0"/>
              </a:rPr>
              <a:t>:</a:t>
            </a:r>
            <a:endParaRPr lang="fr-FR"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000132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fr-FR" b="1" dirty="0" smtClean="0">
                <a:solidFill>
                  <a:srgbClr val="FF0000"/>
                </a:solidFill>
                <a:latin typeface="Algerian" pitchFamily="82" charset="0"/>
              </a:rPr>
              <a:t>Phénomènes physiques: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u="sng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000108"/>
            <a:ext cx="7772400" cy="50720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sz="4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2800" b="1" dirty="0" smtClean="0">
                <a:solidFill>
                  <a:srgbClr val="FFC000"/>
                </a:solidFill>
              </a:rPr>
              <a:t>a-  </a:t>
            </a:r>
            <a:r>
              <a:rPr lang="fr-FR" sz="12800" b="1" dirty="0" smtClean="0">
                <a:solidFill>
                  <a:srgbClr val="FFC000"/>
                </a:solidFill>
                <a:latin typeface="Cambria" pitchFamily="18" charset="0"/>
              </a:rPr>
              <a:t>Refroidissement </a:t>
            </a:r>
            <a:r>
              <a:rPr lang="fr-FR" sz="12800" b="1" dirty="0">
                <a:solidFill>
                  <a:srgbClr val="FFC000"/>
                </a:solidFill>
                <a:latin typeface="Cambria" pitchFamily="18" charset="0"/>
              </a:rPr>
              <a:t>Cadavérique </a:t>
            </a:r>
            <a:r>
              <a:rPr lang="fr-FR" sz="12800" b="1" dirty="0" smtClean="0">
                <a:solidFill>
                  <a:srgbClr val="FFC000"/>
                </a:solidFill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endParaRPr lang="fr-FR" sz="12800" b="1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fr-FR" sz="8000" dirty="0" smtClean="0"/>
              <a:t>  -processus d’équilibre avec la température   ambiante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  - chute de 1 degré par heure (en moyenne)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  - chute ralentie si panicule adipeux +++, vêtements épais, maladies fébriles.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  -Prise de la température rectale , le thermomètre maintenu 10 min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   -D’une manière générale, on admet que l’équilibre avec le milieu ambiant est atteint en 24 heures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   - intérêt ML dans la datation de la mort</a:t>
            </a:r>
          </a:p>
          <a:p>
            <a:endParaRPr lang="fr-FR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endParaRPr lang="fr-F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23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defRPr/>
            </a:pPr>
            <a:r>
              <a:rPr lang="fr-FR" sz="3200" b="1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</a:t>
            </a:r>
            <a:r>
              <a:rPr lang="fr-FR" sz="3200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-Hypostase </a:t>
            </a:r>
            <a:r>
              <a:rPr lang="fr-FR" sz="3200" b="1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ou lividités(</a:t>
            </a:r>
            <a:r>
              <a:rPr lang="fr-FR" sz="3200" b="1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livor</a:t>
            </a:r>
            <a:r>
              <a:rPr lang="fr-FR" sz="3200" b="1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Mortis</a:t>
            </a:r>
            <a:r>
              <a:rPr lang="fr-FR" sz="3200" b="1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) 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472518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  <a:defRPr/>
            </a:pPr>
            <a:endParaRPr lang="fr-FR" sz="8000" dirty="0" smtClean="0"/>
          </a:p>
          <a:p>
            <a:pPr>
              <a:buNone/>
              <a:defRPr/>
            </a:pPr>
            <a:r>
              <a:rPr lang="fr-FR" sz="9600" dirty="0" smtClean="0"/>
              <a:t>        - larges </a:t>
            </a:r>
            <a:r>
              <a:rPr lang="fr-FR" sz="9600" dirty="0" smtClean="0">
                <a:solidFill>
                  <a:srgbClr val="FF0000"/>
                </a:solidFill>
              </a:rPr>
              <a:t>taches</a:t>
            </a:r>
            <a:r>
              <a:rPr lang="fr-FR" sz="9600" dirty="0" smtClean="0"/>
              <a:t> rose-violacées par </a:t>
            </a:r>
            <a:r>
              <a:rPr lang="fr-FR" sz="9600" dirty="0" smtClean="0">
                <a:solidFill>
                  <a:srgbClr val="FF0000"/>
                </a:solidFill>
              </a:rPr>
              <a:t>imbibition</a:t>
            </a:r>
            <a:r>
              <a:rPr lang="fr-FR" sz="9600" dirty="0" smtClean="0"/>
              <a:t> des tissus par </a:t>
            </a:r>
            <a:r>
              <a:rPr lang="fr-FR" sz="9600" dirty="0" smtClean="0">
                <a:solidFill>
                  <a:srgbClr val="FF0000"/>
                </a:solidFill>
              </a:rPr>
              <a:t>le sang </a:t>
            </a:r>
            <a:r>
              <a:rPr lang="fr-FR" sz="9600" dirty="0" smtClean="0"/>
              <a:t>sous l’effet de la </a:t>
            </a:r>
            <a:r>
              <a:rPr lang="fr-FR" sz="9600" dirty="0" smtClean="0">
                <a:solidFill>
                  <a:srgbClr val="FF0000"/>
                </a:solidFill>
              </a:rPr>
              <a:t>pesanteur</a:t>
            </a:r>
          </a:p>
          <a:p>
            <a:pPr>
              <a:defRPr/>
            </a:pPr>
            <a:endParaRPr lang="fr-FR" sz="9600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fr-FR" sz="9600" b="1" dirty="0" smtClean="0">
                <a:solidFill>
                  <a:srgbClr val="FFC000"/>
                </a:solidFill>
              </a:rPr>
              <a:t>        - NORIKO</a:t>
            </a:r>
            <a:r>
              <a:rPr lang="fr-FR" sz="9600" dirty="0" smtClean="0">
                <a:solidFill>
                  <a:srgbClr val="FFC000"/>
                </a:solidFill>
              </a:rPr>
              <a:t> (1995) </a:t>
            </a:r>
            <a:r>
              <a:rPr lang="fr-FR" sz="9600" dirty="0" smtClean="0"/>
              <a:t>: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9600" dirty="0" smtClean="0"/>
              <a:t> La fixation de l’hypostase est provoquée par l’hémoconcentration engendrée par l’accumulation des globules rouges dans les plexus vasculaires superficiels et par la fuite du plasma dans les tissus extravasculaires</a:t>
            </a:r>
            <a:endParaRPr lang="fr-FR" sz="9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9600" dirty="0" smtClean="0"/>
              <a:t>         - visibles </a:t>
            </a:r>
            <a:r>
              <a:rPr lang="fr-FR" sz="9600" dirty="0" smtClean="0">
                <a:solidFill>
                  <a:srgbClr val="FF0000"/>
                </a:solidFill>
              </a:rPr>
              <a:t>2 à 3 heures </a:t>
            </a:r>
            <a:r>
              <a:rPr lang="fr-FR" sz="9600" dirty="0" smtClean="0"/>
              <a:t>après la mort</a:t>
            </a:r>
          </a:p>
          <a:p>
            <a:pPr>
              <a:buNone/>
            </a:pPr>
            <a:r>
              <a:rPr lang="fr-FR" sz="9600" dirty="0" smtClean="0"/>
              <a:t>         - </a:t>
            </a:r>
            <a:r>
              <a:rPr lang="fr-FR" sz="9600" dirty="0" smtClean="0">
                <a:solidFill>
                  <a:srgbClr val="FF0000"/>
                </a:solidFill>
              </a:rPr>
              <a:t>présentes</a:t>
            </a:r>
            <a:r>
              <a:rPr lang="fr-FR" sz="9600" dirty="0" smtClean="0"/>
              <a:t> au niveau des régions </a:t>
            </a:r>
            <a:r>
              <a:rPr lang="fr-FR" sz="9600" dirty="0" smtClean="0">
                <a:solidFill>
                  <a:srgbClr val="FF0000"/>
                </a:solidFill>
              </a:rPr>
              <a:t>déclives</a:t>
            </a:r>
          </a:p>
          <a:p>
            <a:pPr>
              <a:buNone/>
            </a:pPr>
            <a:r>
              <a:rPr lang="fr-FR" sz="9600" dirty="0" smtClean="0"/>
              <a:t>         - </a:t>
            </a:r>
            <a:r>
              <a:rPr lang="fr-FR" sz="9600" dirty="0" smtClean="0">
                <a:solidFill>
                  <a:srgbClr val="FF0000"/>
                </a:solidFill>
              </a:rPr>
              <a:t>absentes</a:t>
            </a:r>
            <a:r>
              <a:rPr lang="fr-FR" sz="9600" dirty="0" smtClean="0"/>
              <a:t> au niveau des zones de </a:t>
            </a:r>
            <a:r>
              <a:rPr lang="fr-FR" sz="9600" dirty="0" smtClean="0">
                <a:solidFill>
                  <a:srgbClr val="FF0000"/>
                </a:solidFill>
              </a:rPr>
              <a:t>pression</a:t>
            </a:r>
          </a:p>
          <a:p>
            <a:pPr>
              <a:buNone/>
            </a:pPr>
            <a:r>
              <a:rPr lang="fr-FR" sz="9600" dirty="0" smtClean="0"/>
              <a:t>         - </a:t>
            </a:r>
            <a:r>
              <a:rPr lang="fr-FR" sz="9600" dirty="0" smtClean="0">
                <a:solidFill>
                  <a:srgbClr val="FF0000"/>
                </a:solidFill>
              </a:rPr>
              <a:t>s’effacent</a:t>
            </a:r>
            <a:r>
              <a:rPr lang="fr-FR" sz="9600" dirty="0" smtClean="0"/>
              <a:t> à la pression avant </a:t>
            </a:r>
            <a:r>
              <a:rPr lang="fr-FR" sz="9600" dirty="0" smtClean="0">
                <a:solidFill>
                  <a:srgbClr val="FF0000"/>
                </a:solidFill>
              </a:rPr>
              <a:t>la 16 e </a:t>
            </a:r>
            <a:r>
              <a:rPr lang="fr-FR" sz="9600" dirty="0" smtClean="0"/>
              <a:t>heure</a:t>
            </a:r>
          </a:p>
          <a:p>
            <a:pPr>
              <a:buNone/>
            </a:pPr>
            <a:r>
              <a:rPr lang="fr-FR" sz="9600" dirty="0" smtClean="0"/>
              <a:t>   </a:t>
            </a:r>
            <a:endParaRPr lang="fr-FR" sz="9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200" dirty="0" smtClean="0"/>
              <a:t>   </a:t>
            </a:r>
          </a:p>
          <a:p>
            <a:pPr marL="0" indent="0"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956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b="1" dirty="0" smtClean="0">
                <a:solidFill>
                  <a:srgbClr val="FFC000"/>
                </a:solidFill>
              </a:rPr>
              <a:t>Les colorations particulières qui peuvent évoquer certaines origines :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A92117"/>
                </a:solidFill>
              </a:rPr>
              <a:t>rouge -carmin</a:t>
            </a:r>
            <a:r>
              <a:rPr lang="fr-FR" dirty="0" smtClean="0"/>
              <a:t>: =&gt; intoxication au CO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fr-FR" dirty="0" smtClean="0"/>
              <a:t>                            =&gt; intoxication à l'acide cyanhydrique 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996633"/>
                </a:solidFill>
              </a:rPr>
              <a:t>brunâtre</a:t>
            </a:r>
            <a:r>
              <a:rPr lang="fr-FR" dirty="0" smtClean="0"/>
              <a:t> : intoxication par un poison </a:t>
            </a:r>
            <a:r>
              <a:rPr lang="fr-FR" dirty="0" err="1" smtClean="0"/>
              <a:t>méthémoglobinisant</a:t>
            </a:r>
            <a:r>
              <a:rPr lang="fr-FR" dirty="0" smtClean="0"/>
              <a:t>  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800000"/>
                </a:solidFill>
              </a:rPr>
              <a:t>sombre</a:t>
            </a:r>
            <a:r>
              <a:rPr lang="fr-FR" dirty="0" smtClean="0">
                <a:solidFill>
                  <a:srgbClr val="800000"/>
                </a:solidFill>
              </a:rPr>
              <a:t> </a:t>
            </a:r>
            <a:r>
              <a:rPr lang="fr-FR" dirty="0" smtClean="0"/>
              <a:t>: asphyxie 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FFCC66"/>
                </a:solidFill>
              </a:rPr>
              <a:t>pâle</a:t>
            </a:r>
            <a:r>
              <a:rPr lang="fr-FR" dirty="0" smtClean="0"/>
              <a:t> : hémorragie </a:t>
            </a:r>
          </a:p>
          <a:p>
            <a:pPr>
              <a:defRPr/>
            </a:pPr>
            <a:r>
              <a:rPr lang="fr-FR" b="1" dirty="0" smtClean="0">
                <a:solidFill>
                  <a:schemeClr val="tx2"/>
                </a:solidFill>
              </a:rPr>
              <a:t>Diagnostic différentiel:</a:t>
            </a:r>
          </a:p>
          <a:p>
            <a:pPr lvl="1">
              <a:defRPr/>
            </a:pPr>
            <a:r>
              <a:rPr lang="fr-FR" b="1" i="1" dirty="0" smtClean="0"/>
              <a:t>hématome</a:t>
            </a:r>
            <a:r>
              <a:rPr lang="fr-FR" dirty="0" smtClean="0"/>
              <a:t> et </a:t>
            </a:r>
            <a:r>
              <a:rPr lang="fr-FR" b="1" i="1" dirty="0" smtClean="0"/>
              <a:t>ecchymose</a:t>
            </a:r>
            <a:r>
              <a:rPr lang="fr-FR" dirty="0" smtClean="0"/>
              <a:t> </a:t>
            </a:r>
          </a:p>
          <a:p>
            <a:pPr lvl="1">
              <a:defRPr/>
            </a:pPr>
            <a:r>
              <a:rPr lang="fr-FR" dirty="0" smtClean="0"/>
              <a:t>Pétéchies ante-mortem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88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b="1" dirty="0" smtClean="0">
                <a:solidFill>
                  <a:srgbClr val="FFC000"/>
                </a:solidFill>
              </a:rPr>
              <a:t>Intérêt médico-légal :</a:t>
            </a:r>
            <a:endParaRPr lang="fr-FR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fr-FR" dirty="0" smtClean="0"/>
              <a:t>                           - la datation de la mort</a:t>
            </a:r>
          </a:p>
          <a:p>
            <a:pPr>
              <a:buNone/>
            </a:pPr>
            <a:r>
              <a:rPr lang="fr-FR" dirty="0" smtClean="0"/>
              <a:t>                            - manipulation de cadavre</a:t>
            </a:r>
          </a:p>
          <a:p>
            <a:pPr>
              <a:buNone/>
            </a:pPr>
            <a:r>
              <a:rPr lang="fr-FR" dirty="0" smtClean="0"/>
              <a:t>                            - orientation diagnostique (coloration)</a:t>
            </a:r>
          </a:p>
          <a:p>
            <a:pPr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9277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32" y="260648"/>
            <a:ext cx="9111062" cy="6048672"/>
          </a:xfrm>
        </p:spPr>
      </p:pic>
      <p:sp>
        <p:nvSpPr>
          <p:cNvPr id="4" name="AutoShape 2" descr="lividite-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63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>
              <a:defRPr/>
            </a:pPr>
            <a:r>
              <a:rPr lang="fr-FR" sz="3600" dirty="0" smtClean="0">
                <a:solidFill>
                  <a:srgbClr val="FFC000"/>
                </a:solidFill>
              </a:rPr>
              <a:t>c-Déshydratation : 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35563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Perte d’eau par évaporation qui est plus marquée dans un climat sec et chaud.</a:t>
            </a:r>
          </a:p>
          <a:p>
            <a:pPr>
              <a:defRPr/>
            </a:pPr>
            <a:r>
              <a:rPr lang="fr-FR" b="1" dirty="0" smtClean="0">
                <a:solidFill>
                  <a:srgbClr val="FFC000"/>
                </a:solidFill>
              </a:rPr>
              <a:t>Conséquences</a:t>
            </a:r>
            <a:r>
              <a:rPr lang="fr-FR" dirty="0" smtClean="0"/>
              <a:t>  :</a:t>
            </a:r>
          </a:p>
          <a:p>
            <a:pPr lvl="1">
              <a:defRPr/>
            </a:pPr>
            <a:r>
              <a:rPr lang="fr-FR" dirty="0" smtClean="0"/>
              <a:t>Diminution de la transparence cornéenne avec à l’extrême un aspect blanchâtre. </a:t>
            </a:r>
          </a:p>
          <a:p>
            <a:pPr lvl="1">
              <a:defRPr/>
            </a:pPr>
            <a:r>
              <a:rPr lang="fr-FR" dirty="0" smtClean="0"/>
              <a:t>Enfoncement et dépression des globes oculaires qui deviennent hypotoniques.</a:t>
            </a:r>
          </a:p>
          <a:p>
            <a:pPr lvl="1">
              <a:defRPr/>
            </a:pPr>
            <a:r>
              <a:rPr lang="fr-FR" dirty="0" smtClean="0"/>
              <a:t>Aspect en plaques parcheminées (zones des tissus sous cutanés mis à nu, devenant par assèchement indurées et de couleur brunâtre).</a:t>
            </a:r>
          </a:p>
          <a:p>
            <a:pPr>
              <a:buFont typeface="Wingdings" pitchFamily="2" charset="2"/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078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pPr algn="ctr">
              <a:defRPr/>
            </a:pPr>
            <a:r>
              <a:rPr lang="fr-FR" sz="4800" dirty="0" smtClean="0">
                <a:solidFill>
                  <a:srgbClr val="FFC000"/>
                </a:solidFill>
                <a:latin typeface="Cambria" pitchFamily="18" charset="0"/>
              </a:rPr>
              <a:t>PLAN :</a:t>
            </a:r>
            <a:endParaRPr lang="fr-FR" sz="48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3000"/>
            <a:ext cx="8786842" cy="5715000"/>
          </a:xfrm>
        </p:spPr>
        <p:txBody>
          <a:bodyPr>
            <a:normAutofit/>
          </a:bodyPr>
          <a:lstStyle/>
          <a:p>
            <a:pPr marL="971550" lvl="1" indent="-571500">
              <a:buNone/>
              <a:defRPr/>
            </a:pPr>
            <a:r>
              <a:rPr lang="fr-FR" sz="4000" dirty="0" smtClean="0">
                <a:latin typeface="Cambria" pitchFamily="18" charset="0"/>
              </a:rPr>
              <a:t>I-   Introduction.  </a:t>
            </a:r>
          </a:p>
          <a:p>
            <a:pPr marL="971550" lvl="1" indent="-571500">
              <a:buNone/>
              <a:defRPr/>
            </a:pPr>
            <a:r>
              <a:rPr lang="fr-FR" sz="4000" dirty="0" smtClean="0">
                <a:latin typeface="Cambria" pitchFamily="18" charset="0"/>
              </a:rPr>
              <a:t>  II -Définition de la mort</a:t>
            </a:r>
            <a:r>
              <a:rPr lang="fr-FR" sz="4000" dirty="0">
                <a:latin typeface="Cambria" pitchFamily="18" charset="0"/>
              </a:rPr>
              <a:t> . </a:t>
            </a:r>
            <a:endParaRPr lang="fr-FR" sz="4000" dirty="0" smtClean="0">
              <a:latin typeface="Cambria" pitchFamily="18" charset="0"/>
            </a:endParaRPr>
          </a:p>
          <a:p>
            <a:pPr marL="400050" lvl="1" indent="0">
              <a:buNone/>
              <a:defRPr/>
            </a:pPr>
            <a:r>
              <a:rPr lang="fr-FR" sz="4000" dirty="0" smtClean="0">
                <a:latin typeface="Cambria" pitchFamily="18" charset="0"/>
              </a:rPr>
              <a:t>   III-Diagnostic </a:t>
            </a:r>
            <a:r>
              <a:rPr lang="fr-FR" sz="4000" dirty="0">
                <a:latin typeface="Cambria" pitchFamily="18" charset="0"/>
              </a:rPr>
              <a:t>de la </a:t>
            </a:r>
            <a:r>
              <a:rPr lang="fr-FR" sz="4000" dirty="0" smtClean="0">
                <a:latin typeface="Cambria" pitchFamily="18" charset="0"/>
              </a:rPr>
              <a:t>mort</a:t>
            </a:r>
            <a:r>
              <a:rPr lang="fr-FR" sz="4000" dirty="0">
                <a:latin typeface="Cambria" pitchFamily="18" charset="0"/>
              </a:rPr>
              <a:t> . </a:t>
            </a:r>
            <a:r>
              <a:rPr lang="fr-FR" sz="4000" dirty="0" smtClean="0">
                <a:latin typeface="Cambria" pitchFamily="18" charset="0"/>
              </a:rPr>
              <a:t> </a:t>
            </a:r>
            <a:endParaRPr lang="fr-FR" sz="4000" dirty="0">
              <a:latin typeface="Cambria" pitchFamily="18" charset="0"/>
            </a:endParaRPr>
          </a:p>
          <a:p>
            <a:pPr marL="400050" lvl="1" indent="0">
              <a:buNone/>
              <a:defRPr/>
            </a:pPr>
            <a:r>
              <a:rPr lang="fr-FR" sz="4000" dirty="0" smtClean="0">
                <a:latin typeface="Cambria" pitchFamily="18" charset="0"/>
              </a:rPr>
              <a:t>    IV-  Datation de la mort </a:t>
            </a:r>
          </a:p>
          <a:p>
            <a:pPr marL="400050" lvl="1" indent="0">
              <a:buNone/>
              <a:defRPr/>
            </a:pPr>
            <a:r>
              <a:rPr lang="fr-FR" sz="4000" dirty="0" smtClean="0">
                <a:latin typeface="Cambria" pitchFamily="18" charset="0"/>
              </a:rPr>
              <a:t>       V-Conclusion . </a:t>
            </a:r>
          </a:p>
          <a:p>
            <a:pPr marL="80010" indent="0">
              <a:buNone/>
              <a:defRPr/>
            </a:pPr>
            <a:r>
              <a:rPr lang="fr-FR" sz="4400" dirty="0" smtClean="0">
                <a:latin typeface="Cambria" pitchFamily="18" charset="0"/>
              </a:rPr>
              <a:t>           VI -Bibliographie . </a:t>
            </a:r>
          </a:p>
          <a:p>
            <a:pPr marL="971550" lvl="1" indent="-571500">
              <a:buFont typeface="Wingdings" pitchFamily="2" charset="2"/>
              <a:buNone/>
              <a:defRPr/>
            </a:pPr>
            <a:r>
              <a:rPr lang="fr-FR" dirty="0" smtClean="0"/>
              <a:t> </a:t>
            </a:r>
          </a:p>
          <a:p>
            <a:pPr marL="971550" lvl="1" indent="-571500">
              <a:buFont typeface="+mj-lt"/>
              <a:buAutoNum type="romanUcPeriod"/>
              <a:defRPr/>
            </a:pPr>
            <a:endParaRPr lang="fr-FR" dirty="0" smtClean="0"/>
          </a:p>
          <a:p>
            <a:pPr marL="781050" lvl="1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dirty="0" smtClean="0"/>
          </a:p>
          <a:p>
            <a:pPr marL="971550" lvl="1" indent="-571500">
              <a:buFont typeface="+mj-lt"/>
              <a:buAutoNum type="romanUcPeriod"/>
              <a:defRPr/>
            </a:pPr>
            <a:endParaRPr lang="fr-FR" dirty="0" smtClean="0"/>
          </a:p>
          <a:p>
            <a:pPr marL="971550" lvl="1" indent="-571500">
              <a:buFont typeface="+mj-lt"/>
              <a:buAutoNum type="romanUcPeriod"/>
              <a:defRPr/>
            </a:pPr>
            <a:endParaRPr lang="fr-FR" dirty="0" smtClean="0"/>
          </a:p>
          <a:p>
            <a:pPr marL="971550" lvl="1" indent="-571500">
              <a:buFont typeface="+mj-lt"/>
              <a:buAutoNum type="romanUcPeriod"/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1714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04800"/>
            <a:ext cx="8329642" cy="5821363"/>
          </a:xfrm>
        </p:spPr>
        <p:txBody>
          <a:bodyPr/>
          <a:lstStyle/>
          <a:p>
            <a:pPr lvl="1">
              <a:defRPr/>
            </a:pPr>
            <a:r>
              <a:rPr lang="fr-FR" dirty="0" smtClean="0"/>
              <a:t>Obtention au pincement de la peau, d’un pli cutané prononcé qui peut devenir persistant.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Diminution de la masse pondérale du cadavre. 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La tache noire </a:t>
            </a:r>
            <a:r>
              <a:rPr lang="fr-FR" b="1" i="1" dirty="0" err="1" smtClean="0">
                <a:solidFill>
                  <a:srgbClr val="FFC000"/>
                </a:solidFill>
              </a:rPr>
              <a:t>scléroticale</a:t>
            </a:r>
            <a:r>
              <a:rPr lang="fr-FR" dirty="0" smtClean="0"/>
              <a:t> : déshydratation de la sclérotique laissant apparaitre le pigment choroïdien (</a:t>
            </a:r>
            <a:r>
              <a:rPr lang="fr-FR" i="1" dirty="0" smtClean="0">
                <a:solidFill>
                  <a:srgbClr val="FFC000"/>
                </a:solidFill>
              </a:rPr>
              <a:t>tache noire de Larcher</a:t>
            </a:r>
            <a:r>
              <a:rPr lang="fr-FR" dirty="0" smtClean="0"/>
              <a:t>).</a:t>
            </a:r>
          </a:p>
          <a:p>
            <a:pPr lvl="1">
              <a:buNone/>
              <a:defRPr/>
            </a:pPr>
            <a:endParaRPr lang="fr-FR" dirty="0" smtClean="0"/>
          </a:p>
          <a:p>
            <a:pPr>
              <a:defRPr/>
            </a:pPr>
            <a:r>
              <a:rPr lang="fr-FR" b="1" dirty="0" smtClean="0">
                <a:solidFill>
                  <a:srgbClr val="FFC000"/>
                </a:solidFill>
              </a:rPr>
              <a:t>Intérêt médico-légal :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/>
              <a:t>Lésions post-mortem et ante-mortem.</a:t>
            </a:r>
          </a:p>
          <a:p>
            <a:pPr>
              <a:buFont typeface="Wingdings" pitchFamily="2" charset="2"/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071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sz="4800" b="1" dirty="0" smtClean="0">
                <a:solidFill>
                  <a:srgbClr val="FF0000"/>
                </a:solidFill>
                <a:latin typeface="Cambria" pitchFamily="18" charset="0"/>
                <a:ea typeface="+mn-ea"/>
                <a:cs typeface="+mn-cs"/>
              </a:rPr>
              <a:t>Phénomènes </a:t>
            </a:r>
            <a:r>
              <a:rPr lang="fr-FR" sz="4800" b="1" dirty="0">
                <a:solidFill>
                  <a:srgbClr val="FF0000"/>
                </a:solidFill>
                <a:latin typeface="Cambria" pitchFamily="18" charset="0"/>
                <a:ea typeface="+mn-ea"/>
                <a:cs typeface="+mn-cs"/>
              </a:rPr>
              <a:t>chimiques</a:t>
            </a:r>
            <a:r>
              <a:rPr lang="fr-FR" sz="4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 a- La </a:t>
            </a:r>
            <a:r>
              <a:rPr lang="fr-FR" dirty="0">
                <a:solidFill>
                  <a:srgbClr val="FFC000"/>
                </a:solidFill>
              </a:rPr>
              <a:t>rigidité </a:t>
            </a:r>
            <a:r>
              <a:rPr lang="fr-FR" dirty="0" smtClean="0">
                <a:solidFill>
                  <a:srgbClr val="FFC000"/>
                </a:solidFill>
              </a:rPr>
              <a:t>cadavérique(</a:t>
            </a:r>
            <a:r>
              <a:rPr lang="fr-FR" dirty="0" err="1" smtClean="0">
                <a:solidFill>
                  <a:srgbClr val="FFC000"/>
                </a:solidFill>
              </a:rPr>
              <a:t>Rigor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err="1" smtClean="0">
                <a:solidFill>
                  <a:srgbClr val="FFC000"/>
                </a:solidFill>
              </a:rPr>
              <a:t>Mortis</a:t>
            </a:r>
            <a:r>
              <a:rPr lang="fr-FR" dirty="0" smtClean="0">
                <a:solidFill>
                  <a:srgbClr val="FFC000"/>
                </a:solidFill>
              </a:rPr>
              <a:t>):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(  non une raideur )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dirty="0" smtClean="0">
                <a:solidFill>
                  <a:srgbClr val="FF0000"/>
                </a:solidFill>
              </a:rPr>
              <a:t>durcissement</a:t>
            </a:r>
            <a:r>
              <a:rPr lang="fr-FR" dirty="0" smtClean="0"/>
              <a:t> musculaire qui est due à l’arrêt des pompes </a:t>
            </a:r>
            <a:r>
              <a:rPr lang="fr-FR" dirty="0" err="1" smtClean="0"/>
              <a:t>ATPasiques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 accumulation des  ions  Ca</a:t>
            </a:r>
            <a:r>
              <a:rPr lang="fr-FR" baseline="30000" dirty="0" smtClean="0"/>
              <a:t>2+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Formation des ponts entre les filaments d’actine et de myosine =&gt; coagulation de la myosine.</a:t>
            </a:r>
          </a:p>
          <a:p>
            <a:pPr>
              <a:buNone/>
            </a:pPr>
            <a:r>
              <a:rPr lang="fr-FR" dirty="0" smtClean="0"/>
              <a:t> - progression </a:t>
            </a:r>
            <a:r>
              <a:rPr lang="fr-FR" dirty="0" smtClean="0">
                <a:solidFill>
                  <a:srgbClr val="FF0000"/>
                </a:solidFill>
              </a:rPr>
              <a:t>descendante</a:t>
            </a:r>
            <a:r>
              <a:rPr lang="fr-FR" dirty="0" smtClean="0"/>
              <a:t> commence aux muscles du cou, et de la nuque, pour s'étendre au tronc, membres supérieurs et membres inférieurs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fr-FR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6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- apparait vers la </a:t>
            </a:r>
            <a:r>
              <a:rPr lang="fr-FR" dirty="0" smtClean="0">
                <a:solidFill>
                  <a:srgbClr val="FF0000"/>
                </a:solidFill>
              </a:rPr>
              <a:t>5</a:t>
            </a:r>
            <a:r>
              <a:rPr lang="fr-FR" baseline="30000" dirty="0" smtClean="0">
                <a:solidFill>
                  <a:srgbClr val="FF0000"/>
                </a:solidFill>
              </a:rPr>
              <a:t>e</a:t>
            </a:r>
            <a:r>
              <a:rPr lang="fr-FR" dirty="0" smtClean="0">
                <a:solidFill>
                  <a:srgbClr val="FF0000"/>
                </a:solidFill>
              </a:rPr>
              <a:t>- 6</a:t>
            </a:r>
            <a:r>
              <a:rPr lang="fr-FR" baseline="30000" dirty="0" smtClean="0">
                <a:solidFill>
                  <a:srgbClr val="FF0000"/>
                </a:solidFill>
              </a:rPr>
              <a:t>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heure</a:t>
            </a:r>
          </a:p>
          <a:p>
            <a:pPr>
              <a:buNone/>
            </a:pPr>
            <a:r>
              <a:rPr lang="fr-FR" dirty="0" smtClean="0"/>
              <a:t>   - durée: </a:t>
            </a:r>
            <a:r>
              <a:rPr lang="fr-FR" dirty="0" smtClean="0">
                <a:solidFill>
                  <a:srgbClr val="FF0000"/>
                </a:solidFill>
              </a:rPr>
              <a:t>36 à 48 </a:t>
            </a:r>
            <a:r>
              <a:rPr lang="fr-FR" dirty="0" smtClean="0"/>
              <a:t>heures</a:t>
            </a:r>
          </a:p>
          <a:p>
            <a:pPr>
              <a:buNone/>
            </a:pPr>
            <a:r>
              <a:rPr lang="fr-FR" dirty="0" smtClean="0"/>
              <a:t>   - intéresse </a:t>
            </a:r>
            <a:r>
              <a:rPr lang="fr-FR" dirty="0" smtClean="0">
                <a:solidFill>
                  <a:srgbClr val="FF0000"/>
                </a:solidFill>
              </a:rPr>
              <a:t>tous</a:t>
            </a:r>
            <a:r>
              <a:rPr lang="fr-FR" dirty="0" smtClean="0"/>
              <a:t> les muscles ( lisses et striés )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dirty="0" smtClean="0">
                <a:solidFill>
                  <a:srgbClr val="FF0000"/>
                </a:solidFill>
              </a:rPr>
              <a:t>attitude</a:t>
            </a:r>
            <a:r>
              <a:rPr lang="fr-FR" dirty="0" smtClean="0"/>
              <a:t>: membres supérieurs en flexion, membres inférieurs en extension</a:t>
            </a:r>
          </a:p>
          <a:p>
            <a:pPr>
              <a:buNone/>
            </a:pPr>
            <a:r>
              <a:rPr lang="fr-FR" dirty="0" smtClean="0"/>
              <a:t>   - pas de reconstitution </a:t>
            </a:r>
            <a:r>
              <a:rPr lang="fr-FR" dirty="0" smtClean="0">
                <a:solidFill>
                  <a:srgbClr val="FF0000"/>
                </a:solidFill>
              </a:rPr>
              <a:t>après la 13e </a:t>
            </a:r>
            <a:r>
              <a:rPr lang="fr-FR" dirty="0" smtClean="0"/>
              <a:t>heure</a:t>
            </a:r>
          </a:p>
          <a:p>
            <a:pPr>
              <a:buNone/>
              <a:defRPr/>
            </a:pPr>
            <a:endParaRPr lang="fr-FR" dirty="0" smtClean="0"/>
          </a:p>
          <a:p>
            <a:pPr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   -Variations :</a:t>
            </a:r>
          </a:p>
          <a:p>
            <a:pPr lvl="1">
              <a:defRPr/>
            </a:pPr>
            <a:r>
              <a:rPr lang="fr-FR" b="1" u="sng" dirty="0" smtClean="0"/>
              <a:t>Plus rapide</a:t>
            </a:r>
            <a:r>
              <a:rPr lang="fr-FR" u="sng" dirty="0" smtClean="0"/>
              <a:t> </a:t>
            </a:r>
            <a:r>
              <a:rPr lang="fr-FR" dirty="0" smtClean="0"/>
              <a:t>en cas de </a:t>
            </a:r>
            <a:r>
              <a:rPr lang="fr-FR" dirty="0" smtClean="0">
                <a:solidFill>
                  <a:srgbClr val="FFC000"/>
                </a:solidFill>
              </a:rPr>
              <a:t>convulsions </a:t>
            </a:r>
            <a:r>
              <a:rPr lang="fr-FR" i="1" dirty="0" smtClean="0">
                <a:solidFill>
                  <a:srgbClr val="FFC000"/>
                </a:solidFill>
              </a:rPr>
              <a:t>ante-mortem</a:t>
            </a:r>
            <a:endParaRPr lang="fr-FR" dirty="0" smtClean="0"/>
          </a:p>
          <a:p>
            <a:pPr lvl="1">
              <a:defRPr/>
            </a:pPr>
            <a:r>
              <a:rPr lang="fr-FR" b="1" u="sng" dirty="0" smtClean="0"/>
              <a:t>Plus lente</a:t>
            </a:r>
            <a:r>
              <a:rPr lang="fr-FR" u="sng" dirty="0" smtClean="0"/>
              <a:t> </a:t>
            </a:r>
            <a:r>
              <a:rPr lang="fr-FR" dirty="0" smtClean="0"/>
              <a:t>dans certains décès </a:t>
            </a:r>
            <a:r>
              <a:rPr lang="fr-FR" dirty="0" smtClean="0">
                <a:solidFill>
                  <a:srgbClr val="FFC000"/>
                </a:solidFill>
              </a:rPr>
              <a:t>asphyxiques</a:t>
            </a:r>
            <a:r>
              <a:rPr lang="fr-FR" dirty="0" smtClean="0"/>
              <a:t> (pendaison, </a:t>
            </a:r>
            <a:r>
              <a:rPr lang="fr-FR" u="sng" dirty="0" smtClean="0">
                <a:hlinkClick r:id="rId2" tooltip="Intoxication"/>
              </a:rPr>
              <a:t>intoxication</a:t>
            </a:r>
            <a:r>
              <a:rPr lang="fr-FR" dirty="0" smtClean="0"/>
              <a:t> au </a:t>
            </a:r>
            <a:r>
              <a:rPr lang="fr-FR" u="sng" dirty="0" smtClean="0">
                <a:hlinkClick r:id="rId3" tooltip="Monoxyde de carbone"/>
              </a:rPr>
              <a:t>monoxyde de carbone</a:t>
            </a:r>
            <a:r>
              <a:rPr lang="fr-FR" dirty="0" smtClean="0"/>
              <a:t>…), ou lors d'</a:t>
            </a:r>
            <a:r>
              <a:rPr lang="fr-FR" u="sng" dirty="0" smtClean="0">
                <a:hlinkClick r:id="rId4" tooltip="Hémorragie"/>
              </a:rPr>
              <a:t>hémorragies</a:t>
            </a:r>
            <a:r>
              <a:rPr lang="fr-FR" dirty="0" smtClean="0"/>
              <a:t> massives. </a:t>
            </a:r>
          </a:p>
          <a:p>
            <a:pPr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19822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b="1" dirty="0" smtClean="0">
                <a:solidFill>
                  <a:srgbClr val="FFC000"/>
                </a:solidFill>
              </a:rPr>
              <a:t>Intérêt médico-légal : </a:t>
            </a:r>
            <a:endParaRPr lang="fr-FR" dirty="0" smtClean="0">
              <a:solidFill>
                <a:srgbClr val="FFC000"/>
              </a:solidFill>
            </a:endParaRPr>
          </a:p>
          <a:p>
            <a:pPr lvl="1">
              <a:buNone/>
              <a:defRPr/>
            </a:pPr>
            <a:r>
              <a:rPr lang="fr-FR" dirty="0" smtClean="0"/>
              <a:t>  </a:t>
            </a:r>
          </a:p>
          <a:p>
            <a:pPr lvl="1">
              <a:buNone/>
              <a:defRPr/>
            </a:pPr>
            <a:r>
              <a:rPr lang="fr-FR" dirty="0" smtClean="0"/>
              <a:t>- datation de la mort</a:t>
            </a:r>
          </a:p>
          <a:p>
            <a:pPr lvl="1">
              <a:buNone/>
              <a:defRPr/>
            </a:pPr>
            <a:r>
              <a:rPr lang="fr-FR" dirty="0" smtClean="0"/>
              <a:t> </a:t>
            </a:r>
          </a:p>
          <a:p>
            <a:pPr lvl="1">
              <a:buNone/>
              <a:defRPr/>
            </a:pPr>
            <a:r>
              <a:rPr lang="fr-FR" dirty="0" smtClean="0"/>
              <a:t> -Manipulation du cadavre : rigidité rompue.</a:t>
            </a:r>
          </a:p>
          <a:p>
            <a:pPr>
              <a:defRPr/>
            </a:pPr>
            <a:endParaRPr lang="fr-FR" b="1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fr-FR" b="1" dirty="0" smtClean="0">
                <a:solidFill>
                  <a:srgbClr val="FFC000"/>
                </a:solidFill>
              </a:rPr>
              <a:t>Diagnostic différentiel : </a:t>
            </a:r>
            <a:endParaRPr lang="fr-FR" dirty="0" smtClean="0">
              <a:solidFill>
                <a:srgbClr val="FFC000"/>
              </a:solidFill>
            </a:endParaRP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La rétraction par action de la chaleur ou carbonisation. 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Durcissement par le froid; syndrome pyramidal; tétanos .</a:t>
            </a:r>
          </a:p>
          <a:p>
            <a:pPr>
              <a:buFont typeface="Wingdings" pitchFamily="2" charset="2"/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74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  <a:ea typeface="+mn-ea"/>
                <a:cs typeface="+mn-cs"/>
              </a:rPr>
              <a:t>Phénomènes bactériologiques</a:t>
            </a:r>
            <a:r>
              <a:rPr lang="fr-FR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:</a:t>
            </a:r>
            <a:endParaRPr lang="fr-FR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>
                <a:solidFill>
                  <a:srgbClr val="FFC000"/>
                </a:solidFill>
                <a:latin typeface="Cambria" pitchFamily="18" charset="0"/>
              </a:rPr>
              <a:t>La </a:t>
            </a:r>
            <a:r>
              <a:rPr lang="fr-FR" sz="2400" dirty="0" smtClean="0">
                <a:solidFill>
                  <a:srgbClr val="FFC000"/>
                </a:solidFill>
                <a:latin typeface="Cambria" pitchFamily="18" charset="0"/>
              </a:rPr>
              <a:t>putréfaction:</a:t>
            </a:r>
            <a:r>
              <a:rPr lang="fr-FR" sz="2400" dirty="0" smtClean="0">
                <a:latin typeface="Cambria" pitchFamily="18" charset="0"/>
              </a:rPr>
              <a:t> (phase de décomposition)</a:t>
            </a:r>
          </a:p>
          <a:p>
            <a:pPr>
              <a:buNone/>
            </a:pPr>
            <a:r>
              <a:rPr lang="fr-FR" sz="2400" dirty="0" smtClean="0">
                <a:latin typeface="Cambria" pitchFamily="18" charset="0"/>
              </a:rPr>
              <a:t>    -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pullulation microbienne </a:t>
            </a:r>
            <a:r>
              <a:rPr lang="fr-FR" sz="2400" dirty="0" smtClean="0">
                <a:latin typeface="Cambria" pitchFamily="18" charset="0"/>
              </a:rPr>
              <a:t>débutant au niveau des intestins</a:t>
            </a:r>
          </a:p>
          <a:p>
            <a:pPr>
              <a:buNone/>
            </a:pPr>
            <a:endParaRPr lang="fr-FR" sz="2400" dirty="0" smtClean="0">
              <a:latin typeface="Cambri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Cambria" pitchFamily="18" charset="0"/>
              </a:rPr>
              <a:t>    - commence par la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tache verte abdominale  </a:t>
            </a:r>
            <a:r>
              <a:rPr lang="fr-FR" sz="2400" dirty="0" smtClean="0">
                <a:latin typeface="Cambria" pitchFamily="18" charset="0"/>
              </a:rPr>
              <a:t>(fosse iliaque droite) après 48 H par la dégradation des tissus par les </a:t>
            </a:r>
            <a:r>
              <a:rPr lang="fr-FR" sz="2400" i="1" dirty="0" smtClean="0">
                <a:solidFill>
                  <a:srgbClr val="FFC000"/>
                </a:solidFill>
                <a:latin typeface="Cambria" pitchFamily="18" charset="0"/>
              </a:rPr>
              <a:t>enzymes</a:t>
            </a:r>
            <a:r>
              <a:rPr lang="fr-FR" sz="2400" dirty="0" smtClean="0">
                <a:latin typeface="Cambria" pitchFamily="18" charset="0"/>
              </a:rPr>
              <a:t>, par la </a:t>
            </a:r>
            <a:r>
              <a:rPr lang="fr-FR" sz="2400" i="1" dirty="0" smtClean="0">
                <a:solidFill>
                  <a:srgbClr val="FFC000"/>
                </a:solidFill>
                <a:latin typeface="Cambria" pitchFamily="18" charset="0"/>
              </a:rPr>
              <a:t>flore microbienne</a:t>
            </a:r>
            <a:r>
              <a:rPr lang="fr-FR" sz="2400" dirty="0" smtClean="0">
                <a:latin typeface="Cambria" pitchFamily="18" charset="0"/>
              </a:rPr>
              <a:t>, ensuite des </a:t>
            </a:r>
            <a:r>
              <a:rPr lang="fr-FR" sz="2400" i="1" dirty="0" smtClean="0">
                <a:solidFill>
                  <a:srgbClr val="FFC000"/>
                </a:solidFill>
                <a:latin typeface="Cambria" pitchFamily="18" charset="0"/>
              </a:rPr>
              <a:t>mycètes saprophytes </a:t>
            </a:r>
            <a:r>
              <a:rPr lang="fr-FR" sz="2400" dirty="0" smtClean="0">
                <a:latin typeface="Cambria" pitchFamily="18" charset="0"/>
              </a:rPr>
              <a:t>et des </a:t>
            </a:r>
            <a:r>
              <a:rPr lang="fr-FR" sz="2400" i="1" dirty="0" smtClean="0">
                <a:solidFill>
                  <a:srgbClr val="FFC000"/>
                </a:solidFill>
                <a:latin typeface="Cambria" pitchFamily="18" charset="0"/>
              </a:rPr>
              <a:t>bactéries </a:t>
            </a:r>
            <a:r>
              <a:rPr lang="fr-FR" sz="2400" i="1" dirty="0" err="1" smtClean="0">
                <a:solidFill>
                  <a:srgbClr val="FFC000"/>
                </a:solidFill>
                <a:latin typeface="Cambria" pitchFamily="18" charset="0"/>
              </a:rPr>
              <a:t>minéralisantes</a:t>
            </a:r>
            <a:r>
              <a:rPr lang="fr-FR" sz="2400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fr-FR" sz="2400" dirty="0" smtClean="0">
                <a:latin typeface="Cambria" pitchFamily="18" charset="0"/>
              </a:rPr>
              <a:t>qui envahissent le cadavre</a:t>
            </a:r>
          </a:p>
          <a:p>
            <a:pPr>
              <a:buNone/>
            </a:pPr>
            <a:r>
              <a:rPr lang="fr-FR" sz="2400" dirty="0" smtClean="0">
                <a:latin typeface="Cambria" pitchFamily="18" charset="0"/>
              </a:rPr>
              <a:t>     -La putréfaction diffuse à l'ensemble de l'abdomen, puis au thorax</a:t>
            </a:r>
          </a:p>
          <a:p>
            <a:pPr>
              <a:buNone/>
            </a:pPr>
            <a:r>
              <a:rPr lang="fr-FR" sz="2400" dirty="0" smtClean="0">
                <a:latin typeface="Cambria" pitchFamily="18" charset="0"/>
              </a:rPr>
              <a:t>    - retardée par le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 froid </a:t>
            </a:r>
            <a:r>
              <a:rPr lang="fr-FR" sz="2400" dirty="0" smtClean="0">
                <a:latin typeface="Cambria" pitchFamily="18" charset="0"/>
              </a:rPr>
              <a:t>et accélérée par la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chaleur</a:t>
            </a:r>
          </a:p>
          <a:p>
            <a:pPr>
              <a:buNone/>
            </a:pPr>
            <a:r>
              <a:rPr lang="fr-FR" sz="2400" dirty="0" smtClean="0">
                <a:latin typeface="Cambria" pitchFamily="18" charset="0"/>
              </a:rPr>
              <a:t>    - dégagement d’une odeur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nauséabonde</a:t>
            </a:r>
          </a:p>
          <a:p>
            <a:pPr>
              <a:buNone/>
            </a:pPr>
            <a:r>
              <a:rPr lang="fr-FR" sz="2400" dirty="0" smtClean="0">
                <a:latin typeface="Cambria" pitchFamily="18" charset="0"/>
              </a:rPr>
              <a:t>    - peut aboutir à une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déformation</a:t>
            </a:r>
            <a:r>
              <a:rPr lang="fr-FR" sz="2400" dirty="0" smtClean="0">
                <a:latin typeface="Cambria" pitchFamily="18" charset="0"/>
              </a:rPr>
              <a:t> et une </a:t>
            </a:r>
            <a:r>
              <a:rPr lang="fr-FR" sz="2400" dirty="0" smtClean="0">
                <a:solidFill>
                  <a:srgbClr val="FF0000"/>
                </a:solidFill>
                <a:latin typeface="Cambria" pitchFamily="18" charset="0"/>
              </a:rPr>
              <a:t>méconnaissance</a:t>
            </a:r>
            <a:r>
              <a:rPr lang="fr-FR" sz="2400" dirty="0" smtClean="0">
                <a:latin typeface="Cambria" pitchFamily="18" charset="0"/>
              </a:rPr>
              <a:t> du cadavre</a:t>
            </a:r>
            <a:r>
              <a:rPr lang="fr-FR" sz="2400" dirty="0">
                <a:solidFill>
                  <a:srgbClr val="FFC000"/>
                </a:solidFill>
                <a:latin typeface="Cambria" pitchFamily="18" charset="0"/>
              </a:rPr>
              <a:t>.</a:t>
            </a:r>
            <a:endParaRPr lang="fr-FR" sz="24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98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defRPr/>
            </a:pPr>
            <a:r>
              <a:rPr lang="fr-FR" sz="2800" dirty="0"/>
              <a:t>Son </a:t>
            </a:r>
            <a:r>
              <a:rPr lang="fr-FR" sz="2800" dirty="0" smtClean="0"/>
              <a:t>évolution  </a:t>
            </a:r>
            <a:r>
              <a:rPr lang="fr-FR" sz="2800" dirty="0"/>
              <a:t>peut </a:t>
            </a:r>
            <a:r>
              <a:rPr lang="fr-FR" sz="2800" dirty="0" smtClean="0"/>
              <a:t>être </a:t>
            </a:r>
            <a:r>
              <a:rPr lang="fr-FR" sz="2800" dirty="0"/>
              <a:t>divisée en 05 phases successives</a:t>
            </a:r>
            <a:r>
              <a:rPr lang="fr-FR" sz="2800" dirty="0" smtClean="0"/>
              <a:t>: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fr-FR" sz="2800" dirty="0"/>
          </a:p>
          <a:p>
            <a:pPr lvl="1">
              <a:lnSpc>
                <a:spcPct val="80000"/>
              </a:lnSpc>
              <a:defRPr/>
            </a:pPr>
            <a:r>
              <a:rPr lang="fr-FR" sz="2800" dirty="0">
                <a:solidFill>
                  <a:srgbClr val="0070C0"/>
                </a:solidFill>
              </a:rPr>
              <a:t>Stade initial</a:t>
            </a:r>
            <a:r>
              <a:rPr lang="fr-FR" sz="2800" dirty="0"/>
              <a:t>(02-03jours</a:t>
            </a:r>
            <a:r>
              <a:rPr lang="fr-FR" sz="2800" dirty="0" smtClean="0"/>
              <a:t>) ‘</a:t>
            </a:r>
            <a:r>
              <a:rPr lang="fr-FR" sz="2800" b="1" dirty="0" smtClean="0">
                <a:solidFill>
                  <a:srgbClr val="00B050"/>
                </a:solidFill>
              </a:rPr>
              <a:t>tache verte</a:t>
            </a:r>
            <a:r>
              <a:rPr lang="fr-FR" sz="2800" dirty="0" smtClean="0"/>
              <a:t>’’.</a:t>
            </a:r>
            <a:endParaRPr lang="fr-FR" sz="2800" dirty="0"/>
          </a:p>
          <a:p>
            <a:pPr lvl="1">
              <a:lnSpc>
                <a:spcPct val="80000"/>
              </a:lnSpc>
              <a:defRPr/>
            </a:pPr>
            <a:r>
              <a:rPr lang="fr-FR" sz="2800" dirty="0">
                <a:solidFill>
                  <a:srgbClr val="0070C0"/>
                </a:solidFill>
              </a:rPr>
              <a:t>Putréfaction débutante</a:t>
            </a:r>
            <a:r>
              <a:rPr lang="fr-FR" sz="2800" dirty="0" smtClean="0"/>
              <a:t>(première </a:t>
            </a:r>
            <a:r>
              <a:rPr lang="fr-FR" sz="2800" dirty="0"/>
              <a:t>semaine</a:t>
            </a:r>
            <a:r>
              <a:rPr lang="fr-FR" sz="2800" dirty="0" smtClean="0"/>
              <a:t>)</a:t>
            </a:r>
            <a:r>
              <a:rPr lang="fr-FR" sz="2800" dirty="0"/>
              <a:t> .</a:t>
            </a:r>
          </a:p>
          <a:p>
            <a:pPr lvl="1">
              <a:lnSpc>
                <a:spcPct val="80000"/>
              </a:lnSpc>
              <a:defRPr/>
            </a:pPr>
            <a:r>
              <a:rPr lang="fr-FR" sz="2800" dirty="0">
                <a:solidFill>
                  <a:srgbClr val="0070C0"/>
                </a:solidFill>
              </a:rPr>
              <a:t>Putréfaction avancée</a:t>
            </a:r>
            <a:r>
              <a:rPr lang="fr-FR" sz="2800" dirty="0"/>
              <a:t> </a:t>
            </a:r>
            <a:r>
              <a:rPr lang="fr-FR" sz="2800" dirty="0" smtClean="0"/>
              <a:t>*</a:t>
            </a:r>
            <a:r>
              <a:rPr lang="fr-FR" sz="2800" b="1" dirty="0" smtClean="0">
                <a:solidFill>
                  <a:schemeClr val="bg1"/>
                </a:solidFill>
              </a:rPr>
              <a:t>noire</a:t>
            </a:r>
            <a:r>
              <a:rPr lang="fr-FR" sz="2800" dirty="0" smtClean="0"/>
              <a:t>*(premier </a:t>
            </a:r>
            <a:r>
              <a:rPr lang="fr-FR" sz="2800" dirty="0"/>
              <a:t>mois</a:t>
            </a:r>
            <a:r>
              <a:rPr lang="fr-FR" sz="2800" dirty="0" smtClean="0"/>
              <a:t>)</a:t>
            </a:r>
            <a:r>
              <a:rPr lang="fr-FR" sz="2800" dirty="0"/>
              <a:t> .</a:t>
            </a:r>
          </a:p>
          <a:p>
            <a:pPr lvl="1">
              <a:lnSpc>
                <a:spcPct val="80000"/>
              </a:lnSpc>
              <a:defRPr/>
            </a:pPr>
            <a:r>
              <a:rPr lang="fr-FR" sz="2800" dirty="0">
                <a:solidFill>
                  <a:srgbClr val="0070C0"/>
                </a:solidFill>
              </a:rPr>
              <a:t>Fermentation butyrique</a:t>
            </a:r>
            <a:r>
              <a:rPr lang="fr-FR" sz="2800" dirty="0"/>
              <a:t>(03-06mois</a:t>
            </a:r>
            <a:r>
              <a:rPr lang="fr-FR" sz="2800" dirty="0" smtClean="0"/>
              <a:t>)</a:t>
            </a:r>
            <a:r>
              <a:rPr lang="fr-FR" sz="2800" dirty="0"/>
              <a:t> .</a:t>
            </a:r>
          </a:p>
          <a:p>
            <a:pPr lvl="1">
              <a:lnSpc>
                <a:spcPct val="80000"/>
              </a:lnSpc>
              <a:defRPr/>
            </a:pPr>
            <a:r>
              <a:rPr lang="fr-FR" sz="2800" dirty="0">
                <a:solidFill>
                  <a:srgbClr val="0070C0"/>
                </a:solidFill>
              </a:rPr>
              <a:t>Dessiccation terminale </a:t>
            </a:r>
            <a:r>
              <a:rPr lang="fr-FR" sz="2800" dirty="0"/>
              <a:t>et transformation squelettique(plusieurs mois</a:t>
            </a:r>
            <a:r>
              <a:rPr lang="fr-FR" sz="2800" dirty="0" smtClean="0"/>
              <a:t>)</a:t>
            </a:r>
            <a:r>
              <a:rPr lang="fr-FR" sz="2800" dirty="0"/>
              <a:t> </a:t>
            </a:r>
            <a:r>
              <a:rPr lang="fr-FR" sz="2400" dirty="0"/>
              <a:t>.</a:t>
            </a:r>
            <a:endParaRPr lang="fr-FR" sz="2600" dirty="0"/>
          </a:p>
        </p:txBody>
      </p:sp>
    </p:spTree>
    <p:extLst>
      <p:ext uri="{BB962C8B-B14F-4D97-AF65-F5344CB8AC3E}">
        <p14:creationId xmlns="" xmlns:p14="http://schemas.microsoft.com/office/powerpoint/2010/main" val="37812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86808" cy="3786214"/>
          </a:xfrm>
        </p:spPr>
        <p:txBody>
          <a:bodyPr>
            <a:noAutofit/>
          </a:bodyPr>
          <a:lstStyle/>
          <a:p>
            <a:pPr algn="ctr"/>
            <a:r>
              <a:rPr lang="fr-FR" sz="7200" dirty="0" err="1" smtClean="0">
                <a:solidFill>
                  <a:srgbClr val="FFFF00"/>
                </a:solidFill>
                <a:latin typeface="Algerian" pitchFamily="82" charset="0"/>
              </a:rPr>
              <a:t>iV</a:t>
            </a:r>
            <a:r>
              <a:rPr lang="fr-FR" sz="7200" dirty="0" smtClean="0">
                <a:solidFill>
                  <a:srgbClr val="FFFF00"/>
                </a:solidFill>
                <a:latin typeface="Algerian" pitchFamily="82" charset="0"/>
              </a:rPr>
              <a:t>- Datation de la mort </a:t>
            </a:r>
            <a:endParaRPr lang="fr-FR" sz="72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00108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-</a:t>
            </a:r>
            <a:r>
              <a:rPr lang="fr-FR" sz="2400" dirty="0" smtClean="0"/>
              <a:t>Quelle que soit la méthode utilisée, l’</a:t>
            </a:r>
            <a:r>
              <a:rPr lang="fr-FR" sz="2400" dirty="0" smtClean="0">
                <a:solidFill>
                  <a:srgbClr val="FF0000"/>
                </a:solidFill>
              </a:rPr>
              <a:t>estimation</a:t>
            </a:r>
            <a:r>
              <a:rPr lang="fr-FR" sz="2400" dirty="0" smtClean="0"/>
              <a:t> du moment de la mort ne peut être qu</a:t>
            </a:r>
            <a:r>
              <a:rPr lang="fr-FR" sz="2400" dirty="0" smtClean="0">
                <a:solidFill>
                  <a:srgbClr val="FF0000"/>
                </a:solidFill>
              </a:rPr>
              <a:t>’approximative</a:t>
            </a: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     - L’incertitude </a:t>
            </a:r>
            <a:r>
              <a:rPr lang="fr-FR" sz="2400" dirty="0" smtClean="0">
                <a:solidFill>
                  <a:srgbClr val="FF0000"/>
                </a:solidFill>
              </a:rPr>
              <a:t>augmente </a:t>
            </a:r>
            <a:r>
              <a:rPr lang="fr-FR" sz="2400" dirty="0" smtClean="0"/>
              <a:t>avec ce délai</a:t>
            </a:r>
          </a:p>
          <a:p>
            <a:endParaRPr lang="fr-FR" sz="2400" dirty="0" smtClean="0"/>
          </a:p>
          <a:p>
            <a:r>
              <a:rPr lang="fr-FR" sz="2400" dirty="0" smtClean="0"/>
              <a:t>     -Mais dans certaines situations, la datation de la mort est d’une </a:t>
            </a:r>
            <a:r>
              <a:rPr lang="fr-FR" sz="2400" dirty="0" smtClean="0">
                <a:solidFill>
                  <a:srgbClr val="FF0000"/>
                </a:solidFill>
              </a:rPr>
              <a:t>importance</a:t>
            </a:r>
            <a:r>
              <a:rPr lang="fr-FR" sz="2400" dirty="0" smtClean="0"/>
              <a:t> capitale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-Pour cela le médecin s’appuie sur des signes </a:t>
            </a:r>
            <a:r>
              <a:rPr lang="fr-FR" sz="2400" dirty="0" smtClean="0">
                <a:solidFill>
                  <a:srgbClr val="FF0000"/>
                </a:solidFill>
              </a:rPr>
              <a:t>directs</a:t>
            </a:r>
            <a:r>
              <a:rPr lang="fr-FR" sz="2400" dirty="0" smtClean="0"/>
              <a:t> et sur des signes </a:t>
            </a:r>
            <a:r>
              <a:rPr lang="fr-FR" sz="2400" dirty="0" smtClean="0">
                <a:solidFill>
                  <a:srgbClr val="FF0000"/>
                </a:solidFill>
              </a:rPr>
              <a:t>indirects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20779"/>
            <a:ext cx="8572500" cy="5237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FF00"/>
                </a:solidFill>
                <a:latin typeface="Cambria" pitchFamily="18" charset="0"/>
              </a:rPr>
              <a:t>A- Signes directs</a:t>
            </a:r>
          </a:p>
          <a:p>
            <a:pPr lvl="1">
              <a:buNone/>
              <a:defRPr/>
            </a:pPr>
            <a:r>
              <a:rPr lang="fr-FR" dirty="0" smtClean="0"/>
              <a:t> -Méthode de </a:t>
            </a:r>
            <a:r>
              <a:rPr lang="fr-FR" dirty="0" err="1" smtClean="0">
                <a:solidFill>
                  <a:srgbClr val="FF0000"/>
                </a:solidFill>
              </a:rPr>
              <a:t>Vibert</a:t>
            </a:r>
            <a:r>
              <a:rPr lang="fr-FR" dirty="0" smtClean="0"/>
              <a:t>: basée sur l’étude des phénomènes cadavériques.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-Autres : - méthode de la </a:t>
            </a:r>
            <a:r>
              <a:rPr lang="fr-FR" dirty="0" smtClean="0">
                <a:solidFill>
                  <a:srgbClr val="FF0000"/>
                </a:solidFill>
              </a:rPr>
              <a:t>température rectale</a:t>
            </a:r>
          </a:p>
          <a:p>
            <a:pPr>
              <a:buNone/>
            </a:pPr>
            <a:r>
              <a:rPr lang="fr-FR" dirty="0" smtClean="0"/>
              <a:t>                      - état de </a:t>
            </a:r>
            <a:r>
              <a:rPr lang="fr-FR" dirty="0" smtClean="0">
                <a:solidFill>
                  <a:srgbClr val="FF0000"/>
                </a:solidFill>
              </a:rPr>
              <a:t>digestion </a:t>
            </a:r>
            <a:r>
              <a:rPr lang="fr-FR" dirty="0" smtClean="0"/>
              <a:t>(contenu gastrique)</a:t>
            </a:r>
          </a:p>
          <a:p>
            <a:pPr>
              <a:buNone/>
            </a:pPr>
            <a:r>
              <a:rPr lang="fr-FR" dirty="0" smtClean="0"/>
              <a:t>                      - état du </a:t>
            </a:r>
            <a:r>
              <a:rPr lang="fr-FR" dirty="0" smtClean="0">
                <a:solidFill>
                  <a:srgbClr val="FF0000"/>
                </a:solidFill>
              </a:rPr>
              <a:t>corps jaune </a:t>
            </a:r>
            <a:r>
              <a:rPr lang="fr-FR" dirty="0" smtClean="0"/>
              <a:t>menstruel</a:t>
            </a:r>
          </a:p>
          <a:p>
            <a:pPr>
              <a:buNone/>
            </a:pPr>
            <a:r>
              <a:rPr lang="fr-FR" dirty="0" smtClean="0"/>
              <a:t>                      - poussée de la </a:t>
            </a:r>
            <a:r>
              <a:rPr lang="fr-FR" dirty="0" smtClean="0">
                <a:solidFill>
                  <a:srgbClr val="FF0000"/>
                </a:solidFill>
              </a:rPr>
              <a:t>barbe</a:t>
            </a:r>
          </a:p>
          <a:p>
            <a:pPr>
              <a:buNone/>
            </a:pPr>
            <a:r>
              <a:rPr lang="fr-FR" dirty="0" smtClean="0"/>
              <a:t>                      - entomologie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572528" cy="6094435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fr-FR" dirty="0" smtClean="0"/>
          </a:p>
          <a:p>
            <a:pPr>
              <a:defRPr/>
            </a:pPr>
            <a:r>
              <a:rPr lang="fr-FR" sz="3600" b="1" dirty="0" smtClean="0">
                <a:solidFill>
                  <a:srgbClr val="FFC000"/>
                </a:solidFill>
              </a:rPr>
              <a:t>A partir des phénomènes cadavériques :</a:t>
            </a:r>
          </a:p>
          <a:p>
            <a:pPr>
              <a:buNone/>
              <a:defRPr/>
            </a:pPr>
            <a:r>
              <a:rPr lang="fr-FR" sz="3600" b="1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  <a:defRPr/>
            </a:pPr>
            <a:r>
              <a:rPr lang="fr-FR" i="1" u="sng" dirty="0" smtClean="0"/>
              <a:t>schéma de </a:t>
            </a:r>
            <a:r>
              <a:rPr lang="fr-FR" b="1" i="1" u="sng" dirty="0" err="1" smtClean="0"/>
              <a:t>Vibert</a:t>
            </a:r>
            <a:endParaRPr lang="fr-FR" b="1" i="1" u="sng" dirty="0" smtClean="0"/>
          </a:p>
          <a:p>
            <a:pPr lvl="1">
              <a:defRPr/>
            </a:pPr>
            <a:r>
              <a:rPr lang="fr-FR" dirty="0" smtClean="0">
                <a:solidFill>
                  <a:srgbClr val="FF0000"/>
                </a:solidFill>
              </a:rPr>
              <a:t>cadavre chaud, souple, sans lividité </a:t>
            </a:r>
            <a:r>
              <a:rPr lang="fr-FR" dirty="0" smtClean="0"/>
              <a:t>: la mort est inférieure à deux heures, </a:t>
            </a:r>
          </a:p>
          <a:p>
            <a:pPr lvl="1">
              <a:defRPr/>
            </a:pPr>
            <a:r>
              <a:rPr lang="fr-FR" dirty="0" smtClean="0">
                <a:solidFill>
                  <a:srgbClr val="FF0000"/>
                </a:solidFill>
              </a:rPr>
              <a:t>cadavre tiède, rigide, lividités effaçables </a:t>
            </a:r>
            <a:r>
              <a:rPr lang="fr-FR" dirty="0" smtClean="0"/>
              <a:t>: la mort est comprise entre six et douze heures, </a:t>
            </a:r>
          </a:p>
          <a:p>
            <a:pPr lvl="1">
              <a:defRPr/>
            </a:pPr>
            <a:r>
              <a:rPr lang="fr-FR" dirty="0" smtClean="0">
                <a:solidFill>
                  <a:srgbClr val="FF0000"/>
                </a:solidFill>
              </a:rPr>
              <a:t>cadavre froid, rigide, lividités immuables </a:t>
            </a:r>
            <a:r>
              <a:rPr lang="fr-FR" dirty="0" smtClean="0"/>
              <a:t>: la mort est comprise entre douze et vingt-quatre heures, </a:t>
            </a:r>
          </a:p>
          <a:p>
            <a:pPr lvl="1">
              <a:defRPr/>
            </a:pPr>
            <a:r>
              <a:rPr lang="fr-FR" dirty="0" smtClean="0">
                <a:solidFill>
                  <a:srgbClr val="FF0000"/>
                </a:solidFill>
              </a:rPr>
              <a:t>cadavre froid, la rigidité a disparu, tache verte </a:t>
            </a:r>
            <a:r>
              <a:rPr lang="fr-FR" dirty="0" smtClean="0"/>
              <a:t>: la mort remonte à plus de trente six heures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998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algn="ctr">
              <a:defRPr/>
            </a:pP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>I-  Introduction : </a:t>
            </a:r>
            <a:endParaRPr lang="fr-FR" sz="5400" u="sng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9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3200" i="1" u="sng" dirty="0" smtClean="0">
                <a:solidFill>
                  <a:srgbClr val="FFFF00"/>
                </a:solidFill>
                <a:latin typeface="Cambria" pitchFamily="18" charset="0"/>
              </a:rPr>
              <a:t>B/ Signes indirects ( de laboratoire)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357298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rgbClr val="FF0000"/>
                </a:solidFill>
              </a:rPr>
              <a:t>- Dosage de potassium et de sodium dans l'humeur vitrée:</a:t>
            </a:r>
            <a:r>
              <a:rPr lang="fr-FR" sz="2800" b="1" dirty="0" smtClean="0">
                <a:solidFill>
                  <a:srgbClr val="FFC000"/>
                </a:solidFill>
              </a:rPr>
              <a:t> </a:t>
            </a:r>
          </a:p>
          <a:p>
            <a:pPr>
              <a:defRPr/>
            </a:pPr>
            <a:r>
              <a:rPr lang="fr-FR" sz="2400" dirty="0" smtClean="0"/>
              <a:t>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sz="2400" dirty="0" smtClean="0"/>
              <a:t> L'humeur vitrée étant un liquide acellulaire ne contient pas de</a:t>
            </a:r>
          </a:p>
          <a:p>
            <a:pPr>
              <a:defRPr/>
            </a:pPr>
            <a:r>
              <a:rPr lang="fr-FR" sz="2400" dirty="0" smtClean="0"/>
              <a:t> potassium quand le sujet est vivant. Après la mort, les cellules </a:t>
            </a:r>
          </a:p>
          <a:p>
            <a:pPr>
              <a:defRPr/>
            </a:pPr>
            <a:r>
              <a:rPr lang="fr-FR" sz="2400" dirty="0" smtClean="0"/>
              <a:t>tapissant l'</a:t>
            </a:r>
            <a:r>
              <a:rPr lang="fr-FR" sz="2400" dirty="0" err="1" smtClean="0"/>
              <a:t>oeil</a:t>
            </a:r>
            <a:r>
              <a:rPr lang="fr-FR" sz="2400" dirty="0" smtClean="0"/>
              <a:t>, se lysent progressivement et libèrent leur potassium. Cette concentration en potassium est proportionnelle </a:t>
            </a:r>
          </a:p>
          <a:p>
            <a:pPr>
              <a:defRPr/>
            </a:pPr>
            <a:r>
              <a:rPr lang="fr-FR" sz="2400" dirty="0" smtClean="0"/>
              <a:t>au  délai post-mortem.</a:t>
            </a:r>
          </a:p>
        </p:txBody>
      </p:sp>
      <p:pic>
        <p:nvPicPr>
          <p:cNvPr id="4" name="Espace réservé du contenu 3" descr="LMMP_oeilboeuf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429132"/>
            <a:ext cx="492922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7868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dirty="0" smtClean="0"/>
              <a:t> Formule de STURNER ET GANTNER  : </a:t>
            </a:r>
          </a:p>
          <a:p>
            <a:r>
              <a:rPr lang="fr-FR" sz="3200" dirty="0" smtClean="0"/>
              <a:t>    </a:t>
            </a:r>
            <a:r>
              <a:rPr lang="fr-FR" sz="3200" dirty="0" smtClean="0">
                <a:solidFill>
                  <a:schemeClr val="accent4"/>
                </a:solidFill>
              </a:rPr>
              <a:t>DPM=</a:t>
            </a:r>
            <a:r>
              <a:rPr lang="fr-FR" sz="3200" dirty="0" smtClean="0">
                <a:solidFill>
                  <a:schemeClr val="accent4"/>
                </a:solidFill>
                <a:latin typeface="Cambria" pitchFamily="18" charset="0"/>
              </a:rPr>
              <a:t> 7,14</a:t>
            </a:r>
            <a:r>
              <a:rPr lang="fr-FR" sz="3200" dirty="0" smtClean="0">
                <a:solidFill>
                  <a:schemeClr val="accent4"/>
                </a:solidFill>
                <a:latin typeface="+mj-lt"/>
              </a:rPr>
              <a:t>x</a:t>
            </a:r>
            <a:r>
              <a:rPr lang="fr-FR" sz="3200" dirty="0" smtClean="0">
                <a:solidFill>
                  <a:schemeClr val="accent4"/>
                </a:solidFill>
                <a:latin typeface="Cambria" pitchFamily="18" charset="0"/>
              </a:rPr>
              <a:t>K(</a:t>
            </a:r>
            <a:r>
              <a:rPr lang="fr-FR" sz="3200" dirty="0" err="1" smtClean="0">
                <a:solidFill>
                  <a:schemeClr val="accent4"/>
                </a:solidFill>
                <a:latin typeface="Cambria" pitchFamily="18" charset="0"/>
              </a:rPr>
              <a:t>meq</a:t>
            </a:r>
            <a:r>
              <a:rPr lang="fr-FR" sz="3200" dirty="0" smtClean="0">
                <a:solidFill>
                  <a:schemeClr val="accent4"/>
                </a:solidFill>
                <a:latin typeface="Cambria" pitchFamily="18" charset="0"/>
              </a:rPr>
              <a:t>/l)- 39,1</a:t>
            </a:r>
          </a:p>
          <a:p>
            <a:r>
              <a:rPr lang="fr-FR" sz="2800" dirty="0" smtClean="0">
                <a:latin typeface="Cambria" pitchFamily="18" charset="0"/>
              </a:rPr>
              <a:t>  le moment de la mort = heure du prélèvement – DPM </a:t>
            </a:r>
          </a:p>
          <a:p>
            <a:r>
              <a:rPr lang="fr-FR" sz="2800" dirty="0" smtClean="0">
                <a:latin typeface="Cambria" pitchFamily="18" charset="0"/>
              </a:rPr>
              <a:t> heure du prélèvement  : </a:t>
            </a:r>
          </a:p>
          <a:p>
            <a:r>
              <a:rPr lang="fr-FR" sz="2800" dirty="0" smtClean="0">
                <a:latin typeface="Cambria" pitchFamily="18" charset="0"/>
              </a:rPr>
              <a:t>      - au moment de la levée de corps .</a:t>
            </a:r>
          </a:p>
          <a:p>
            <a:r>
              <a:rPr lang="fr-FR" sz="2800" dirty="0" smtClean="0">
                <a:latin typeface="Cambria" pitchFamily="18" charset="0"/>
              </a:rPr>
              <a:t>      - au moment de l autopsie . </a:t>
            </a:r>
            <a:endParaRPr lang="fr-FR" sz="2800" dirty="0" smtClean="0"/>
          </a:p>
          <a:p>
            <a:endParaRPr lang="fr-FR" sz="3200" dirty="0" smtClean="0">
              <a:solidFill>
                <a:srgbClr val="FF0000"/>
              </a:solidFill>
            </a:endParaRPr>
          </a:p>
          <a:p>
            <a:endParaRPr lang="fr-FR" sz="3200" dirty="0" smtClean="0">
              <a:solidFill>
                <a:srgbClr val="FF0000"/>
              </a:solidFill>
            </a:endParaRPr>
          </a:p>
          <a:p>
            <a:r>
              <a:rPr lang="fr-FR" sz="3200" dirty="0" smtClean="0">
                <a:solidFill>
                  <a:srgbClr val="FF0000"/>
                </a:solidFill>
              </a:rPr>
              <a:t> -</a:t>
            </a:r>
            <a:r>
              <a:rPr lang="fr-FR" sz="2800" dirty="0" smtClean="0">
                <a:solidFill>
                  <a:srgbClr val="FF0000"/>
                </a:solidFill>
              </a:rPr>
              <a:t>LDH </a:t>
            </a:r>
            <a:r>
              <a:rPr lang="fr-FR" sz="2800" dirty="0" smtClean="0"/>
              <a:t>du muscle cardiaque( diminution   jusqu’au 30</a:t>
            </a:r>
            <a:r>
              <a:rPr lang="fr-FR" sz="2800" baseline="30000" dirty="0" smtClean="0"/>
              <a:t>e</a:t>
            </a:r>
            <a:r>
              <a:rPr lang="fr-FR" sz="2800" dirty="0" smtClean="0"/>
              <a:t> jour) </a:t>
            </a:r>
          </a:p>
          <a:p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 -Fraction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C3 </a:t>
            </a:r>
            <a:r>
              <a:rPr lang="fr-FR" sz="2800" dirty="0" smtClean="0"/>
              <a:t>de la synoviale : diminution régulière </a:t>
            </a:r>
          </a:p>
          <a:p>
            <a:r>
              <a:rPr lang="fr-FR" sz="2800" dirty="0" smtClean="0"/>
              <a:t>jusqu’au 5</a:t>
            </a:r>
            <a:r>
              <a:rPr lang="fr-FR" sz="2800" baseline="30000" dirty="0" smtClean="0"/>
              <a:t>e</a:t>
            </a:r>
            <a:r>
              <a:rPr lang="fr-FR" sz="2800" dirty="0" smtClean="0"/>
              <a:t> mois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0"/>
            <a:ext cx="892971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b="1" dirty="0" smtClean="0">
                <a:solidFill>
                  <a:srgbClr val="FFFF00"/>
                </a:solidFill>
                <a:latin typeface="Cambria" pitchFamily="18" charset="0"/>
              </a:rPr>
              <a:t>Entomologie </a:t>
            </a:r>
            <a:endParaRPr lang="fr-FR" sz="36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lvl="0"/>
            <a:r>
              <a:rPr lang="fr-FR" sz="2000" b="1" dirty="0" smtClean="0">
                <a:latin typeface="Cambria" pitchFamily="18" charset="0"/>
              </a:rPr>
              <a:t>     </a:t>
            </a:r>
            <a:r>
              <a:rPr lang="fr-FR" sz="2200" b="1" dirty="0" smtClean="0">
                <a:latin typeface="Cambria" pitchFamily="18" charset="0"/>
              </a:rPr>
              <a:t>- Les bases de l’entomologie criminelle ont été posées en France par le vétérinaire  </a:t>
            </a: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Jean Pierre </a:t>
            </a:r>
            <a:r>
              <a:rPr lang="fr-FR" sz="2200" b="1" dirty="0" err="1" smtClean="0">
                <a:latin typeface="Cambria" pitchFamily="18" charset="0"/>
              </a:rPr>
              <a:t>Mégnin</a:t>
            </a:r>
            <a:r>
              <a:rPr lang="fr-FR" sz="2200" b="1" dirty="0" smtClean="0">
                <a:latin typeface="Cambria" pitchFamily="18" charset="0"/>
              </a:rPr>
              <a:t> à la fin du 19</a:t>
            </a:r>
            <a:r>
              <a:rPr lang="fr-FR" sz="2200" b="1" baseline="30000" dirty="0" smtClean="0">
                <a:latin typeface="Cambria" pitchFamily="18" charset="0"/>
              </a:rPr>
              <a:t>ème</a:t>
            </a:r>
            <a:r>
              <a:rPr lang="fr-FR" sz="2200" b="1" dirty="0" smtClean="0">
                <a:latin typeface="Cambria" pitchFamily="18" charset="0"/>
              </a:rPr>
              <a:t> siècle dans l’ouvrage «</a:t>
            </a:r>
            <a:r>
              <a:rPr lang="fr-FR" sz="2200" b="1" i="1" dirty="0" smtClean="0">
                <a:latin typeface="Cambria" pitchFamily="18" charset="0"/>
              </a:rPr>
              <a:t>la faune des cadavres</a:t>
            </a:r>
            <a:r>
              <a:rPr lang="fr-FR" sz="2200" b="1" dirty="0" smtClean="0">
                <a:latin typeface="Cambria" pitchFamily="18" charset="0"/>
              </a:rPr>
              <a:t> »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      -Dans l’ouvrage la faune des cadavres Jean Pierre </a:t>
            </a:r>
            <a:r>
              <a:rPr lang="fr-FR" sz="2200" b="1" dirty="0" err="1" smtClean="0">
                <a:latin typeface="Cambria" pitchFamily="18" charset="0"/>
              </a:rPr>
              <a:t>Mégnin</a:t>
            </a:r>
            <a:r>
              <a:rPr lang="fr-FR" sz="2200" b="1" dirty="0" smtClean="0">
                <a:latin typeface="Cambria" pitchFamily="18" charset="0"/>
              </a:rPr>
              <a:t> décrivit huit vagues d’insectes qui se succèdent sur les cadavres en décomposition et dont l’étude permet de dater avec exactitude et précision la date de la mort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      -Cette faune des cadavres diffère selon q le corps est à l’air libre ou inhumé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      -D’une manière générale on utilise comme support d’information l’identification de l’espèce l’âge larvaire la durée d’incubation des œufs et le temps d’arrivé de ces insectes sur les cadavres</a:t>
            </a:r>
            <a:endParaRPr lang="fr-FR" sz="2200" dirty="0" smtClean="0">
              <a:latin typeface="Cambria" pitchFamily="18" charset="0"/>
            </a:endParaRPr>
          </a:p>
          <a:p>
            <a:pPr lvl="0"/>
            <a:r>
              <a:rPr lang="fr-FR" sz="1600" b="1" dirty="0" smtClean="0">
                <a:solidFill>
                  <a:srgbClr val="FFFF00"/>
                </a:solidFill>
              </a:rPr>
              <a:t> </a:t>
            </a: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604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200" b="1" dirty="0" smtClean="0">
                <a:latin typeface="Cambria" pitchFamily="18" charset="0"/>
              </a:rPr>
              <a:t> - On récolte un maximum de représentants de la faune que l’on trouve sur  le cadavre ainsi qu’autour de celui-ci ; vivants, morts ; ainsi qu’à différents stades de leur développement.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- Cadavre froid sans faune, arthropodes présents sur les lieux : cela indique que le corps a été conservé dans un lieu isolé. 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- Cadavre ne comportant que des œufs : la phase post-mortem est inférieure à 48 h. 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- Cadavre en voie d’altération comportant seulement des œufs : le corps a été transporté ou déposé sur les lieux depuis moins de 48 h. </a:t>
            </a:r>
            <a:endParaRPr lang="fr-FR" sz="2200" dirty="0" smtClean="0">
              <a:latin typeface="Cambria" pitchFamily="18" charset="0"/>
            </a:endParaRPr>
          </a:p>
          <a:p>
            <a:pPr lvl="0"/>
            <a:endParaRPr lang="fr-FR" sz="2200" b="1" dirty="0" smtClean="0">
              <a:latin typeface="Cambria" pitchFamily="18" charset="0"/>
            </a:endParaRPr>
          </a:p>
          <a:p>
            <a:pPr lvl="0"/>
            <a:r>
              <a:rPr lang="fr-FR" sz="2200" b="1" dirty="0" smtClean="0">
                <a:latin typeface="Cambria" pitchFamily="18" charset="0"/>
              </a:rPr>
              <a:t>- Cadavre comportant des pupes vides : cela est une conséquence de l'arrivée d'au moins un cycle de diptères dont la durée est de plus de 12 jours à 22 °C, de plus de 14 jours à plus de 20 °C et de plus de 19 jours à </a:t>
            </a:r>
            <a:endParaRPr lang="fr-FR" sz="2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14282" y="648866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2"/>
                </a:solidFill>
              </a:rPr>
              <a:t>Life cycle of a typical blowfly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2714620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u="sng" dirty="0" smtClean="0">
                <a:solidFill>
                  <a:srgbClr val="FFC000"/>
                </a:solidFill>
                <a:latin typeface="Algerian" pitchFamily="82" charset="0"/>
              </a:rPr>
              <a:t>Vi-  Conclusion</a:t>
            </a:r>
            <a:r>
              <a:rPr lang="fr-FR" u="sng" dirty="0" smtClean="0">
                <a:solidFill>
                  <a:srgbClr val="FFC000"/>
                </a:solidFill>
                <a:latin typeface="Algerian" pitchFamily="82" charset="0"/>
              </a:rPr>
              <a:t>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928670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-La mort est un phénomène personnel ,familial et religieux; c’est aussi un fait juridique produisant des effets de droit .</a:t>
            </a:r>
          </a:p>
          <a:p>
            <a:r>
              <a:rPr lang="fr-FR" sz="2800" dirty="0" smtClean="0"/>
              <a:t>jusqu' a présent , une datation exacte de la  mort est toujours impossible 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978424"/>
            <a:ext cx="8501122" cy="587957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457200" lvl="1" indent="-457200"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effectLst/>
                <a:ea typeface="+mn-ea"/>
              </a:rPr>
              <a:t>Le diagnostic de la mort est un acte médical qui importe au médecin d’en procéder d’une manière rigoureuse car il n’est pas toujours </a:t>
            </a:r>
            <a:r>
              <a:rPr lang="fr-FR" dirty="0" smtClean="0">
                <a:effectLst/>
                <a:ea typeface="+mn-ea"/>
              </a:rPr>
              <a:t>aisé</a:t>
            </a:r>
            <a:r>
              <a:rPr lang="fr-FR" dirty="0"/>
              <a:t> </a:t>
            </a:r>
            <a:r>
              <a:rPr lang="fr-FR" dirty="0" smtClean="0"/>
              <a:t>.</a:t>
            </a:r>
          </a:p>
          <a:p>
            <a:pPr marL="457200" lvl="1" indent="-457200">
              <a:buClr>
                <a:schemeClr val="hlink"/>
              </a:buClr>
              <a:buNone/>
            </a:pPr>
            <a:endParaRPr lang="fr-FR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smtClean="0"/>
              <a:t> Ce </a:t>
            </a:r>
            <a:r>
              <a:rPr lang="fr-FR" sz="2800" dirty="0" smtClean="0">
                <a:effectLst/>
              </a:rPr>
              <a:t>diagnostic  est  intéressant </a:t>
            </a:r>
            <a:r>
              <a:rPr lang="fr-FR" sz="2800" dirty="0">
                <a:effectLst/>
              </a:rPr>
              <a:t>pour plusieurs raisons </a:t>
            </a:r>
            <a:r>
              <a:rPr lang="fr-FR" sz="2800" dirty="0" smtClean="0">
                <a:effectLst/>
              </a:rPr>
              <a:t>:</a:t>
            </a:r>
          </a:p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         3. </a:t>
            </a:r>
            <a:r>
              <a:rPr lang="fr-FR" sz="2800" dirty="0" smtClean="0">
                <a:solidFill>
                  <a:srgbClr val="FFC000"/>
                </a:solidFill>
              </a:rPr>
              <a:t>Humaine :</a:t>
            </a:r>
            <a:r>
              <a:rPr lang="fr-FR" sz="2800" dirty="0" smtClean="0"/>
              <a:t>crainte obsessionnelle des inhumations prématurées.</a:t>
            </a:r>
          </a:p>
          <a:p>
            <a:pPr marL="1371600" lvl="2" indent="-457200">
              <a:buNone/>
              <a:defRPr/>
            </a:pPr>
            <a:r>
              <a:rPr lang="fr-FR" sz="2800" dirty="0" smtClean="0">
                <a:solidFill>
                  <a:srgbClr val="FFC000"/>
                </a:solidFill>
              </a:rPr>
              <a:t>2. judiciaire : </a:t>
            </a:r>
            <a:r>
              <a:rPr lang="fr-FR" sz="2800" dirty="0" smtClean="0"/>
              <a:t>cas de mort violente.</a:t>
            </a:r>
          </a:p>
          <a:p>
            <a:pPr marL="1371600" lvl="2" indent="-457200">
              <a:buNone/>
              <a:defRPr/>
            </a:pPr>
            <a:r>
              <a:rPr lang="fr-FR" sz="2800" dirty="0" smtClean="0">
                <a:solidFill>
                  <a:srgbClr val="FFC000"/>
                </a:solidFill>
              </a:rPr>
              <a:t>3.Thérapeutique : </a:t>
            </a:r>
            <a:r>
              <a:rPr lang="fr-FR" sz="2800" dirty="0" smtClean="0"/>
              <a:t>mort cérébrale</a:t>
            </a:r>
            <a:r>
              <a:rPr lang="fr-FR" sz="2800" dirty="0" smtClean="0">
                <a:sym typeface="Wingdings" pitchFamily="2" charset="2"/>
              </a:rPr>
              <a:t> ( survie artificielle des organes )  transplantation  </a:t>
            </a:r>
            <a:r>
              <a:rPr lang="fr-FR" sz="28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algn="ctr">
              <a:defRPr/>
            </a:pP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>II-Définition  de  la mort :</a:t>
            </a:r>
            <a:endParaRPr lang="fr-FR" sz="5400" u="sng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5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229600" cy="6248400"/>
          </a:xfr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3400" indent="-533400" eaLnBrk="1" hangingPunct="1">
              <a:buNone/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533400" indent="-533400" algn="ctr" eaLnBrk="1" hangingPunct="1">
              <a:defRPr/>
            </a:pPr>
            <a:r>
              <a:rPr lang="fr-FR" sz="2400" u="sng" dirty="0" smtClean="0">
                <a:solidFill>
                  <a:schemeClr val="tx1"/>
                </a:solidFill>
              </a:rPr>
              <a:t>Médecine:</a:t>
            </a:r>
            <a:r>
              <a:rPr lang="fr-FR" sz="2400" dirty="0" smtClean="0">
                <a:solidFill>
                  <a:schemeClr val="tx1"/>
                </a:solidFill>
              </a:rPr>
              <a:t>   la mort est une étape obligatoire que doit subir tout être vivant, caractérisée par l arrêt  complet  et définitif des fonctions vitales,.</a:t>
            </a:r>
          </a:p>
          <a:p>
            <a:pPr eaLnBrk="1" hangingPunct="1">
              <a:defRPr/>
            </a:pP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u="sng" dirty="0" smtClean="0">
                <a:solidFill>
                  <a:schemeClr val="tx1"/>
                </a:solidFill>
              </a:rPr>
              <a:t>Légale: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Pas de définition légale de la mort dans le Code Civil ou Pénal.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BICHAT : « les organes vivent ensemble et meurent séparément </a:t>
            </a:r>
            <a:r>
              <a:rPr lang="fr-FR" dirty="0" smtClean="0">
                <a:solidFill>
                  <a:schemeClr val="tx1"/>
                </a:solidFill>
              </a:rPr>
              <a:t>».</a:t>
            </a:r>
          </a:p>
          <a:p>
            <a:pPr lvl="1" eaLnBrk="1" hangingPunct="1">
              <a:defRPr/>
            </a:pPr>
            <a:endParaRPr lang="fr-FR" sz="3300" dirty="0" smtClean="0">
              <a:ln w="18415" cmpd="sng">
                <a:solidFill>
                  <a:schemeClr val="bg1">
                    <a:lumMod val="50000"/>
                    <a:lumOff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fr-FR" sz="3300" dirty="0" smtClean="0">
              <a:ln w="18415" cmpd="sng">
                <a:solidFill>
                  <a:schemeClr val="bg1">
                    <a:lumMod val="50000"/>
                    <a:lumOff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3300" dirty="0" smtClean="0">
                <a:ln w="18415" cmpd="sng">
                  <a:solidFill>
                    <a:schemeClr val="bg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fr-FR" sz="2800" dirty="0" smtClean="0">
              <a:ln w="18415" cmpd="sng">
                <a:solidFill>
                  <a:schemeClr val="bg1">
                    <a:lumMod val="50000"/>
                    <a:lumOff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60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fr-FR" b="1" dirty="0" smtClean="0"/>
              <a:t>importance de faire la distinction entre:</a:t>
            </a:r>
          </a:p>
          <a:p>
            <a:pPr marL="381000" indent="-381000" eaLnBrk="1" hangingPunct="1">
              <a:buFont typeface="Wingdings" pitchFamily="2" charset="2"/>
              <a:buNone/>
              <a:defRPr/>
            </a:pPr>
            <a:endParaRPr lang="fr-FR" dirty="0" smtClean="0"/>
          </a:p>
          <a:p>
            <a:pPr marL="819150" lvl="1" indent="-304800">
              <a:buFont typeface="Wingdings" pitchFamily="2" charset="2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La mort apparente :</a:t>
            </a:r>
          </a:p>
          <a:p>
            <a:pPr marL="514350" lvl="1" indent="0"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dirty="0"/>
              <a:t>c’est en somme la syncope </a:t>
            </a:r>
            <a:r>
              <a:rPr lang="fr-FR" dirty="0" smtClean="0"/>
              <a:t>prolongée : caractérisée </a:t>
            </a:r>
            <a:r>
              <a:rPr lang="fr-FR" dirty="0"/>
              <a:t>par une résolution </a:t>
            </a:r>
            <a:r>
              <a:rPr lang="fr-FR" dirty="0" smtClean="0"/>
              <a:t>musculaire, la </a:t>
            </a:r>
            <a:r>
              <a:rPr lang="fr-FR" dirty="0"/>
              <a:t>perte de </a:t>
            </a:r>
            <a:r>
              <a:rPr lang="fr-FR" dirty="0" smtClean="0"/>
              <a:t>connaissance, une </a:t>
            </a:r>
            <a:r>
              <a:rPr lang="fr-FR" dirty="0"/>
              <a:t>activité cardiaque et respiratoire </a:t>
            </a:r>
            <a:r>
              <a:rPr lang="fr-FR" dirty="0" smtClean="0"/>
              <a:t>faible, difficile </a:t>
            </a:r>
            <a:r>
              <a:rPr lang="fr-FR" dirty="0"/>
              <a:t>à mettre en evidence,mais </a:t>
            </a:r>
            <a:r>
              <a:rPr lang="fr-FR" dirty="0" smtClean="0"/>
              <a:t>réelle</a:t>
            </a:r>
            <a:r>
              <a:rPr lang="fr-FR" dirty="0"/>
              <a:t>.</a:t>
            </a:r>
          </a:p>
          <a:p>
            <a:pPr marL="514350" lvl="1" indent="0">
              <a:buNone/>
              <a:defRPr/>
            </a:pPr>
            <a:endParaRPr lang="fr-FR" dirty="0"/>
          </a:p>
          <a:p>
            <a:pPr marL="514350" lvl="1" indent="0"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2</a:t>
            </a:r>
            <a:r>
              <a:rPr lang="fr-FR" dirty="0">
                <a:solidFill>
                  <a:srgbClr val="FFC000"/>
                </a:solidFill>
              </a:rPr>
              <a:t> .</a:t>
            </a:r>
            <a:r>
              <a:rPr lang="fr-FR" dirty="0"/>
              <a:t> </a:t>
            </a:r>
            <a:r>
              <a:rPr lang="fr-FR" b="1" dirty="0" smtClean="0">
                <a:solidFill>
                  <a:srgbClr val="FFC000"/>
                </a:solidFill>
              </a:rPr>
              <a:t>La mort relative:  </a:t>
            </a:r>
          </a:p>
          <a:p>
            <a:pPr marL="514350" lvl="1" indent="0"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dirty="0" smtClean="0"/>
              <a:t>arrêt cardio-circulatoire primitif sans retour spontané à la vie </a:t>
            </a:r>
            <a:r>
              <a:rPr lang="fr-FR" dirty="0" smtClean="0">
                <a:sym typeface="Wingdings" pitchFamily="2" charset="2"/>
              </a:rPr>
              <a:t> mesures de réanimation.</a:t>
            </a:r>
            <a:endParaRPr lang="fr-FR" dirty="0" smtClean="0"/>
          </a:p>
          <a:p>
            <a:pPr marL="514350" lvl="1" indent="0"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3</a:t>
            </a:r>
            <a:r>
              <a:rPr lang="fr-FR" dirty="0">
                <a:solidFill>
                  <a:srgbClr val="FFC000"/>
                </a:solidFill>
              </a:rPr>
              <a:t> . </a:t>
            </a:r>
            <a:r>
              <a:rPr lang="fr-FR" b="1" dirty="0" smtClean="0">
                <a:solidFill>
                  <a:srgbClr val="FFC000"/>
                </a:solidFill>
              </a:rPr>
              <a:t>La mort absolue :</a:t>
            </a:r>
          </a:p>
          <a:p>
            <a:pPr marL="514350" lvl="1" indent="0"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dirty="0" smtClean="0"/>
              <a:t>fait suite au stade précédent mais de façon progressive et irréversible.</a:t>
            </a:r>
          </a:p>
        </p:txBody>
      </p:sp>
    </p:spTree>
    <p:extLst>
      <p:ext uri="{BB962C8B-B14F-4D97-AF65-F5344CB8AC3E}">
        <p14:creationId xmlns="" xmlns:p14="http://schemas.microsoft.com/office/powerpoint/2010/main" val="22835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algn="ctr">
              <a:defRPr/>
            </a:pP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/>
            </a:r>
            <a:b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</a:rPr>
              <a:t>III-Diagnostic  de  la mort :</a:t>
            </a:r>
            <a:endParaRPr lang="fr-FR" sz="5400" u="sng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9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 algn="ctr">
              <a:spcBef>
                <a:spcPct val="0"/>
              </a:spcBef>
              <a:buFont typeface="+mj-lt"/>
              <a:buAutoNum type="alphaUcPeriod"/>
              <a:defRPr/>
            </a:pPr>
            <a:r>
              <a:rPr lang="fr-FR" sz="5400" u="sng" dirty="0">
                <a:solidFill>
                  <a:srgbClr val="FFC000"/>
                </a:solidFill>
                <a:latin typeface="Algerian" pitchFamily="82" charset="0"/>
                <a:ea typeface="+mj-ea"/>
                <a:cs typeface="+mj-cs"/>
              </a:rPr>
              <a:t>Diagnostic précoce de la mort =signes </a:t>
            </a:r>
            <a:r>
              <a:rPr lang="fr-FR" sz="5400" u="sng" dirty="0" smtClean="0">
                <a:solidFill>
                  <a:srgbClr val="FFC000"/>
                </a:solidFill>
                <a:latin typeface="Algerian" pitchFamily="82" charset="0"/>
                <a:ea typeface="+mj-ea"/>
                <a:cs typeface="+mj-cs"/>
              </a:rPr>
              <a:t>négatifs </a:t>
            </a:r>
            <a:r>
              <a:rPr lang="fr-FR" sz="5400" u="sng" dirty="0">
                <a:solidFill>
                  <a:srgbClr val="FFC000"/>
                </a:solidFill>
                <a:latin typeface="Algerian" pitchFamily="82" charset="0"/>
                <a:ea typeface="+mj-ea"/>
                <a:cs typeface="+mj-cs"/>
              </a:rPr>
              <a:t>de la vie</a:t>
            </a:r>
          </a:p>
        </p:txBody>
      </p:sp>
    </p:spTree>
    <p:extLst>
      <p:ext uri="{BB962C8B-B14F-4D97-AF65-F5344CB8AC3E}">
        <p14:creationId xmlns="" xmlns:p14="http://schemas.microsoft.com/office/powerpoint/2010/main" val="26990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1759</TotalTime>
  <Words>1545</Words>
  <Application>Microsoft Office PowerPoint</Application>
  <PresentationFormat>Affichage à l'écran (4:3)</PresentationFormat>
  <Paragraphs>272</Paragraphs>
  <Slides>36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Métro</vt:lpstr>
      <vt:lpstr>Faculté de médecine Constantine  CHUC BEN BADIS  Service De Médecine Légale CHef Service: Pr. Z. boudraa </vt:lpstr>
      <vt:lpstr>PLAN :</vt:lpstr>
      <vt:lpstr>   I-  Introduction : </vt:lpstr>
      <vt:lpstr>Diapositive 4</vt:lpstr>
      <vt:lpstr>  II-Définition  de  la mort :</vt:lpstr>
      <vt:lpstr>Diapositive 6</vt:lpstr>
      <vt:lpstr>Diapositive 7</vt:lpstr>
      <vt:lpstr>   III-Diagnostic  de  la mort :</vt:lpstr>
      <vt:lpstr>Diapositive 9</vt:lpstr>
      <vt:lpstr>Diapositive 10</vt:lpstr>
      <vt:lpstr>Diapositive 11</vt:lpstr>
      <vt:lpstr> </vt:lpstr>
      <vt:lpstr>Diapositive 13</vt:lpstr>
      <vt:lpstr>Phénomènes physiques: </vt:lpstr>
      <vt:lpstr>b-Hypostase ou lividités(livor Mortis) : </vt:lpstr>
      <vt:lpstr>Diapositive 16</vt:lpstr>
      <vt:lpstr>Diapositive 17</vt:lpstr>
      <vt:lpstr>Diapositive 18</vt:lpstr>
      <vt:lpstr>c-Déshydratation : </vt:lpstr>
      <vt:lpstr>Diapositive 20</vt:lpstr>
      <vt:lpstr>Phénomènes chimiques:</vt:lpstr>
      <vt:lpstr>Diapositive 22</vt:lpstr>
      <vt:lpstr>Diapositive 23</vt:lpstr>
      <vt:lpstr>Phénomènes bactériologiques:</vt:lpstr>
      <vt:lpstr>Diapositive 25</vt:lpstr>
      <vt:lpstr>iV- Datation de la mort 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</vt:vector>
  </TitlesOfParts>
  <Company>Blue Ocean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Faculté de médecine Constantine  CHUC BEN BADIS  Service de médecine légale Chef service: Pr Benharkat</dc:title>
  <dc:creator>hayet</dc:creator>
  <cp:lastModifiedBy>TOSHIBA</cp:lastModifiedBy>
  <cp:revision>107</cp:revision>
  <dcterms:created xsi:type="dcterms:W3CDTF">2016-11-25T20:31:55Z</dcterms:created>
  <dcterms:modified xsi:type="dcterms:W3CDTF">2022-02-01T17:53:09Z</dcterms:modified>
</cp:coreProperties>
</file>