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notesViewPr>
    <p:cSldViewPr>
      <p:cViewPr varScale="1">
        <p:scale>
          <a:sx n="70" d="100"/>
          <a:sy n="70" d="100"/>
        </p:scale>
        <p:origin x="3240"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CA5DE90-BC61-4648-8565-22A182E58ABE}" type="datetimeFigureOut">
              <a:rPr lang="fr-FR" smtClean="0"/>
              <a:t>16/01/2021</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5EB089B-C68C-4308-91D5-5BBFF0F7A3B7}" type="slidenum">
              <a:rPr lang="fr-FR" smtClean="0"/>
              <a:t>‹N°›</a:t>
            </a:fld>
            <a:endParaRPr lang="fr-FR"/>
          </a:p>
        </p:txBody>
      </p:sp>
    </p:spTree>
    <p:extLst>
      <p:ext uri="{BB962C8B-B14F-4D97-AF65-F5344CB8AC3E}">
        <p14:creationId xmlns:p14="http://schemas.microsoft.com/office/powerpoint/2010/main" val="338086739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F6589B9-667E-4604-A82C-DB8D619CBE02}" type="datetimeFigureOut">
              <a:rPr lang="fr-FR" smtClean="0"/>
              <a:pPr/>
              <a:t>16/01/2021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1CD0A36-3B12-4994-A2AD-B7B25AD7DB19}"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F6589B9-667E-4604-A82C-DB8D619CBE02}" type="datetimeFigureOut">
              <a:rPr lang="fr-FR" smtClean="0"/>
              <a:pPr/>
              <a:t>16/01/2021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1CD0A36-3B12-4994-A2AD-B7B25AD7DB1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F6589B9-667E-4604-A82C-DB8D619CBE02}" type="datetimeFigureOut">
              <a:rPr lang="fr-FR" smtClean="0"/>
              <a:pPr/>
              <a:t>16/01/2021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1CD0A36-3B12-4994-A2AD-B7B25AD7DB1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F6589B9-667E-4604-A82C-DB8D619CBE02}" type="datetimeFigureOut">
              <a:rPr lang="fr-FR" smtClean="0"/>
              <a:pPr/>
              <a:t>16/01/2021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1CD0A36-3B12-4994-A2AD-B7B25AD7DB1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F6589B9-667E-4604-A82C-DB8D619CBE02}" type="datetimeFigureOut">
              <a:rPr lang="fr-FR" smtClean="0"/>
              <a:pPr/>
              <a:t>16/01/2021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1CD0A36-3B12-4994-A2AD-B7B25AD7DB19}"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F6589B9-667E-4604-A82C-DB8D619CBE02}" type="datetimeFigureOut">
              <a:rPr lang="fr-FR" smtClean="0"/>
              <a:pPr/>
              <a:t>16/01/2021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1CD0A36-3B12-4994-A2AD-B7B25AD7DB1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F6589B9-667E-4604-A82C-DB8D619CBE02}" type="datetimeFigureOut">
              <a:rPr lang="fr-FR" smtClean="0"/>
              <a:pPr/>
              <a:t>16/01/2021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1CD0A36-3B12-4994-A2AD-B7B25AD7DB1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F6589B9-667E-4604-A82C-DB8D619CBE02}" type="datetimeFigureOut">
              <a:rPr lang="fr-FR" smtClean="0"/>
              <a:pPr/>
              <a:t>16/01/2021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1CD0A36-3B12-4994-A2AD-B7B25AD7DB1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F6589B9-667E-4604-A82C-DB8D619CBE02}" type="datetimeFigureOut">
              <a:rPr lang="fr-FR" smtClean="0"/>
              <a:pPr/>
              <a:t>16/01/2021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1CD0A36-3B12-4994-A2AD-B7B25AD7DB1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F6589B9-667E-4604-A82C-DB8D619CBE02}" type="datetimeFigureOut">
              <a:rPr lang="fr-FR" smtClean="0"/>
              <a:pPr/>
              <a:t>16/01/2021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1CD0A36-3B12-4994-A2AD-B7B25AD7DB1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F6589B9-667E-4604-A82C-DB8D619CBE02}" type="datetimeFigureOut">
              <a:rPr lang="fr-FR" smtClean="0"/>
              <a:pPr/>
              <a:t>16/01/2021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1CD0A36-3B12-4994-A2AD-B7B25AD7DB1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6589B9-667E-4604-A82C-DB8D619CBE02}" type="datetimeFigureOut">
              <a:rPr lang="fr-FR" smtClean="0"/>
              <a:pPr/>
              <a:t>16/01/2021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CD0A36-3B12-4994-A2AD-B7B25AD7DB19}"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u="sng" dirty="0" smtClean="0"/>
              <a:t>Attentats Aux Mœurs </a:t>
            </a:r>
            <a:endParaRPr lang="fr-FR" dirty="0"/>
          </a:p>
        </p:txBody>
      </p:sp>
      <p:sp>
        <p:nvSpPr>
          <p:cNvPr id="3" name="Sous-titre 2"/>
          <p:cNvSpPr>
            <a:spLocks noGrp="1"/>
          </p:cNvSpPr>
          <p:nvPr>
            <p:ph type="subTitle" idx="1"/>
          </p:nvPr>
        </p:nvSpPr>
        <p:spPr>
          <a:xfrm>
            <a:off x="285720" y="3571876"/>
            <a:ext cx="7929618" cy="1752600"/>
          </a:xfrm>
        </p:spPr>
        <p:txBody>
          <a:bodyPr/>
          <a:lstStyle/>
          <a:p>
            <a:r>
              <a:rPr lang="fr-FR" dirty="0" smtClean="0"/>
              <a:t>               </a:t>
            </a:r>
            <a:r>
              <a:rPr lang="fr-FR" b="1" dirty="0" smtClean="0">
                <a:solidFill>
                  <a:srgbClr val="FF0000"/>
                </a:solidFill>
              </a:rPr>
              <a:t>Professeur A.BELLOUM </a:t>
            </a:r>
          </a:p>
          <a:p>
            <a:r>
              <a:rPr lang="fr-FR" b="1" smtClean="0">
                <a:solidFill>
                  <a:srgbClr val="FF0000"/>
                </a:solidFill>
              </a:rPr>
              <a:t>          14/01/2021</a:t>
            </a:r>
            <a:endParaRPr lang="fr-FR"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5911873"/>
          </a:xfrm>
        </p:spPr>
        <p:txBody>
          <a:bodyPr/>
          <a:lstStyle/>
          <a:p>
            <a:pPr>
              <a:lnSpc>
                <a:spcPct val="200000"/>
              </a:lnSpc>
              <a:buNone/>
            </a:pPr>
            <a:r>
              <a:rPr lang="fr-FR" dirty="0"/>
              <a:t>Il recherchera des signes en faveur d'une </a:t>
            </a:r>
            <a:endParaRPr lang="fr-FR" dirty="0" smtClean="0"/>
          </a:p>
          <a:p>
            <a:pPr>
              <a:lnSpc>
                <a:spcPct val="200000"/>
              </a:lnSpc>
              <a:buNone/>
            </a:pPr>
            <a:r>
              <a:rPr lang="fr-FR" dirty="0" smtClean="0"/>
              <a:t>homosexualité </a:t>
            </a:r>
            <a:r>
              <a:rPr lang="fr-FR" dirty="0"/>
              <a:t>qui sont, un relâchement du </a:t>
            </a:r>
            <a:endParaRPr lang="fr-FR" dirty="0" smtClean="0"/>
          </a:p>
          <a:p>
            <a:pPr>
              <a:lnSpc>
                <a:spcPct val="200000"/>
              </a:lnSpc>
              <a:buNone/>
            </a:pPr>
            <a:r>
              <a:rPr lang="fr-FR" dirty="0" smtClean="0"/>
              <a:t>sphincter </a:t>
            </a:r>
            <a:r>
              <a:rPr lang="fr-FR" dirty="0"/>
              <a:t>anal, et un orifice anal en entonnoir. </a:t>
            </a:r>
          </a:p>
          <a:p>
            <a:pPr>
              <a:lnSpc>
                <a:spcPct val="250000"/>
              </a:lnSpc>
              <a:buNone/>
            </a:pPr>
            <a:r>
              <a:rPr lang="fr-FR" dirty="0"/>
              <a:t>Il recherchera à l'aide d'un écouvillon, du liquide </a:t>
            </a:r>
            <a:endParaRPr lang="fr-FR" dirty="0" smtClean="0"/>
          </a:p>
          <a:p>
            <a:pPr>
              <a:lnSpc>
                <a:spcPct val="250000"/>
              </a:lnSpc>
              <a:buNone/>
            </a:pPr>
            <a:r>
              <a:rPr lang="fr-FR" dirty="0" smtClean="0"/>
              <a:t>spermatique</a:t>
            </a:r>
            <a:r>
              <a:rPr lang="fr-FR" dirty="0"/>
              <a:t>.</a:t>
            </a:r>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normAutofit/>
          </a:bodyPr>
          <a:lstStyle/>
          <a:p>
            <a:pPr>
              <a:lnSpc>
                <a:spcPct val="200000"/>
              </a:lnSpc>
              <a:buNone/>
            </a:pPr>
            <a:r>
              <a:rPr lang="fr-FR" dirty="0"/>
              <a:t>Et enfin, il dressera de ses constatations un </a:t>
            </a:r>
            <a:endParaRPr lang="fr-FR" dirty="0" smtClean="0"/>
          </a:p>
          <a:p>
            <a:pPr>
              <a:lnSpc>
                <a:spcPct val="200000"/>
              </a:lnSpc>
              <a:buNone/>
            </a:pPr>
            <a:r>
              <a:rPr lang="fr-FR" dirty="0" smtClean="0"/>
              <a:t>certificat </a:t>
            </a:r>
            <a:r>
              <a:rPr lang="fr-FR" dirty="0"/>
              <a:t>descriptif détaillé, en mettant en </a:t>
            </a:r>
            <a:endParaRPr lang="fr-FR" dirty="0" smtClean="0"/>
          </a:p>
          <a:p>
            <a:pPr>
              <a:lnSpc>
                <a:spcPct val="200000"/>
              </a:lnSpc>
              <a:buNone/>
            </a:pPr>
            <a:r>
              <a:rPr lang="fr-FR" dirty="0" smtClean="0"/>
              <a:t>évidence </a:t>
            </a:r>
            <a:r>
              <a:rPr lang="fr-FR" dirty="0"/>
              <a:t>le caractère récent des lésions s'il y a </a:t>
            </a:r>
            <a:endParaRPr lang="fr-FR" dirty="0" smtClean="0"/>
          </a:p>
          <a:p>
            <a:pPr>
              <a:lnSpc>
                <a:spcPct val="200000"/>
              </a:lnSpc>
              <a:buNone/>
            </a:pPr>
            <a:r>
              <a:rPr lang="fr-FR" dirty="0" smtClean="0"/>
              <a:t>lieu</a:t>
            </a:r>
            <a:r>
              <a:rPr lang="fr-FR" dirty="0"/>
              <a:t>.</a:t>
            </a:r>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lstStyle/>
          <a:p>
            <a:pPr>
              <a:lnSpc>
                <a:spcPct val="200000"/>
              </a:lnSpc>
              <a:buNone/>
            </a:pPr>
            <a:r>
              <a:rPr lang="fr-FR" b="1" u="sng" dirty="0" smtClean="0"/>
              <a:t>3- législation :</a:t>
            </a:r>
            <a:endParaRPr lang="fr-FR" dirty="0" smtClean="0"/>
          </a:p>
          <a:p>
            <a:pPr>
              <a:lnSpc>
                <a:spcPct val="200000"/>
              </a:lnSpc>
              <a:buNone/>
            </a:pPr>
            <a:r>
              <a:rPr lang="fr-FR" dirty="0" smtClean="0"/>
              <a:t>Code </a:t>
            </a:r>
            <a:r>
              <a:rPr lang="fr-FR" dirty="0"/>
              <a:t>pénal : Art. 334 et 335 la peine varie de 05 </a:t>
            </a:r>
            <a:endParaRPr lang="fr-FR" dirty="0" smtClean="0"/>
          </a:p>
          <a:p>
            <a:pPr>
              <a:lnSpc>
                <a:spcPct val="200000"/>
              </a:lnSpc>
              <a:buNone/>
            </a:pPr>
            <a:r>
              <a:rPr lang="fr-FR" dirty="0" smtClean="0"/>
              <a:t> </a:t>
            </a:r>
            <a:r>
              <a:rPr lang="fr-FR" dirty="0"/>
              <a:t>10 ans sur une personne adulte et 10 à 20 ans </a:t>
            </a:r>
            <a:endParaRPr lang="fr-FR" dirty="0" smtClean="0"/>
          </a:p>
          <a:p>
            <a:pPr>
              <a:lnSpc>
                <a:spcPct val="200000"/>
              </a:lnSpc>
              <a:buNone/>
            </a:pPr>
            <a:r>
              <a:rPr lang="fr-FR" dirty="0" smtClean="0"/>
              <a:t>sur </a:t>
            </a:r>
            <a:r>
              <a:rPr lang="fr-FR" dirty="0"/>
              <a:t>un mineur de moins de 16 ans.</a:t>
            </a:r>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Le   </a:t>
            </a:r>
            <a:r>
              <a:rPr lang="fr-FR" b="1" u="sng" dirty="0"/>
              <a:t>viol:</a:t>
            </a:r>
            <a:r>
              <a:rPr lang="fr-FR" dirty="0"/>
              <a:t/>
            </a:r>
            <a:br>
              <a:rPr lang="fr-FR" dirty="0"/>
            </a:br>
            <a:endParaRPr lang="fr-FR" dirty="0"/>
          </a:p>
        </p:txBody>
      </p:sp>
      <p:sp>
        <p:nvSpPr>
          <p:cNvPr id="3" name="Espace réservé du contenu 2"/>
          <p:cNvSpPr>
            <a:spLocks noGrp="1"/>
          </p:cNvSpPr>
          <p:nvPr>
            <p:ph idx="1"/>
          </p:nvPr>
        </p:nvSpPr>
        <p:spPr>
          <a:xfrm>
            <a:off x="428596" y="1071546"/>
            <a:ext cx="8229600" cy="4740277"/>
          </a:xfrm>
        </p:spPr>
        <p:txBody>
          <a:bodyPr>
            <a:normAutofit/>
          </a:bodyPr>
          <a:lstStyle/>
          <a:p>
            <a:pPr>
              <a:buNone/>
            </a:pPr>
            <a:r>
              <a:rPr lang="fr-FR" b="1" u="sng" dirty="0" smtClean="0"/>
              <a:t>1- définition :</a:t>
            </a:r>
            <a:endParaRPr lang="fr-FR" dirty="0" smtClean="0"/>
          </a:p>
          <a:p>
            <a:pPr>
              <a:buNone/>
            </a:pPr>
            <a:r>
              <a:rPr lang="fr-FR" dirty="0" smtClean="0"/>
              <a:t>C’est </a:t>
            </a:r>
            <a:r>
              <a:rPr lang="fr-FR" dirty="0"/>
              <a:t>l'intromission intra vaginale de la verge en </a:t>
            </a:r>
            <a:endParaRPr lang="fr-FR" dirty="0" smtClean="0"/>
          </a:p>
          <a:p>
            <a:pPr>
              <a:buNone/>
            </a:pPr>
            <a:r>
              <a:rPr lang="fr-FR" dirty="0" smtClean="0"/>
              <a:t>érection </a:t>
            </a:r>
            <a:r>
              <a:rPr lang="fr-FR" dirty="0"/>
              <a:t>sur une personne non consentante ou </a:t>
            </a:r>
            <a:endParaRPr lang="fr-FR" dirty="0" smtClean="0"/>
          </a:p>
          <a:p>
            <a:pPr>
              <a:buNone/>
            </a:pPr>
            <a:r>
              <a:rPr lang="fr-FR" dirty="0" smtClean="0"/>
              <a:t>incapable </a:t>
            </a:r>
            <a:r>
              <a:rPr lang="fr-FR" dirty="0"/>
              <a:t>d'un consentement.</a:t>
            </a:r>
          </a:p>
          <a:p>
            <a:pPr>
              <a:buNone/>
            </a:pPr>
            <a:r>
              <a:rPr lang="fr-FR" dirty="0"/>
              <a:t>Deux idées dominent :</a:t>
            </a:r>
          </a:p>
          <a:p>
            <a:pPr>
              <a:buNone/>
            </a:pPr>
            <a:r>
              <a:rPr lang="fr-FR" dirty="0" smtClean="0"/>
              <a:t> </a:t>
            </a:r>
            <a:r>
              <a:rPr lang="fr-FR" dirty="0"/>
              <a:t>La matérialité du cou (défloration, lésion de </a:t>
            </a:r>
            <a:endParaRPr lang="fr-FR" dirty="0" smtClean="0"/>
          </a:p>
          <a:p>
            <a:pPr>
              <a:buNone/>
            </a:pPr>
            <a:r>
              <a:rPr lang="fr-FR" dirty="0" smtClean="0"/>
              <a:t>violences</a:t>
            </a:r>
            <a:r>
              <a:rPr lang="fr-FR" dirty="0"/>
              <a:t>)</a:t>
            </a:r>
          </a:p>
          <a:p>
            <a:pPr>
              <a:buNone/>
            </a:pPr>
            <a:r>
              <a:rPr lang="fr-FR" dirty="0" smtClean="0"/>
              <a:t>Le </a:t>
            </a:r>
            <a:r>
              <a:rPr lang="fr-FR" dirty="0"/>
              <a:t>non consentement.</a:t>
            </a:r>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0"/>
            <a:ext cx="8229600" cy="5840435"/>
          </a:xfrm>
        </p:spPr>
        <p:txBody>
          <a:bodyPr/>
          <a:lstStyle/>
          <a:p>
            <a:pPr>
              <a:buNone/>
            </a:pPr>
            <a:r>
              <a:rPr lang="fr-FR" b="1" u="sng" dirty="0" smtClean="0"/>
              <a:t>2- éléments diagnostics :</a:t>
            </a:r>
            <a:endParaRPr lang="fr-FR" dirty="0" smtClean="0"/>
          </a:p>
          <a:p>
            <a:pPr>
              <a:buNone/>
            </a:pPr>
            <a:r>
              <a:rPr lang="fr-FR" b="1" u="sng" dirty="0" smtClean="0"/>
              <a:t> </a:t>
            </a:r>
            <a:r>
              <a:rPr lang="fr-FR" b="1" u="sng" dirty="0"/>
              <a:t>Chez la vierge </a:t>
            </a:r>
            <a:r>
              <a:rPr lang="fr-FR" u="sng" dirty="0"/>
              <a:t>:</a:t>
            </a:r>
            <a:endParaRPr lang="fr-FR" dirty="0"/>
          </a:p>
          <a:p>
            <a:pPr>
              <a:buNone/>
            </a:pPr>
            <a:r>
              <a:rPr lang="fr-FR" dirty="0"/>
              <a:t>Le coït se caractérise par la défloration, c'est </a:t>
            </a:r>
            <a:r>
              <a:rPr lang="fr-FR" dirty="0" smtClean="0"/>
              <a:t>à</a:t>
            </a:r>
          </a:p>
          <a:p>
            <a:pPr>
              <a:buNone/>
            </a:pPr>
            <a:r>
              <a:rPr lang="fr-FR" dirty="0" smtClean="0"/>
              <a:t>dire </a:t>
            </a:r>
            <a:r>
              <a:rPr lang="fr-FR" dirty="0"/>
              <a:t>par la rupture de </a:t>
            </a:r>
            <a:r>
              <a:rPr lang="fr-FR" dirty="0" smtClean="0"/>
              <a:t>l'hymen.</a:t>
            </a:r>
          </a:p>
          <a:p>
            <a:pPr>
              <a:buNone/>
            </a:pPr>
            <a:r>
              <a:rPr lang="fr-FR" dirty="0" smtClean="0"/>
              <a:t> </a:t>
            </a:r>
            <a:r>
              <a:rPr lang="fr-FR" dirty="0"/>
              <a:t>Les organes </a:t>
            </a:r>
            <a:r>
              <a:rPr lang="fr-FR" dirty="0" smtClean="0"/>
              <a:t>génitaux </a:t>
            </a:r>
            <a:r>
              <a:rPr lang="fr-FR" dirty="0"/>
              <a:t>de la vierge nubile ont un </a:t>
            </a:r>
            <a:endParaRPr lang="fr-FR" dirty="0" smtClean="0"/>
          </a:p>
          <a:p>
            <a:pPr>
              <a:buNone/>
            </a:pPr>
            <a:r>
              <a:rPr lang="fr-FR" dirty="0" smtClean="0"/>
              <a:t>certain nombre </a:t>
            </a:r>
            <a:r>
              <a:rPr lang="fr-FR" dirty="0"/>
              <a:t>de caractères spéciaux : Les </a:t>
            </a:r>
            <a:endParaRPr lang="fr-FR" dirty="0" smtClean="0"/>
          </a:p>
          <a:p>
            <a:pPr>
              <a:buNone/>
            </a:pPr>
            <a:r>
              <a:rPr lang="fr-FR" dirty="0" smtClean="0"/>
              <a:t>grandes lèvres </a:t>
            </a:r>
            <a:r>
              <a:rPr lang="fr-FR" dirty="0"/>
              <a:t>sont saillantes, épaisses, fermées.</a:t>
            </a:r>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lstStyle/>
          <a:p>
            <a:pPr>
              <a:buNone/>
            </a:pPr>
            <a:r>
              <a:rPr lang="fr-FR" dirty="0"/>
              <a:t>Les petites lèvres sont recouvertes par les </a:t>
            </a:r>
            <a:endParaRPr lang="fr-FR" dirty="0" smtClean="0"/>
          </a:p>
          <a:p>
            <a:pPr>
              <a:buNone/>
            </a:pPr>
            <a:r>
              <a:rPr lang="fr-FR" dirty="0" smtClean="0"/>
              <a:t>grandes </a:t>
            </a:r>
            <a:r>
              <a:rPr lang="fr-FR" dirty="0"/>
              <a:t>lèvres et sont d'aspect muqueux, rosé.</a:t>
            </a:r>
          </a:p>
          <a:p>
            <a:pPr>
              <a:buNone/>
            </a:pPr>
            <a:r>
              <a:rPr lang="fr-FR" dirty="0"/>
              <a:t>La fourchette, bride tendue à la commissure </a:t>
            </a:r>
            <a:endParaRPr lang="fr-FR" dirty="0" smtClean="0"/>
          </a:p>
          <a:p>
            <a:pPr>
              <a:buNone/>
            </a:pPr>
            <a:r>
              <a:rPr lang="fr-FR" dirty="0" smtClean="0"/>
              <a:t>postérieure </a:t>
            </a:r>
            <a:r>
              <a:rPr lang="fr-FR" dirty="0"/>
              <a:t>des lèvres est séparée de la </a:t>
            </a:r>
            <a:endParaRPr lang="fr-FR" dirty="0" smtClean="0"/>
          </a:p>
          <a:p>
            <a:pPr>
              <a:buNone/>
            </a:pPr>
            <a:r>
              <a:rPr lang="fr-FR" dirty="0" smtClean="0"/>
              <a:t>membrane </a:t>
            </a:r>
            <a:r>
              <a:rPr lang="fr-FR" dirty="0" err="1"/>
              <a:t>hyménéale</a:t>
            </a:r>
            <a:r>
              <a:rPr lang="fr-FR" dirty="0"/>
              <a:t> par une dépression : la </a:t>
            </a:r>
            <a:endParaRPr lang="fr-FR" dirty="0" smtClean="0"/>
          </a:p>
          <a:p>
            <a:pPr>
              <a:buNone/>
            </a:pPr>
            <a:r>
              <a:rPr lang="fr-FR" dirty="0" smtClean="0"/>
              <a:t>fossette </a:t>
            </a:r>
            <a:r>
              <a:rPr lang="fr-FR" dirty="0"/>
              <a:t>naviculaire.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normAutofit/>
          </a:bodyPr>
          <a:lstStyle/>
          <a:p>
            <a:pPr>
              <a:buNone/>
            </a:pPr>
            <a:r>
              <a:rPr lang="fr-FR" dirty="0"/>
              <a:t>L'hymen qui est une membrane qui présente de </a:t>
            </a:r>
            <a:endParaRPr lang="fr-FR" dirty="0" smtClean="0"/>
          </a:p>
          <a:p>
            <a:pPr>
              <a:buNone/>
            </a:pPr>
            <a:r>
              <a:rPr lang="fr-FR" dirty="0" smtClean="0"/>
              <a:t>nombreuses </a:t>
            </a:r>
            <a:r>
              <a:rPr lang="fr-FR" dirty="0"/>
              <a:t>variétés, mais qui est constant</a:t>
            </a:r>
            <a:r>
              <a:rPr lang="fr-FR" dirty="0" smtClean="0"/>
              <a:t>. </a:t>
            </a:r>
          </a:p>
          <a:p>
            <a:pPr>
              <a:buNone/>
            </a:pPr>
            <a:r>
              <a:rPr lang="fr-FR" dirty="0"/>
              <a:t>L'hymen est un diaphragme disposé à l'entrée </a:t>
            </a:r>
            <a:endParaRPr lang="fr-FR" dirty="0" smtClean="0"/>
          </a:p>
          <a:p>
            <a:pPr>
              <a:buNone/>
            </a:pPr>
            <a:r>
              <a:rPr lang="fr-FR" dirty="0" smtClean="0"/>
              <a:t>du </a:t>
            </a:r>
            <a:r>
              <a:rPr lang="fr-FR" dirty="0"/>
              <a:t>vagin ouvert d'un orifice, de forme et de </a:t>
            </a:r>
            <a:endParaRPr lang="fr-FR" dirty="0" smtClean="0"/>
          </a:p>
          <a:p>
            <a:pPr>
              <a:buNone/>
            </a:pPr>
            <a:r>
              <a:rPr lang="fr-FR" dirty="0" smtClean="0"/>
              <a:t>qualité </a:t>
            </a:r>
            <a:r>
              <a:rPr lang="fr-FR" dirty="0"/>
              <a:t>et de </a:t>
            </a:r>
            <a:r>
              <a:rPr lang="fr-FR" dirty="0" err="1"/>
              <a:t>siége</a:t>
            </a:r>
            <a:r>
              <a:rPr lang="fr-FR" dirty="0"/>
              <a:t> variables </a:t>
            </a:r>
            <a:r>
              <a:rPr lang="fr-FR" dirty="0" smtClean="0"/>
              <a:t>: </a:t>
            </a:r>
          </a:p>
          <a:p>
            <a:pPr>
              <a:buNone/>
            </a:pPr>
            <a:r>
              <a:rPr lang="fr-FR" dirty="0" smtClean="0"/>
              <a:t>hymen </a:t>
            </a:r>
            <a:r>
              <a:rPr lang="fr-FR" dirty="0"/>
              <a:t>annulaire </a:t>
            </a:r>
            <a:r>
              <a:rPr lang="fr-FR" dirty="0" smtClean="0"/>
              <a:t>;hymen </a:t>
            </a:r>
            <a:r>
              <a:rPr lang="fr-FR" dirty="0"/>
              <a:t>semi-lunaire </a:t>
            </a:r>
            <a:r>
              <a:rPr lang="fr-FR" dirty="0" smtClean="0"/>
              <a:t>;hymen </a:t>
            </a:r>
          </a:p>
          <a:p>
            <a:pPr>
              <a:buNone/>
            </a:pPr>
            <a:r>
              <a:rPr lang="fr-FR" dirty="0" smtClean="0"/>
              <a:t>labié :</a:t>
            </a:r>
          </a:p>
          <a:p>
            <a:pPr>
              <a:buNone/>
            </a:pPr>
            <a:r>
              <a:rPr lang="fr-FR" dirty="0" smtClean="0"/>
              <a:t> </a:t>
            </a:r>
            <a:endParaRPr lang="fr-FR" dirty="0"/>
          </a:p>
          <a:p>
            <a:pPr>
              <a:buNone/>
            </a:pPr>
            <a:endParaRPr lang="fr-FR" dirty="0"/>
          </a:p>
          <a:p>
            <a:pPr>
              <a:buNone/>
            </a:pPr>
            <a:endParaRPr lang="fr-FR" dirty="0"/>
          </a:p>
          <a:p>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lstStyle/>
          <a:p>
            <a:pPr>
              <a:buNone/>
            </a:pPr>
            <a:r>
              <a:rPr lang="fr-FR" dirty="0" smtClean="0"/>
              <a:t> </a:t>
            </a:r>
            <a:r>
              <a:rPr lang="fr-FR" dirty="0"/>
              <a:t>Le diagnostic de la </a:t>
            </a:r>
            <a:r>
              <a:rPr lang="fr-FR" dirty="0" smtClean="0"/>
              <a:t>défloration :</a:t>
            </a:r>
          </a:p>
          <a:p>
            <a:pPr>
              <a:buNone/>
            </a:pPr>
            <a:r>
              <a:rPr lang="fr-FR" dirty="0" smtClean="0"/>
              <a:t>Il </a:t>
            </a:r>
            <a:r>
              <a:rPr lang="fr-FR" dirty="0"/>
              <a:t>se fera sur la mise en évidence de déchirures </a:t>
            </a:r>
            <a:endParaRPr lang="fr-FR" dirty="0" smtClean="0"/>
          </a:p>
          <a:p>
            <a:pPr>
              <a:buNone/>
            </a:pPr>
            <a:r>
              <a:rPr lang="fr-FR" dirty="0" smtClean="0"/>
              <a:t>de </a:t>
            </a:r>
            <a:r>
              <a:rPr lang="fr-FR" dirty="0"/>
              <a:t>l'hymen, ces déchirures peuvent être </a:t>
            </a:r>
            <a:endParaRPr lang="fr-FR" dirty="0" smtClean="0"/>
          </a:p>
          <a:p>
            <a:pPr>
              <a:buNone/>
            </a:pPr>
            <a:r>
              <a:rPr lang="fr-FR" dirty="0" smtClean="0"/>
              <a:t>incomplètes</a:t>
            </a:r>
            <a:r>
              <a:rPr lang="fr-FR" dirty="0"/>
              <a:t>, et peuvent aller même au- delà de </a:t>
            </a:r>
            <a:endParaRPr lang="fr-FR" dirty="0" smtClean="0"/>
          </a:p>
          <a:p>
            <a:pPr>
              <a:buNone/>
            </a:pPr>
            <a:r>
              <a:rPr lang="fr-FR" dirty="0" smtClean="0"/>
              <a:t>l'hymen </a:t>
            </a:r>
            <a:r>
              <a:rPr lang="fr-FR" dirty="0"/>
              <a:t>et empiéter sur la muqueuse voisine</a:t>
            </a:r>
            <a:r>
              <a:rPr lang="fr-FR" dirty="0" smtClean="0"/>
              <a:t>.  </a:t>
            </a:r>
          </a:p>
          <a:p>
            <a:pPr>
              <a:buNone/>
            </a:pPr>
            <a:r>
              <a:rPr lang="fr-FR" dirty="0" smtClean="0"/>
              <a:t> </a:t>
            </a:r>
            <a:r>
              <a:rPr lang="fr-FR" dirty="0"/>
              <a:t>Exceptionnellement l'hymen n'est pas déchiré </a:t>
            </a:r>
            <a:endParaRPr lang="fr-FR" dirty="0" smtClean="0"/>
          </a:p>
          <a:p>
            <a:pPr>
              <a:buNone/>
            </a:pPr>
            <a:r>
              <a:rPr lang="fr-FR" dirty="0" smtClean="0"/>
              <a:t>ni </a:t>
            </a:r>
            <a:r>
              <a:rPr lang="fr-FR" dirty="0"/>
              <a:t>perforé, c'est l'hymen dilatable (dit </a:t>
            </a:r>
            <a:endParaRPr lang="fr-FR" dirty="0" smtClean="0"/>
          </a:p>
          <a:p>
            <a:pPr>
              <a:buNone/>
            </a:pPr>
            <a:r>
              <a:rPr lang="fr-FR" dirty="0" smtClean="0"/>
              <a:t>complaisant</a:t>
            </a:r>
            <a:r>
              <a:rPr lang="fr-FR" dirty="0"/>
              <a:t>), parce qu'ample, élastique ou </a:t>
            </a:r>
            <a:endParaRPr lang="fr-FR" dirty="0" smtClean="0"/>
          </a:p>
          <a:p>
            <a:pPr>
              <a:buNone/>
            </a:pPr>
            <a:r>
              <a:rPr lang="fr-FR" dirty="0" err="1"/>
              <a:t>p</a:t>
            </a:r>
            <a:r>
              <a:rPr lang="fr-FR" dirty="0" err="1" smtClean="0"/>
              <a:t>licaturé</a:t>
            </a:r>
            <a:r>
              <a:rPr lang="fr-FR" dirty="0" smtClean="0"/>
              <a:t>.</a:t>
            </a:r>
            <a:endParaRPr lang="fr-FR" dirty="0"/>
          </a:p>
          <a:p>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fontScale="92500"/>
          </a:bodyPr>
          <a:lstStyle/>
          <a:p>
            <a:pPr>
              <a:buNone/>
            </a:pPr>
            <a:r>
              <a:rPr lang="fr-FR" dirty="0" smtClean="0"/>
              <a:t>Les </a:t>
            </a:r>
            <a:r>
              <a:rPr lang="fr-FR" dirty="0"/>
              <a:t>déchirures </a:t>
            </a:r>
            <a:r>
              <a:rPr lang="fr-FR" dirty="0" err="1"/>
              <a:t>hyménéales</a:t>
            </a:r>
            <a:r>
              <a:rPr lang="fr-FR" dirty="0"/>
              <a:t> se font en général </a:t>
            </a:r>
            <a:endParaRPr lang="fr-FR" dirty="0" smtClean="0"/>
          </a:p>
          <a:p>
            <a:pPr>
              <a:buNone/>
            </a:pPr>
            <a:r>
              <a:rPr lang="fr-FR" dirty="0" smtClean="0"/>
              <a:t>sur </a:t>
            </a:r>
            <a:r>
              <a:rPr lang="fr-FR" dirty="0"/>
              <a:t>le quadrant postérieur de la membrane. </a:t>
            </a:r>
            <a:r>
              <a:rPr lang="fr-FR" dirty="0" smtClean="0"/>
              <a:t> </a:t>
            </a:r>
          </a:p>
          <a:p>
            <a:pPr>
              <a:buNone/>
            </a:pPr>
            <a:r>
              <a:rPr lang="fr-FR" dirty="0"/>
              <a:t>Les bords des déchirures forment une plaie </a:t>
            </a:r>
            <a:endParaRPr lang="fr-FR" dirty="0" smtClean="0"/>
          </a:p>
          <a:p>
            <a:pPr>
              <a:buNone/>
            </a:pPr>
            <a:r>
              <a:rPr lang="fr-FR" dirty="0" smtClean="0"/>
              <a:t>inégale saignant </a:t>
            </a:r>
            <a:r>
              <a:rPr lang="fr-FR" dirty="0"/>
              <a:t>tuméfiée dont la cicatrisation se </a:t>
            </a:r>
            <a:endParaRPr lang="fr-FR" dirty="0" smtClean="0"/>
          </a:p>
          <a:p>
            <a:pPr>
              <a:buNone/>
            </a:pPr>
            <a:r>
              <a:rPr lang="fr-FR" dirty="0" smtClean="0"/>
              <a:t>fera </a:t>
            </a:r>
            <a:r>
              <a:rPr lang="fr-FR" dirty="0"/>
              <a:t>séparément : ces bords cicatrisent sur place </a:t>
            </a:r>
            <a:endParaRPr lang="fr-FR" dirty="0" smtClean="0"/>
          </a:p>
          <a:p>
            <a:pPr>
              <a:buNone/>
            </a:pPr>
            <a:r>
              <a:rPr lang="fr-FR" dirty="0" smtClean="0"/>
              <a:t>donnant </a:t>
            </a:r>
            <a:r>
              <a:rPr lang="fr-FR" dirty="0"/>
              <a:t>des lambeaux atrophiés, sinueux, </a:t>
            </a:r>
            <a:endParaRPr lang="fr-FR" dirty="0" smtClean="0"/>
          </a:p>
          <a:p>
            <a:pPr>
              <a:buNone/>
            </a:pPr>
            <a:r>
              <a:rPr lang="fr-FR" dirty="0" smtClean="0"/>
              <a:t>recouverts </a:t>
            </a:r>
            <a:r>
              <a:rPr lang="fr-FR" dirty="0"/>
              <a:t>d'une</a:t>
            </a:r>
            <a:r>
              <a:rPr lang="fr-FR" b="1" dirty="0"/>
              <a:t> </a:t>
            </a:r>
            <a:r>
              <a:rPr lang="fr-FR" dirty="0"/>
              <a:t>muqueuse fine rosée, identique à </a:t>
            </a:r>
            <a:endParaRPr lang="fr-FR" dirty="0" smtClean="0"/>
          </a:p>
          <a:p>
            <a:pPr>
              <a:buNone/>
            </a:pPr>
            <a:r>
              <a:rPr lang="fr-FR" dirty="0" smtClean="0"/>
              <a:t>celle </a:t>
            </a:r>
            <a:r>
              <a:rPr lang="fr-FR" dirty="0"/>
              <a:t>des parties voisines, ce processus cicatriciel est </a:t>
            </a:r>
            <a:endParaRPr lang="fr-FR" dirty="0" smtClean="0"/>
          </a:p>
          <a:p>
            <a:pPr>
              <a:buNone/>
            </a:pPr>
            <a:r>
              <a:rPr lang="fr-FR" dirty="0" smtClean="0"/>
              <a:t>achevé </a:t>
            </a:r>
            <a:r>
              <a:rPr lang="fr-FR" dirty="0"/>
              <a:t>en 15 jours, sauf infection. Ces déchirures </a:t>
            </a:r>
            <a:endParaRPr lang="fr-FR" dirty="0" smtClean="0"/>
          </a:p>
          <a:p>
            <a:pPr>
              <a:buNone/>
            </a:pPr>
            <a:r>
              <a:rPr lang="fr-FR" dirty="0" smtClean="0"/>
              <a:t>s'accompagnent </a:t>
            </a:r>
            <a:r>
              <a:rPr lang="fr-FR" dirty="0"/>
              <a:t>de douleur et de saignement</a:t>
            </a:r>
          </a:p>
          <a:p>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71472" y="357166"/>
            <a:ext cx="8229600" cy="5954723"/>
          </a:xfrm>
        </p:spPr>
        <p:txBody>
          <a:bodyPr/>
          <a:lstStyle/>
          <a:p>
            <a:pPr>
              <a:buNone/>
            </a:pPr>
            <a:r>
              <a:rPr lang="fr-FR" dirty="0" smtClean="0"/>
              <a:t> </a:t>
            </a:r>
            <a:r>
              <a:rPr lang="fr-FR" dirty="0"/>
              <a:t>Chez la petite fille au-dessous de 10 ans, la défloration est exceptionnelle. Plus la fillette est jeune et plus l'intromission est difficile, par contre les lésions vulvaires sont très importantes.</a:t>
            </a:r>
          </a:p>
          <a:p>
            <a:pPr>
              <a:buNone/>
            </a:pPr>
            <a:r>
              <a:rPr lang="fr-FR" dirty="0" smtClean="0"/>
              <a:t>Chez </a:t>
            </a:r>
            <a:r>
              <a:rPr lang="fr-FR" dirty="0"/>
              <a:t>la très vielle fille. L’hymen est sclérosé fibreux, tendineux, quasi-cartilagineux ; inviolable</a:t>
            </a:r>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 </a:t>
            </a:r>
            <a:r>
              <a:rPr lang="fr-FR" b="1" u="sng" dirty="0"/>
              <a:t>DÉFINITION – GÉNÉRALITÉS :</a:t>
            </a:r>
            <a:r>
              <a:rPr lang="fr-FR" dirty="0"/>
              <a:t/>
            </a:r>
            <a:br>
              <a:rPr lang="fr-FR" dirty="0"/>
            </a:br>
            <a:endParaRPr lang="fr-FR" dirty="0"/>
          </a:p>
        </p:txBody>
      </p:sp>
      <p:sp>
        <p:nvSpPr>
          <p:cNvPr id="3" name="Espace réservé du contenu 2"/>
          <p:cNvSpPr>
            <a:spLocks noGrp="1"/>
          </p:cNvSpPr>
          <p:nvPr>
            <p:ph idx="1"/>
          </p:nvPr>
        </p:nvSpPr>
        <p:spPr/>
        <p:txBody>
          <a:bodyPr>
            <a:normAutofit fontScale="77500" lnSpcReduction="20000"/>
          </a:bodyPr>
          <a:lstStyle/>
          <a:p>
            <a:pPr>
              <a:lnSpc>
                <a:spcPct val="200000"/>
              </a:lnSpc>
              <a:buNone/>
            </a:pPr>
            <a:r>
              <a:rPr lang="fr-FR" dirty="0"/>
              <a:t>« Constitue un attentat aux mœurs tout acte (fait ou geste) de </a:t>
            </a:r>
            <a:endParaRPr lang="fr-FR" dirty="0" smtClean="0"/>
          </a:p>
          <a:p>
            <a:pPr>
              <a:lnSpc>
                <a:spcPct val="200000"/>
              </a:lnSpc>
              <a:buNone/>
            </a:pPr>
            <a:r>
              <a:rPr lang="fr-FR" dirty="0" smtClean="0"/>
              <a:t>nature </a:t>
            </a:r>
            <a:r>
              <a:rPr lang="fr-FR" dirty="0"/>
              <a:t>à causer un préjudice social en lésant les droits de </a:t>
            </a:r>
            <a:endParaRPr lang="fr-FR" dirty="0" smtClean="0"/>
          </a:p>
          <a:p>
            <a:pPr>
              <a:lnSpc>
                <a:spcPct val="200000"/>
              </a:lnSpc>
              <a:buNone/>
            </a:pPr>
            <a:r>
              <a:rPr lang="fr-FR" dirty="0" smtClean="0"/>
              <a:t>particuliers </a:t>
            </a:r>
            <a:r>
              <a:rPr lang="fr-FR" dirty="0"/>
              <a:t>», soit</a:t>
            </a:r>
            <a:r>
              <a:rPr lang="fr-FR" b="1" dirty="0"/>
              <a:t> </a:t>
            </a:r>
            <a:r>
              <a:rPr lang="fr-FR" dirty="0"/>
              <a:t>qu'ils n'aient pas consenti à en être les </a:t>
            </a:r>
            <a:endParaRPr lang="fr-FR" dirty="0" smtClean="0"/>
          </a:p>
          <a:p>
            <a:pPr>
              <a:lnSpc>
                <a:spcPct val="200000"/>
              </a:lnSpc>
              <a:buNone/>
            </a:pPr>
            <a:r>
              <a:rPr lang="fr-FR" dirty="0" smtClean="0"/>
              <a:t>témoins </a:t>
            </a:r>
            <a:r>
              <a:rPr lang="fr-FR" dirty="0"/>
              <a:t>(outrage public) ; soit qu'ils n'aient pas consenti à en </a:t>
            </a:r>
          </a:p>
          <a:p>
            <a:pPr>
              <a:lnSpc>
                <a:spcPct val="200000"/>
              </a:lnSpc>
              <a:buNone/>
            </a:pPr>
            <a:r>
              <a:rPr lang="fr-FR" dirty="0" smtClean="0"/>
              <a:t>être </a:t>
            </a:r>
            <a:r>
              <a:rPr lang="fr-FR" dirty="0"/>
              <a:t>les victimes (attentat, viol).</a:t>
            </a:r>
          </a:p>
          <a:p>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lstStyle/>
          <a:p>
            <a:pPr>
              <a:buNone/>
            </a:pPr>
            <a:r>
              <a:rPr lang="fr-FR" b="1" u="sng" dirty="0"/>
              <a:t>b) Chez la femme habituée au coït, </a:t>
            </a:r>
            <a:endParaRPr lang="fr-FR" b="1" u="sng" dirty="0" smtClean="0"/>
          </a:p>
          <a:p>
            <a:pPr>
              <a:buNone/>
            </a:pPr>
            <a:r>
              <a:rPr lang="fr-FR" dirty="0" smtClean="0"/>
              <a:t>tout </a:t>
            </a:r>
            <a:r>
              <a:rPr lang="fr-FR" dirty="0" err="1" smtClean="0"/>
              <a:t>dépendde</a:t>
            </a:r>
            <a:r>
              <a:rPr lang="fr-FR" dirty="0" smtClean="0"/>
              <a:t> </a:t>
            </a:r>
            <a:r>
              <a:rPr lang="fr-FR" dirty="0"/>
              <a:t>son hymen virginal :</a:t>
            </a:r>
          </a:p>
          <a:p>
            <a:pPr>
              <a:buNone/>
            </a:pPr>
            <a:r>
              <a:rPr lang="fr-FR" dirty="0"/>
              <a:t>S'il était complaisant, il devient plus dilatable et </a:t>
            </a:r>
            <a:endParaRPr lang="fr-FR" dirty="0" smtClean="0"/>
          </a:p>
          <a:p>
            <a:pPr>
              <a:buNone/>
            </a:pPr>
            <a:r>
              <a:rPr lang="fr-FR" dirty="0" smtClean="0"/>
              <a:t>pourra </a:t>
            </a:r>
            <a:r>
              <a:rPr lang="fr-FR" dirty="0"/>
              <a:t>subsister jusqu'à l'accouchement.</a:t>
            </a:r>
          </a:p>
          <a:p>
            <a:pPr>
              <a:buNone/>
            </a:pPr>
            <a:r>
              <a:rPr lang="fr-FR" dirty="0"/>
              <a:t>S'il a été déchiré le diagnostic sera moins </a:t>
            </a:r>
            <a:endParaRPr lang="fr-FR" dirty="0" smtClean="0"/>
          </a:p>
          <a:p>
            <a:pPr>
              <a:buNone/>
            </a:pPr>
            <a:r>
              <a:rPr lang="fr-FR" dirty="0" smtClean="0"/>
              <a:t>évident.</a:t>
            </a:r>
          </a:p>
          <a:p>
            <a:pPr>
              <a:buNone/>
            </a:pPr>
            <a:r>
              <a:rPr lang="fr-FR" dirty="0" smtClean="0"/>
              <a:t>Enfin </a:t>
            </a:r>
            <a:r>
              <a:rPr lang="fr-FR" dirty="0"/>
              <a:t>que ce soit chez la vierge ou la non </a:t>
            </a:r>
            <a:r>
              <a:rPr lang="fr-FR" dirty="0" smtClean="0"/>
              <a:t>vierge,</a:t>
            </a:r>
          </a:p>
          <a:p>
            <a:pPr>
              <a:buNone/>
            </a:pPr>
            <a:r>
              <a:rPr lang="fr-FR" dirty="0" smtClean="0"/>
              <a:t>e </a:t>
            </a:r>
            <a:r>
              <a:rPr lang="fr-FR" dirty="0"/>
              <a:t>signe majeur de possession devrait être la </a:t>
            </a:r>
            <a:endParaRPr lang="fr-FR" dirty="0" smtClean="0"/>
          </a:p>
          <a:p>
            <a:pPr>
              <a:buNone/>
            </a:pPr>
            <a:r>
              <a:rPr lang="fr-FR" dirty="0" smtClean="0"/>
              <a:t>présence </a:t>
            </a:r>
            <a:r>
              <a:rPr lang="fr-FR" dirty="0"/>
              <a:t>de sperme. </a:t>
            </a:r>
          </a:p>
          <a:p>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285728"/>
            <a:ext cx="8229600" cy="5954723"/>
          </a:xfrm>
        </p:spPr>
        <p:txBody>
          <a:bodyPr/>
          <a:lstStyle/>
          <a:p>
            <a:pPr>
              <a:buNone/>
            </a:pPr>
            <a:r>
              <a:rPr lang="fr-FR" b="1" u="sng" dirty="0" smtClean="0"/>
              <a:t>3- complications :</a:t>
            </a:r>
            <a:endParaRPr lang="fr-FR" dirty="0"/>
          </a:p>
          <a:p>
            <a:pPr>
              <a:buNone/>
            </a:pPr>
            <a:r>
              <a:rPr lang="fr-FR" dirty="0"/>
              <a:t>Les complications majeures du viol sont la </a:t>
            </a:r>
            <a:endParaRPr lang="fr-FR" dirty="0" smtClean="0"/>
          </a:p>
          <a:p>
            <a:pPr>
              <a:buNone/>
            </a:pPr>
            <a:r>
              <a:rPr lang="fr-FR" dirty="0" smtClean="0"/>
              <a:t>grossesse </a:t>
            </a:r>
            <a:r>
              <a:rPr lang="fr-FR" dirty="0"/>
              <a:t>et la contamination.</a:t>
            </a:r>
          </a:p>
          <a:p>
            <a:pPr>
              <a:buNone/>
            </a:pPr>
            <a:r>
              <a:rPr lang="fr-FR" dirty="0"/>
              <a:t>L'avortement ne peut</a:t>
            </a:r>
            <a:r>
              <a:rPr lang="fr-FR" b="1" dirty="0"/>
              <a:t> </a:t>
            </a:r>
            <a:r>
              <a:rPr lang="fr-FR" dirty="0"/>
              <a:t>être pratiqué que </a:t>
            </a:r>
            <a:endParaRPr lang="fr-FR" dirty="0" smtClean="0"/>
          </a:p>
          <a:p>
            <a:pPr>
              <a:buNone/>
            </a:pPr>
            <a:r>
              <a:rPr lang="fr-FR" dirty="0" smtClean="0"/>
              <a:t>conformément </a:t>
            </a:r>
            <a:r>
              <a:rPr lang="fr-FR" dirty="0"/>
              <a:t>à la loi.</a:t>
            </a:r>
          </a:p>
          <a:p>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5911873"/>
          </a:xfrm>
        </p:spPr>
        <p:txBody>
          <a:bodyPr/>
          <a:lstStyle/>
          <a:p>
            <a:pPr>
              <a:buNone/>
            </a:pPr>
            <a:r>
              <a:rPr lang="fr-FR" b="1" u="sng" dirty="0" smtClean="0"/>
              <a:t>4 - conduite à tenir : </a:t>
            </a:r>
            <a:endParaRPr lang="fr-FR" dirty="0"/>
          </a:p>
          <a:p>
            <a:pPr>
              <a:buNone/>
            </a:pPr>
            <a:r>
              <a:rPr lang="fr-FR" dirty="0"/>
              <a:t>L’expertise d'un viol avoir à utiliser ces diverses </a:t>
            </a:r>
            <a:endParaRPr lang="fr-FR" dirty="0" smtClean="0"/>
          </a:p>
          <a:p>
            <a:pPr>
              <a:buNone/>
            </a:pPr>
            <a:r>
              <a:rPr lang="fr-FR" dirty="0" smtClean="0"/>
              <a:t>données </a:t>
            </a:r>
            <a:r>
              <a:rPr lang="fr-FR" dirty="0"/>
              <a:t>afin de répondre aux questions </a:t>
            </a:r>
            <a:endParaRPr lang="fr-FR" dirty="0" smtClean="0"/>
          </a:p>
          <a:p>
            <a:pPr>
              <a:buNone/>
            </a:pPr>
            <a:r>
              <a:rPr lang="fr-FR" dirty="0" smtClean="0"/>
              <a:t>suivantes </a:t>
            </a:r>
            <a:r>
              <a:rPr lang="fr-FR" dirty="0"/>
              <a:t>:</a:t>
            </a:r>
          </a:p>
          <a:p>
            <a:pPr>
              <a:buNone/>
            </a:pPr>
            <a:r>
              <a:rPr lang="fr-FR" dirty="0"/>
              <a:t>-</a:t>
            </a:r>
            <a:r>
              <a:rPr lang="fr-FR" dirty="0" smtClean="0"/>
              <a:t>Matérialité </a:t>
            </a:r>
            <a:r>
              <a:rPr lang="fr-FR" dirty="0"/>
              <a:t>du viol</a:t>
            </a:r>
          </a:p>
          <a:p>
            <a:pPr>
              <a:buNone/>
            </a:pPr>
            <a:r>
              <a:rPr lang="fr-FR" dirty="0" smtClean="0"/>
              <a:t>-Circonstance </a:t>
            </a:r>
            <a:r>
              <a:rPr lang="fr-FR" dirty="0"/>
              <a:t>du viol</a:t>
            </a:r>
          </a:p>
          <a:p>
            <a:pPr>
              <a:buNone/>
            </a:pPr>
            <a:r>
              <a:rPr lang="fr-FR" dirty="0"/>
              <a:t>- date du viol</a:t>
            </a:r>
          </a:p>
          <a:p>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5911873"/>
          </a:xfrm>
        </p:spPr>
        <p:txBody>
          <a:bodyPr/>
          <a:lstStyle/>
          <a:p>
            <a:pPr>
              <a:buNone/>
            </a:pPr>
            <a:r>
              <a:rPr lang="fr-FR" b="1" dirty="0" smtClean="0"/>
              <a:t> </a:t>
            </a:r>
            <a:r>
              <a:rPr lang="fr-FR" dirty="0" smtClean="0"/>
              <a:t>L'examen </a:t>
            </a:r>
            <a:r>
              <a:rPr lang="fr-FR" dirty="0"/>
              <a:t>de </a:t>
            </a:r>
            <a:r>
              <a:rPr lang="fr-FR" dirty="0" smtClean="0"/>
              <a:t>:a </a:t>
            </a:r>
            <a:r>
              <a:rPr lang="fr-FR" dirty="0"/>
              <a:t>victime </a:t>
            </a:r>
            <a:r>
              <a:rPr lang="fr-FR" dirty="0" smtClean="0"/>
              <a:t> : </a:t>
            </a:r>
          </a:p>
          <a:p>
            <a:pPr>
              <a:buNone/>
            </a:pPr>
            <a:r>
              <a:rPr lang="fr-FR" dirty="0"/>
              <a:t>doit être fait sur réquisition. La patiente est </a:t>
            </a:r>
            <a:endParaRPr lang="fr-FR" dirty="0" smtClean="0"/>
          </a:p>
          <a:p>
            <a:pPr>
              <a:buNone/>
            </a:pPr>
            <a:r>
              <a:rPr lang="fr-FR" dirty="0" smtClean="0"/>
              <a:t>examinée </a:t>
            </a:r>
            <a:r>
              <a:rPr lang="fr-FR" dirty="0"/>
              <a:t>sur une table gynécologique en </a:t>
            </a:r>
            <a:endParaRPr lang="fr-FR" dirty="0" smtClean="0"/>
          </a:p>
          <a:p>
            <a:pPr>
              <a:buNone/>
            </a:pPr>
            <a:r>
              <a:rPr lang="fr-FR" dirty="0" smtClean="0"/>
              <a:t>position </a:t>
            </a:r>
            <a:r>
              <a:rPr lang="fr-FR" dirty="0"/>
              <a:t>gynécologique les cuisses étant </a:t>
            </a:r>
            <a:endParaRPr lang="fr-FR" dirty="0" smtClean="0"/>
          </a:p>
          <a:p>
            <a:pPr>
              <a:buNone/>
            </a:pPr>
            <a:r>
              <a:rPr lang="fr-FR" dirty="0" smtClean="0"/>
              <a:t>écartées </a:t>
            </a:r>
            <a:r>
              <a:rPr lang="fr-FR" dirty="0"/>
              <a:t>au maximum par un aide (dont la </a:t>
            </a:r>
            <a:endParaRPr lang="fr-FR" dirty="0" smtClean="0"/>
          </a:p>
          <a:p>
            <a:pPr>
              <a:buNone/>
            </a:pPr>
            <a:r>
              <a:rPr lang="fr-FR" dirty="0" smtClean="0"/>
              <a:t>présence </a:t>
            </a:r>
            <a:r>
              <a:rPr lang="fr-FR" dirty="0"/>
              <a:t>est indispensable pour éviter </a:t>
            </a:r>
            <a:endParaRPr lang="fr-FR" dirty="0" smtClean="0"/>
          </a:p>
          <a:p>
            <a:pPr>
              <a:buNone/>
            </a:pPr>
            <a:r>
              <a:rPr lang="fr-FR" dirty="0" smtClean="0"/>
              <a:t>ultérieurement </a:t>
            </a:r>
            <a:r>
              <a:rPr lang="fr-FR" dirty="0"/>
              <a:t>toute accusation calomnieuse </a:t>
            </a:r>
            <a:endParaRPr lang="fr-FR" dirty="0" smtClean="0"/>
          </a:p>
          <a:p>
            <a:pPr>
              <a:buNone/>
            </a:pPr>
            <a:r>
              <a:rPr lang="fr-FR" dirty="0" smtClean="0"/>
              <a:t>contre </a:t>
            </a:r>
            <a:r>
              <a:rPr lang="fr-FR" dirty="0"/>
              <a:t>le médecin).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428604"/>
            <a:ext cx="8229600" cy="5643602"/>
          </a:xfrm>
        </p:spPr>
        <p:txBody>
          <a:bodyPr/>
          <a:lstStyle/>
          <a:p>
            <a:pPr>
              <a:buNone/>
            </a:pPr>
            <a:r>
              <a:rPr lang="fr-FR" dirty="0"/>
              <a:t>S'il y a déchirure, elle peut être récente ou </a:t>
            </a:r>
            <a:endParaRPr lang="fr-FR" dirty="0" smtClean="0"/>
          </a:p>
          <a:p>
            <a:pPr>
              <a:buNone/>
            </a:pPr>
            <a:r>
              <a:rPr lang="fr-FR" dirty="0" smtClean="0"/>
              <a:t>anciennes</a:t>
            </a:r>
            <a:r>
              <a:rPr lang="fr-FR" dirty="0"/>
              <a:t>, les déchirures anciennes sont </a:t>
            </a:r>
            <a:endParaRPr lang="fr-FR" dirty="0" smtClean="0"/>
          </a:p>
          <a:p>
            <a:pPr>
              <a:buNone/>
            </a:pPr>
            <a:r>
              <a:rPr lang="fr-FR" dirty="0" smtClean="0"/>
              <a:t>difficiles </a:t>
            </a:r>
            <a:r>
              <a:rPr lang="fr-FR" dirty="0"/>
              <a:t>à distinguer des encoches congénitales, </a:t>
            </a:r>
            <a:endParaRPr lang="fr-FR" dirty="0" smtClean="0"/>
          </a:p>
          <a:p>
            <a:pPr>
              <a:buNone/>
            </a:pPr>
            <a:r>
              <a:rPr lang="fr-FR" dirty="0" smtClean="0"/>
              <a:t>les </a:t>
            </a:r>
            <a:r>
              <a:rPr lang="fr-FR" dirty="0"/>
              <a:t>déchirures récentes posent moins de </a:t>
            </a:r>
            <a:endParaRPr lang="fr-FR" dirty="0" smtClean="0"/>
          </a:p>
          <a:p>
            <a:pPr>
              <a:buNone/>
            </a:pPr>
            <a:r>
              <a:rPr lang="fr-FR" dirty="0" smtClean="0"/>
              <a:t>problèmes </a:t>
            </a:r>
            <a:r>
              <a:rPr lang="fr-FR" dirty="0"/>
              <a:t>car elles ont tous les caractères d'une </a:t>
            </a:r>
            <a:endParaRPr lang="fr-FR" dirty="0" smtClean="0"/>
          </a:p>
          <a:p>
            <a:pPr>
              <a:buNone/>
            </a:pPr>
            <a:r>
              <a:rPr lang="fr-FR" dirty="0" smtClean="0"/>
              <a:t>plaie </a:t>
            </a:r>
            <a:r>
              <a:rPr lang="fr-FR" dirty="0"/>
              <a:t>muqueuse tuméfiée, inégale. Le médecin </a:t>
            </a:r>
            <a:endParaRPr lang="fr-FR" dirty="0" smtClean="0"/>
          </a:p>
          <a:p>
            <a:pPr>
              <a:buNone/>
            </a:pPr>
            <a:r>
              <a:rPr lang="fr-FR" dirty="0" smtClean="0"/>
              <a:t>devra </a:t>
            </a:r>
            <a:r>
              <a:rPr lang="fr-FR" dirty="0"/>
              <a:t>rechercher la présence de sperme dans le </a:t>
            </a:r>
            <a:endParaRPr lang="fr-FR" dirty="0" smtClean="0"/>
          </a:p>
          <a:p>
            <a:pPr>
              <a:buNone/>
            </a:pPr>
            <a:r>
              <a:rPr lang="fr-FR" dirty="0" smtClean="0"/>
              <a:t>vagin</a:t>
            </a:r>
            <a:r>
              <a:rPr lang="fr-FR" dirty="0"/>
              <a:t>. </a:t>
            </a:r>
          </a:p>
          <a:p>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lnSpcReduction="10000"/>
          </a:bodyPr>
          <a:lstStyle/>
          <a:p>
            <a:pPr>
              <a:buNone/>
            </a:pPr>
            <a:r>
              <a:rPr lang="fr-FR" dirty="0"/>
              <a:t>La présence de sperme ne peut être valable que </a:t>
            </a:r>
            <a:endParaRPr lang="fr-FR" dirty="0" smtClean="0"/>
          </a:p>
          <a:p>
            <a:pPr>
              <a:buNone/>
            </a:pPr>
            <a:r>
              <a:rPr lang="fr-FR" dirty="0" smtClean="0"/>
              <a:t>si </a:t>
            </a:r>
            <a:r>
              <a:rPr lang="fr-FR" dirty="0"/>
              <a:t>elle est constatée peu de temps après le viol. </a:t>
            </a:r>
            <a:endParaRPr lang="fr-FR" dirty="0" smtClean="0"/>
          </a:p>
          <a:p>
            <a:pPr>
              <a:buNone/>
            </a:pPr>
            <a:r>
              <a:rPr lang="fr-FR" dirty="0" smtClean="0"/>
              <a:t>et </a:t>
            </a:r>
            <a:r>
              <a:rPr lang="fr-FR" dirty="0"/>
              <a:t>rechercher des lésions de violences, au niveau </a:t>
            </a:r>
            <a:endParaRPr lang="fr-FR" dirty="0" smtClean="0"/>
          </a:p>
          <a:p>
            <a:pPr>
              <a:buNone/>
            </a:pPr>
            <a:r>
              <a:rPr lang="fr-FR" dirty="0" smtClean="0"/>
              <a:t>des </a:t>
            </a:r>
            <a:r>
              <a:rPr lang="fr-FR" dirty="0"/>
              <a:t>cuisses, de l'abdomen. Ainsi que la présence </a:t>
            </a:r>
            <a:endParaRPr lang="fr-FR" dirty="0" smtClean="0"/>
          </a:p>
          <a:p>
            <a:pPr>
              <a:buNone/>
            </a:pPr>
            <a:r>
              <a:rPr lang="fr-FR" dirty="0" smtClean="0"/>
              <a:t>de </a:t>
            </a:r>
            <a:r>
              <a:rPr lang="fr-FR" dirty="0"/>
              <a:t>poil de l'agresseur.</a:t>
            </a:r>
          </a:p>
          <a:p>
            <a:pPr>
              <a:buNone/>
            </a:pPr>
            <a:r>
              <a:rPr lang="fr-FR" b="1" dirty="0" smtClean="0"/>
              <a:t>Le </a:t>
            </a:r>
            <a:r>
              <a:rPr lang="fr-FR" b="1" dirty="0"/>
              <a:t>certificat </a:t>
            </a:r>
            <a:r>
              <a:rPr lang="fr-FR" dirty="0"/>
              <a:t>doit être établi après examen </a:t>
            </a:r>
            <a:endParaRPr lang="fr-FR" dirty="0" smtClean="0"/>
          </a:p>
          <a:p>
            <a:pPr>
              <a:buNone/>
            </a:pPr>
            <a:r>
              <a:rPr lang="fr-FR" dirty="0"/>
              <a:t>c</a:t>
            </a:r>
            <a:r>
              <a:rPr lang="fr-FR" dirty="0" smtClean="0"/>
              <a:t>omplet </a:t>
            </a:r>
            <a:r>
              <a:rPr lang="fr-FR" dirty="0"/>
              <a:t>de la victime, il devra mentionner le </a:t>
            </a:r>
            <a:endParaRPr lang="fr-FR" dirty="0" smtClean="0"/>
          </a:p>
          <a:p>
            <a:pPr>
              <a:buNone/>
            </a:pPr>
            <a:r>
              <a:rPr lang="fr-FR" dirty="0" smtClean="0"/>
              <a:t>nombre </a:t>
            </a:r>
            <a:r>
              <a:rPr lang="fr-FR" dirty="0"/>
              <a:t>de déchirures de l'hymen ainsi que leur </a:t>
            </a:r>
            <a:endParaRPr lang="fr-FR" dirty="0" smtClean="0"/>
          </a:p>
          <a:p>
            <a:pPr>
              <a:buNone/>
            </a:pPr>
            <a:r>
              <a:rPr lang="fr-FR" dirty="0" smtClean="0"/>
              <a:t>topographie </a:t>
            </a:r>
            <a:r>
              <a:rPr lang="fr-FR" dirty="0"/>
              <a:t>(suivant un cadran horaire et en </a:t>
            </a:r>
            <a:endParaRPr lang="fr-FR" dirty="0" smtClean="0"/>
          </a:p>
          <a:p>
            <a:pPr>
              <a:buNone/>
            </a:pPr>
            <a:r>
              <a:rPr lang="fr-FR" dirty="0" smtClean="0"/>
              <a:t>Chiffres </a:t>
            </a:r>
            <a:r>
              <a:rPr lang="fr-FR" dirty="0"/>
              <a:t>romains). </a:t>
            </a:r>
          </a:p>
          <a:p>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285728"/>
            <a:ext cx="8229600" cy="5715040"/>
          </a:xfrm>
        </p:spPr>
        <p:txBody>
          <a:bodyPr>
            <a:normAutofit lnSpcReduction="10000"/>
          </a:bodyPr>
          <a:lstStyle/>
          <a:p>
            <a:pPr>
              <a:buNone/>
            </a:pPr>
            <a:r>
              <a:rPr lang="fr-FR" dirty="0"/>
              <a:t>Il devra obligatoirement mentionner le caractère </a:t>
            </a:r>
            <a:endParaRPr lang="fr-FR" dirty="0" smtClean="0"/>
          </a:p>
          <a:p>
            <a:pPr>
              <a:buNone/>
            </a:pPr>
            <a:r>
              <a:rPr lang="fr-FR" dirty="0" smtClean="0"/>
              <a:t>récent </a:t>
            </a:r>
            <a:r>
              <a:rPr lang="fr-FR" dirty="0"/>
              <a:t>ou ancien des lésions et mentionner les </a:t>
            </a:r>
            <a:endParaRPr lang="fr-FR" dirty="0" smtClean="0"/>
          </a:p>
          <a:p>
            <a:pPr>
              <a:buNone/>
            </a:pPr>
            <a:r>
              <a:rPr lang="fr-FR" dirty="0" smtClean="0"/>
              <a:t>autres </a:t>
            </a:r>
            <a:r>
              <a:rPr lang="fr-FR" dirty="0"/>
              <a:t>lésions de violences retrouvées, et </a:t>
            </a:r>
            <a:endParaRPr lang="fr-FR" dirty="0" smtClean="0"/>
          </a:p>
          <a:p>
            <a:pPr>
              <a:buNone/>
            </a:pPr>
            <a:r>
              <a:rPr lang="fr-FR" dirty="0" smtClean="0"/>
              <a:t>évaluer </a:t>
            </a:r>
            <a:r>
              <a:rPr lang="fr-FR" dirty="0"/>
              <a:t>l'ITT s'il y a lieu </a:t>
            </a:r>
          </a:p>
          <a:p>
            <a:pPr>
              <a:buNone/>
            </a:pPr>
            <a:r>
              <a:rPr lang="fr-FR" b="1" dirty="0" smtClean="0"/>
              <a:t> </a:t>
            </a:r>
            <a:r>
              <a:rPr lang="fr-FR" b="1" dirty="0"/>
              <a:t>Les examens complémentaires :</a:t>
            </a:r>
            <a:endParaRPr lang="fr-FR" dirty="0"/>
          </a:p>
          <a:p>
            <a:r>
              <a:rPr lang="fr-FR" dirty="0"/>
              <a:t>Test de grossesse en tenant compte de la date des dernières règles Echographie pelvienne</a:t>
            </a:r>
          </a:p>
          <a:p>
            <a:r>
              <a:rPr lang="fr-FR" dirty="0"/>
              <a:t>Groupage</a:t>
            </a:r>
          </a:p>
          <a:p>
            <a:r>
              <a:rPr lang="fr-FR" dirty="0"/>
              <a:t>HIV</a:t>
            </a:r>
          </a:p>
          <a:p>
            <a:r>
              <a:rPr lang="fr-FR" dirty="0"/>
              <a:t>Syphilis</a:t>
            </a:r>
          </a:p>
          <a:p>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pPr>
              <a:buNone/>
            </a:pPr>
            <a:r>
              <a:rPr lang="fr-FR" b="1" u="sng" dirty="0" smtClean="0"/>
              <a:t>5- législation :</a:t>
            </a:r>
            <a:endParaRPr lang="fr-FR" dirty="0" smtClean="0"/>
          </a:p>
          <a:p>
            <a:pPr>
              <a:buNone/>
            </a:pPr>
            <a:r>
              <a:rPr lang="fr-FR" dirty="0" smtClean="0"/>
              <a:t>Art </a:t>
            </a:r>
            <a:r>
              <a:rPr lang="fr-FR" dirty="0"/>
              <a:t>; 336 et Art ; 337 du code pénal, la peine est </a:t>
            </a:r>
            <a:endParaRPr lang="fr-FR" dirty="0" smtClean="0"/>
          </a:p>
          <a:p>
            <a:pPr>
              <a:buNone/>
            </a:pPr>
            <a:r>
              <a:rPr lang="fr-FR" dirty="0" smtClean="0"/>
              <a:t>de </a:t>
            </a:r>
            <a:r>
              <a:rPr lang="fr-FR" dirty="0"/>
              <a:t>O5 à 10 ans ou de 10 à 20 ans lorsqu'il s'agit </a:t>
            </a:r>
            <a:endParaRPr lang="fr-FR" dirty="0" smtClean="0"/>
          </a:p>
          <a:p>
            <a:pPr>
              <a:buNone/>
            </a:pPr>
            <a:r>
              <a:rPr lang="fr-FR" dirty="0" smtClean="0"/>
              <a:t>d'une mineure de 16 ans</a:t>
            </a:r>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fontScale="77500" lnSpcReduction="20000"/>
          </a:bodyPr>
          <a:lstStyle/>
          <a:p>
            <a:pPr>
              <a:buNone/>
            </a:pPr>
            <a:r>
              <a:rPr lang="fr-FR" dirty="0"/>
              <a:t>Les facteurs qui interviennent dans les attentats aux </a:t>
            </a:r>
            <a:endParaRPr lang="fr-FR" dirty="0" smtClean="0"/>
          </a:p>
          <a:p>
            <a:pPr>
              <a:buNone/>
            </a:pPr>
            <a:r>
              <a:rPr lang="fr-FR" dirty="0" err="1" smtClean="0"/>
              <a:t>moeurs</a:t>
            </a:r>
            <a:r>
              <a:rPr lang="fr-FR" dirty="0" smtClean="0"/>
              <a:t> </a:t>
            </a:r>
            <a:r>
              <a:rPr lang="fr-FR" dirty="0"/>
              <a:t>de deux types, facteurs déterminants, facteurs </a:t>
            </a:r>
            <a:endParaRPr lang="fr-FR" dirty="0" smtClean="0"/>
          </a:p>
          <a:p>
            <a:pPr>
              <a:buNone/>
            </a:pPr>
            <a:r>
              <a:rPr lang="fr-FR" dirty="0" smtClean="0"/>
              <a:t>favorisants </a:t>
            </a:r>
            <a:r>
              <a:rPr lang="fr-FR" dirty="0"/>
              <a:t>et facteurs occasionnant.</a:t>
            </a:r>
          </a:p>
          <a:p>
            <a:pPr>
              <a:buNone/>
            </a:pPr>
            <a:r>
              <a:rPr lang="fr-FR" dirty="0"/>
              <a:t>Déterminant : l'instinct sexuel</a:t>
            </a:r>
          </a:p>
          <a:p>
            <a:pPr>
              <a:buNone/>
            </a:pPr>
            <a:r>
              <a:rPr lang="fr-FR" dirty="0" smtClean="0"/>
              <a:t>Favorisants </a:t>
            </a:r>
            <a:r>
              <a:rPr lang="fr-FR" dirty="0"/>
              <a:t>: l’alcoolisme, l’oisiveté, la promiscuité, la </a:t>
            </a:r>
            <a:endParaRPr lang="fr-FR" dirty="0" smtClean="0"/>
          </a:p>
          <a:p>
            <a:pPr>
              <a:buNone/>
            </a:pPr>
            <a:r>
              <a:rPr lang="fr-FR" dirty="0" smtClean="0"/>
              <a:t>drogue</a:t>
            </a:r>
            <a:r>
              <a:rPr lang="fr-FR" dirty="0"/>
              <a:t>, les facteurs d'ordre économique</a:t>
            </a:r>
          </a:p>
          <a:p>
            <a:pPr>
              <a:buNone/>
            </a:pPr>
            <a:r>
              <a:rPr lang="fr-FR" dirty="0"/>
              <a:t>Occasionnant : ils sont deux ordres, physiques et </a:t>
            </a:r>
            <a:endParaRPr lang="fr-FR" dirty="0" smtClean="0"/>
          </a:p>
          <a:p>
            <a:pPr>
              <a:buNone/>
            </a:pPr>
            <a:r>
              <a:rPr lang="fr-FR" dirty="0" smtClean="0"/>
              <a:t>psychique </a:t>
            </a:r>
            <a:r>
              <a:rPr lang="fr-FR" dirty="0"/>
              <a:t>:</a:t>
            </a:r>
          </a:p>
          <a:p>
            <a:pPr>
              <a:buNone/>
            </a:pPr>
            <a:r>
              <a:rPr lang="fr-FR" dirty="0"/>
              <a:t>Physiques : maladies nerveuses, tumeurs du 3° ventricule, </a:t>
            </a:r>
            <a:endParaRPr lang="fr-FR" dirty="0" smtClean="0"/>
          </a:p>
          <a:p>
            <a:pPr>
              <a:buNone/>
            </a:pPr>
            <a:r>
              <a:rPr lang="fr-FR" dirty="0" smtClean="0"/>
              <a:t>malformations </a:t>
            </a:r>
            <a:r>
              <a:rPr lang="fr-FR" dirty="0"/>
              <a:t>génitales, hypospadias, affections </a:t>
            </a:r>
            <a:endParaRPr lang="fr-FR" dirty="0" smtClean="0"/>
          </a:p>
          <a:p>
            <a:pPr>
              <a:buNone/>
            </a:pPr>
            <a:r>
              <a:rPr lang="fr-FR" dirty="0" smtClean="0"/>
              <a:t>Vénériennes</a:t>
            </a:r>
            <a:r>
              <a:rPr lang="fr-FR" dirty="0"/>
              <a:t>.</a:t>
            </a:r>
          </a:p>
          <a:p>
            <a:pPr>
              <a:buNone/>
            </a:pPr>
            <a:r>
              <a:rPr lang="fr-FR" dirty="0"/>
              <a:t>Psychique : les idiots masturbateurs, les satyres, les </a:t>
            </a:r>
            <a:endParaRPr lang="fr-FR" dirty="0" smtClean="0"/>
          </a:p>
          <a:p>
            <a:pPr>
              <a:buNone/>
            </a:pPr>
            <a:r>
              <a:rPr lang="fr-FR" dirty="0" smtClean="0"/>
              <a:t>nymphomanes</a:t>
            </a:r>
            <a:r>
              <a:rPr lang="fr-FR" dirty="0"/>
              <a:t>, les pervers, les mystiques, les idéalistes et </a:t>
            </a:r>
            <a:endParaRPr lang="fr-FR" dirty="0" smtClean="0"/>
          </a:p>
          <a:p>
            <a:pPr>
              <a:buNone/>
            </a:pPr>
            <a:r>
              <a:rPr lang="fr-FR" dirty="0" smtClean="0"/>
              <a:t>les </a:t>
            </a:r>
            <a:r>
              <a:rPr lang="fr-FR" dirty="0"/>
              <a:t>érotomanes.</a:t>
            </a:r>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a:t>Outrage à la pudeur :</a:t>
            </a:r>
            <a:r>
              <a:rPr lang="fr-FR" dirty="0"/>
              <a:t/>
            </a:r>
            <a:br>
              <a:rPr lang="fr-FR" dirty="0"/>
            </a:b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a:t>C'est un acte sexuel, ou geste accompli à distance et en public, de nature à offenser la pudeur ou à causer un scandale, la publicité subsiste même si l'acte a été commis la nuit sans témoin, ou sans intention coupable mais en lieu public ; de même si n'étant pas commis dans un lieu public et avec une intention coupable, il pu frapper les regards du public (chambre avec fenêtre ouverte). Cependant il est plus souvent le fait d'une coupable, c'est avant tout l'exhibitionnisme...</a:t>
            </a:r>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a:bodyPr>
          <a:lstStyle/>
          <a:p>
            <a:pPr>
              <a:buNone/>
            </a:pPr>
            <a:r>
              <a:rPr lang="fr-FR" sz="2400" b="1" u="sng" dirty="0" smtClean="0"/>
              <a:t>1- l'exhibitionnisme accidentel :</a:t>
            </a:r>
            <a:endParaRPr lang="fr-FR" sz="2400" dirty="0" smtClean="0"/>
          </a:p>
          <a:p>
            <a:pPr>
              <a:buNone/>
            </a:pPr>
            <a:r>
              <a:rPr lang="fr-FR" dirty="0" smtClean="0"/>
              <a:t>C’est </a:t>
            </a:r>
            <a:r>
              <a:rPr lang="fr-FR" dirty="0"/>
              <a:t>la personne qui urine dans un lieu public, </a:t>
            </a:r>
            <a:endParaRPr lang="fr-FR" dirty="0" smtClean="0"/>
          </a:p>
          <a:p>
            <a:pPr>
              <a:buNone/>
            </a:pPr>
            <a:r>
              <a:rPr lang="fr-FR" dirty="0" smtClean="0"/>
              <a:t>même </a:t>
            </a:r>
            <a:r>
              <a:rPr lang="fr-FR" dirty="0"/>
              <a:t>si elle prend les précautions nécessaires </a:t>
            </a:r>
            <a:endParaRPr lang="fr-FR" dirty="0" smtClean="0"/>
          </a:p>
          <a:p>
            <a:pPr>
              <a:buNone/>
            </a:pPr>
            <a:r>
              <a:rPr lang="fr-FR" dirty="0" smtClean="0"/>
              <a:t>pour </a:t>
            </a:r>
            <a:r>
              <a:rPr lang="fr-FR" dirty="0"/>
              <a:t>ne pas être vue.</a:t>
            </a:r>
          </a:p>
          <a:p>
            <a:pPr>
              <a:buNone/>
            </a:pPr>
            <a:r>
              <a:rPr lang="fr-FR" b="1" u="sng" dirty="0" smtClean="0"/>
              <a:t>2- l'exhibitionnisme des états démentiels :</a:t>
            </a:r>
            <a:endParaRPr lang="fr-FR" dirty="0" smtClean="0"/>
          </a:p>
          <a:p>
            <a:pPr>
              <a:buNone/>
            </a:pPr>
            <a:r>
              <a:rPr lang="fr-FR" dirty="0" smtClean="0"/>
              <a:t>Il </a:t>
            </a:r>
            <a:r>
              <a:rPr lang="fr-FR" dirty="0"/>
              <a:t>s'agit là de malades : maniaques, </a:t>
            </a:r>
            <a:r>
              <a:rPr lang="fr-FR" dirty="0" smtClean="0"/>
              <a:t>épileptiques, </a:t>
            </a:r>
          </a:p>
          <a:p>
            <a:pPr>
              <a:buNone/>
            </a:pPr>
            <a:r>
              <a:rPr lang="fr-FR" dirty="0" smtClean="0"/>
              <a:t>encéphaliques</a:t>
            </a:r>
            <a:r>
              <a:rPr lang="fr-FR" dirty="0"/>
              <a:t>, paralytiques généraux déments </a:t>
            </a:r>
            <a:endParaRPr lang="fr-FR" dirty="0" smtClean="0"/>
          </a:p>
          <a:p>
            <a:pPr>
              <a:buNone/>
            </a:pPr>
            <a:r>
              <a:rPr lang="fr-FR" dirty="0" smtClean="0"/>
              <a:t>précoces </a:t>
            </a:r>
            <a:r>
              <a:rPr lang="fr-FR" dirty="0"/>
              <a:t>ou séniles, dans ces cas, l'acte est </a:t>
            </a:r>
            <a:endParaRPr lang="fr-FR" dirty="0" smtClean="0"/>
          </a:p>
          <a:p>
            <a:pPr>
              <a:buNone/>
            </a:pPr>
            <a:r>
              <a:rPr lang="fr-FR" dirty="0" smtClean="0"/>
              <a:t>absurde </a:t>
            </a:r>
            <a:r>
              <a:rPr lang="fr-FR" dirty="0"/>
              <a:t>ou simplement inconscient</a:t>
            </a: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lstStyle/>
          <a:p>
            <a:pPr>
              <a:buNone/>
            </a:pPr>
            <a:r>
              <a:rPr lang="fr-FR" b="1" u="sng" dirty="0" smtClean="0"/>
              <a:t>3-</a:t>
            </a:r>
            <a:r>
              <a:rPr lang="fr-FR" u="sng" dirty="0" smtClean="0"/>
              <a:t> </a:t>
            </a:r>
            <a:r>
              <a:rPr lang="fr-FR" b="1" u="sng" dirty="0" smtClean="0"/>
              <a:t>l'exhibitionnisme impulsif :</a:t>
            </a:r>
            <a:endParaRPr lang="fr-FR" dirty="0" smtClean="0"/>
          </a:p>
          <a:p>
            <a:pPr>
              <a:buNone/>
            </a:pPr>
            <a:r>
              <a:rPr lang="fr-FR" dirty="0" smtClean="0"/>
              <a:t>Il </a:t>
            </a:r>
            <a:r>
              <a:rPr lang="fr-FR" dirty="0"/>
              <a:t>s'agit d'un acte d'une grande </a:t>
            </a:r>
            <a:r>
              <a:rPr lang="fr-FR" dirty="0" smtClean="0"/>
              <a:t>fixité</a:t>
            </a:r>
          </a:p>
          <a:p>
            <a:pPr>
              <a:buNone/>
            </a:pPr>
            <a:r>
              <a:rPr lang="fr-FR" dirty="0" smtClean="0"/>
              <a:t>chronologique</a:t>
            </a:r>
            <a:r>
              <a:rPr lang="fr-FR" dirty="0"/>
              <a:t>, topographique, morphologique </a:t>
            </a:r>
            <a:endParaRPr lang="fr-FR" dirty="0" smtClean="0"/>
          </a:p>
          <a:p>
            <a:pPr>
              <a:buNone/>
            </a:pPr>
            <a:r>
              <a:rPr lang="fr-FR" dirty="0" smtClean="0"/>
              <a:t>qui </a:t>
            </a:r>
            <a:r>
              <a:rPr lang="fr-FR" dirty="0"/>
              <a:t>traduit une lutte de l'individu entre son </a:t>
            </a:r>
            <a:endParaRPr lang="fr-FR" dirty="0" smtClean="0"/>
          </a:p>
          <a:p>
            <a:pPr>
              <a:buNone/>
            </a:pPr>
            <a:r>
              <a:rPr lang="fr-FR" dirty="0" smtClean="0"/>
              <a:t>obsession </a:t>
            </a:r>
            <a:r>
              <a:rPr lang="fr-FR" dirty="0"/>
              <a:t>et sa conscience ; l'impulsion le </a:t>
            </a:r>
            <a:endParaRPr lang="fr-FR" dirty="0" smtClean="0"/>
          </a:p>
          <a:p>
            <a:pPr>
              <a:buNone/>
            </a:pPr>
            <a:r>
              <a:rPr lang="fr-FR" dirty="0" smtClean="0"/>
              <a:t>pousse </a:t>
            </a:r>
            <a:r>
              <a:rPr lang="fr-FR" dirty="0"/>
              <a:t>à son exhibition, laquelle se fait sans </a:t>
            </a:r>
            <a:endParaRPr lang="fr-FR" dirty="0" smtClean="0"/>
          </a:p>
          <a:p>
            <a:pPr>
              <a:buNone/>
            </a:pPr>
            <a:r>
              <a:rPr lang="fr-FR" dirty="0" smtClean="0"/>
              <a:t>jouissance </a:t>
            </a:r>
            <a:r>
              <a:rPr lang="fr-FR" dirty="0"/>
              <a:t>sexuelle. L'alcoolisme est une cause </a:t>
            </a:r>
            <a:endParaRPr lang="fr-FR" dirty="0" smtClean="0"/>
          </a:p>
          <a:p>
            <a:pPr>
              <a:buNone/>
            </a:pPr>
            <a:r>
              <a:rPr lang="fr-FR" dirty="0" smtClean="0"/>
              <a:t>favorisante</a:t>
            </a:r>
            <a:r>
              <a:rPr lang="fr-FR" dirty="0"/>
              <a:t>.</a:t>
            </a:r>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lstStyle/>
          <a:p>
            <a:pPr>
              <a:buNone/>
            </a:pPr>
            <a:r>
              <a:rPr lang="fr-FR" b="1" u="sng" dirty="0" smtClean="0"/>
              <a:t>4- l'exhibitionnisme des infirmes :</a:t>
            </a:r>
            <a:endParaRPr lang="fr-FR" dirty="0" smtClean="0"/>
          </a:p>
          <a:p>
            <a:pPr>
              <a:buNone/>
            </a:pPr>
            <a:r>
              <a:rPr lang="fr-FR" dirty="0" smtClean="0"/>
              <a:t>Se </a:t>
            </a:r>
            <a:r>
              <a:rPr lang="fr-FR" dirty="0"/>
              <a:t>retrouve chez les « petits vieux » atteints </a:t>
            </a:r>
            <a:endParaRPr lang="fr-FR" dirty="0" smtClean="0"/>
          </a:p>
          <a:p>
            <a:pPr>
              <a:buNone/>
            </a:pPr>
            <a:r>
              <a:rPr lang="fr-FR" dirty="0" smtClean="0"/>
              <a:t>d'affections </a:t>
            </a:r>
            <a:r>
              <a:rPr lang="fr-FR" dirty="0"/>
              <a:t>génito-urinaires, vésicales, </a:t>
            </a:r>
            <a:endParaRPr lang="fr-FR" dirty="0" smtClean="0"/>
          </a:p>
          <a:p>
            <a:pPr>
              <a:buNone/>
            </a:pPr>
            <a:r>
              <a:rPr lang="fr-FR" dirty="0" smtClean="0"/>
              <a:t>urétérales</a:t>
            </a:r>
            <a:r>
              <a:rPr lang="fr-FR" dirty="0"/>
              <a:t>, </a:t>
            </a:r>
            <a:r>
              <a:rPr lang="fr-FR" dirty="0" err="1"/>
              <a:t>ano</a:t>
            </a:r>
            <a:r>
              <a:rPr lang="fr-FR" dirty="0"/>
              <a:t>-scrotales.</a:t>
            </a: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a:t>Attentat à la pudeur :</a:t>
            </a:r>
            <a:r>
              <a:rPr lang="fr-FR" dirty="0"/>
              <a:t/>
            </a:r>
            <a:br>
              <a:rPr lang="fr-FR" dirty="0"/>
            </a:br>
            <a:endParaRPr lang="fr-FR" dirty="0"/>
          </a:p>
        </p:txBody>
      </p:sp>
      <p:sp>
        <p:nvSpPr>
          <p:cNvPr id="3" name="Espace réservé du contenu 2"/>
          <p:cNvSpPr>
            <a:spLocks noGrp="1"/>
          </p:cNvSpPr>
          <p:nvPr>
            <p:ph idx="1"/>
          </p:nvPr>
        </p:nvSpPr>
        <p:spPr>
          <a:xfrm>
            <a:off x="457200" y="1142984"/>
            <a:ext cx="8229600" cy="4983179"/>
          </a:xfrm>
        </p:spPr>
        <p:txBody>
          <a:bodyPr>
            <a:normAutofit fontScale="85000" lnSpcReduction="20000"/>
          </a:bodyPr>
          <a:lstStyle/>
          <a:p>
            <a:pPr>
              <a:buNone/>
            </a:pPr>
            <a:r>
              <a:rPr lang="fr-FR" b="1" u="sng" dirty="0"/>
              <a:t>1- DÉFINITION :</a:t>
            </a:r>
            <a:endParaRPr lang="fr-FR" dirty="0"/>
          </a:p>
          <a:p>
            <a:pPr>
              <a:buNone/>
            </a:pPr>
            <a:r>
              <a:rPr lang="fr-FR" dirty="0"/>
              <a:t>C’est une offense matérielle commise </a:t>
            </a:r>
            <a:endParaRPr lang="fr-FR" dirty="0" smtClean="0"/>
          </a:p>
          <a:p>
            <a:pPr>
              <a:buNone/>
            </a:pPr>
            <a:r>
              <a:rPr lang="fr-FR" dirty="0" smtClean="0"/>
              <a:t>intentionnellement</a:t>
            </a:r>
            <a:r>
              <a:rPr lang="fr-FR" dirty="0"/>
              <a:t>, sur une personne non </a:t>
            </a:r>
            <a:endParaRPr lang="fr-FR" dirty="0" smtClean="0"/>
          </a:p>
          <a:p>
            <a:pPr>
              <a:buNone/>
            </a:pPr>
            <a:r>
              <a:rPr lang="fr-FR" dirty="0" smtClean="0"/>
              <a:t>consentante </a:t>
            </a:r>
            <a:r>
              <a:rPr lang="fr-FR" dirty="0"/>
              <a:t>ou bien âgée de moins de 16 ans.</a:t>
            </a:r>
          </a:p>
          <a:p>
            <a:pPr>
              <a:buNone/>
            </a:pPr>
            <a:r>
              <a:rPr lang="fr-FR" dirty="0"/>
              <a:t>Le non consentement peut consister dans la </a:t>
            </a:r>
            <a:endParaRPr lang="fr-FR" dirty="0" smtClean="0"/>
          </a:p>
          <a:p>
            <a:pPr>
              <a:buNone/>
            </a:pPr>
            <a:r>
              <a:rPr lang="fr-FR" dirty="0" smtClean="0"/>
              <a:t>contrainte</a:t>
            </a:r>
            <a:r>
              <a:rPr lang="fr-FR" dirty="0"/>
              <a:t>, physique comme morale, ou dans la </a:t>
            </a:r>
            <a:endParaRPr lang="fr-FR" dirty="0" smtClean="0"/>
          </a:p>
          <a:p>
            <a:pPr>
              <a:buNone/>
            </a:pPr>
            <a:r>
              <a:rPr lang="fr-FR" dirty="0" smtClean="0"/>
              <a:t>surprise</a:t>
            </a:r>
            <a:r>
              <a:rPr lang="fr-FR" dirty="0"/>
              <a:t>.</a:t>
            </a:r>
          </a:p>
          <a:p>
            <a:pPr>
              <a:buNone/>
            </a:pPr>
            <a:r>
              <a:rPr lang="fr-FR" dirty="0"/>
              <a:t>Ces attentats comprennent :</a:t>
            </a:r>
          </a:p>
          <a:p>
            <a:pPr>
              <a:buNone/>
            </a:pPr>
            <a:r>
              <a:rPr lang="fr-FR" dirty="0"/>
              <a:t>Tout attouchement sur les parties génitales, </a:t>
            </a:r>
            <a:r>
              <a:rPr lang="fr-FR" dirty="0" smtClean="0"/>
              <a:t>avec</a:t>
            </a:r>
          </a:p>
          <a:p>
            <a:pPr>
              <a:buNone/>
            </a:pPr>
            <a:r>
              <a:rPr lang="fr-FR" dirty="0" smtClean="0"/>
              <a:t>les </a:t>
            </a:r>
            <a:r>
              <a:rPr lang="fr-FR" dirty="0"/>
              <a:t>doigts, la bouche, la verge ou avec un corps </a:t>
            </a:r>
            <a:endParaRPr lang="fr-FR" dirty="0" smtClean="0"/>
          </a:p>
          <a:p>
            <a:pPr>
              <a:buNone/>
            </a:pPr>
            <a:r>
              <a:rPr lang="fr-FR" dirty="0" smtClean="0"/>
              <a:t>étrangers</a:t>
            </a:r>
            <a:r>
              <a:rPr lang="fr-FR" dirty="0"/>
              <a:t>.</a:t>
            </a:r>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lnSpcReduction="10000"/>
          </a:bodyPr>
          <a:lstStyle/>
          <a:p>
            <a:pPr>
              <a:buNone/>
            </a:pPr>
            <a:r>
              <a:rPr lang="fr-FR" b="1" u="sng" dirty="0" smtClean="0"/>
              <a:t>2- rôle du médecin :</a:t>
            </a:r>
            <a:endParaRPr lang="fr-FR" dirty="0" smtClean="0"/>
          </a:p>
          <a:p>
            <a:pPr>
              <a:lnSpc>
                <a:spcPct val="200000"/>
              </a:lnSpc>
              <a:buNone/>
            </a:pPr>
            <a:r>
              <a:rPr lang="fr-FR" dirty="0" smtClean="0"/>
              <a:t>Le </a:t>
            </a:r>
            <a:r>
              <a:rPr lang="fr-FR" dirty="0"/>
              <a:t>médecin agira sur réquisition, il aura </a:t>
            </a:r>
            <a:r>
              <a:rPr lang="fr-FR" dirty="0" smtClean="0"/>
              <a:t>à </a:t>
            </a:r>
          </a:p>
          <a:p>
            <a:pPr>
              <a:lnSpc>
                <a:spcPct val="200000"/>
              </a:lnSpc>
              <a:buNone/>
            </a:pPr>
            <a:r>
              <a:rPr lang="fr-FR" dirty="0" smtClean="0"/>
              <a:t>examiner </a:t>
            </a:r>
            <a:r>
              <a:rPr lang="fr-FR" dirty="0"/>
              <a:t>une marge anale à la recherche de </a:t>
            </a:r>
            <a:endParaRPr lang="fr-FR" dirty="0" smtClean="0"/>
          </a:p>
          <a:p>
            <a:pPr>
              <a:lnSpc>
                <a:spcPct val="200000"/>
              </a:lnSpc>
              <a:buNone/>
            </a:pPr>
            <a:r>
              <a:rPr lang="fr-FR" dirty="0" smtClean="0"/>
              <a:t>lésions </a:t>
            </a:r>
            <a:r>
              <a:rPr lang="fr-FR" dirty="0"/>
              <a:t>à type de déchirures, d'ecchymoses ; </a:t>
            </a:r>
            <a:endParaRPr lang="fr-FR" dirty="0" smtClean="0"/>
          </a:p>
          <a:p>
            <a:pPr>
              <a:lnSpc>
                <a:spcPct val="200000"/>
              </a:lnSpc>
              <a:buNone/>
            </a:pPr>
            <a:r>
              <a:rPr lang="fr-FR" dirty="0" smtClean="0"/>
              <a:t>dont </a:t>
            </a:r>
            <a:r>
              <a:rPr lang="fr-FR" dirty="0"/>
              <a:t>la découverte permettra de poser le </a:t>
            </a:r>
            <a:endParaRPr lang="fr-FR" dirty="0" smtClean="0"/>
          </a:p>
          <a:p>
            <a:pPr>
              <a:lnSpc>
                <a:spcPct val="200000"/>
              </a:lnSpc>
              <a:buNone/>
            </a:pPr>
            <a:r>
              <a:rPr lang="fr-FR" dirty="0" smtClean="0"/>
              <a:t>diagnostic </a:t>
            </a:r>
            <a:r>
              <a:rPr lang="fr-FR" dirty="0"/>
              <a:t>d'acte contre nature. </a:t>
            </a:r>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TotalTime>
  <Words>1381</Words>
  <Application>Microsoft Office PowerPoint</Application>
  <PresentationFormat>Affichage à l'écran (4:3)</PresentationFormat>
  <Paragraphs>189</Paragraphs>
  <Slides>27</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27</vt:i4>
      </vt:variant>
    </vt:vector>
  </HeadingPairs>
  <TitlesOfParts>
    <vt:vector size="30" baseType="lpstr">
      <vt:lpstr>Arial</vt:lpstr>
      <vt:lpstr>Calibri</vt:lpstr>
      <vt:lpstr>Thème Office</vt:lpstr>
      <vt:lpstr>Attentats Aux Mœurs </vt:lpstr>
      <vt:lpstr> DÉFINITION – GÉNÉRALITÉS : </vt:lpstr>
      <vt:lpstr>Présentation PowerPoint</vt:lpstr>
      <vt:lpstr>Outrage à la pudeur : </vt:lpstr>
      <vt:lpstr>Présentation PowerPoint</vt:lpstr>
      <vt:lpstr>Présentation PowerPoint</vt:lpstr>
      <vt:lpstr>Présentation PowerPoint</vt:lpstr>
      <vt:lpstr>Attentat à la pudeur : </vt:lpstr>
      <vt:lpstr>Présentation PowerPoint</vt:lpstr>
      <vt:lpstr>Présentation PowerPoint</vt:lpstr>
      <vt:lpstr>Présentation PowerPoint</vt:lpstr>
      <vt:lpstr>Présentation PowerPoint</vt:lpstr>
      <vt:lpstr>Le   viol: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ATTENTATS AUX MŒURS</dc:title>
  <dc:creator>TOSHIBA</dc:creator>
  <cp:lastModifiedBy>UNITECH</cp:lastModifiedBy>
  <cp:revision>44</cp:revision>
  <dcterms:created xsi:type="dcterms:W3CDTF">2021-01-13T18:55:17Z</dcterms:created>
  <dcterms:modified xsi:type="dcterms:W3CDTF">2021-01-16T20:22:24Z</dcterms:modified>
</cp:coreProperties>
</file>