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73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906A-883A-467C-ADC4-ACCCE699B7C1}" type="datetimeFigureOut">
              <a:rPr lang="fr-FR" smtClean="0"/>
              <a:pPr/>
              <a:t>15/01/2015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9D2F-17D5-448B-A07C-5C7C79B8D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906A-883A-467C-ADC4-ACCCE699B7C1}" type="datetimeFigureOut">
              <a:rPr lang="fr-FR" smtClean="0"/>
              <a:pPr/>
              <a:t>15/01/2015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9D2F-17D5-448B-A07C-5C7C79B8D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906A-883A-467C-ADC4-ACCCE699B7C1}" type="datetimeFigureOut">
              <a:rPr lang="fr-FR" smtClean="0"/>
              <a:pPr/>
              <a:t>15/01/2015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9D2F-17D5-448B-A07C-5C7C79B8D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906A-883A-467C-ADC4-ACCCE699B7C1}" type="datetimeFigureOut">
              <a:rPr lang="fr-FR" smtClean="0"/>
              <a:pPr/>
              <a:t>15/01/2015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9D2F-17D5-448B-A07C-5C7C79B8D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906A-883A-467C-ADC4-ACCCE699B7C1}" type="datetimeFigureOut">
              <a:rPr lang="fr-FR" smtClean="0"/>
              <a:pPr/>
              <a:t>15/01/2015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9D2F-17D5-448B-A07C-5C7C79B8D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906A-883A-467C-ADC4-ACCCE699B7C1}" type="datetimeFigureOut">
              <a:rPr lang="fr-FR" smtClean="0"/>
              <a:pPr/>
              <a:t>15/01/2015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9D2F-17D5-448B-A07C-5C7C79B8D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906A-883A-467C-ADC4-ACCCE699B7C1}" type="datetimeFigureOut">
              <a:rPr lang="fr-FR" smtClean="0"/>
              <a:pPr/>
              <a:t>15/01/2015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9D2F-17D5-448B-A07C-5C7C79B8D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906A-883A-467C-ADC4-ACCCE699B7C1}" type="datetimeFigureOut">
              <a:rPr lang="fr-FR" smtClean="0"/>
              <a:pPr/>
              <a:t>15/01/2015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9D2F-17D5-448B-A07C-5C7C79B8D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906A-883A-467C-ADC4-ACCCE699B7C1}" type="datetimeFigureOut">
              <a:rPr lang="fr-FR" smtClean="0"/>
              <a:pPr/>
              <a:t>15/01/2015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9D2F-17D5-448B-A07C-5C7C79B8D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906A-883A-467C-ADC4-ACCCE699B7C1}" type="datetimeFigureOut">
              <a:rPr lang="fr-FR" smtClean="0"/>
              <a:pPr/>
              <a:t>15/01/2015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9D2F-17D5-448B-A07C-5C7C79B8D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906A-883A-467C-ADC4-ACCCE699B7C1}" type="datetimeFigureOut">
              <a:rPr lang="fr-FR" smtClean="0"/>
              <a:pPr/>
              <a:t>15/01/2015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9D2F-17D5-448B-A07C-5C7C79B8D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A906A-883A-467C-ADC4-ACCCE699B7C1}" type="datetimeFigureOut">
              <a:rPr lang="fr-FR" smtClean="0"/>
              <a:pPr/>
              <a:t>15/01/2015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09D2F-17D5-448B-A07C-5C7C79B8D3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Tétanos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5910" y="3886200"/>
            <a:ext cx="6400800" cy="1752600"/>
          </a:xfrm>
        </p:spPr>
        <p:txBody>
          <a:bodyPr/>
          <a:lstStyle/>
          <a:p>
            <a:pPr algn="r"/>
            <a:r>
              <a:rPr lang="fr-FR" dirty="0" smtClean="0">
                <a:solidFill>
                  <a:schemeClr val="tx1"/>
                </a:solidFill>
              </a:rPr>
              <a:t>Pr. M. </a:t>
            </a:r>
            <a:r>
              <a:rPr lang="fr-FR" dirty="0" err="1" smtClean="0">
                <a:solidFill>
                  <a:schemeClr val="tx1"/>
                </a:solidFill>
              </a:rPr>
              <a:t>Messast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Prévention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Vaccination</a:t>
            </a:r>
          </a:p>
          <a:p>
            <a:pPr lvl="1"/>
            <a:r>
              <a:rPr lang="fr-FR" dirty="0" smtClean="0"/>
              <a:t>Obligatoire</a:t>
            </a:r>
          </a:p>
          <a:p>
            <a:pPr lvl="1"/>
            <a:r>
              <a:rPr lang="fr-FR" dirty="0" err="1" smtClean="0"/>
              <a:t>DTCoq</a:t>
            </a:r>
            <a:r>
              <a:rPr lang="fr-FR" dirty="0" smtClean="0"/>
              <a:t>-polio</a:t>
            </a:r>
          </a:p>
          <a:p>
            <a:pPr lvl="1"/>
            <a:r>
              <a:rPr lang="fr-FR" dirty="0" smtClean="0"/>
              <a:t>Âge 3 mois</a:t>
            </a:r>
          </a:p>
          <a:p>
            <a:pPr lvl="1"/>
            <a:r>
              <a:rPr lang="fr-FR" dirty="0" smtClean="0"/>
              <a:t>3 injections à 1 mois d’intervalle</a:t>
            </a:r>
          </a:p>
          <a:p>
            <a:pPr lvl="1"/>
            <a:r>
              <a:rPr lang="fr-FR" dirty="0" smtClean="0"/>
              <a:t>Rappels à 1 et 5 ans puis tous les 10 ans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Conduite à tenir devant une plaie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Traitement de la plaie</a:t>
            </a:r>
          </a:p>
          <a:p>
            <a:pPr lvl="1"/>
            <a:r>
              <a:rPr lang="fr-FR" dirty="0" smtClean="0"/>
              <a:t>Laver au savon et rincer à l’eau</a:t>
            </a:r>
          </a:p>
          <a:p>
            <a:pPr lvl="1"/>
            <a:r>
              <a:rPr lang="fr-FR" dirty="0" smtClean="0"/>
              <a:t>Désinfection (eau oxygénée), parage</a:t>
            </a:r>
          </a:p>
          <a:p>
            <a:pPr lvl="1"/>
            <a:r>
              <a:rPr lang="fr-FR" dirty="0" smtClean="0"/>
              <a:t>Pas de pansement occlusif</a:t>
            </a:r>
          </a:p>
          <a:p>
            <a:r>
              <a:rPr lang="fr-FR" dirty="0" smtClean="0"/>
              <a:t>Evaluer le statut vaccinal</a:t>
            </a:r>
          </a:p>
          <a:p>
            <a:r>
              <a:rPr lang="fr-FR" dirty="0" smtClean="0"/>
              <a:t>Sérothérapie</a:t>
            </a:r>
          </a:p>
          <a:p>
            <a:pPr lvl="1"/>
            <a:r>
              <a:rPr lang="fr-FR" dirty="0" smtClean="0"/>
              <a:t>Plaie importante</a:t>
            </a:r>
          </a:p>
          <a:p>
            <a:pPr lvl="1"/>
            <a:r>
              <a:rPr lang="fr-FR" dirty="0" smtClean="0"/>
              <a:t>Plaie souillée de terre</a:t>
            </a:r>
          </a:p>
          <a:p>
            <a:r>
              <a:rPr lang="fr-FR" dirty="0" smtClean="0"/>
              <a:t>Vaccination (anatoxine tétanique)</a:t>
            </a:r>
          </a:p>
          <a:p>
            <a:pPr lvl="1"/>
            <a:r>
              <a:rPr lang="fr-FR" dirty="0" smtClean="0"/>
              <a:t>Sujet non vacciné ou vacciné depuis plus de 10 ans</a:t>
            </a:r>
          </a:p>
          <a:p>
            <a:pPr lvl="2"/>
            <a:r>
              <a:rPr lang="fr-FR" dirty="0" smtClean="0"/>
              <a:t>Vaccination complète</a:t>
            </a:r>
          </a:p>
          <a:p>
            <a:pPr lvl="1"/>
            <a:r>
              <a:rPr lang="fr-FR" dirty="0" smtClean="0"/>
              <a:t>Vacciné moins de 10 ans : un rappel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Toxi-infection aiguë grave : 20-30% décès</a:t>
            </a:r>
          </a:p>
          <a:p>
            <a:r>
              <a:rPr lang="fr-FR" dirty="0" smtClean="0"/>
              <a:t>Non immunisante</a:t>
            </a:r>
          </a:p>
          <a:p>
            <a:r>
              <a:rPr lang="fr-FR" dirty="0" smtClean="0"/>
              <a:t>Non contagieuse</a:t>
            </a:r>
          </a:p>
          <a:p>
            <a:r>
              <a:rPr lang="fr-FR" dirty="0" smtClean="0"/>
              <a:t>A déclaration obligatoire</a:t>
            </a:r>
          </a:p>
          <a:p>
            <a:r>
              <a:rPr lang="fr-FR" dirty="0" smtClean="0"/>
              <a:t>Evitable par la vaccination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Epidémiologie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Agent</a:t>
            </a:r>
          </a:p>
          <a:p>
            <a:pPr lvl="1"/>
            <a:r>
              <a:rPr lang="fr-FR" i="1" dirty="0" err="1" smtClean="0"/>
              <a:t>Clostridium</a:t>
            </a:r>
            <a:r>
              <a:rPr lang="fr-FR" i="1" dirty="0" smtClean="0"/>
              <a:t> </a:t>
            </a:r>
            <a:r>
              <a:rPr lang="fr-FR" i="1" dirty="0" err="1" smtClean="0"/>
              <a:t>tetani</a:t>
            </a:r>
            <a:endParaRPr lang="fr-FR" i="1" dirty="0" smtClean="0"/>
          </a:p>
          <a:p>
            <a:pPr lvl="1"/>
            <a:r>
              <a:rPr lang="fr-FR" dirty="0" smtClean="0"/>
              <a:t>Bacille à Gram +, anaérobie strict, sporulé</a:t>
            </a:r>
          </a:p>
          <a:p>
            <a:pPr lvl="1"/>
            <a:r>
              <a:rPr lang="fr-FR" dirty="0" smtClean="0"/>
              <a:t>Sécrète exotoxine : </a:t>
            </a:r>
            <a:r>
              <a:rPr lang="fr-FR" dirty="0" err="1" smtClean="0"/>
              <a:t>tétanospasmine</a:t>
            </a:r>
            <a:endParaRPr lang="fr-FR" dirty="0" smtClean="0"/>
          </a:p>
          <a:p>
            <a:r>
              <a:rPr lang="fr-FR" dirty="0" smtClean="0"/>
              <a:t>Réservoir : ubiquitaire, tellurique</a:t>
            </a:r>
          </a:p>
          <a:p>
            <a:r>
              <a:rPr lang="fr-FR" dirty="0" smtClean="0"/>
              <a:t>Contamination</a:t>
            </a:r>
          </a:p>
          <a:p>
            <a:pPr lvl="1"/>
            <a:r>
              <a:rPr lang="fr-FR" dirty="0" smtClean="0"/>
              <a:t>Plaie cutanée souillée de terre</a:t>
            </a:r>
          </a:p>
          <a:p>
            <a:r>
              <a:rPr lang="fr-FR" dirty="0" smtClean="0"/>
              <a:t>Modalités épidémiologiques</a:t>
            </a:r>
          </a:p>
          <a:p>
            <a:pPr lvl="1"/>
            <a:r>
              <a:rPr lang="fr-FR" dirty="0" smtClean="0"/>
              <a:t>Pays développés : sujets âgé</a:t>
            </a:r>
          </a:p>
          <a:p>
            <a:pPr lvl="1"/>
            <a:r>
              <a:rPr lang="fr-FR" dirty="0" smtClean="0"/>
              <a:t>Pays émergents : tétanos néonatal (ombilical)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Physiopathologie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Plaie : spore </a:t>
            </a:r>
          </a:p>
          <a:p>
            <a:r>
              <a:rPr lang="fr-FR" dirty="0" smtClean="0"/>
              <a:t>forme végétative : </a:t>
            </a:r>
            <a:r>
              <a:rPr lang="fr-FR" dirty="0" err="1" smtClean="0"/>
              <a:t>Tétanoplasmine</a:t>
            </a:r>
            <a:endParaRPr lang="fr-FR" dirty="0" smtClean="0"/>
          </a:p>
          <a:p>
            <a:r>
              <a:rPr lang="fr-FR" dirty="0" smtClean="0"/>
              <a:t>Terminaisons nerveuses (voie sanguine)</a:t>
            </a:r>
          </a:p>
          <a:p>
            <a:r>
              <a:rPr lang="fr-FR" dirty="0" smtClean="0"/>
              <a:t>Motoneurones </a:t>
            </a:r>
          </a:p>
          <a:p>
            <a:pPr lvl="1"/>
            <a:r>
              <a:rPr lang="fr-FR" dirty="0" smtClean="0"/>
              <a:t>Corne antérieure de la moelle épinière</a:t>
            </a:r>
          </a:p>
          <a:p>
            <a:pPr lvl="1"/>
            <a:r>
              <a:rPr lang="fr-FR" dirty="0" smtClean="0"/>
              <a:t>Tronc cérébral</a:t>
            </a:r>
          </a:p>
          <a:p>
            <a:r>
              <a:rPr lang="fr-FR" dirty="0" smtClean="0"/>
              <a:t>Terminaisons pré-synaptiques</a:t>
            </a:r>
          </a:p>
          <a:p>
            <a:pPr lvl="1"/>
            <a:r>
              <a:rPr lang="fr-FR" dirty="0" smtClean="0"/>
              <a:t>Glycine et Acide </a:t>
            </a:r>
            <a:r>
              <a:rPr lang="fr-FR" dirty="0" smtClean="0"/>
              <a:t>Gamma-</a:t>
            </a:r>
            <a:r>
              <a:rPr lang="fr-FR" dirty="0" err="1" smtClean="0"/>
              <a:t>Amino</a:t>
            </a:r>
            <a:r>
              <a:rPr lang="fr-FR" dirty="0" smtClean="0"/>
              <a:t>-Butyrique </a:t>
            </a:r>
            <a:r>
              <a:rPr lang="fr-FR" dirty="0" smtClean="0"/>
              <a:t>(GABA)</a:t>
            </a:r>
          </a:p>
          <a:p>
            <a:pPr lvl="1"/>
            <a:r>
              <a:rPr lang="fr-FR" dirty="0" smtClean="0"/>
              <a:t>Blocage de l’Inhibition des  neurones alpha</a:t>
            </a:r>
          </a:p>
          <a:p>
            <a:pPr lvl="1"/>
            <a:r>
              <a:rPr lang="fr-FR" dirty="0" smtClean="0"/>
              <a:t>Contractures et spasmes reflexes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Incubation</a:t>
            </a:r>
          </a:p>
          <a:p>
            <a:pPr lvl="1"/>
            <a:r>
              <a:rPr lang="fr-FR" dirty="0" smtClean="0"/>
              <a:t>10-15 jours en moyenne</a:t>
            </a:r>
          </a:p>
          <a:p>
            <a:r>
              <a:rPr lang="fr-FR" dirty="0" smtClean="0"/>
              <a:t>Invasion : trismus</a:t>
            </a:r>
          </a:p>
          <a:p>
            <a:pPr lvl="1"/>
            <a:r>
              <a:rPr lang="fr-FR" dirty="0" smtClean="0"/>
              <a:t>Gène à la mastication</a:t>
            </a:r>
          </a:p>
          <a:p>
            <a:pPr lvl="1"/>
            <a:r>
              <a:rPr lang="fr-FR" dirty="0" smtClean="0"/>
              <a:t>Contracture bilatérale permanente des masséters</a:t>
            </a:r>
          </a:p>
          <a:p>
            <a:pPr lvl="1"/>
            <a:r>
              <a:rPr lang="fr-FR" dirty="0" smtClean="0"/>
              <a:t>Non douloureux</a:t>
            </a:r>
          </a:p>
          <a:p>
            <a:pPr lvl="1"/>
            <a:r>
              <a:rPr lang="fr-FR" dirty="0" smtClean="0"/>
              <a:t>Impossibilité d’ouvrir la bouche, de mâcher, de parler</a:t>
            </a:r>
          </a:p>
          <a:p>
            <a:pPr lvl="1"/>
            <a:r>
              <a:rPr lang="fr-FR" dirty="0" smtClean="0"/>
              <a:t>Permanent, irréductible et invincible</a:t>
            </a:r>
          </a:p>
          <a:p>
            <a:pPr lvl="1"/>
            <a:r>
              <a:rPr lang="fr-FR" dirty="0" smtClean="0"/>
              <a:t>Pas de fièvre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Phase d’état</a:t>
            </a:r>
          </a:p>
          <a:p>
            <a:pPr lvl="1"/>
            <a:r>
              <a:rPr lang="fr-FR" dirty="0" smtClean="0"/>
              <a:t>Contracture généralisées</a:t>
            </a:r>
          </a:p>
          <a:p>
            <a:pPr lvl="2"/>
            <a:r>
              <a:rPr lang="fr-FR" dirty="0" smtClean="0"/>
              <a:t>Permanentes, Douloureuses et invincibles</a:t>
            </a:r>
          </a:p>
          <a:p>
            <a:pPr lvl="2"/>
            <a:r>
              <a:rPr lang="fr-FR" dirty="0" smtClean="0"/>
              <a:t>Raideur rachidienne</a:t>
            </a:r>
          </a:p>
          <a:p>
            <a:pPr lvl="2"/>
            <a:r>
              <a:rPr lang="fr-FR" dirty="0" smtClean="0"/>
              <a:t>Membres supérieurs en flexion</a:t>
            </a:r>
          </a:p>
          <a:p>
            <a:pPr lvl="2"/>
            <a:r>
              <a:rPr lang="fr-FR" dirty="0" smtClean="0"/>
              <a:t>Membres inférieurs en </a:t>
            </a:r>
            <a:r>
              <a:rPr lang="fr-FR" dirty="0" err="1" smtClean="0"/>
              <a:t>hyperextension</a:t>
            </a:r>
            <a:endParaRPr lang="fr-FR" dirty="0" smtClean="0"/>
          </a:p>
          <a:p>
            <a:pPr lvl="1"/>
            <a:r>
              <a:rPr lang="fr-FR" dirty="0" smtClean="0"/>
              <a:t>Spasmes réflexes</a:t>
            </a:r>
          </a:p>
          <a:p>
            <a:pPr lvl="2"/>
            <a:r>
              <a:rPr lang="fr-FR" dirty="0" smtClean="0"/>
              <a:t>Renforcement paroxystique douloureux de la contracture</a:t>
            </a:r>
          </a:p>
          <a:p>
            <a:pPr lvl="2"/>
            <a:r>
              <a:rPr lang="fr-FR" dirty="0" smtClean="0"/>
              <a:t>Survenue spontanée ou provoquée par des </a:t>
            </a:r>
            <a:r>
              <a:rPr lang="fr-FR" i="1" dirty="0" smtClean="0"/>
              <a:t>stimuli</a:t>
            </a:r>
          </a:p>
          <a:p>
            <a:pPr lvl="2"/>
            <a:r>
              <a:rPr lang="fr-FR" dirty="0" smtClean="0"/>
              <a:t>Opisthotonos</a:t>
            </a:r>
          </a:p>
          <a:p>
            <a:pPr lvl="2"/>
            <a:r>
              <a:rPr lang="fr-FR" dirty="0" smtClean="0"/>
              <a:t>Parfois arrêt respiratoire</a:t>
            </a:r>
          </a:p>
          <a:p>
            <a:pPr lvl="1"/>
            <a:r>
              <a:rPr lang="fr-FR" dirty="0" smtClean="0"/>
              <a:t>Troubles neurovégétatifs</a:t>
            </a:r>
          </a:p>
          <a:p>
            <a:pPr lvl="2"/>
            <a:r>
              <a:rPr lang="fr-FR" dirty="0" smtClean="0"/>
              <a:t>Troubles de la pression artérielle, de la respiration et de la température</a:t>
            </a:r>
          </a:p>
          <a:p>
            <a:pPr lvl="2"/>
            <a:r>
              <a:rPr lang="fr-FR" dirty="0" smtClean="0"/>
              <a:t>sueurs</a:t>
            </a:r>
          </a:p>
          <a:p>
            <a:pPr lvl="2"/>
            <a:r>
              <a:rPr lang="fr-FR" dirty="0" smtClean="0"/>
              <a:t>Arrêt cardiaque</a:t>
            </a:r>
          </a:p>
          <a:p>
            <a:pPr lvl="1"/>
            <a:r>
              <a:rPr lang="fr-FR" dirty="0" smtClean="0"/>
              <a:t>Vigilance est normale</a:t>
            </a:r>
          </a:p>
          <a:p>
            <a:pPr lvl="2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r>
              <a:rPr lang="fr-FR" dirty="0"/>
              <a:t>é</a:t>
            </a:r>
            <a:r>
              <a:rPr lang="fr-FR" dirty="0" smtClean="0"/>
              <a:t>tiologique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Hospitalisation en réanimation médicale</a:t>
            </a:r>
          </a:p>
          <a:p>
            <a:r>
              <a:rPr lang="fr-FR" dirty="0" smtClean="0"/>
              <a:t>Sérothérapie</a:t>
            </a:r>
          </a:p>
          <a:p>
            <a:pPr lvl="1"/>
            <a:r>
              <a:rPr lang="fr-FR" dirty="0" smtClean="0"/>
              <a:t>Neutraliser la toxine circulante</a:t>
            </a:r>
          </a:p>
          <a:p>
            <a:pPr lvl="1"/>
            <a:r>
              <a:rPr lang="fr-FR" dirty="0" smtClean="0"/>
              <a:t>Sérum antitétanique hétérologue équin</a:t>
            </a:r>
          </a:p>
          <a:p>
            <a:pPr lvl="2"/>
            <a:r>
              <a:rPr lang="fr-FR" dirty="0" smtClean="0"/>
              <a:t>Risque de choc anaphylactique, accident sérique</a:t>
            </a:r>
          </a:p>
          <a:p>
            <a:pPr lvl="1"/>
            <a:r>
              <a:rPr lang="fr-FR" dirty="0" smtClean="0"/>
              <a:t>Méthode de </a:t>
            </a:r>
            <a:r>
              <a:rPr lang="fr-FR" dirty="0" err="1" smtClean="0"/>
              <a:t>Besredka</a:t>
            </a:r>
            <a:endParaRPr lang="fr-FR" dirty="0" smtClean="0"/>
          </a:p>
          <a:p>
            <a:pPr lvl="2"/>
            <a:r>
              <a:rPr lang="fr-FR" dirty="0" smtClean="0"/>
              <a:t>0,25 ml de sérum par voie sous-cutanée</a:t>
            </a:r>
          </a:p>
          <a:p>
            <a:pPr lvl="2"/>
            <a:r>
              <a:rPr lang="fr-FR" dirty="0" smtClean="0"/>
              <a:t>15 min </a:t>
            </a:r>
          </a:p>
          <a:p>
            <a:pPr lvl="2"/>
            <a:r>
              <a:rPr lang="fr-FR" dirty="0" smtClean="0"/>
              <a:t>0,25 ml de sérum par voie sous-cutanée</a:t>
            </a:r>
          </a:p>
          <a:p>
            <a:pPr lvl="2"/>
            <a:r>
              <a:rPr lang="fr-FR" dirty="0" smtClean="0"/>
              <a:t>15 min</a:t>
            </a:r>
          </a:p>
          <a:p>
            <a:pPr lvl="1"/>
            <a:r>
              <a:rPr lang="fr-FR" dirty="0" smtClean="0"/>
              <a:t>2.000 </a:t>
            </a:r>
            <a:r>
              <a:rPr lang="fr-FR" dirty="0" err="1" smtClean="0"/>
              <a:t>ui</a:t>
            </a:r>
            <a:r>
              <a:rPr lang="fr-FR" dirty="0" smtClean="0"/>
              <a:t> en IM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étiologique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Antibiothérapie</a:t>
            </a:r>
          </a:p>
          <a:p>
            <a:pPr lvl="1"/>
            <a:r>
              <a:rPr lang="fr-FR" dirty="0" smtClean="0"/>
              <a:t>Détruire les germes au niveau de la plaie</a:t>
            </a:r>
          </a:p>
          <a:p>
            <a:pPr lvl="1"/>
            <a:r>
              <a:rPr lang="fr-FR" dirty="0" smtClean="0"/>
              <a:t>Pénicilline G : 4 à 8 MU/jour</a:t>
            </a:r>
          </a:p>
          <a:p>
            <a:pPr lvl="1"/>
            <a:r>
              <a:rPr lang="fr-FR" dirty="0" smtClean="0"/>
              <a:t>Pendant 7 à 10 jours</a:t>
            </a:r>
          </a:p>
          <a:p>
            <a:r>
              <a:rPr lang="fr-FR" dirty="0" smtClean="0"/>
              <a:t>Traitement de la porte d’entrée</a:t>
            </a:r>
          </a:p>
          <a:p>
            <a:pPr lvl="1"/>
            <a:r>
              <a:rPr lang="fr-FR" dirty="0" smtClean="0"/>
              <a:t>Nettoyage et désinfection de la plaie</a:t>
            </a:r>
          </a:p>
          <a:p>
            <a:r>
              <a:rPr lang="fr-FR" dirty="0" smtClean="0"/>
              <a:t>Vaccination</a:t>
            </a:r>
          </a:p>
          <a:p>
            <a:pPr lvl="1"/>
            <a:r>
              <a:rPr lang="fr-FR" dirty="0" smtClean="0"/>
              <a:t>3 injections à 1 mois d’intervalle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symptomatique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Sédatifs et myorelaxants</a:t>
            </a:r>
          </a:p>
          <a:p>
            <a:pPr lvl="1"/>
            <a:r>
              <a:rPr lang="fr-FR" dirty="0" smtClean="0"/>
              <a:t>Diazépam : 3-5 mg/kg/j</a:t>
            </a:r>
          </a:p>
          <a:p>
            <a:pPr lvl="1"/>
            <a:r>
              <a:rPr lang="fr-FR" dirty="0" smtClean="0"/>
              <a:t>Agents curarisants</a:t>
            </a:r>
          </a:p>
          <a:p>
            <a:r>
              <a:rPr lang="fr-FR" dirty="0" smtClean="0"/>
              <a:t>Intubation</a:t>
            </a:r>
          </a:p>
          <a:p>
            <a:r>
              <a:rPr lang="fr-FR" dirty="0" err="1" smtClean="0"/>
              <a:t>Ventillation</a:t>
            </a:r>
            <a:r>
              <a:rPr lang="fr-FR" dirty="0" smtClean="0"/>
              <a:t> assistée</a:t>
            </a:r>
          </a:p>
          <a:p>
            <a:r>
              <a:rPr lang="fr-FR" dirty="0" smtClean="0"/>
              <a:t>Apports hydro-électrolytiques</a:t>
            </a:r>
          </a:p>
          <a:p>
            <a:r>
              <a:rPr lang="fr-FR" dirty="0" smtClean="0"/>
              <a:t>Apports nutritionnels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400</Words>
  <Application>Microsoft Office PowerPoint</Application>
  <PresentationFormat>Affichage à l'écran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Tétanos </vt:lpstr>
      <vt:lpstr>Introduction </vt:lpstr>
      <vt:lpstr>Epidémiologie </vt:lpstr>
      <vt:lpstr>Physiopathologie </vt:lpstr>
      <vt:lpstr>Clinique </vt:lpstr>
      <vt:lpstr>Clinique </vt:lpstr>
      <vt:lpstr>Traitement étiologique</vt:lpstr>
      <vt:lpstr>Traitement étiologique </vt:lpstr>
      <vt:lpstr>Traitement symptomatique</vt:lpstr>
      <vt:lpstr>Prévention </vt:lpstr>
      <vt:lpstr>Conduite à tenir devant une plaie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Tétanos </dc:title>
  <dc:creator>sam</dc:creator>
  <cp:lastModifiedBy>user</cp:lastModifiedBy>
  <cp:revision>17</cp:revision>
  <dcterms:created xsi:type="dcterms:W3CDTF">2015-01-14T20:43:26Z</dcterms:created>
  <dcterms:modified xsi:type="dcterms:W3CDTF">2015-01-15T10:43:41Z</dcterms:modified>
</cp:coreProperties>
</file>