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5976D8-5B19-4B3F-8F25-BBD9C19A63F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6753FC-6C25-48CE-9AC8-D466F32B401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8077200" cy="1673352"/>
          </a:xfrm>
        </p:spPr>
        <p:txBody>
          <a:bodyPr/>
          <a:lstStyle/>
          <a:p>
            <a:r>
              <a:rPr lang="fr-FR" dirty="0" smtClean="0"/>
              <a:t>Conduite à tenir devant une splénomégalie fébrile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358384"/>
            <a:ext cx="8077200" cy="1499616"/>
          </a:xfrm>
        </p:spPr>
        <p:txBody>
          <a:bodyPr/>
          <a:lstStyle/>
          <a:p>
            <a:r>
              <a:rPr lang="fr-FR" dirty="0" smtClean="0"/>
              <a:t>Dr  K.Charaoui</a:t>
            </a:r>
          </a:p>
          <a:p>
            <a:r>
              <a:rPr lang="fr-FR" dirty="0" smtClean="0"/>
              <a:t>Service des maladies infectieuses CHUC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L’examen clinique: </a:t>
            </a:r>
          </a:p>
          <a:p>
            <a:r>
              <a:rPr lang="fr-FR" dirty="0" smtClean="0"/>
              <a:t>Signes infectieux: fièvre, frissons, altération de l’état général</a:t>
            </a:r>
          </a:p>
          <a:p>
            <a:r>
              <a:rPr lang="fr-FR" dirty="0" smtClean="0"/>
              <a:t>Signes d’hypertension portale: ascite, HPM, circulation veineuse collatérale</a:t>
            </a:r>
          </a:p>
          <a:p>
            <a:r>
              <a:rPr lang="fr-FR" dirty="0" smtClean="0"/>
              <a:t>La présence d’ADP oriente vers une virose ou une hémopathie </a:t>
            </a:r>
          </a:p>
          <a:p>
            <a:r>
              <a:rPr lang="fr-FR" dirty="0" smtClean="0"/>
              <a:t>Rechercher un ictère qui oriente vers une hépathopathie ou une hémolyse</a:t>
            </a:r>
          </a:p>
          <a:p>
            <a:r>
              <a:rPr lang="fr-FR" dirty="0" smtClean="0"/>
              <a:t>Rechercher un purpura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Prescription des examens complémentaires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De première intention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Si fièvre et frissons ou suspicion d’endocardite faire des hémocultures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Si suspicion de paludisme faire frottis et goutte </a:t>
            </a:r>
            <a:r>
              <a:rPr lang="fr-FR" dirty="0" err="1" smtClean="0"/>
              <a:t>epaisse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un hémogramme avec numération des réticulocytes, étude morphologique </a:t>
            </a:r>
            <a:r>
              <a:rPr lang="fr-FR" dirty="0" smtClean="0"/>
              <a:t>des globules </a:t>
            </a:r>
            <a:r>
              <a:rPr lang="fr-FR" dirty="0" smtClean="0"/>
              <a:t>rouges, et un test de </a:t>
            </a:r>
            <a:r>
              <a:rPr lang="fr-FR" dirty="0" err="1" smtClean="0"/>
              <a:t>Coombs</a:t>
            </a:r>
            <a:r>
              <a:rPr lang="fr-FR" dirty="0" smtClean="0"/>
              <a:t> direct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une étude de la fonction </a:t>
            </a:r>
            <a:r>
              <a:rPr lang="fr-FR" dirty="0" smtClean="0"/>
              <a:t>hépatique: </a:t>
            </a:r>
            <a:r>
              <a:rPr lang="fr-FR" dirty="0" err="1" smtClean="0"/>
              <a:t>gGT</a:t>
            </a:r>
            <a:r>
              <a:rPr lang="fr-FR" dirty="0" smtClean="0"/>
              <a:t>, transaminases, phosphatases </a:t>
            </a:r>
            <a:r>
              <a:rPr lang="fr-FR" dirty="0" smtClean="0"/>
              <a:t>alcalines, taux </a:t>
            </a:r>
            <a:r>
              <a:rPr lang="fr-FR" dirty="0" smtClean="0"/>
              <a:t>de prothrombine, électrophorèse des protides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une recherche d’hémolyse (bilirubine totale et libre, haptoglobine)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recherche d’un syndrome inflammatoire (fibrinogène, CRP).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Prescriptions des examens complémentaires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SPM sans signes d’orientation: faire une ponction (cytologie) et/ou  biopsie de la moelle osseuse( histologie)</a:t>
            </a:r>
          </a:p>
          <a:p>
            <a:endParaRPr lang="fr-FR" dirty="0" smtClean="0"/>
          </a:p>
          <a:p>
            <a:r>
              <a:rPr lang="fr-FR" dirty="0" smtClean="0"/>
              <a:t>Si toutes les investigations sont négatives envisager une ponction  biopsie du foie</a:t>
            </a:r>
          </a:p>
          <a:p>
            <a:endParaRPr lang="fr-FR" dirty="0" smtClean="0"/>
          </a:p>
          <a:p>
            <a:r>
              <a:rPr lang="fr-FR" dirty="0" smtClean="0"/>
              <a:t>Si biopsie hépatique non concluante on pourra envisager une splénectomie à visée diagnostique selon le contexte clinique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étiologies </a:t>
            </a:r>
            <a:endParaRPr lang="fr-FR" dirty="0"/>
          </a:p>
        </p:txBody>
      </p:sp>
      <p:pic>
        <p:nvPicPr>
          <p:cNvPr id="4" name="Espace réservé du contenu 3" descr="Screenshot-2017-11-13 Item 332 Orientation diagnostique devant une splénomégalie - cours pdf(2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9144000" cy="53578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étiologies </a:t>
            </a:r>
            <a:endParaRPr lang="fr-FR" dirty="0"/>
          </a:p>
        </p:txBody>
      </p:sp>
      <p:pic>
        <p:nvPicPr>
          <p:cNvPr id="5" name="Espace réservé du contenu 4" descr="Screenshot-2017-11-13 Item 332 Orientation diagnostique devant une splénomégalie - cours pdf(4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521495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étiologies </a:t>
            </a:r>
            <a:endParaRPr lang="fr-FR" dirty="0"/>
          </a:p>
        </p:txBody>
      </p:sp>
      <p:pic>
        <p:nvPicPr>
          <p:cNvPr id="6" name="Espace réservé du contenu 5" descr="Screenshot-2017-11-13 Item 332 Orientation diagnostique devant une splénomégalie - cours pdf(3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187" y="1801812"/>
            <a:ext cx="7667625" cy="4572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Problème de diagnostic étiologique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Problème thérapeutique surtout en cas de fièvre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Toute SPM est pathologique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Trois principales causes : infectieuses, hémopathies et les hypertensions portales</a:t>
            </a:r>
          </a:p>
          <a:p>
            <a:endParaRPr lang="fr-FR" dirty="0" smtClean="0"/>
          </a:p>
          <a:p>
            <a:r>
              <a:rPr lang="fr-FR" dirty="0" smtClean="0"/>
              <a:t>Le diagnostic d’une SPM est avant tout clinique et repose sur la palpation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anatomique </a:t>
            </a:r>
            <a:endParaRPr lang="fr-FR" dirty="0"/>
          </a:p>
        </p:txBody>
      </p:sp>
      <p:pic>
        <p:nvPicPr>
          <p:cNvPr id="4" name="Espace réservé du contenu 3" descr="Rapport_pancreas_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317" y="2056066"/>
            <a:ext cx="5079365" cy="406349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physiologique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Régulation </a:t>
            </a:r>
            <a:r>
              <a:rPr lang="fr-FR" dirty="0" smtClean="0"/>
              <a:t>du flux </a:t>
            </a:r>
            <a:r>
              <a:rPr lang="fr-FR" dirty="0" smtClean="0"/>
              <a:t>sanguin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</a:t>
            </a:r>
            <a:r>
              <a:rPr lang="fr-FR" dirty="0" smtClean="0"/>
              <a:t>tockage </a:t>
            </a:r>
            <a:r>
              <a:rPr lang="fr-FR" dirty="0" smtClean="0"/>
              <a:t>(elle contient </a:t>
            </a:r>
            <a:r>
              <a:rPr lang="fr-FR" dirty="0" smtClean="0"/>
              <a:t>environ 30 </a:t>
            </a:r>
            <a:r>
              <a:rPr lang="fr-FR" dirty="0" smtClean="0"/>
              <a:t>% de la masse plaquettaire de l’organisme)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Filtre/ </a:t>
            </a:r>
            <a:r>
              <a:rPr lang="fr-FR" dirty="0" smtClean="0"/>
              <a:t>les macrophages </a:t>
            </a:r>
            <a:r>
              <a:rPr lang="fr-FR" dirty="0" smtClean="0"/>
              <a:t>assurent l’élimination </a:t>
            </a:r>
            <a:r>
              <a:rPr lang="fr-FR" dirty="0" smtClean="0"/>
              <a:t>des hématies anormales, vieillies, ou contenant des inclusions (corps </a:t>
            </a:r>
            <a:r>
              <a:rPr lang="fr-FR" dirty="0" smtClean="0"/>
              <a:t>de </a:t>
            </a:r>
            <a:r>
              <a:rPr lang="fr-FR" dirty="0" err="1" smtClean="0"/>
              <a:t>Howell</a:t>
            </a:r>
            <a:r>
              <a:rPr lang="fr-FR" dirty="0" smtClean="0"/>
              <a:t>-Jolly</a:t>
            </a:r>
            <a:r>
              <a:rPr lang="fr-FR" dirty="0" smtClean="0"/>
              <a:t>, parasites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Fonction </a:t>
            </a:r>
            <a:r>
              <a:rPr lang="fr-FR" dirty="0" smtClean="0"/>
              <a:t>immunitaire impliquant des cellules</a:t>
            </a:r>
          </a:p>
          <a:p>
            <a:pPr>
              <a:buNone/>
            </a:pPr>
            <a:r>
              <a:rPr lang="fr-FR" dirty="0" smtClean="0"/>
              <a:t>    lymphoïdes </a:t>
            </a:r>
            <a:r>
              <a:rPr lang="fr-FR" dirty="0" smtClean="0"/>
              <a:t>et des macrophages, avec production d’anticorps (surtout </a:t>
            </a:r>
            <a:r>
              <a:rPr lang="fr-FR" dirty="0" smtClean="0"/>
              <a:t>immunoglobulines M </a:t>
            </a:r>
            <a:r>
              <a:rPr lang="fr-FR" dirty="0" smtClean="0"/>
              <a:t>[</a:t>
            </a:r>
            <a:r>
              <a:rPr lang="fr-FR" dirty="0" err="1" smtClean="0"/>
              <a:t>IgM</a:t>
            </a:r>
            <a:r>
              <a:rPr lang="fr-FR" dirty="0" smtClean="0"/>
              <a:t>] et anticorps dirigés contre des bactéries </a:t>
            </a:r>
            <a:r>
              <a:rPr lang="fr-FR" dirty="0" smtClean="0"/>
              <a:t>encapsulées : pneumo et </a:t>
            </a:r>
            <a:r>
              <a:rPr lang="fr-FR" dirty="0" err="1" smtClean="0"/>
              <a:t>meningo</a:t>
            </a:r>
            <a:r>
              <a:rPr lang="fr-FR" dirty="0" smtClean="0"/>
              <a:t>).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Circonstances de </a:t>
            </a:r>
            <a:r>
              <a:rPr lang="fr-FR" dirty="0" err="1" smtClean="0"/>
              <a:t>decouverte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Fortuite: le plus souvent</a:t>
            </a:r>
          </a:p>
          <a:p>
            <a:pPr>
              <a:buNone/>
            </a:pPr>
            <a:r>
              <a:rPr lang="fr-FR" dirty="0" smtClean="0"/>
              <a:t>         1- examen clinique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2-imagerie: échographie, scanner abdominal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Splénomégalies symptomatiques : rarement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1- Douleurs</a:t>
            </a:r>
            <a:r>
              <a:rPr lang="fr-FR" dirty="0" smtClean="0"/>
              <a:t>, pesanteur de l’hypochondre gauche </a:t>
            </a:r>
            <a:r>
              <a:rPr lang="fr-FR" dirty="0" smtClean="0"/>
              <a:t/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2-Symptômes </a:t>
            </a:r>
            <a:r>
              <a:rPr lang="fr-FR" dirty="0" smtClean="0"/>
              <a:t>de la pathologie causale : fièvre, </a:t>
            </a:r>
            <a:r>
              <a:rPr lang="fr-FR" dirty="0" smtClean="0"/>
              <a:t>ictère, </a:t>
            </a:r>
            <a:r>
              <a:rPr lang="fr-FR" dirty="0" smtClean="0"/>
              <a:t>hépatomégalie, adénopathies </a:t>
            </a:r>
            <a:r>
              <a:rPr lang="fr-FR" dirty="0" smtClean="0"/>
              <a:t/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3-Complications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Hypersplénisme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Infarctus splénique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</a:t>
            </a:r>
            <a:r>
              <a:rPr lang="fr-FR" dirty="0" smtClean="0"/>
              <a:t>rupture spléniques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positif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Malade en décubitus dorsal, tête à l’horizontal, jambes demi fléchies</a:t>
            </a:r>
          </a:p>
          <a:p>
            <a:r>
              <a:rPr lang="fr-FR" dirty="0" smtClean="0"/>
              <a:t>L’ Examinateur à droite du patient</a:t>
            </a:r>
          </a:p>
          <a:p>
            <a:r>
              <a:rPr lang="fr-FR" dirty="0" smtClean="0"/>
              <a:t>La rate est palpée à la main droite posée à plat en oblique</a:t>
            </a:r>
          </a:p>
          <a:p>
            <a:r>
              <a:rPr lang="fr-FR" dirty="0" smtClean="0"/>
              <a:t>Le patient respire profondément</a:t>
            </a:r>
          </a:p>
          <a:p>
            <a:r>
              <a:rPr lang="fr-FR" dirty="0" smtClean="0"/>
              <a:t>Le bord  inférieur de la rate, recherché depuis la fosse iliaque gauche en remontant vers le rebord costal gauche, vient toucher la pulpe des doigts sous forme d’une masse mobile à la respiration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positif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Classification de la SPM</a:t>
            </a:r>
          </a:p>
          <a:p>
            <a:r>
              <a:rPr lang="fr-FR" b="1" dirty="0" smtClean="0"/>
              <a:t>Stade 1</a:t>
            </a:r>
            <a:r>
              <a:rPr lang="fr-FR" dirty="0" smtClean="0"/>
              <a:t>: rate palpable uniquement en inspiration profonde</a:t>
            </a:r>
          </a:p>
          <a:p>
            <a:r>
              <a:rPr lang="fr-FR" b="1" dirty="0" smtClean="0"/>
              <a:t>Stade 2</a:t>
            </a:r>
            <a:r>
              <a:rPr lang="fr-FR" dirty="0" smtClean="0"/>
              <a:t>: rate palpable en respiration normale sur la ligne mamelonnaire gauche ne dépassant pas une horizontale passant par l’ombilic</a:t>
            </a:r>
          </a:p>
          <a:p>
            <a:r>
              <a:rPr lang="fr-FR" b="1" dirty="0" smtClean="0"/>
              <a:t>Stade 3</a:t>
            </a:r>
            <a:r>
              <a:rPr lang="fr-FR" dirty="0" smtClean="0"/>
              <a:t>: rate palpable atteint la ligne horizontale passant par l’ombilic</a:t>
            </a:r>
          </a:p>
          <a:p>
            <a:r>
              <a:rPr lang="fr-FR" b="1" dirty="0" smtClean="0"/>
              <a:t>Stade 4</a:t>
            </a:r>
            <a:r>
              <a:rPr lang="fr-FR" dirty="0" smtClean="0"/>
              <a:t>: rate palpable atteint la ligne horizontale passant par les épines iliaques </a:t>
            </a:r>
            <a:r>
              <a:rPr lang="fr-FR" dirty="0" err="1" smtClean="0"/>
              <a:t>antéro</a:t>
            </a:r>
            <a:r>
              <a:rPr lang="fr-FR" dirty="0" smtClean="0"/>
              <a:t>-supérieures</a:t>
            </a:r>
          </a:p>
          <a:p>
            <a:r>
              <a:rPr lang="fr-FR" b="1" dirty="0" smtClean="0"/>
              <a:t>Stade 5</a:t>
            </a:r>
            <a:r>
              <a:rPr lang="fr-FR" dirty="0" smtClean="0"/>
              <a:t>: rate plongée dans la fosse iliaque gauche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positif </a:t>
            </a:r>
            <a:endParaRPr lang="fr-FR" dirty="0"/>
          </a:p>
        </p:txBody>
      </p:sp>
      <p:pic>
        <p:nvPicPr>
          <p:cNvPr id="4" name="Espace réservé du contenu 3" descr="b6930008-ad44-48ff-8bcf-f4e69776c14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643050"/>
            <a:ext cx="3357586" cy="52149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L’interrogatoire </a:t>
            </a:r>
          </a:p>
          <a:p>
            <a:r>
              <a:rPr lang="fr-FR" dirty="0" smtClean="0"/>
              <a:t> </a:t>
            </a:r>
            <a:r>
              <a:rPr lang="fr-FR" dirty="0" smtClean="0"/>
              <a:t>l’âge du </a:t>
            </a:r>
            <a:r>
              <a:rPr lang="fr-FR" dirty="0" smtClean="0"/>
              <a:t>patient</a:t>
            </a:r>
          </a:p>
          <a:p>
            <a:r>
              <a:rPr lang="fr-FR" dirty="0" smtClean="0"/>
              <a:t>Antécédents personnels et familiaux</a:t>
            </a:r>
          </a:p>
          <a:p>
            <a:r>
              <a:rPr lang="fr-FR" dirty="0" smtClean="0"/>
              <a:t>Notion de </a:t>
            </a:r>
            <a:r>
              <a:rPr lang="fr-FR" dirty="0" smtClean="0"/>
              <a:t>séjours en pays d’endémie parasitaire (paludisme, leishmaniose</a:t>
            </a:r>
            <a:r>
              <a:rPr lang="fr-FR" dirty="0" smtClean="0"/>
              <a:t>)</a:t>
            </a:r>
          </a:p>
          <a:p>
            <a:r>
              <a:rPr lang="fr-FR" dirty="0" smtClean="0"/>
              <a:t>Facteurs  </a:t>
            </a:r>
            <a:r>
              <a:rPr lang="fr-FR" dirty="0" smtClean="0"/>
              <a:t>de risque pour le </a:t>
            </a:r>
            <a:r>
              <a:rPr lang="fr-FR" dirty="0" smtClean="0"/>
              <a:t>VIH</a:t>
            </a:r>
          </a:p>
          <a:p>
            <a:r>
              <a:rPr lang="fr-FR" dirty="0" smtClean="0"/>
              <a:t>Histoire de la maladie actuelle et chronologie</a:t>
            </a:r>
          </a:p>
          <a:p>
            <a:r>
              <a:rPr lang="fr-FR" dirty="0" smtClean="0"/>
              <a:t>Notion d’éthylisme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117</TotalTime>
  <Words>575</Words>
  <Application>Microsoft Office PowerPoint</Application>
  <PresentationFormat>Affichage à l'écran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Module</vt:lpstr>
      <vt:lpstr>Conduite à tenir devant une splénomégalie fébrile </vt:lpstr>
      <vt:lpstr>Introduction </vt:lpstr>
      <vt:lpstr>Rappel anatomique </vt:lpstr>
      <vt:lpstr>Rappel physiologique </vt:lpstr>
      <vt:lpstr>Circonstances de decouverte</vt:lpstr>
      <vt:lpstr>Diagnostic positif </vt:lpstr>
      <vt:lpstr>Diagnostic positif</vt:lpstr>
      <vt:lpstr>Diagnostic positif </vt:lpstr>
      <vt:lpstr>Démarche clinique</vt:lpstr>
      <vt:lpstr>Démarche clinique </vt:lpstr>
      <vt:lpstr>Prescription des examens complémentaires 1</vt:lpstr>
      <vt:lpstr>Prescriptions des examens complémentaires 2</vt:lpstr>
      <vt:lpstr>Principales étiologies </vt:lpstr>
      <vt:lpstr>Principales étiologies </vt:lpstr>
      <vt:lpstr>Principales étiologies 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Conduite à tenir devant une splénomégalie fébrile</dc:title>
  <dc:creator>Sam</dc:creator>
  <cp:lastModifiedBy>Sam</cp:lastModifiedBy>
  <cp:revision>3</cp:revision>
  <dcterms:created xsi:type="dcterms:W3CDTF">2017-11-13T20:54:46Z</dcterms:created>
  <dcterms:modified xsi:type="dcterms:W3CDTF">2017-11-13T22:52:31Z</dcterms:modified>
</cp:coreProperties>
</file>