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5" r:id="rId8"/>
    <p:sldId id="287" r:id="rId9"/>
    <p:sldId id="267" r:id="rId10"/>
    <p:sldId id="289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59ED2D-313B-4830-8019-7DB58A5826B9}" type="datetimeFigureOut">
              <a:rPr lang="fr-FR" smtClean="0"/>
              <a:pPr/>
              <a:t>30/11/2021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F666AC-EAD8-47FB-B658-F18AE2DC9D3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1500174"/>
            <a:ext cx="7406640" cy="1472184"/>
          </a:xfrm>
        </p:spPr>
        <p:txBody>
          <a:bodyPr/>
          <a:lstStyle/>
          <a:p>
            <a:r>
              <a:rPr lang="fr-FR" dirty="0" smtClean="0"/>
              <a:t>Règles de prescription des antibiotiques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4357694"/>
            <a:ext cx="7406640" cy="1752600"/>
          </a:xfrm>
        </p:spPr>
        <p:txBody>
          <a:bodyPr/>
          <a:lstStyle/>
          <a:p>
            <a:r>
              <a:rPr lang="fr-FR" dirty="0" smtClean="0"/>
              <a:t>CHARAOUI KHALIDA</a:t>
            </a:r>
          </a:p>
          <a:p>
            <a:r>
              <a:rPr lang="fr-FR" dirty="0" smtClean="0"/>
              <a:t>Faculté de médecine /Université Constantine 3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14678" y="0"/>
            <a:ext cx="304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Année universitaire 2020/2021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Antibiothérapie  prophylactique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Antibioprophylaxie ou antibiothérapie préventive ou prophylactique vise à </a:t>
            </a:r>
            <a:r>
              <a:rPr lang="fr-FR" b="1" u="sng" dirty="0" smtClean="0"/>
              <a:t>prévenir</a:t>
            </a:r>
            <a:r>
              <a:rPr lang="fr-FR" dirty="0" smtClean="0"/>
              <a:t> une infection dans des circonstances définies</a:t>
            </a:r>
          </a:p>
          <a:p>
            <a:pPr>
              <a:buNone/>
            </a:pPr>
            <a:r>
              <a:rPr lang="fr-FR" dirty="0" smtClean="0"/>
              <a:t>Exemple : antibioprophylaxie ponctuelle pour prévenir l’infection post-opératoire, l’endocardite bactérienne…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Prélèvements  microbiologiques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Systématiques avant toute antibiothérapie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Infection grave, Sepsis et choc septique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Hémocultures et autres prélèvements au niveau des sites infectés : urines, liquide cérébro-spinal, liquide articulaire…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Intérêt des prélèvements: affirmer l’infection, documenter l’infection, s’assurer de la sensibilité des antibiotiques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Prélèvements microbiologiques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Inutiles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 diagnostic de l’infection est clinique et aisé, exemple: la scarlatine, l’érysipèle, cystite aigüe simple…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sensibilité aux antibiotiques des bactéries responsables est prévisible exemple: pneumonie communautaire sans signes de gravité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antibiotique prescrire?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Le choix initial repose sur: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La/les bactérie (s) causale(s) documentées ou suspectées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Tenir compte du risque de résistance si infection liées aux soins ou antibiothérapie récente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Site de l’infection : concentration efficace au niveau du foyer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Patient : âge, immunodépression, maladies chroniques, grossesse, allergie, interactions médicamenteuses, voie d’administration…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antibiotique prescrire ?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Coût écologique : entre deux antibiotiques, choisir celui avec le spectre nécessaire et suffisant et non celui avec  le spectre le plus large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Coût économique : choisir l’antibiotique efficace le moins cher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Association d’antibiotiques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Indiquée dans trois cas:</a:t>
            </a:r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Élargir le spectre antibactérien </a:t>
            </a:r>
            <a:r>
              <a:rPr lang="fr-FR" dirty="0" smtClean="0"/>
              <a:t>: infections graves et/ou non documentées</a:t>
            </a:r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Augmenter la vitesse de bactéricidie </a:t>
            </a:r>
            <a:r>
              <a:rPr lang="fr-FR" dirty="0" smtClean="0"/>
              <a:t>d’un traitement en utilisant la synergie entre deux antibiotiques exemple: betalactamines avec aminosides / </a:t>
            </a:r>
            <a:r>
              <a:rPr lang="fr-FR" dirty="0" err="1" smtClean="0"/>
              <a:t>strepto</a:t>
            </a:r>
            <a:r>
              <a:rPr lang="fr-FR" dirty="0" smtClean="0"/>
              <a:t> et entérocoques</a:t>
            </a:r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Prévenir l’apparition des résistances </a:t>
            </a:r>
            <a:r>
              <a:rPr lang="fr-FR" dirty="0" smtClean="0"/>
              <a:t>qui peuvent survenir en cas de monothérapie </a:t>
            </a:r>
          </a:p>
          <a:p>
            <a:pPr>
              <a:buNone/>
            </a:pPr>
            <a:r>
              <a:rPr lang="fr-FR" dirty="0" smtClean="0"/>
              <a:t>   Exemple </a:t>
            </a:r>
            <a:r>
              <a:rPr lang="fr-FR" dirty="0" err="1" smtClean="0"/>
              <a:t>staph</a:t>
            </a:r>
            <a:r>
              <a:rPr lang="fr-FR" dirty="0" smtClean="0"/>
              <a:t> aureus, pas de monothérapie avec rifampicine, </a:t>
            </a:r>
            <a:r>
              <a:rPr lang="fr-FR" dirty="0" err="1" smtClean="0"/>
              <a:t>fluoroquinolone</a:t>
            </a:r>
            <a:r>
              <a:rPr lang="fr-FR" dirty="0" smtClean="0"/>
              <a:t> ou acide </a:t>
            </a:r>
            <a:r>
              <a:rPr lang="fr-FR" dirty="0" err="1" smtClean="0"/>
              <a:t>fucidique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Posologie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Dose quotidienne adaptée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Au  pathogène suspecté ou documenté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Au  site d’infection (dose élevée si mauvaise diffusion locale </a:t>
            </a:r>
            <a:r>
              <a:rPr lang="fr-FR" dirty="0" err="1" smtClean="0"/>
              <a:t>exp</a:t>
            </a:r>
            <a:r>
              <a:rPr lang="fr-FR" dirty="0" smtClean="0"/>
              <a:t> </a:t>
            </a:r>
            <a:r>
              <a:rPr lang="fr-FR" dirty="0" err="1" smtClean="0"/>
              <a:t>meningite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Au terrain 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Rythme d’administration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Caractéristiques pharmacocinétiques (demi-vie) et pharmacodynamiques de l’antibiotique</a:t>
            </a:r>
          </a:p>
          <a:p>
            <a:r>
              <a:rPr lang="fr-FR" b="1" dirty="0" smtClean="0"/>
              <a:t>Antibiotique  temps dépendant: </a:t>
            </a:r>
            <a:r>
              <a:rPr lang="fr-FR" dirty="0" smtClean="0"/>
              <a:t>Répartition en plusieurs fois sur 24 heures de la dose totale</a:t>
            </a:r>
            <a:endParaRPr lang="fr-FR" b="1" dirty="0" smtClean="0"/>
          </a:p>
          <a:p>
            <a:r>
              <a:rPr lang="fr-FR" b="1" dirty="0" smtClean="0"/>
              <a:t>Antibiotique  concentration dépendant : </a:t>
            </a:r>
            <a:r>
              <a:rPr lang="fr-FR" dirty="0" smtClean="0"/>
              <a:t>Doses plus importantes et plus espacées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 d’administration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Dépend de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gravité de l’infection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La biodisponibilité des molécules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L’état du patient : vomissements, troubles de la vigilance</a:t>
            </a:r>
          </a:p>
          <a:p>
            <a:r>
              <a:rPr lang="fr-FR" dirty="0" smtClean="0"/>
              <a:t>La voie d’administration est: </a:t>
            </a:r>
          </a:p>
          <a:p>
            <a:r>
              <a:rPr lang="fr-FR" dirty="0" smtClean="0"/>
              <a:t>Orale chaque fois que possible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 d’administration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Intraveineuse dans: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infections graves (sepsis, choc septique) à la phase initiale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Si posologie élevée est nécessaire et malaisée à administrer par voie orale </a:t>
            </a:r>
            <a:r>
              <a:rPr lang="fr-FR" dirty="0" err="1" smtClean="0"/>
              <a:t>exp</a:t>
            </a:r>
            <a:r>
              <a:rPr lang="fr-FR" dirty="0" smtClean="0"/>
              <a:t>: méningites, endocardites…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Antibiotiques à biodisponibilité faible ou nulle (</a:t>
            </a:r>
            <a:r>
              <a:rPr lang="fr-FR" dirty="0" err="1" smtClean="0"/>
              <a:t>glycopeptides</a:t>
            </a:r>
            <a:r>
              <a:rPr lang="fr-FR" dirty="0" smtClean="0"/>
              <a:t>, aminosides…)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Voie orale impossible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Savoir évaluer la pertinence d’une prescription d’antibiotique</a:t>
            </a:r>
          </a:p>
          <a:p>
            <a:r>
              <a:rPr lang="fr-FR" dirty="0" smtClean="0"/>
              <a:t>Savoir exposer les enjeux d’une utilisation des antibiotiques non conformes aux recommandations  de bonne pratique clinique</a:t>
            </a:r>
          </a:p>
          <a:p>
            <a:r>
              <a:rPr lang="fr-FR" dirty="0" smtClean="0"/>
              <a:t>Savoir préciser les critères de choix d’une antibiothérapie </a:t>
            </a:r>
            <a:r>
              <a:rPr lang="fr-FR" b="1" dirty="0" smtClean="0"/>
              <a:t>probabiliste</a:t>
            </a:r>
          </a:p>
          <a:p>
            <a:pPr>
              <a:buNone/>
            </a:pP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Voie d’administration 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Voie </a:t>
            </a:r>
            <a:r>
              <a:rPr lang="fr-FR" dirty="0" err="1" smtClean="0"/>
              <a:t>intra-musculaire</a:t>
            </a:r>
            <a:r>
              <a:rPr lang="fr-FR" dirty="0" smtClean="0"/>
              <a:t>: traitement en dose unique, contre indiquée si trouble de l’hémostase ou traitement anticoagulants</a:t>
            </a:r>
          </a:p>
          <a:p>
            <a:r>
              <a:rPr lang="fr-FR" dirty="0" smtClean="0"/>
              <a:t>Sous-cutanée: alternative en cas de voie intraveineuse impossible (</a:t>
            </a:r>
            <a:r>
              <a:rPr lang="fr-FR" dirty="0" err="1" smtClean="0"/>
              <a:t>ceftriaxone</a:t>
            </a:r>
            <a:r>
              <a:rPr lang="fr-FR" dirty="0" smtClean="0"/>
              <a:t> chez le sujet âgé) </a:t>
            </a:r>
          </a:p>
          <a:p>
            <a:r>
              <a:rPr lang="fr-FR" dirty="0" smtClean="0"/>
              <a:t>Vois locale: </a:t>
            </a:r>
            <a:r>
              <a:rPr lang="fr-FR" b="1" dirty="0" smtClean="0"/>
              <a:t>indication très limitée </a:t>
            </a:r>
            <a:r>
              <a:rPr lang="fr-FR" dirty="0" smtClean="0"/>
              <a:t>otites externes,  infections conjonctivales, infections du vagin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Recours à la chirurgie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Ponction ou drainage systématique de toute collection (les conditions locales empêchent l’action des antibiotiques à ce niveau)</a:t>
            </a:r>
          </a:p>
          <a:p>
            <a:r>
              <a:rPr lang="fr-FR" dirty="0" smtClean="0"/>
              <a:t>Exemple : péritonites, arthrite septique, pleurésie purulente, empyème cérébral…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Surveillance de l’efficacité du traitement antibiotique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Réévaluation régulière et précoce </a:t>
            </a:r>
          </a:p>
          <a:p>
            <a:r>
              <a:rPr lang="fr-FR" dirty="0" smtClean="0"/>
              <a:t>Systématique à 48-72 heures </a:t>
            </a:r>
          </a:p>
          <a:p>
            <a:r>
              <a:rPr lang="fr-FR" dirty="0" smtClean="0"/>
              <a:t>Clinique : régression de la  fièvre et autres signes en 36 à 48 heures en cas d’efficacité des antibiotiques</a:t>
            </a:r>
          </a:p>
          <a:p>
            <a:r>
              <a:rPr lang="fr-FR" dirty="0" smtClean="0"/>
              <a:t>Contrôle microbiologique </a:t>
            </a:r>
          </a:p>
          <a:p>
            <a:r>
              <a:rPr lang="fr-FR" dirty="0" smtClean="0"/>
              <a:t>Suivi biologique : régression du syndrome inflammatoire  </a:t>
            </a:r>
          </a:p>
          <a:p>
            <a:r>
              <a:rPr lang="fr-FR" dirty="0" smtClean="0"/>
              <a:t>Imagerie (décalée dans le temps)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Surveillance de la tolérance du traitement antibiotique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Spécifique du ou des antibiotiques utilisés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Adaptation du traitement antibiotique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Si traitement efficace avec infection documentée</a:t>
            </a:r>
          </a:p>
          <a:p>
            <a:r>
              <a:rPr lang="fr-FR" dirty="0" smtClean="0"/>
              <a:t>Passer  à un antibiotique aussi efficace à spectre plus étroit et moins coûteux avec une même tolérance </a:t>
            </a:r>
          </a:p>
          <a:p>
            <a:r>
              <a:rPr lang="fr-FR" dirty="0" smtClean="0"/>
              <a:t>Passer à une monothérapie </a:t>
            </a:r>
          </a:p>
          <a:p>
            <a:r>
              <a:rPr lang="fr-FR" dirty="0" smtClean="0"/>
              <a:t>Passer à la voie orale dés apyrexie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Adaptation du traitement antibiotique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Si inefficacité </a:t>
            </a:r>
          </a:p>
          <a:p>
            <a:r>
              <a:rPr lang="fr-FR" dirty="0" smtClean="0"/>
              <a:t>Absence d’amélioration ou aggravation ou extension après 48 à 72 heures de traitement antibiotique</a:t>
            </a:r>
          </a:p>
          <a:p>
            <a:r>
              <a:rPr lang="fr-FR" dirty="0" smtClean="0"/>
              <a:t>Envisager les causes d’échec suivantes: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Échec microbiologique </a:t>
            </a:r>
            <a:r>
              <a:rPr lang="fr-FR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Présence  d’une autre bactérie que celle visée, résistance d’emblée de la bactérie, acquisition d’une résistance en cours de traitement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Cause non infectieuse de la maladie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Causes d’échec d’un traitement antibiotique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Échec pharmacologique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Posologie insuffisante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Défaut d’observance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Défaut d’absorption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Interaction médicamenteuse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Diffusion insuffisante au site de l’infection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Cause d’échec d’un traitement antibiotique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Échec de stratégie </a:t>
            </a:r>
          </a:p>
          <a:p>
            <a:pPr>
              <a:buNone/>
            </a:pPr>
            <a:r>
              <a:rPr lang="fr-FR" dirty="0" smtClean="0"/>
              <a:t>Par défaut de traitement chirurgical devant l’existence d’un abcès ou collection non drainée </a:t>
            </a:r>
          </a:p>
          <a:p>
            <a:pPr>
              <a:buNone/>
            </a:pPr>
            <a:r>
              <a:rPr lang="fr-FR" dirty="0" smtClean="0"/>
              <a:t>Présence d’un corps étranger (matériel prothétique)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Durée du traitement antibiotique (1)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Une antibiothérapie ne doit pas être prolongée plus de 10 jours </a:t>
            </a:r>
          </a:p>
          <a:p>
            <a:r>
              <a:rPr lang="fr-FR" b="1" dirty="0" smtClean="0"/>
              <a:t>Une antibiothérapie de 7 jours suffit à traiter l’immense majorité des infections bactériennes</a:t>
            </a:r>
          </a:p>
          <a:p>
            <a:r>
              <a:rPr lang="fr-FR" b="1" dirty="0" smtClean="0"/>
              <a:t>L’antibiothérapie doit être prolongée dans certains cas comme la tuberculose, l’endocardite et les infections </a:t>
            </a:r>
            <a:r>
              <a:rPr lang="fr-FR" b="1" dirty="0" err="1" smtClean="0"/>
              <a:t>ostéo</a:t>
            </a:r>
            <a:r>
              <a:rPr lang="fr-FR" b="1" dirty="0" smtClean="0"/>
              <a:t>-articulaires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Durée du traitement antibiotique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Variable selon la bactérie, le site et le terrain</a:t>
            </a:r>
          </a:p>
          <a:p>
            <a:r>
              <a:rPr lang="fr-FR" dirty="0" smtClean="0"/>
              <a:t>Pour chaque infection, il existe des recommandations de durée de traitement</a:t>
            </a:r>
          </a:p>
          <a:p>
            <a:r>
              <a:rPr lang="fr-FR" dirty="0" smtClean="0"/>
              <a:t>La tendance actuelle est au raccourcissement de la durée  l’antibiothérapie</a:t>
            </a:r>
          </a:p>
          <a:p>
            <a:r>
              <a:rPr lang="fr-FR" dirty="0" smtClean="0"/>
              <a:t>Les prolongations injustifiées augmentent le risque de sélection de résistances bactériennes</a:t>
            </a:r>
          </a:p>
          <a:p>
            <a:r>
              <a:rPr lang="fr-FR" dirty="0" smtClean="0"/>
              <a:t>Prévoir d’emblée la date d’arrêt des antibiotiques</a:t>
            </a:r>
          </a:p>
          <a:p>
            <a:r>
              <a:rPr lang="fr-FR" dirty="0" smtClean="0"/>
              <a:t>L’antibiothérapie doit être maintenue à dose efficace pendant toute la durée du traitement (pas de posologies dégressives, pas d’arrêt progressif)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Savoir reconnaitre les principales situations cliniques nécessitant une documentation microbiologique</a:t>
            </a:r>
          </a:p>
          <a:p>
            <a:r>
              <a:rPr lang="fr-FR" dirty="0" smtClean="0"/>
              <a:t>Savoir reconnaitre les principales situations cliniques en infectiologie ne relevant pas d’une prescription d’antibiotiques</a:t>
            </a:r>
          </a:p>
          <a:p>
            <a:r>
              <a:rPr lang="fr-FR" dirty="0" smtClean="0"/>
              <a:t> Savoir réévaluer une antibiothérapie et analyser les causes d’échec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questions-clef avant toute prescription d’antibiotiques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S’agit-il d’une infection?</a:t>
            </a:r>
          </a:p>
          <a:p>
            <a:r>
              <a:rPr lang="fr-FR" dirty="0" smtClean="0"/>
              <a:t>Est-elle bactérienne?</a:t>
            </a:r>
          </a:p>
          <a:p>
            <a:r>
              <a:rPr lang="fr-FR" dirty="0" smtClean="0"/>
              <a:t>Où l’infection siège-t-elle?</a:t>
            </a:r>
          </a:p>
          <a:p>
            <a:r>
              <a:rPr lang="fr-FR" dirty="0" smtClean="0"/>
              <a:t>Quelles est la bactérie en cause?</a:t>
            </a:r>
          </a:p>
          <a:p>
            <a:r>
              <a:rPr lang="fr-FR" dirty="0" smtClean="0"/>
              <a:t>Sur quel terrain?</a:t>
            </a:r>
          </a:p>
          <a:p>
            <a:r>
              <a:rPr lang="fr-FR" dirty="0" smtClean="0"/>
              <a:t>Quels sont les coûts économiques et écologiques de l’antibiotique?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D’autres questions…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Faut-il faire un prélèvement microbiologique avant de commencer le traitement antibiotique?</a:t>
            </a:r>
          </a:p>
          <a:p>
            <a:r>
              <a:rPr lang="fr-FR" dirty="0" smtClean="0"/>
              <a:t>Faut-il faire une association d’antibiotiques? </a:t>
            </a:r>
          </a:p>
          <a:p>
            <a:r>
              <a:rPr lang="fr-FR" dirty="0" smtClean="0"/>
              <a:t>Faut-il un traitement chirurgical associé?</a:t>
            </a:r>
          </a:p>
          <a:p>
            <a:pPr>
              <a:buNone/>
            </a:pPr>
            <a:r>
              <a:rPr lang="fr-FR" dirty="0" smtClean="0"/>
              <a:t>(abcès, collections…)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Quand prescrire un antibiotique?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Infection dont l’origine bactérienne est probable ou documentée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Risques d’une prescription antibiotique inutile ou inappropriée 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Retard au diagnostic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Impact défavorable sur l’évolution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Effets indésirables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Émergence de résistance bactérienne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Surcoût 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286124"/>
            <a:ext cx="714373" cy="714373"/>
          </a:xfrm>
          <a:prstGeom prst="rect">
            <a:avLst/>
          </a:prstGeom>
        </p:spPr>
      </p:pic>
      <p:pic>
        <p:nvPicPr>
          <p:cNvPr id="6" name="Image 5" descr="téléchargement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785926"/>
            <a:ext cx="928685" cy="639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Pas d’antibiotiques dans les situations cliniques suivantes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Fièvre isolée de l’immunocompétent sans signes de gravité</a:t>
            </a:r>
          </a:p>
          <a:p>
            <a:r>
              <a:rPr lang="fr-FR" dirty="0" smtClean="0"/>
              <a:t>La plupart des infections ORL</a:t>
            </a:r>
          </a:p>
          <a:p>
            <a:r>
              <a:rPr lang="fr-FR" dirty="0" smtClean="0"/>
              <a:t>Infections respiratoires basses en dehors des pneumonies</a:t>
            </a:r>
          </a:p>
          <a:p>
            <a:r>
              <a:rPr lang="fr-FR" dirty="0" smtClean="0"/>
              <a:t>Situations de colonisations: plaies, escarres, bactériurie asymptomatique sauf grossesse ou avant chirurgie sur les voies urinaires</a:t>
            </a:r>
          </a:p>
          <a:p>
            <a:endParaRPr lang="fr-FR" dirty="0"/>
          </a:p>
        </p:txBody>
      </p:sp>
      <p:pic>
        <p:nvPicPr>
          <p:cNvPr id="5" name="Image 4" descr="téléchar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7358082" y="214290"/>
            <a:ext cx="857248" cy="857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types d’antibiothérapie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antibiothérapie curative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Antibiothérapie prophylactique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Antibiothérapie curative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Vise à </a:t>
            </a:r>
            <a:r>
              <a:rPr lang="fr-FR" b="1" u="sng" dirty="0" smtClean="0"/>
              <a:t>traiter</a:t>
            </a:r>
            <a:r>
              <a:rPr lang="fr-FR" dirty="0" smtClean="0"/>
              <a:t> une infection bactérienne </a:t>
            </a:r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Antibiothérapie probabiliste </a:t>
            </a:r>
            <a:r>
              <a:rPr lang="fr-FR" dirty="0" smtClean="0"/>
              <a:t>: infection bactérienne non documentée sur le plan microbiologique (prélèvements inutiles ou en attente)</a:t>
            </a:r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Antibiothérapie adaptée </a:t>
            </a:r>
            <a:r>
              <a:rPr lang="fr-FR" dirty="0" smtClean="0"/>
              <a:t>:       infection bactérienne documentée sur le plan microbiologique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5137</TotalTime>
  <Words>1157</Words>
  <Application>Microsoft Office PowerPoint</Application>
  <PresentationFormat>Affichage à l'écran (4:3)</PresentationFormat>
  <Paragraphs>162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Gill Sans MT</vt:lpstr>
      <vt:lpstr>Verdana</vt:lpstr>
      <vt:lpstr>Wingdings</vt:lpstr>
      <vt:lpstr>Wingdings 2</vt:lpstr>
      <vt:lpstr>Solstice</vt:lpstr>
      <vt:lpstr>Règles de prescription des antibiotiques </vt:lpstr>
      <vt:lpstr>Objectifs  (1)</vt:lpstr>
      <vt:lpstr>Objectifs (2)</vt:lpstr>
      <vt:lpstr>Les questions-clef avant toute prescription d’antibiotiques</vt:lpstr>
      <vt:lpstr>D’autres questions…</vt:lpstr>
      <vt:lpstr>Quand prescrire un antibiotique?</vt:lpstr>
      <vt:lpstr>Pas d’antibiotiques dans les situations cliniques suivantes </vt:lpstr>
      <vt:lpstr>Présentation PowerPoint</vt:lpstr>
      <vt:lpstr>Antibiothérapie curative </vt:lpstr>
      <vt:lpstr>Antibiothérapie  prophylactique</vt:lpstr>
      <vt:lpstr>Prélèvements  microbiologiques (1)</vt:lpstr>
      <vt:lpstr>Prélèvements microbiologiques (2)</vt:lpstr>
      <vt:lpstr>Quel antibiotique prescrire? (1)</vt:lpstr>
      <vt:lpstr>Quel antibiotique prescrire ? (2)</vt:lpstr>
      <vt:lpstr>Association d’antibiotiques</vt:lpstr>
      <vt:lpstr>Posologie </vt:lpstr>
      <vt:lpstr>Rythme d’administration </vt:lpstr>
      <vt:lpstr>Voie d’administration (1)</vt:lpstr>
      <vt:lpstr>Voie d’administration (2)</vt:lpstr>
      <vt:lpstr>Voie d’administration (3)</vt:lpstr>
      <vt:lpstr>Recours à la chirurgie </vt:lpstr>
      <vt:lpstr>Surveillance de l’efficacité du traitement antibiotique</vt:lpstr>
      <vt:lpstr>Surveillance de la tolérance du traitement antibiotique </vt:lpstr>
      <vt:lpstr>Adaptation du traitement antibiotique (1)</vt:lpstr>
      <vt:lpstr>Adaptation du traitement antibiotique (2)</vt:lpstr>
      <vt:lpstr>Causes d’échec d’un traitement antibiotique </vt:lpstr>
      <vt:lpstr>Cause d’échec d’un traitement antibiotique </vt:lpstr>
      <vt:lpstr>Durée du traitement antibiotique (1) </vt:lpstr>
      <vt:lpstr>Durée du traitement antibiotique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Règles de prescription des antibiotiques</dc:title>
  <dc:creator>User</dc:creator>
  <cp:lastModifiedBy>MicroSoft</cp:lastModifiedBy>
  <cp:revision>5</cp:revision>
  <dcterms:created xsi:type="dcterms:W3CDTF">2020-12-23T19:19:03Z</dcterms:created>
  <dcterms:modified xsi:type="dcterms:W3CDTF">2021-11-30T20:17:56Z</dcterms:modified>
</cp:coreProperties>
</file>