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78" r:id="rId11"/>
    <p:sldId id="266" r:id="rId12"/>
    <p:sldId id="265" r:id="rId13"/>
    <p:sldId id="267" r:id="rId14"/>
    <p:sldId id="268" r:id="rId15"/>
    <p:sldId id="272" r:id="rId16"/>
    <p:sldId id="293" r:id="rId17"/>
    <p:sldId id="285" r:id="rId18"/>
    <p:sldId id="286" r:id="rId19"/>
    <p:sldId id="282" r:id="rId20"/>
    <p:sldId id="284" r:id="rId21"/>
    <p:sldId id="283" r:id="rId22"/>
    <p:sldId id="287" r:id="rId23"/>
    <p:sldId id="295" r:id="rId24"/>
    <p:sldId id="288" r:id="rId25"/>
    <p:sldId id="289" r:id="rId26"/>
    <p:sldId id="290" r:id="rId27"/>
    <p:sldId id="291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803" autoAdjust="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87379-C1E2-4F45-9EC1-5988ED41ADF8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EAEA4-E0B9-4A4C-9CFC-E073D1D6FD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57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91EDD-4458-4481-8830-81C7731A50E9}" type="slidenum">
              <a:rPr lang="fr-FR"/>
              <a:pPr/>
              <a:t>23</a:t>
            </a:fld>
            <a:endParaRPr lang="fr-FR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AEF62A-EA4A-4AAA-B8AB-F55779E1C47F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F62A-EA4A-4AAA-B8AB-F55779E1C47F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F5AEF62A-EA4A-4AAA-B8AB-F55779E1C47F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F62A-EA4A-4AAA-B8AB-F55779E1C47F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AEF62A-EA4A-4AAA-B8AB-F55779E1C47F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F62A-EA4A-4AAA-B8AB-F55779E1C47F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F62A-EA4A-4AAA-B8AB-F55779E1C47F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F62A-EA4A-4AAA-B8AB-F55779E1C47F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AEF62A-EA4A-4AAA-B8AB-F55779E1C47F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F62A-EA4A-4AAA-B8AB-F55779E1C47F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F62A-EA4A-4AAA-B8AB-F55779E1C47F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5AEF62A-EA4A-4AAA-B8AB-F55779E1C47F}" type="datetimeFigureOut">
              <a:rPr lang="fr-FR" smtClean="0"/>
              <a:pPr/>
              <a:t>21/10/2020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5AD0669-D36D-4EC2-B18C-CB94D64C39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infections respiratoires basses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193392"/>
          </a:xfrm>
        </p:spPr>
        <p:txBody>
          <a:bodyPr>
            <a:normAutofit/>
          </a:bodyPr>
          <a:lstStyle/>
          <a:p>
            <a:r>
              <a:rPr lang="fr-FR" dirty="0" smtClean="0"/>
              <a:t>Dr </a:t>
            </a:r>
            <a:r>
              <a:rPr lang="fr-FR" dirty="0" err="1" smtClean="0"/>
              <a:t>charaoui</a:t>
            </a:r>
            <a:endParaRPr lang="fr-FR" dirty="0" smtClean="0"/>
          </a:p>
          <a:p>
            <a:r>
              <a:rPr lang="fr-FR" dirty="0" smtClean="0"/>
              <a:t>Dr </a:t>
            </a:r>
            <a:r>
              <a:rPr lang="fr-FR" dirty="0" err="1" smtClean="0"/>
              <a:t>A.Filali</a:t>
            </a:r>
            <a:r>
              <a:rPr lang="fr-FR" dirty="0" smtClean="0"/>
              <a:t> </a:t>
            </a:r>
          </a:p>
          <a:p>
            <a:r>
              <a:rPr lang="fr-FR" dirty="0" smtClean="0"/>
              <a:t>Service des maladies infectieuses </a:t>
            </a:r>
          </a:p>
          <a:p>
            <a:r>
              <a:rPr lang="fr-FR" dirty="0" smtClean="0"/>
              <a:t>Chu de Constantine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PNEUMONIE A LEGIONELLA PNEUMOPHILA</a:t>
            </a: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6897" y="2060847"/>
            <a:ext cx="4619606" cy="4395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Orientation </a:t>
            </a:r>
            <a:r>
              <a:rPr lang="fr-FR" dirty="0" err="1" smtClean="0"/>
              <a:t>etiologique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Contexte épidémiologique</a:t>
            </a:r>
          </a:p>
          <a:p>
            <a:r>
              <a:rPr lang="fr-FR" dirty="0" smtClean="0"/>
              <a:t>Circonstances de survenue</a:t>
            </a:r>
          </a:p>
          <a:p>
            <a:r>
              <a:rPr lang="fr-FR" dirty="0" smtClean="0"/>
              <a:t>Manifestations extra pulmonaires</a:t>
            </a:r>
          </a:p>
          <a:p>
            <a:r>
              <a:rPr lang="fr-FR" dirty="0" err="1" smtClean="0"/>
              <a:t>Sd</a:t>
            </a:r>
            <a:r>
              <a:rPr lang="fr-FR" dirty="0" smtClean="0"/>
              <a:t> de condensation/ râles bronchiques</a:t>
            </a:r>
          </a:p>
          <a:p>
            <a:r>
              <a:rPr lang="fr-FR" dirty="0" smtClean="0"/>
              <a:t>Type d’image radiologique</a:t>
            </a:r>
          </a:p>
          <a:p>
            <a:r>
              <a:rPr lang="fr-FR" dirty="0" smtClean="0"/>
              <a:t>Certains examens complémentaires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examens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Selon contexte </a:t>
            </a:r>
          </a:p>
          <a:p>
            <a:r>
              <a:rPr lang="fr-FR" dirty="0" smtClean="0"/>
              <a:t>TDM thoracique si doute dg</a:t>
            </a:r>
          </a:p>
          <a:p>
            <a:r>
              <a:rPr lang="fr-FR" dirty="0" smtClean="0"/>
              <a:t>FNS</a:t>
            </a:r>
          </a:p>
          <a:p>
            <a:r>
              <a:rPr lang="fr-FR" dirty="0" smtClean="0"/>
              <a:t>CRP</a:t>
            </a:r>
          </a:p>
          <a:p>
            <a:r>
              <a:rPr lang="fr-FR" dirty="0" smtClean="0"/>
              <a:t>ECBC  (PAC hospitalisées)</a:t>
            </a:r>
          </a:p>
          <a:p>
            <a:r>
              <a:rPr lang="fr-FR" dirty="0" smtClean="0"/>
              <a:t>HMC </a:t>
            </a:r>
          </a:p>
          <a:p>
            <a:r>
              <a:rPr lang="fr-FR" dirty="0" smtClean="0"/>
              <a:t>Ag solubles de pneumo et de legionella pneumophila </a:t>
            </a:r>
          </a:p>
          <a:p>
            <a:r>
              <a:rPr lang="fr-FR" dirty="0" smtClean="0"/>
              <a:t>Sérologies diverses selon contexte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Indication des explorations microbiologiques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857364"/>
          <a:ext cx="7239000" cy="450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0902">
                <a:tc>
                  <a:txBody>
                    <a:bodyPr/>
                    <a:lstStyle/>
                    <a:p>
                      <a:r>
                        <a:rPr lang="fr-FR" dirty="0" smtClean="0"/>
                        <a:t>PAC ambulatoire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Pas de bilan microbiologique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4846">
                <a:tc>
                  <a:txBody>
                    <a:bodyPr/>
                    <a:lstStyle/>
                    <a:p>
                      <a:r>
                        <a:rPr lang="fr-FR" dirty="0" smtClean="0"/>
                        <a:t>Hospitalisation en médecine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HMC ,</a:t>
                      </a:r>
                      <a:r>
                        <a:rPr lang="fr-FR" baseline="0" dirty="0" smtClean="0"/>
                        <a:t> ECBC,  Antigènurie legionella si contexte 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4846">
                <a:tc>
                  <a:txBody>
                    <a:bodyPr/>
                    <a:lstStyle/>
                    <a:p>
                      <a:r>
                        <a:rPr lang="fr-FR" dirty="0" smtClean="0"/>
                        <a:t>Réanimation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HMC,</a:t>
                      </a:r>
                      <a:r>
                        <a:rPr lang="fr-FR" baseline="0" dirty="0" smtClean="0"/>
                        <a:t> ECBC, Ag pneumo et legionella pneumophila 1 </a:t>
                      </a:r>
                    </a:p>
                    <a:p>
                      <a:r>
                        <a:rPr lang="fr-FR" baseline="0" dirty="0" smtClean="0"/>
                        <a:t>Prélèvement distal protégé</a:t>
                      </a:r>
                    </a:p>
                    <a:p>
                      <a:r>
                        <a:rPr lang="fr-FR" baseline="0" dirty="0" smtClean="0"/>
                        <a:t>Lavage broncho-alvéolaire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 </a:t>
            </a:r>
            <a:r>
              <a:rPr lang="fr-FR" dirty="0" err="1" smtClean="0"/>
              <a:t>differentiel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Tuberculose </a:t>
            </a:r>
          </a:p>
          <a:p>
            <a:r>
              <a:rPr lang="fr-FR" dirty="0" smtClean="0"/>
              <a:t>Embolie pulmonaire</a:t>
            </a:r>
          </a:p>
          <a:p>
            <a:r>
              <a:rPr lang="fr-FR" dirty="0" smtClean="0"/>
              <a:t>Insuffisance cardiaque</a:t>
            </a:r>
          </a:p>
          <a:p>
            <a:r>
              <a:rPr lang="fr-FR" dirty="0" smtClean="0"/>
              <a:t>Néoplasie pulmonaire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Antibiotherapie</a:t>
            </a:r>
            <a:r>
              <a:rPr lang="fr-FR" dirty="0" smtClean="0"/>
              <a:t> probabilistes des </a:t>
            </a:r>
            <a:r>
              <a:rPr lang="fr-FR" dirty="0" err="1" smtClean="0"/>
              <a:t>pac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Espace réservé du contenu 3" descr="criteres-d-hospitalisation-d-une-pac-afssaps-2010-criteres-d-hospitalisation-d-une-pac-afssaps-201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5163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Score simplifié crb65</a:t>
            </a:r>
            <a:br>
              <a:rPr lang="fr-FR" dirty="0" smtClean="0"/>
            </a:br>
            <a:r>
              <a:rPr lang="fr-FR" dirty="0" smtClean="0"/>
              <a:t>0 critères </a:t>
            </a:r>
            <a:r>
              <a:rPr lang="fr-FR" dirty="0" smtClean="0">
                <a:sym typeface="Symbol"/>
              </a:rPr>
              <a:t> </a:t>
            </a:r>
            <a:r>
              <a:rPr lang="fr-FR" dirty="0" err="1" smtClean="0">
                <a:sym typeface="Symbol"/>
              </a:rPr>
              <a:t>trt</a:t>
            </a:r>
            <a:r>
              <a:rPr lang="fr-FR" dirty="0" smtClean="0">
                <a:sym typeface="Symbol"/>
              </a:rPr>
              <a:t> ambulatoire</a:t>
            </a:r>
            <a:br>
              <a:rPr lang="fr-FR" dirty="0" smtClean="0">
                <a:sym typeface="Symbol"/>
              </a:rPr>
            </a:br>
            <a:r>
              <a:rPr lang="fr-FR" dirty="0" smtClean="0">
                <a:latin typeface="Georgia"/>
                <a:sym typeface="Symbol"/>
              </a:rPr>
              <a:t>≥1 critère hôpital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2363311"/>
          <a:ext cx="7239000" cy="3247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7691">
                <a:tc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confusion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460">
                <a:tc>
                  <a:txBody>
                    <a:bodyPr/>
                    <a:lstStyle/>
                    <a:p>
                      <a:r>
                        <a:rPr lang="fr-FR" dirty="0" smtClean="0"/>
                        <a:t>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Respiratory</a:t>
                      </a:r>
                      <a:r>
                        <a:rPr lang="fr-FR" dirty="0" smtClean="0"/>
                        <a:t> rate</a:t>
                      </a:r>
                    </a:p>
                    <a:p>
                      <a:r>
                        <a:rPr lang="fr-FR" dirty="0" smtClean="0"/>
                        <a:t>(fréquence </a:t>
                      </a:r>
                      <a:r>
                        <a:rPr lang="fr-FR" dirty="0" err="1" smtClean="0"/>
                        <a:t>respirat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Georgia"/>
                        </a:rPr>
                        <a:t>≥ 30/ min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460"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Blood pressure(</a:t>
                      </a:r>
                      <a:r>
                        <a:rPr lang="fr-FR" baseline="0" dirty="0" smtClean="0"/>
                        <a:t> PA)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Symbol"/>
                        </a:rPr>
                        <a:t> S 90 </a:t>
                      </a:r>
                      <a:r>
                        <a:rPr lang="fr-FR" dirty="0" err="1" smtClean="0">
                          <a:sym typeface="Symbol"/>
                        </a:rPr>
                        <a:t>mmhg</a:t>
                      </a:r>
                      <a:endParaRPr lang="fr-FR" dirty="0" smtClean="0">
                        <a:sym typeface="Symbol"/>
                      </a:endParaRPr>
                    </a:p>
                    <a:p>
                      <a:r>
                        <a:rPr lang="fr-FR" dirty="0" smtClean="0">
                          <a:sym typeface="Symbol"/>
                        </a:rPr>
                        <a:t> D 60mmhg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1211">
                <a:tc>
                  <a:txBody>
                    <a:bodyPr/>
                    <a:lstStyle/>
                    <a:p>
                      <a:r>
                        <a:rPr lang="fr-FR" dirty="0" smtClean="0"/>
                        <a:t>65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Age </a:t>
                      </a:r>
                      <a:r>
                        <a:rPr lang="fr-FR" dirty="0" smtClean="0">
                          <a:sym typeface="Symbol"/>
                        </a:rPr>
                        <a:t> 65 ans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Traitement des </a:t>
            </a:r>
            <a:r>
              <a:rPr lang="fr-FR" dirty="0" err="1" smtClean="0"/>
              <a:t>pac</a:t>
            </a:r>
            <a:r>
              <a:rPr lang="fr-FR" dirty="0" smtClean="0"/>
              <a:t> ambulatoires </a:t>
            </a:r>
            <a:endParaRPr lang="fr-FR" dirty="0"/>
          </a:p>
        </p:txBody>
      </p:sp>
      <p:pic>
        <p:nvPicPr>
          <p:cNvPr id="4" name="Espace réservé du contenu 3" descr="pec-atb-pac-ambulatoire-afssaps-201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71612"/>
            <a:ext cx="9144000" cy="52863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Trt</a:t>
            </a:r>
            <a:r>
              <a:rPr lang="fr-FR" dirty="0" smtClean="0"/>
              <a:t>   des </a:t>
            </a:r>
            <a:r>
              <a:rPr lang="fr-FR" dirty="0" err="1" smtClean="0"/>
              <a:t>pac</a:t>
            </a:r>
            <a:r>
              <a:rPr lang="fr-FR" dirty="0" smtClean="0"/>
              <a:t> ambulatoires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Repos au lit </a:t>
            </a:r>
          </a:p>
          <a:p>
            <a:r>
              <a:rPr lang="fr-FR" dirty="0" smtClean="0"/>
              <a:t>Arrêt de travail</a:t>
            </a:r>
          </a:p>
          <a:p>
            <a:r>
              <a:rPr lang="fr-FR" dirty="0" smtClean="0"/>
              <a:t>Arrêt définitif de tabac 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Réévaluation à 48-72h </a:t>
            </a:r>
          </a:p>
          <a:p>
            <a:pPr lvl="1"/>
            <a:r>
              <a:rPr lang="fr-FR" b="1" dirty="0" err="1" smtClean="0">
                <a:solidFill>
                  <a:srgbClr val="FF0000"/>
                </a:solidFill>
              </a:rPr>
              <a:t>Rx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Thorac</a:t>
            </a:r>
            <a:r>
              <a:rPr lang="fr-FR" b="1" dirty="0" smtClean="0">
                <a:solidFill>
                  <a:srgbClr val="FF0000"/>
                </a:solidFill>
              </a:rPr>
              <a:t> F/P 2 mois après guérison clinique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Durée de TTT 7 à 10 jours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Vaccination anti pneumo et antigrippal pour les sujets à risque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Bronchites aigues de l’adulte sain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Très fréquentes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Essentiellement d’origine virale</a:t>
            </a:r>
          </a:p>
          <a:p>
            <a:r>
              <a:rPr lang="fr-FR" dirty="0" smtClean="0"/>
              <a:t>Inflammation aigue des bronches et des bronchioles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Le diagnostic est clinique +++</a:t>
            </a:r>
          </a:p>
          <a:p>
            <a:r>
              <a:rPr lang="fr-FR" dirty="0" smtClean="0"/>
              <a:t>Toux souvent sèche au début + douleurs thoraciques  à type de brulures + expectoration muqueuse, parfois purulente </a:t>
            </a:r>
          </a:p>
          <a:p>
            <a:r>
              <a:rPr lang="fr-FR" dirty="0" smtClean="0"/>
              <a:t>La fièvre est inconstante</a:t>
            </a:r>
          </a:p>
          <a:p>
            <a:r>
              <a:rPr lang="fr-FR" dirty="0" smtClean="0"/>
              <a:t>L’auscultation </a:t>
            </a:r>
            <a:r>
              <a:rPr lang="fr-FR" dirty="0" err="1" smtClean="0"/>
              <a:t>pulm</a:t>
            </a:r>
            <a:r>
              <a:rPr lang="fr-FR" dirty="0" smtClean="0"/>
              <a:t> : râles bronchiques d’encombrement/parfois sibilants  / </a:t>
            </a:r>
            <a:r>
              <a:rPr lang="fr-FR" dirty="0" smtClean="0">
                <a:solidFill>
                  <a:srgbClr val="FF0000"/>
                </a:solidFill>
              </a:rPr>
              <a:t>absence de foyer de condensation 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Très fréquentes en médecine de ville </a:t>
            </a:r>
          </a:p>
          <a:p>
            <a:r>
              <a:rPr lang="fr-FR" dirty="0" smtClean="0"/>
              <a:t>Trois aspects cliniques </a:t>
            </a:r>
          </a:p>
          <a:p>
            <a:r>
              <a:rPr lang="fr-FR" dirty="0" smtClean="0"/>
              <a:t>1-Bronchites aigues 70 % des cas </a:t>
            </a:r>
          </a:p>
          <a:p>
            <a:r>
              <a:rPr lang="fr-FR" dirty="0" smtClean="0"/>
              <a:t>2-Exacerbations aigues des broncho-pneumopathies chroniques obstructives 15%</a:t>
            </a:r>
          </a:p>
          <a:p>
            <a:r>
              <a:rPr lang="fr-FR" dirty="0" smtClean="0"/>
              <a:t>3-pneumopathies aigues communautaires 10%</a:t>
            </a:r>
          </a:p>
          <a:p>
            <a:r>
              <a:rPr lang="fr-FR" dirty="0" smtClean="0"/>
              <a:t>Mortalité /terrain et sujet âgé </a:t>
            </a:r>
          </a:p>
          <a:p>
            <a:r>
              <a:rPr lang="fr-FR" dirty="0" smtClean="0"/>
              <a:t>Surprescription des ATB +++</a:t>
            </a:r>
          </a:p>
          <a:p>
            <a:r>
              <a:rPr lang="fr-FR" dirty="0" smtClean="0"/>
              <a:t>Problème diagnostic/distinction entre bronchite aigue et pneumopathie aigue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Bronchite aigue de l’adulte sain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Aucun examen paraclinique en 1ère intention</a:t>
            </a:r>
          </a:p>
          <a:p>
            <a:r>
              <a:rPr lang="fr-FR" dirty="0" smtClean="0"/>
              <a:t>La radio thorax  n’est pas indiquée</a:t>
            </a:r>
          </a:p>
          <a:p>
            <a:r>
              <a:rPr lang="fr-FR" dirty="0" smtClean="0"/>
              <a:t>Evolution spontanément favorable en 10 j</a:t>
            </a:r>
          </a:p>
          <a:p>
            <a:r>
              <a:rPr lang="fr-FR" dirty="0" smtClean="0"/>
              <a:t>Antalgique /antipyrétique</a:t>
            </a:r>
          </a:p>
          <a:p>
            <a:r>
              <a:rPr lang="fr-FR" dirty="0" smtClean="0"/>
              <a:t>Repos au lit +arrêt de travail</a:t>
            </a:r>
          </a:p>
          <a:p>
            <a:r>
              <a:rPr lang="fr-FR" dirty="0" smtClean="0"/>
              <a:t>Arrêt  du tabac +++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 Pas de </a:t>
            </a:r>
            <a:r>
              <a:rPr lang="fr-FR" dirty="0" err="1" smtClean="0">
                <a:solidFill>
                  <a:srgbClr val="FF0000"/>
                </a:solidFill>
              </a:rPr>
              <a:t>trt</a:t>
            </a:r>
            <a:r>
              <a:rPr lang="fr-FR" dirty="0" smtClean="0">
                <a:solidFill>
                  <a:srgbClr val="FF0000"/>
                </a:solidFill>
              </a:rPr>
              <a:t> antibiotique +++</a:t>
            </a:r>
          </a:p>
          <a:p>
            <a:r>
              <a:rPr lang="fr-FR" dirty="0" smtClean="0"/>
              <a:t>Réévaluation à 48-72h</a:t>
            </a:r>
          </a:p>
          <a:p>
            <a:r>
              <a:rPr lang="fr-FR" dirty="0" err="1" smtClean="0"/>
              <a:t>Rx</a:t>
            </a:r>
            <a:r>
              <a:rPr lang="fr-FR" dirty="0" smtClean="0"/>
              <a:t> Thorax F/P si aggravation</a:t>
            </a:r>
          </a:p>
          <a:p>
            <a:r>
              <a:rPr lang="fr-FR" dirty="0" smtClean="0"/>
              <a:t>Une toux prolongée &gt; 3 semaines doit faire évoquer le diagnostic de coqueluche.</a:t>
            </a:r>
          </a:p>
          <a:p>
            <a:r>
              <a:rPr lang="fr-FR" dirty="0" smtClean="0"/>
              <a:t>Toux persistante + expectoration purulente </a:t>
            </a:r>
            <a:r>
              <a:rPr lang="fr-FR" dirty="0" smtClean="0">
                <a:sym typeface="Symbol"/>
              </a:rPr>
              <a:t> 1 mois  investigations complémentaires 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Exacerbation des </a:t>
            </a:r>
            <a:r>
              <a:rPr lang="fr-FR" dirty="0" err="1" smtClean="0"/>
              <a:t>bpco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BPCO : problème de santé publique +++</a:t>
            </a:r>
          </a:p>
          <a:p>
            <a:r>
              <a:rPr lang="fr-FR" dirty="0" smtClean="0"/>
              <a:t>Tabac +++</a:t>
            </a:r>
          </a:p>
          <a:p>
            <a:r>
              <a:rPr lang="fr-FR" dirty="0" smtClean="0"/>
              <a:t>Mortalité élevée </a:t>
            </a:r>
          </a:p>
          <a:p>
            <a:r>
              <a:rPr lang="fr-FR" dirty="0" smtClean="0"/>
              <a:t>Définition : maladie chronique et lentement progressive caractérisée par une diminution non complètement réversible des débits aériens</a:t>
            </a:r>
          </a:p>
          <a:p>
            <a:r>
              <a:rPr lang="fr-FR" dirty="0" smtClean="0"/>
              <a:t>4 stades évolutifs selon VEMS (</a:t>
            </a:r>
            <a:r>
              <a:rPr lang="fr-FR" dirty="0" err="1" smtClean="0"/>
              <a:t>spiromètrie</a:t>
            </a:r>
            <a:r>
              <a:rPr lang="fr-FR" dirty="0" smtClean="0"/>
              <a:t>)</a:t>
            </a:r>
          </a:p>
          <a:p>
            <a:r>
              <a:rPr lang="fr-FR" dirty="0" smtClean="0"/>
              <a:t>Stade 0 </a:t>
            </a:r>
            <a:r>
              <a:rPr lang="fr-FR" dirty="0" smtClean="0">
                <a:sym typeface="Symbol"/>
              </a:rPr>
              <a:t> ancienne bronchite chronique simple  (toux +expectoration 3mois/an pendant 2 années consécutives )</a:t>
            </a:r>
            <a:r>
              <a:rPr lang="fr-FR" dirty="0" smtClean="0"/>
              <a:t>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Exacerbation des </a:t>
            </a:r>
            <a:r>
              <a:rPr lang="fr-FR" dirty="0" err="1" smtClean="0"/>
              <a:t>bpco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Stade 1 : BPCO peu sévère</a:t>
            </a:r>
          </a:p>
          <a:p>
            <a:r>
              <a:rPr lang="fr-FR" dirty="0" smtClean="0"/>
              <a:t>Stade 2 : BPCO  moyennement sévère</a:t>
            </a:r>
          </a:p>
          <a:p>
            <a:r>
              <a:rPr lang="fr-FR" dirty="0" smtClean="0"/>
              <a:t>Stade 3 : insuffisance respiratoire obstructive grave </a:t>
            </a:r>
          </a:p>
          <a:p>
            <a:r>
              <a:rPr lang="fr-FR" dirty="0" smtClean="0"/>
              <a:t>L’évolution des BPCO : </a:t>
            </a:r>
          </a:p>
          <a:p>
            <a:pPr>
              <a:buNone/>
            </a:pPr>
            <a:r>
              <a:rPr lang="fr-FR" dirty="0" smtClean="0"/>
              <a:t>            </a:t>
            </a:r>
            <a:r>
              <a:rPr lang="fr-FR" dirty="0" smtClean="0">
                <a:solidFill>
                  <a:srgbClr val="FF0000"/>
                </a:solidFill>
              </a:rPr>
              <a:t>exacerbations </a:t>
            </a:r>
            <a:r>
              <a:rPr lang="fr-FR" dirty="0" smtClean="0"/>
              <a:t>/ décompensations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Exacerbation ≠ Décompensation 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32"/>
            <a:ext cx="914400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051050" y="188913"/>
            <a:ext cx="491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400" dirty="0" err="1" smtClean="0"/>
              <a:t>Afssaps</a:t>
            </a:r>
            <a:r>
              <a:rPr lang="fr-FR" sz="2400" dirty="0" smtClean="0"/>
              <a:t> </a:t>
            </a:r>
            <a:r>
              <a:rPr lang="fr-FR" sz="2400" dirty="0"/>
              <a:t>– Recommandations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Etiologies des exacerbations des </a:t>
            </a:r>
            <a:r>
              <a:rPr lang="fr-FR" dirty="0" err="1" smtClean="0"/>
              <a:t>bpco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Multifactorielles </a:t>
            </a:r>
          </a:p>
          <a:p>
            <a:r>
              <a:rPr lang="fr-FR" dirty="0" smtClean="0"/>
              <a:t>Origine infectieuse , virale ou bactérienne</a:t>
            </a:r>
          </a:p>
          <a:p>
            <a:r>
              <a:rPr lang="fr-FR" dirty="0" smtClean="0"/>
              <a:t>Polluants professionnels , domestiques et urbains</a:t>
            </a:r>
          </a:p>
          <a:p>
            <a:r>
              <a:rPr lang="fr-FR" dirty="0" smtClean="0"/>
              <a:t>Hyperréactivité bronchique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Majoration de la toux </a:t>
            </a:r>
          </a:p>
          <a:p>
            <a:r>
              <a:rPr lang="fr-FR" dirty="0" smtClean="0"/>
              <a:t>Majoration de l’expectoration qui devient purulente </a:t>
            </a:r>
          </a:p>
          <a:p>
            <a:r>
              <a:rPr lang="fr-FR" dirty="0" smtClean="0"/>
              <a:t>Majoration du freinage bronchique</a:t>
            </a:r>
          </a:p>
          <a:p>
            <a:r>
              <a:rPr lang="fr-FR" dirty="0" smtClean="0"/>
              <a:t>Majoration de la dyspnée</a:t>
            </a:r>
          </a:p>
          <a:p>
            <a:r>
              <a:rPr lang="fr-FR" dirty="0" smtClean="0"/>
              <a:t>Fièvre absente ou modérée </a:t>
            </a:r>
          </a:p>
          <a:p>
            <a:r>
              <a:rPr lang="fr-FR" dirty="0" smtClean="0"/>
              <a:t>Signes de gravité : complications </a:t>
            </a:r>
          </a:p>
          <a:p>
            <a:r>
              <a:rPr lang="fr-FR" dirty="0" smtClean="0"/>
              <a:t>Respiratoire , cardiaque, neurologique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L’antibiothérapie  n’est en règle pas justifiée pour les exacerbations des BPCO</a:t>
            </a:r>
          </a:p>
          <a:p>
            <a:r>
              <a:rPr lang="fr-FR" dirty="0" smtClean="0"/>
              <a:t>Indications des ATB :</a:t>
            </a:r>
          </a:p>
          <a:p>
            <a:r>
              <a:rPr lang="fr-FR" dirty="0" smtClean="0"/>
              <a:t> BPCO </a:t>
            </a:r>
            <a:r>
              <a:rPr lang="fr-FR" dirty="0" err="1" smtClean="0"/>
              <a:t>trés</a:t>
            </a:r>
            <a:r>
              <a:rPr lang="fr-FR" dirty="0" smtClean="0"/>
              <a:t> </a:t>
            </a:r>
            <a:r>
              <a:rPr lang="fr-FR" dirty="0" err="1" smtClean="0"/>
              <a:t>sévére</a:t>
            </a:r>
            <a:r>
              <a:rPr lang="fr-FR" dirty="0" smtClean="0"/>
              <a:t> avec </a:t>
            </a:r>
            <a:r>
              <a:rPr lang="fr-FR" dirty="0" smtClean="0">
                <a:solidFill>
                  <a:srgbClr val="FF0000"/>
                </a:solidFill>
              </a:rPr>
              <a:t>VEMS 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 30% </a:t>
            </a:r>
            <a:r>
              <a:rPr lang="fr-FR" dirty="0" smtClean="0">
                <a:sym typeface="Symbol"/>
              </a:rPr>
              <a:t>ou 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dyspnée de repos</a:t>
            </a:r>
            <a:r>
              <a:rPr lang="fr-FR" dirty="0" smtClean="0">
                <a:sym typeface="Symbol"/>
              </a:rPr>
              <a:t> ou 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dyspnée au moindre effort  </a:t>
            </a:r>
          </a:p>
          <a:p>
            <a:r>
              <a:rPr lang="fr-FR" dirty="0" smtClean="0">
                <a:solidFill>
                  <a:srgbClr val="FF0000"/>
                </a:solidFill>
                <a:sym typeface="Symbol"/>
              </a:rPr>
              <a:t>Ou </a:t>
            </a:r>
            <a:r>
              <a:rPr lang="fr-FR" dirty="0" smtClean="0">
                <a:sym typeface="Symbol"/>
              </a:rPr>
              <a:t>BPCO avec 30% VEMS  50 % avec purulence  verdâtre franche +++</a:t>
            </a:r>
          </a:p>
          <a:p>
            <a:r>
              <a:rPr lang="fr-FR" dirty="0" smtClean="0">
                <a:sym typeface="Symbol"/>
              </a:rPr>
              <a:t>Le choix de l’ ATB dépend du stade avancé ou précoce de la BPCO 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Prévention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Vaccination anti grippale </a:t>
            </a:r>
          </a:p>
          <a:p>
            <a:r>
              <a:rPr lang="fr-FR" dirty="0" smtClean="0"/>
              <a:t>Vaccination anti </a:t>
            </a:r>
            <a:r>
              <a:rPr lang="fr-FR" dirty="0" err="1" smtClean="0"/>
              <a:t>pneumococcique</a:t>
            </a:r>
            <a:endParaRPr lang="fr-FR" dirty="0" smtClean="0"/>
          </a:p>
          <a:p>
            <a:r>
              <a:rPr lang="fr-FR" dirty="0" smtClean="0"/>
              <a:t>Lutter contre le tabagisme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Pneumopathie aigue communautaire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Infections acquises an ville </a:t>
            </a:r>
          </a:p>
          <a:p>
            <a:r>
              <a:rPr lang="fr-FR" dirty="0" smtClean="0"/>
              <a:t>Absence de documentation </a:t>
            </a:r>
            <a:r>
              <a:rPr lang="fr-FR" dirty="0" err="1" smtClean="0"/>
              <a:t>microbio</a:t>
            </a:r>
            <a:r>
              <a:rPr lang="fr-FR" dirty="0" smtClean="0"/>
              <a:t> 50% </a:t>
            </a:r>
          </a:p>
          <a:p>
            <a:r>
              <a:rPr lang="fr-FR" dirty="0" err="1" smtClean="0"/>
              <a:t>Strepto</a:t>
            </a:r>
            <a:r>
              <a:rPr lang="fr-FR" dirty="0" smtClean="0"/>
              <a:t> </a:t>
            </a:r>
            <a:r>
              <a:rPr lang="fr-FR" dirty="0" err="1" smtClean="0"/>
              <a:t>pneumoniae</a:t>
            </a:r>
            <a:r>
              <a:rPr lang="fr-FR" dirty="0" smtClean="0"/>
              <a:t> +++</a:t>
            </a:r>
          </a:p>
          <a:p>
            <a:r>
              <a:rPr lang="fr-FR" dirty="0" smtClean="0"/>
              <a:t>Ensuite :virus , bactéries intracellulaires (legionella pneumophila, </a:t>
            </a:r>
            <a:r>
              <a:rPr lang="fr-FR" dirty="0" err="1" smtClean="0"/>
              <a:t>mycoplasma</a:t>
            </a:r>
            <a:r>
              <a:rPr lang="fr-FR" dirty="0" smtClean="0"/>
              <a:t> pneumoniae, </a:t>
            </a:r>
            <a:r>
              <a:rPr lang="fr-FR" dirty="0" err="1" smtClean="0"/>
              <a:t>chlamydophila</a:t>
            </a:r>
            <a:r>
              <a:rPr lang="fr-FR" dirty="0" smtClean="0"/>
              <a:t> </a:t>
            </a:r>
            <a:r>
              <a:rPr lang="fr-FR" dirty="0" err="1" smtClean="0"/>
              <a:t>pneumoniae</a:t>
            </a:r>
            <a:r>
              <a:rPr lang="fr-FR" dirty="0" smtClean="0"/>
              <a:t>) et BGN</a:t>
            </a:r>
          </a:p>
          <a:p>
            <a:r>
              <a:rPr lang="fr-FR" dirty="0" err="1" smtClean="0"/>
              <a:t>Strepto</a:t>
            </a:r>
            <a:r>
              <a:rPr lang="fr-FR" dirty="0" smtClean="0"/>
              <a:t> </a:t>
            </a:r>
            <a:r>
              <a:rPr lang="fr-FR" dirty="0" err="1" smtClean="0"/>
              <a:t>pneumoniae</a:t>
            </a:r>
            <a:r>
              <a:rPr lang="fr-FR" dirty="0" smtClean="0"/>
              <a:t> et legionella pneumophila </a:t>
            </a:r>
            <a:r>
              <a:rPr lang="fr-FR" dirty="0" smtClean="0">
                <a:sym typeface="Symbol"/>
              </a:rPr>
              <a:t> formes sévères +++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 : forme typique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Signes fonctionnels : toux+ expectoration parfois purulente voire hemoptoique+ douleur thoracique+ dyspnée</a:t>
            </a:r>
          </a:p>
          <a:p>
            <a:r>
              <a:rPr lang="fr-FR" dirty="0" smtClean="0"/>
              <a:t>Signes physiques 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  <a:r>
              <a:rPr lang="fr-FR" dirty="0" err="1" smtClean="0">
                <a:solidFill>
                  <a:srgbClr val="FF0000"/>
                </a:solidFill>
              </a:rPr>
              <a:t>Sd</a:t>
            </a:r>
            <a:r>
              <a:rPr lang="fr-FR" dirty="0" smtClean="0">
                <a:solidFill>
                  <a:srgbClr val="FF0000"/>
                </a:solidFill>
              </a:rPr>
              <a:t> de condensation </a:t>
            </a:r>
            <a:r>
              <a:rPr lang="fr-FR" dirty="0" smtClean="0"/>
              <a:t>(vibrations vocales</a:t>
            </a:r>
            <a:r>
              <a:rPr lang="fr-FR" dirty="0" smtClean="0">
                <a:sym typeface="Symbol"/>
              </a:rPr>
              <a:t>,matité, </a:t>
            </a:r>
            <a:r>
              <a:rPr lang="fr-FR" dirty="0" smtClean="0"/>
              <a:t>râles crépitant, souffle tubaire) ou </a:t>
            </a:r>
            <a:r>
              <a:rPr lang="fr-FR" dirty="0" smtClean="0">
                <a:solidFill>
                  <a:srgbClr val="FF0000"/>
                </a:solidFill>
              </a:rPr>
              <a:t>simples râles bronchiques</a:t>
            </a:r>
          </a:p>
          <a:p>
            <a:r>
              <a:rPr lang="fr-FR" dirty="0" smtClean="0"/>
              <a:t>Signes infectieux :fièvre+frissons+malaise général</a:t>
            </a:r>
          </a:p>
          <a:p>
            <a:r>
              <a:rPr lang="fr-FR" dirty="0" smtClean="0"/>
              <a:t>Distinction entre pneumonie alvéolaire et pneumonie interstitielle +++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286908" cy="6952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5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5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727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Pneumonie franche lobaire aigue (pneumocoque)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Pneumonie atypique(</a:t>
                      </a:r>
                      <a:r>
                        <a:rPr lang="fr-FR" dirty="0" err="1" smtClean="0"/>
                        <a:t>mycoplasma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pnaumoniae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330">
                <a:tc>
                  <a:txBody>
                    <a:bodyPr/>
                    <a:lstStyle/>
                    <a:p>
                      <a:r>
                        <a:rPr lang="fr-FR" dirty="0" smtClean="0"/>
                        <a:t>Terrain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Volontiers déficient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Indifférent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330">
                <a:tc>
                  <a:txBody>
                    <a:bodyPr/>
                    <a:lstStyle/>
                    <a:p>
                      <a:r>
                        <a:rPr lang="fr-FR" dirty="0" smtClean="0"/>
                        <a:t>Début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Brusque , horaire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Progressif </a:t>
                      </a:r>
                      <a:r>
                        <a:rPr lang="fr-FR" dirty="0" smtClean="0">
                          <a:sym typeface="Symbol"/>
                        </a:rPr>
                        <a:t> 24 H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330">
                <a:tc>
                  <a:txBody>
                    <a:bodyPr/>
                    <a:lstStyle/>
                    <a:p>
                      <a:r>
                        <a:rPr lang="fr-FR" dirty="0" smtClean="0"/>
                        <a:t>Frissons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Intenses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Rares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330">
                <a:tc>
                  <a:txBody>
                    <a:bodyPr/>
                    <a:lstStyle/>
                    <a:p>
                      <a:r>
                        <a:rPr lang="fr-FR" dirty="0" smtClean="0"/>
                        <a:t>Température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Elevée 39-40°C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Moy</a:t>
                      </a:r>
                      <a:r>
                        <a:rPr lang="fr-FR" dirty="0" smtClean="0"/>
                        <a:t> 38-39°C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330">
                <a:tc>
                  <a:txBody>
                    <a:bodyPr/>
                    <a:lstStyle/>
                    <a:p>
                      <a:r>
                        <a:rPr lang="fr-FR" dirty="0" smtClean="0"/>
                        <a:t>Douleur thoracique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Habituelle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Rare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330">
                <a:tc>
                  <a:txBody>
                    <a:bodyPr/>
                    <a:lstStyle/>
                    <a:p>
                      <a:r>
                        <a:rPr lang="fr-FR" dirty="0" smtClean="0"/>
                        <a:t>Toux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Productive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Sèche, quinteuse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330">
                <a:tc>
                  <a:txBody>
                    <a:bodyPr/>
                    <a:lstStyle/>
                    <a:p>
                      <a:r>
                        <a:rPr lang="fr-FR" dirty="0" smtClean="0"/>
                        <a:t>Expectoration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Purulente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Absente /muqueuse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330">
                <a:tc>
                  <a:txBody>
                    <a:bodyPr/>
                    <a:lstStyle/>
                    <a:p>
                      <a:r>
                        <a:rPr lang="fr-FR" dirty="0" smtClean="0"/>
                        <a:t>Herpes labial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Classique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Absent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330">
                <a:tc>
                  <a:txBody>
                    <a:bodyPr/>
                    <a:lstStyle/>
                    <a:p>
                      <a:r>
                        <a:rPr lang="fr-FR" dirty="0" smtClean="0"/>
                        <a:t>Signes physiques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Sd</a:t>
                      </a:r>
                      <a:r>
                        <a:rPr lang="fr-FR" dirty="0" smtClean="0"/>
                        <a:t> condensation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Râles bronchiques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31837">
                <a:tc>
                  <a:txBody>
                    <a:bodyPr/>
                    <a:lstStyle/>
                    <a:p>
                      <a:r>
                        <a:rPr lang="fr-FR" dirty="0" smtClean="0"/>
                        <a:t>Radio </a:t>
                      </a:r>
                      <a:r>
                        <a:rPr lang="fr-FR" dirty="0" err="1" smtClean="0"/>
                        <a:t>thx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Opacité alvéolaire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homogène systématisée </a:t>
                      </a:r>
                      <a:r>
                        <a:rPr lang="fr-FR" dirty="0" err="1" smtClean="0"/>
                        <a:t>svt</a:t>
                      </a:r>
                      <a:r>
                        <a:rPr lang="fr-FR" dirty="0" smtClean="0"/>
                        <a:t> unilatérale +réaction pleurale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Images mal systématisées mais possible SD alvéolaire systématisé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0330">
                <a:tc>
                  <a:txBody>
                    <a:bodyPr/>
                    <a:lstStyle/>
                    <a:p>
                      <a:r>
                        <a:rPr lang="fr-FR" dirty="0" smtClean="0"/>
                        <a:t>FNS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Symbol"/>
                        </a:rPr>
                        <a:t> 15000 GB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ym typeface="Symbol"/>
                        </a:rPr>
                        <a:t> 15000 GB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0330">
                <a:tc>
                  <a:txBody>
                    <a:bodyPr/>
                    <a:lstStyle/>
                    <a:p>
                      <a:r>
                        <a:rPr lang="fr-FR" dirty="0" smtClean="0"/>
                        <a:t>HMC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Parfois</a:t>
                      </a:r>
                      <a:r>
                        <a:rPr lang="fr-FR" baseline="0" dirty="0" smtClean="0"/>
                        <a:t> 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Stériles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03110">
                <a:tc>
                  <a:txBody>
                    <a:bodyPr/>
                    <a:lstStyle/>
                    <a:p>
                      <a:r>
                        <a:rPr lang="fr-FR" dirty="0" smtClean="0"/>
                        <a:t>ECBC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Prédominance</a:t>
                      </a:r>
                      <a:r>
                        <a:rPr lang="fr-FR" baseline="0" dirty="0" smtClean="0"/>
                        <a:t> d’un germe (pneumocoque)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Flore polymorphe banale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 : forme atypique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Signes extra respiratoires</a:t>
            </a:r>
          </a:p>
          <a:p>
            <a:r>
              <a:rPr lang="fr-FR" dirty="0" smtClean="0"/>
              <a:t>Signes digestifs :</a:t>
            </a:r>
            <a:r>
              <a:rPr lang="fr-FR" dirty="0" err="1" smtClean="0"/>
              <a:t>vms</a:t>
            </a:r>
            <a:r>
              <a:rPr lang="fr-FR" dirty="0" smtClean="0"/>
              <a:t>, diarrhées, douleurs abdominales </a:t>
            </a:r>
          </a:p>
          <a:p>
            <a:r>
              <a:rPr lang="fr-FR" dirty="0" smtClean="0"/>
              <a:t>Myalgies, arthralgies </a:t>
            </a:r>
          </a:p>
          <a:p>
            <a:r>
              <a:rPr lang="fr-FR" dirty="0" smtClean="0"/>
              <a:t>Toux absente </a:t>
            </a:r>
          </a:p>
          <a:p>
            <a:r>
              <a:rPr lang="fr-FR" dirty="0" smtClean="0"/>
              <a:t>Comorbidités associées </a:t>
            </a:r>
          </a:p>
          <a:p>
            <a:r>
              <a:rPr lang="fr-FR" dirty="0" smtClean="0"/>
              <a:t>Limite des signes cliniques </a:t>
            </a:r>
          </a:p>
          <a:p>
            <a:r>
              <a:rPr lang="fr-FR" dirty="0" smtClean="0"/>
              <a:t>Parfois : toux </a:t>
            </a:r>
            <a:r>
              <a:rPr lang="fr-FR" dirty="0" err="1" smtClean="0"/>
              <a:t>febrile</a:t>
            </a:r>
            <a:r>
              <a:rPr lang="fr-FR" dirty="0" smtClean="0"/>
              <a:t> +/- expectoration purulente ou </a:t>
            </a:r>
            <a:r>
              <a:rPr lang="fr-FR" dirty="0" err="1" smtClean="0"/>
              <a:t>fievre</a:t>
            </a:r>
            <a:r>
              <a:rPr lang="fr-FR" dirty="0" smtClean="0"/>
              <a:t> isolée ou pathologie s/s jacente </a:t>
            </a:r>
            <a:r>
              <a:rPr lang="fr-FR" dirty="0" err="1" smtClean="0"/>
              <a:t>decompensée</a:t>
            </a:r>
            <a:r>
              <a:rPr lang="fr-FR" dirty="0" smtClean="0"/>
              <a:t>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Complications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Bactériémies , choc septique </a:t>
            </a:r>
          </a:p>
          <a:p>
            <a:r>
              <a:rPr lang="fr-FR" dirty="0" smtClean="0"/>
              <a:t>Localisations secondaires : méningites , méningo-encéphalite ..</a:t>
            </a:r>
          </a:p>
          <a:p>
            <a:r>
              <a:rPr lang="fr-FR" dirty="0" smtClean="0"/>
              <a:t>Décompensation de comorbidités </a:t>
            </a:r>
          </a:p>
          <a:p>
            <a:r>
              <a:rPr lang="fr-FR" dirty="0" smtClean="0"/>
              <a:t>Insuffisance respiratoire/ détresse </a:t>
            </a:r>
            <a:r>
              <a:rPr lang="fr-FR" dirty="0" err="1" smtClean="0"/>
              <a:t>respirat</a:t>
            </a:r>
            <a:endParaRPr lang="fr-FR" dirty="0" smtClean="0"/>
          </a:p>
          <a:p>
            <a:r>
              <a:rPr lang="fr-FR" dirty="0" smtClean="0"/>
              <a:t>Abcedation/ empyème / pleurésie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 +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Radio thorax +++ clé du DG</a:t>
            </a:r>
          </a:p>
          <a:p>
            <a:r>
              <a:rPr lang="fr-FR" dirty="0" smtClean="0"/>
              <a:t>Schématiquement :</a:t>
            </a:r>
          </a:p>
          <a:p>
            <a:r>
              <a:rPr lang="fr-FR" dirty="0" smtClean="0"/>
              <a:t>Pneumonie alvéolaire, souvent lobaire :opacité homogène </a:t>
            </a:r>
            <a:r>
              <a:rPr lang="fr-FR" dirty="0" err="1" smtClean="0"/>
              <a:t>svt</a:t>
            </a:r>
            <a:r>
              <a:rPr lang="fr-FR" dirty="0" smtClean="0"/>
              <a:t> limitée par un contour anatomique (scissure) + bronchogramme aérien </a:t>
            </a:r>
          </a:p>
          <a:p>
            <a:r>
              <a:rPr lang="fr-FR" dirty="0" smtClean="0"/>
              <a:t>Pneumonie interstitielle : réticulation en nid d’abeille et/ou micronodules disséminés à prédominance basale avec coulées hilophreniques </a:t>
            </a:r>
          </a:p>
          <a:p>
            <a:r>
              <a:rPr lang="fr-FR" dirty="0" smtClean="0"/>
              <a:t>Bronchopneumonie : nodules 10-15mm , non homogène, mal limités, irréguliers, +/- confluents a prédominance perihilaire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0" dirty="0" smtClean="0"/>
              <a:t> Pneumopathie franche lobaire aiguë du lobe moyen droit</a:t>
            </a:r>
            <a:endParaRPr lang="fr-FR" dirty="0"/>
          </a:p>
        </p:txBody>
      </p:sp>
      <p:pic>
        <p:nvPicPr>
          <p:cNvPr id="4" name="Espace réservé du contenu 3" descr="rx-thorax-pneumopathie-franche-lobaire-aigue-du-lobe-moyen-droi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8761" y="1609725"/>
            <a:ext cx="5455878" cy="4846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3036</TotalTime>
  <Words>925</Words>
  <Application>Microsoft Office PowerPoint</Application>
  <PresentationFormat>Affichage à l'écran (4:3)</PresentationFormat>
  <Paragraphs>202</Paragraphs>
  <Slides>27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4" baseType="lpstr">
      <vt:lpstr>Calibri</vt:lpstr>
      <vt:lpstr>Georgia</vt:lpstr>
      <vt:lpstr>Symbol</vt:lpstr>
      <vt:lpstr>Trebuchet MS</vt:lpstr>
      <vt:lpstr>Wingdings</vt:lpstr>
      <vt:lpstr>Wingdings 2</vt:lpstr>
      <vt:lpstr>Opulent</vt:lpstr>
      <vt:lpstr>Les infections respiratoires basses </vt:lpstr>
      <vt:lpstr>introduction</vt:lpstr>
      <vt:lpstr>Pneumopathie aigue communautaire </vt:lpstr>
      <vt:lpstr>Clinique : forme typique  </vt:lpstr>
      <vt:lpstr>Clinique </vt:lpstr>
      <vt:lpstr>Clinique : forme atypique</vt:lpstr>
      <vt:lpstr>Complications </vt:lpstr>
      <vt:lpstr>Diagnostic +</vt:lpstr>
      <vt:lpstr> Pneumopathie franche lobaire aiguë du lobe moyen droit</vt:lpstr>
      <vt:lpstr>PNEUMONIE A LEGIONELLA PNEUMOPHILA</vt:lpstr>
      <vt:lpstr>Orientation etiologique </vt:lpstr>
      <vt:lpstr>Autres examens </vt:lpstr>
      <vt:lpstr>Indication des explorations microbiologiques</vt:lpstr>
      <vt:lpstr>Diagnostic differentiel</vt:lpstr>
      <vt:lpstr>Antibiotherapie probabilistes des pac </vt:lpstr>
      <vt:lpstr>Score simplifié crb65 0 critères  trt ambulatoire ≥1 critère hôpital</vt:lpstr>
      <vt:lpstr>Traitement des pac ambulatoires </vt:lpstr>
      <vt:lpstr>Trt   des pac ambulatoires </vt:lpstr>
      <vt:lpstr>Bronchites aigues de l’adulte sain </vt:lpstr>
      <vt:lpstr>Bronchite aigue de l’adulte sain</vt:lpstr>
      <vt:lpstr>Exacerbation des bpco</vt:lpstr>
      <vt:lpstr>Exacerbation des bpco</vt:lpstr>
      <vt:lpstr>Présentation PowerPoint</vt:lpstr>
      <vt:lpstr>Etiologies des exacerbations des bpco </vt:lpstr>
      <vt:lpstr>clinique</vt:lpstr>
      <vt:lpstr>Traitement </vt:lpstr>
      <vt:lpstr>Prévention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infections respiratoires basses</dc:title>
  <dc:creator>Sam</dc:creator>
  <cp:lastModifiedBy>ency-education.com website</cp:lastModifiedBy>
  <cp:revision>157</cp:revision>
  <dcterms:created xsi:type="dcterms:W3CDTF">2015-03-24T20:05:50Z</dcterms:created>
  <dcterms:modified xsi:type="dcterms:W3CDTF">2020-10-21T17:44:00Z</dcterms:modified>
</cp:coreProperties>
</file>