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94" r:id="rId5"/>
    <p:sldId id="259" r:id="rId6"/>
    <p:sldId id="260" r:id="rId7"/>
    <p:sldId id="261" r:id="rId8"/>
    <p:sldId id="295" r:id="rId9"/>
    <p:sldId id="262" r:id="rId10"/>
    <p:sldId id="263" r:id="rId11"/>
    <p:sldId id="293" r:id="rId12"/>
    <p:sldId id="264" r:id="rId13"/>
    <p:sldId id="265" r:id="rId14"/>
    <p:sldId id="302" r:id="rId15"/>
    <p:sldId id="303" r:id="rId16"/>
    <p:sldId id="266" r:id="rId17"/>
    <p:sldId id="267" r:id="rId18"/>
    <p:sldId id="305" r:id="rId19"/>
    <p:sldId id="306" r:id="rId20"/>
    <p:sldId id="292" r:id="rId21"/>
    <p:sldId id="304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96" r:id="rId35"/>
    <p:sldId id="308" r:id="rId36"/>
    <p:sldId id="297" r:id="rId37"/>
    <p:sldId id="282" r:id="rId38"/>
    <p:sldId id="285" r:id="rId39"/>
    <p:sldId id="287" r:id="rId40"/>
    <p:sldId id="289" r:id="rId41"/>
    <p:sldId id="291" r:id="rId42"/>
    <p:sldId id="301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B915"/>
    <a:srgbClr val="F32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D2780-1EAE-41E6-9C97-80C05845228D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97D33E-AFF6-4539-A2D7-8BBD16035066}" type="datetimeFigureOut">
              <a:rPr lang="fr-FR" smtClean="0"/>
              <a:pPr/>
              <a:t>08/12/2021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F458A3-0E08-4F92-99E8-CEDD66D185E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>
    <p:pull dir="r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Bilirubine" TargetMode="External"/><Relationship Id="rId2" Type="http://schemas.openxmlformats.org/officeDocument/2006/relationships/hyperlink" Target="http://fr.wikipedia.org/wiki/Syst%C3%A8me_t%C3%A9gumentair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b="1" dirty="0" smtClean="0"/>
              <a:t>HMRUC</a:t>
            </a:r>
            <a:br>
              <a:rPr lang="fr-FR" sz="2800" b="1" dirty="0" smtClean="0"/>
            </a:br>
            <a:r>
              <a:rPr lang="fr-FR" sz="2800" b="1" dirty="0" smtClean="0"/>
              <a:t>SERVICE DES MALADIES INFECTIEUSES</a:t>
            </a:r>
            <a:br>
              <a:rPr lang="fr-FR" sz="2800" b="1" dirty="0" smtClean="0"/>
            </a:br>
            <a:endParaRPr lang="fr-FR" sz="28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  <a:ln w="57150">
            <a:solidFill>
              <a:schemeClr val="accent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fr-F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2" charset="-78"/>
              </a:rPr>
              <a:t>CONDUITE A TENIR DEVANT :</a:t>
            </a:r>
          </a:p>
          <a:p>
            <a:pPr>
              <a:buNone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ndalus" pitchFamily="2" charset="-78"/>
              </a:rPr>
              <a:t>                                    </a:t>
            </a:r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  <a:cs typeface="Andalus" pitchFamily="2" charset="-78"/>
              </a:rPr>
              <a:t>UN ICTERE FEBRILE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sz="1800" b="1" dirty="0" smtClean="0"/>
              <a:t>                         </a:t>
            </a:r>
            <a:r>
              <a:rPr lang="fr-FR" sz="1800" b="1" dirty="0" err="1" smtClean="0"/>
              <a:t>Dr:A</a:t>
            </a:r>
            <a:r>
              <a:rPr lang="fr-FR" sz="1800" b="1" dirty="0" smtClean="0"/>
              <a:t> .TALBI  </a:t>
            </a:r>
          </a:p>
          <a:p>
            <a:pPr>
              <a:buNone/>
            </a:pPr>
            <a:r>
              <a:rPr lang="fr-FR" sz="1800" b="1" dirty="0" smtClean="0"/>
              <a:t>                          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6" name="Picture 4" descr="Jaundice%20ey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14" y="285728"/>
            <a:ext cx="3357586" cy="2643206"/>
          </a:xfrm>
          <a:prstGeom prst="roundRect">
            <a:avLst>
              <a:gd name="adj" fmla="val 50000"/>
            </a:avLst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smtClean="0">
                <a:solidFill>
                  <a:schemeClr val="hlink"/>
                </a:solidFill>
              </a:rPr>
              <a:t>ICTERE A BILIRUBINE CONJUGUEE</a:t>
            </a:r>
            <a:br>
              <a:rPr lang="fr-FR" sz="3600" dirty="0" smtClean="0">
                <a:solidFill>
                  <a:schemeClr val="hlink"/>
                </a:solidFill>
              </a:rPr>
            </a:br>
            <a:r>
              <a:rPr lang="fr-FR" sz="3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fr-FR" sz="2800" dirty="0" smtClean="0"/>
              <a:t>bilirubine conjuguée ≥ 70 % de la bilirubine totale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None/>
            </a:pPr>
            <a:r>
              <a:rPr lang="fr-FR" sz="3000" dirty="0" smtClean="0"/>
              <a:t>Due à une </a:t>
            </a:r>
            <a:r>
              <a:rPr lang="fr-FR" sz="3000" b="1" i="1" dirty="0" smtClean="0"/>
              <a:t>choléstase</a:t>
            </a:r>
            <a:r>
              <a:rPr lang="fr-FR" sz="3000" dirty="0" smtClean="0"/>
              <a:t> = diminution ou arrêt de la sécrétion biliaire dans le duodénum.</a:t>
            </a:r>
          </a:p>
          <a:p>
            <a:pPr>
              <a:lnSpc>
                <a:spcPct val="90000"/>
              </a:lnSpc>
              <a:buNone/>
            </a:pPr>
            <a:r>
              <a:rPr lang="fr-FR" sz="3000" dirty="0" smtClean="0"/>
              <a:t> Caractérisé par :</a:t>
            </a:r>
          </a:p>
          <a:p>
            <a:pPr>
              <a:lnSpc>
                <a:spcPct val="90000"/>
              </a:lnSpc>
              <a:buNone/>
            </a:pPr>
            <a:r>
              <a:rPr lang="fr-FR" sz="3000" dirty="0" smtClean="0"/>
              <a:t>	- accumulation de pigments biliaires : ictère, prurit</a:t>
            </a:r>
          </a:p>
          <a:p>
            <a:pPr>
              <a:lnSpc>
                <a:spcPct val="90000"/>
              </a:lnSpc>
              <a:buNone/>
            </a:pPr>
            <a:r>
              <a:rPr lang="fr-FR" sz="3000" dirty="0" smtClean="0"/>
              <a:t>	- urines foncées .</a:t>
            </a:r>
          </a:p>
          <a:p>
            <a:pPr>
              <a:lnSpc>
                <a:spcPct val="90000"/>
              </a:lnSpc>
              <a:buNone/>
            </a:pPr>
            <a:r>
              <a:rPr lang="fr-FR" sz="3000" dirty="0" smtClean="0"/>
              <a:t>	 - décoloration des selles (selles blanc mastic)</a:t>
            </a:r>
          </a:p>
          <a:p>
            <a:pPr>
              <a:lnSpc>
                <a:spcPct val="90000"/>
              </a:lnSpc>
              <a:buNone/>
            </a:pPr>
            <a:r>
              <a:rPr lang="fr-FR" sz="3000" dirty="0" smtClean="0"/>
              <a:t>     - déficit en sels biliaires : malabsorption des graisses.</a:t>
            </a:r>
          </a:p>
          <a:p>
            <a:pPr>
              <a:lnSpc>
                <a:spcPct val="90000"/>
              </a:lnSpc>
              <a:buNone/>
            </a:pPr>
            <a:r>
              <a:rPr lang="fr-FR" sz="3000" dirty="0" smtClean="0"/>
              <a:t>    - augmentation de la concentration enzymes hépatiques (phosphatases alcalines, 5’ nucléotidases, g-GT)</a:t>
            </a:r>
          </a:p>
          <a:p>
            <a:pPr>
              <a:lnSpc>
                <a:spcPct val="90000"/>
              </a:lnSpc>
            </a:pPr>
            <a:endParaRPr lang="fr-FR" sz="3000" dirty="0" smtClean="0"/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MA 0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34" t="4230" r="3294" b="12445"/>
          <a:stretch>
            <a:fillRect/>
          </a:stretch>
        </p:blipFill>
        <p:spPr bwMode="auto">
          <a:xfrm>
            <a:off x="1500166" y="1714488"/>
            <a:ext cx="5929354" cy="4000528"/>
          </a:xfrm>
          <a:prstGeom prst="rect">
            <a:avLst/>
          </a:prstGeom>
          <a:noFill/>
          <a:ln w="57150" cmpd="thinThick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  <a:defRPr/>
            </a:pPr>
            <a:r>
              <a:rPr lang="fr-FR" sz="2000" dirty="0" smtClean="0">
                <a:cs typeface="Times New Roman" pitchFamily="18" charset="0"/>
              </a:rPr>
              <a:t>Il peut s’agir d’une choléstase :</a:t>
            </a:r>
          </a:p>
          <a:p>
            <a:pPr lvl="2">
              <a:buClr>
                <a:srgbClr val="CC0099"/>
              </a:buClr>
              <a:buBlip>
                <a:blip r:embed="rId3"/>
              </a:buBlip>
              <a:defRPr/>
            </a:pPr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Intra hépatique</a:t>
            </a:r>
            <a:r>
              <a:rPr lang="fr-FR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fr-FR" dirty="0" smtClean="0">
                <a:cs typeface="Times New Roman" pitchFamily="18" charset="0"/>
              </a:rPr>
              <a:t>due soit à une altération de systèmes de transport et de sécrétion de la bile par les hépatocytes (choléstase hépatocellulaire ou canaliculaire) soit à une obstruction des voies biliaires intra-hépatique; la choléstase est souvent incomplète;</a:t>
            </a:r>
          </a:p>
          <a:p>
            <a:pPr lvl="2">
              <a:buClr>
                <a:srgbClr val="CC0099"/>
              </a:buClr>
              <a:buBlip>
                <a:blip r:embed="rId3"/>
              </a:buBlip>
              <a:defRPr/>
            </a:pPr>
            <a:r>
              <a:rPr lang="fr-FR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extra hépatique</a:t>
            </a:r>
            <a:r>
              <a:rPr lang="fr-FR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fr-FR" dirty="0" smtClean="0">
                <a:cs typeface="Times New Roman" pitchFamily="18" charset="0"/>
              </a:rPr>
              <a:t>due à une obstruction des voies biliaires situées en dehors du tissu hépatique(voie biliaire principale ou accessoire) entraînant une dilatation en amont.</a:t>
            </a:r>
            <a:endParaRPr lang="ar-DZ" dirty="0" smtClean="0">
              <a:cs typeface="Times New Roman" pitchFamily="18" charset="0"/>
            </a:endParaRPr>
          </a:p>
          <a:p>
            <a:pPr>
              <a:defRPr/>
            </a:pPr>
            <a:endParaRPr lang="fr-FR" sz="2000" dirty="0" smtClean="0"/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 smtClean="0"/>
              <a:t>ICTERE MIXTE</a:t>
            </a:r>
            <a:br>
              <a:rPr lang="fr-FR" sz="3200" dirty="0" smtClean="0"/>
            </a:br>
            <a:r>
              <a:rPr lang="fr-FR" sz="3200" dirty="0" smtClean="0"/>
              <a:t>(environ 50% DE BILIRUBINE LIBRE ET 50%DE BILIRUBINE CONJUGUEE)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peut correspondre à de très rares déficits constitutionnels (&lt;0,1 cas par million) d’une des étapes intra hépatocytaire de la synthèse biliaire. </a:t>
            </a:r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sz="6000" b="1" dirty="0" smtClean="0">
              <a:latin typeface="Cooper Black" pitchFamily="18" charset="0"/>
            </a:endParaRPr>
          </a:p>
          <a:p>
            <a:pPr>
              <a:buNone/>
            </a:pPr>
            <a:r>
              <a:rPr lang="fr-FR" sz="6000" b="1" dirty="0" smtClean="0">
                <a:latin typeface="Cooper Black" pitchFamily="18" charset="0"/>
              </a:rPr>
              <a:t>                 DEMARCHE       DIAGNOSTIC</a:t>
            </a:r>
            <a:endParaRPr lang="fr-FR" sz="6000" b="1" dirty="0">
              <a:latin typeface="Cooper Black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4000" b="1" dirty="0" smtClean="0"/>
          </a:p>
          <a:p>
            <a:r>
              <a:rPr lang="fr-FR" sz="4000" b="1" i="1" dirty="0" smtClean="0"/>
              <a:t>1*/Identifier les situations d’extrême URG et planifier leurs PEC:</a:t>
            </a:r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  <a:defRPr/>
            </a:pPr>
            <a:r>
              <a:rPr lang="fr-FR" b="1" i="1" u="sng" dirty="0" smtClean="0">
                <a:solidFill>
                  <a:srgbClr val="00B0F0"/>
                </a:solidFill>
                <a:cs typeface="Times New Roman" pitchFamily="18" charset="0"/>
              </a:rPr>
              <a:t>1°/UNE SEPTICEMIE à point de départ biliaire :</a:t>
            </a:r>
          </a:p>
          <a:p>
            <a:pPr>
              <a:buNone/>
              <a:defRPr/>
            </a:pPr>
            <a:endParaRPr lang="fr-FR" u="sng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buNone/>
              <a:defRPr/>
            </a:pPr>
            <a:r>
              <a:rPr lang="fr-FR" sz="3800" b="1" u="sng" dirty="0" smtClean="0">
                <a:solidFill>
                  <a:srgbClr val="FF0000"/>
                </a:solidFill>
                <a:cs typeface="Times New Roman" pitchFamily="18" charset="0"/>
              </a:rPr>
              <a:t>L’angiocholite </a:t>
            </a:r>
            <a:r>
              <a:rPr lang="fr-FR" sz="3800" b="1" dirty="0" smtClean="0">
                <a:solidFill>
                  <a:srgbClr val="FF0000"/>
                </a:solidFill>
                <a:cs typeface="Times New Roman" pitchFamily="18" charset="0"/>
              </a:rPr>
              <a:t>++++</a:t>
            </a:r>
            <a:r>
              <a:rPr lang="fr-FR" dirty="0" smtClean="0">
                <a:cs typeface="Times New Roman" pitchFamily="18" charset="0"/>
              </a:rPr>
              <a:t>  est évoquée devant:</a:t>
            </a:r>
          </a:p>
          <a:p>
            <a:pPr>
              <a:buNone/>
              <a:defRPr/>
            </a:pPr>
            <a:r>
              <a:rPr lang="fr-FR" dirty="0" smtClean="0">
                <a:cs typeface="Times New Roman" pitchFamily="18" charset="0"/>
              </a:rPr>
              <a:t>   -ATCD lithiasiques, ou de chirurgie bilio-digestive.</a:t>
            </a:r>
            <a:endParaRPr lang="fr-FR" dirty="0" smtClean="0"/>
          </a:p>
          <a:p>
            <a:pPr>
              <a:buNone/>
              <a:defRPr/>
            </a:pPr>
            <a:r>
              <a:rPr lang="fr-FR" dirty="0" smtClean="0"/>
              <a:t>   -triade douleur de l'hypochondre droit, fièvre et ictère se constitue en 24 à 48 heures. (triade classique de </a:t>
            </a:r>
            <a:r>
              <a:rPr lang="fr-FR" sz="2900" b="1" dirty="0" smtClean="0"/>
              <a:t>CHARCOT</a:t>
            </a:r>
            <a:r>
              <a:rPr lang="fr-FR" dirty="0" smtClean="0"/>
              <a:t>) Des frissons témoignant de bactériémies itératives sont fréquemment associés. L'obstacle est le plus souvent lithiasique mais peut être tumoral, KHF,ADP…</a:t>
            </a:r>
          </a:p>
          <a:p>
            <a:pPr>
              <a:buNone/>
              <a:defRPr/>
            </a:pPr>
            <a:r>
              <a:rPr lang="fr-FR" dirty="0" smtClean="0"/>
              <a:t> </a:t>
            </a:r>
          </a:p>
          <a:p>
            <a:pPr>
              <a:buNone/>
              <a:defRPr/>
            </a:pPr>
            <a:r>
              <a:rPr lang="fr-FR" b="1" dirty="0" smtClean="0">
                <a:solidFill>
                  <a:srgbClr val="11B915"/>
                </a:solidFill>
              </a:rPr>
              <a:t>ECHOGRAPHIE ABDOMINALE +++</a:t>
            </a:r>
            <a:r>
              <a:rPr lang="fr-FR" dirty="0" smtClean="0">
                <a:solidFill>
                  <a:srgbClr val="FFFF00"/>
                </a:solidFill>
              </a:rPr>
              <a:t>: </a:t>
            </a:r>
            <a:r>
              <a:rPr lang="fr-FR" dirty="0" smtClean="0"/>
              <a:t>à la recherche :</a:t>
            </a:r>
          </a:p>
          <a:p>
            <a:pPr>
              <a:buNone/>
              <a:defRPr/>
            </a:pPr>
            <a:r>
              <a:rPr lang="fr-FR" dirty="0" smtClean="0"/>
              <a:t>Lithiases vésiculaires ou dilatation des voies biliaires extra hépatiques</a:t>
            </a:r>
          </a:p>
          <a:p>
            <a:pPr>
              <a:buNone/>
              <a:defRPr/>
            </a:pPr>
            <a:r>
              <a:rPr lang="fr-FR" b="1" dirty="0" smtClean="0">
                <a:solidFill>
                  <a:srgbClr val="11B915"/>
                </a:solidFill>
              </a:rPr>
              <a:t>HEMOCULTURES++</a:t>
            </a:r>
          </a:p>
          <a:p>
            <a:pPr>
              <a:buNone/>
              <a:defRPr/>
            </a:pPr>
            <a:r>
              <a:rPr lang="fr-FR" dirty="0" smtClean="0"/>
              <a:t>*UN TRT ATB actif sur </a:t>
            </a:r>
            <a:r>
              <a:rPr lang="fr-FR" b="1" dirty="0" smtClean="0">
                <a:solidFill>
                  <a:srgbClr val="FF0000"/>
                </a:solidFill>
              </a:rPr>
              <a:t>BGN et ANAEROBIES </a:t>
            </a:r>
            <a:r>
              <a:rPr lang="fr-FR" dirty="0" smtClean="0"/>
              <a:t>doit être  instaurer en urgence: </a:t>
            </a:r>
          </a:p>
          <a:p>
            <a:pPr>
              <a:buNone/>
              <a:defRPr/>
            </a:pPr>
            <a:r>
              <a:rPr lang="fr-FR" dirty="0" smtClean="0"/>
              <a:t>(</a:t>
            </a:r>
            <a:r>
              <a:rPr lang="fr-FR" b="1" dirty="0" smtClean="0"/>
              <a:t>C3G+METRONIDAZOLE)</a:t>
            </a:r>
            <a:r>
              <a:rPr lang="fr-FR" dirty="0" smtClean="0"/>
              <a:t> puis transfert en chirurgie.</a:t>
            </a:r>
          </a:p>
          <a:p>
            <a:pPr>
              <a:buNone/>
              <a:defRPr/>
            </a:pPr>
            <a:r>
              <a:rPr lang="fr-FR" sz="3800" dirty="0" smtClean="0"/>
              <a:t>*Risques majeurs :pancréatite aigue; choc septique.</a:t>
            </a:r>
            <a:endParaRPr lang="fr-FR" sz="3600" dirty="0" smtClean="0">
              <a:solidFill>
                <a:srgbClr val="FFFF00"/>
              </a:solidFill>
            </a:endParaRPr>
          </a:p>
          <a:p>
            <a:endParaRPr lang="fr-FR" b="1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i="1" u="sng" dirty="0" smtClean="0">
                <a:solidFill>
                  <a:srgbClr val="00B0F0"/>
                </a:solidFill>
              </a:rPr>
              <a:t>2°/ insuffisance hépatocellulaire(risque d’hépatite fulminante)  </a:t>
            </a:r>
          </a:p>
          <a:p>
            <a:r>
              <a:rPr lang="fr-FR" sz="2400" dirty="0" smtClean="0"/>
              <a:t>* Encéphalopathie hépatique, syndrome hémorragique,</a:t>
            </a:r>
          </a:p>
          <a:p>
            <a:r>
              <a:rPr lang="fr-FR" sz="2400" dirty="0" smtClean="0"/>
              <a:t>* TP&lt; 30% avec   facteur 5,  alb,  protides totaux</a:t>
            </a:r>
          </a:p>
          <a:p>
            <a:r>
              <a:rPr lang="fr-FR" sz="2400" dirty="0" smtClean="0"/>
              <a:t>* Cytolyse majeure,</a:t>
            </a:r>
          </a:p>
          <a:p>
            <a:r>
              <a:rPr lang="fr-FR" sz="2400" dirty="0" smtClean="0"/>
              <a:t>* Transfert en USI d’hépato-gastro-entérologie dans l’attente d’une transplantation hépatique.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rot="5400000">
            <a:off x="4212754" y="2708126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>
            <a:off x="4788818" y="2708126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>
            <a:off x="2736590" y="2672122"/>
            <a:ext cx="3600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fr-FR" sz="2400" b="1" i="1" u="sng" dirty="0" smtClean="0">
                <a:solidFill>
                  <a:srgbClr val="00B0F0"/>
                </a:solidFill>
              </a:rPr>
              <a:t>3°/UNE HEMOLYSE AIGUE: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1800" dirty="0" smtClean="0"/>
              <a:t>Evoquer en premier lieu :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1800" b="1" u="sng" dirty="0" smtClean="0">
                <a:solidFill>
                  <a:srgbClr val="11B915"/>
                </a:solidFill>
              </a:rPr>
              <a:t>*Un accès palustre: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1800" dirty="0" smtClean="0"/>
              <a:t>Forme grave d’accès à « </a:t>
            </a:r>
            <a:r>
              <a:rPr lang="fr-FR" sz="1800" b="1" dirty="0" smtClean="0"/>
              <a:t>Plasmodium falciparum </a:t>
            </a:r>
            <a:r>
              <a:rPr lang="fr-FR" sz="1800" dirty="0" smtClean="0"/>
              <a:t>»</a:t>
            </a:r>
          </a:p>
          <a:p>
            <a:pPr>
              <a:defRPr/>
            </a:pPr>
            <a:r>
              <a:rPr lang="fr-FR" sz="1800" dirty="0" smtClean="0"/>
              <a:t>Interrogatoire:</a:t>
            </a:r>
          </a:p>
          <a:p>
            <a:pPr>
              <a:buNone/>
              <a:defRPr/>
            </a:pPr>
            <a:r>
              <a:rPr lang="fr-FR" sz="1800" b="1" i="1" dirty="0" smtClean="0">
                <a:solidFill>
                  <a:schemeClr val="tx1"/>
                </a:solidFill>
                <a:sym typeface="Wingdings" pitchFamily="2" charset="2"/>
              </a:rPr>
              <a:t>Notion de voyage récent dans les zones tropicaux</a:t>
            </a:r>
            <a:r>
              <a:rPr lang="fr-FR" sz="1800" dirty="0" smtClean="0">
                <a:sym typeface="Wingdings" pitchFamily="2" charset="2"/>
              </a:rPr>
              <a:t>: - Lieu - Date - Duré de séjour - le suivi ou non de chimio prophylaxie antipaludique.</a:t>
            </a:r>
          </a:p>
          <a:p>
            <a:pPr>
              <a:buNone/>
              <a:defRPr/>
            </a:pPr>
            <a:r>
              <a:rPr lang="fr-FR" sz="1800" dirty="0" smtClean="0"/>
              <a:t>-début peut spécifique; fièvre tierce ;puis évolution vers des troubles du comportement accompagnées d’une anorexie et d’une insuffisance rénale aigue nécessitant parfois l’épuration extra-rénale.</a:t>
            </a:r>
          </a:p>
          <a:p>
            <a:pPr>
              <a:buNone/>
              <a:defRPr/>
            </a:pPr>
            <a:r>
              <a:rPr lang="fr-FR" sz="1800" dirty="0" smtClean="0"/>
              <a:t>     </a:t>
            </a:r>
          </a:p>
          <a:p>
            <a:pPr>
              <a:buNone/>
              <a:defRPr/>
            </a:pP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</a:rPr>
              <a:t>Frottis sanguin </a:t>
            </a:r>
            <a:r>
              <a:rPr lang="fr-FR" sz="1800" dirty="0" smtClean="0"/>
              <a:t>en urgence et </a:t>
            </a:r>
            <a:r>
              <a:rPr lang="fr-FR" sz="1800" b="1" dirty="0" smtClean="0">
                <a:solidFill>
                  <a:schemeClr val="accent1">
                    <a:lumMod val="75000"/>
                  </a:schemeClr>
                </a:solidFill>
              </a:rPr>
              <a:t>goutte épaisse </a:t>
            </a:r>
            <a:r>
              <a:rPr lang="fr-FR" sz="1800" dirty="0" smtClean="0"/>
              <a:t>(permet de détecter  toutes les espèces plasmodiales)</a:t>
            </a:r>
          </a:p>
          <a:p>
            <a:pPr>
              <a:buNone/>
              <a:defRPr/>
            </a:pPr>
            <a:endParaRPr lang="fr-FR" sz="1800" dirty="0" smtClean="0">
              <a:sym typeface="Wingdings" pitchFamily="2" charset="2"/>
            </a:endParaRPr>
          </a:p>
          <a:p>
            <a:pPr>
              <a:buNone/>
            </a:pPr>
            <a:endParaRPr lang="fr-FR" sz="1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fr-FR" sz="2000" b="1" u="sng" dirty="0" smtClean="0">
              <a:solidFill>
                <a:srgbClr val="11B915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fr-FR" sz="2000" b="1" u="sng" dirty="0" smtClean="0">
              <a:solidFill>
                <a:srgbClr val="11B915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2000" b="1" u="sng" dirty="0" smtClean="0">
                <a:solidFill>
                  <a:srgbClr val="11B915"/>
                </a:solidFill>
              </a:rPr>
              <a:t>*Une septicémie </a:t>
            </a:r>
            <a:r>
              <a:rPr lang="fr-FR" sz="2000" dirty="0" smtClean="0"/>
              <a:t>à: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00B0F0"/>
                </a:solidFill>
              </a:rPr>
              <a:t>Clostridium perfringens</a:t>
            </a:r>
            <a:r>
              <a:rPr lang="fr-FR" sz="2000" dirty="0" smtClean="0">
                <a:solidFill>
                  <a:srgbClr val="00B0F0"/>
                </a:solidFill>
              </a:rPr>
              <a:t>: </a:t>
            </a:r>
            <a:r>
              <a:rPr lang="fr-FR" sz="2000" dirty="0" smtClean="0"/>
              <a:t>évoquée devant: un contexte intervention gynéco-obstétricale ou abdominale</a:t>
            </a:r>
          </a:p>
          <a:p>
            <a:pPr>
              <a:buFont typeface="Wingdings" pitchFamily="2" charset="2"/>
              <a:buNone/>
              <a:defRPr/>
            </a:pPr>
            <a:endParaRPr lang="fr-FR" sz="20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2000" dirty="0" smtClean="0">
                <a:solidFill>
                  <a:srgbClr val="00B0F0"/>
                </a:solidFill>
              </a:rPr>
              <a:t>BGN;STAPHYLOCOQUE;  STREPTOCOQUE;PNEUMOCOQUE </a:t>
            </a:r>
            <a:r>
              <a:rPr lang="fr-FR" sz="2000" dirty="0" smtClean="0"/>
              <a:t>(porte d’entrée)</a:t>
            </a:r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INTRODUCTION - DEFINITION</a:t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fr-FR" dirty="0" smtClean="0">
                <a:sym typeface="Wingdings" pitchFamily="2" charset="2"/>
              </a:rPr>
              <a:t></a:t>
            </a:r>
            <a:r>
              <a:rPr lang="fr-FR" dirty="0" smtClean="0"/>
              <a:t>L’ictère fébrile constitue dans certains cas une urgence thérapeutique et nécessite l’hospitalisation.</a:t>
            </a:r>
          </a:p>
          <a:p>
            <a:r>
              <a:rPr lang="fr-FR" dirty="0" smtClean="0">
                <a:sym typeface="Wingdings" pitchFamily="2" charset="2"/>
              </a:rPr>
              <a:t>Plusieurs étiologies sont à l’origine des ictères infectieux: bactériennes, virales, parasitaires…</a:t>
            </a:r>
          </a:p>
          <a:p>
            <a:r>
              <a:rPr lang="fr-FR" dirty="0" smtClean="0">
                <a:sym typeface="Wingdings" pitchFamily="2" charset="2"/>
              </a:rPr>
              <a:t>Un dgc positif d’ictère+ un bon examen clinique  permet de guider la conduite thérapeutique. </a:t>
            </a:r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i="1" u="sng" dirty="0" smtClean="0">
                <a:solidFill>
                  <a:srgbClr val="00B0F0"/>
                </a:solidFill>
              </a:rPr>
              <a:t>4°/Ictère+Insuffisance rénale aigue avec oligo-anurie,augmentation de la créatininémie</a:t>
            </a:r>
            <a:r>
              <a:rPr lang="fr-FR" sz="2000" b="1" u="sng" dirty="0" smtClean="0">
                <a:solidFill>
                  <a:srgbClr val="00B0F0"/>
                </a:solidFill>
              </a:rPr>
              <a:t>:</a:t>
            </a:r>
          </a:p>
          <a:p>
            <a:pPr>
              <a:buNone/>
            </a:pPr>
            <a:r>
              <a:rPr lang="fr-FR" sz="2000" dirty="0" smtClean="0"/>
              <a:t>Le plus svt il s’agit:</a:t>
            </a:r>
          </a:p>
          <a:p>
            <a:r>
              <a:rPr lang="fr-FR" sz="2000" dirty="0" smtClean="0"/>
              <a:t>- Un sépsis grave voire d’un choc septique, septicémie à pyogènes (</a:t>
            </a:r>
            <a:r>
              <a:rPr lang="fr-FR" sz="2000" b="1" dirty="0" smtClean="0"/>
              <a:t>BGN</a:t>
            </a:r>
            <a:r>
              <a:rPr lang="fr-FR" sz="2000" dirty="0" smtClean="0"/>
              <a:t>)+++ ou </a:t>
            </a:r>
            <a:r>
              <a:rPr lang="fr-FR" sz="2000" b="1" dirty="0" smtClean="0"/>
              <a:t>leptospirose</a:t>
            </a:r>
            <a:r>
              <a:rPr lang="fr-FR" sz="2000" dirty="0" smtClean="0"/>
              <a:t> .</a:t>
            </a:r>
          </a:p>
          <a:p>
            <a:r>
              <a:rPr lang="fr-FR" sz="2000" dirty="0" smtClean="0"/>
              <a:t>- Très rarement d’une hémolyse aigue : </a:t>
            </a:r>
            <a:r>
              <a:rPr lang="fr-FR" sz="2000" b="1" smtClean="0"/>
              <a:t>septicémies  à </a:t>
            </a:r>
            <a:r>
              <a:rPr lang="fr-FR" sz="2000" b="1" dirty="0" smtClean="0"/>
              <a:t>Clostridium P post abortum</a:t>
            </a:r>
          </a:p>
          <a:p>
            <a:r>
              <a:rPr lang="fr-FR" sz="2000" dirty="0" smtClean="0"/>
              <a:t>Toute les situations imposant des hémocultures et transfert URG en réanimation.</a:t>
            </a:r>
            <a:endParaRPr lang="fr-FR" sz="2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000" b="1" dirty="0" smtClean="0"/>
          </a:p>
          <a:p>
            <a:r>
              <a:rPr lang="fr-FR" sz="4000" b="1" i="1" dirty="0" smtClean="0"/>
              <a:t>2/*DIAGNOSTIC EN DEHORS DE         L’URGENCE :</a:t>
            </a:r>
            <a:endParaRPr lang="fr-FR" sz="4000" b="1" i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533400">
              <a:buClr>
                <a:schemeClr val="tx1"/>
              </a:buClr>
              <a:buSzPct val="75000"/>
              <a:buFont typeface="Wingdings" pitchFamily="2" charset="2"/>
              <a:buAutoNum type="arabicParenR"/>
              <a:defRPr/>
            </a:pPr>
            <a:r>
              <a:rPr lang="fr-FR" sz="2800" kern="0" dirty="0" smtClean="0">
                <a:latin typeface="Times New Roman" pitchFamily="18" charset="0"/>
                <a:cs typeface="Times New Roman" pitchFamily="18" charset="0"/>
              </a:rPr>
              <a:t>Interrogatoire.</a:t>
            </a:r>
          </a:p>
          <a:p>
            <a:pPr indent="533400">
              <a:buClr>
                <a:schemeClr val="tx1"/>
              </a:buClr>
              <a:buSzPct val="75000"/>
              <a:buFont typeface="Wingdings" pitchFamily="2" charset="2"/>
              <a:buAutoNum type="arabicParenR"/>
              <a:defRPr/>
            </a:pPr>
            <a:r>
              <a:rPr lang="fr-FR" sz="2800" kern="0" dirty="0" smtClean="0">
                <a:latin typeface="Times New Roman" pitchFamily="18" charset="0"/>
                <a:cs typeface="Times New Roman" pitchFamily="18" charset="0"/>
              </a:rPr>
              <a:t>Examen clinique.</a:t>
            </a:r>
          </a:p>
          <a:p>
            <a:pPr indent="533400">
              <a:buClr>
                <a:schemeClr val="tx1"/>
              </a:buClr>
              <a:buSzPct val="75000"/>
              <a:buFont typeface="Wingdings" pitchFamily="2" charset="2"/>
              <a:buAutoNum type="arabicParenR"/>
              <a:defRPr/>
            </a:pPr>
            <a:r>
              <a:rPr lang="fr-FR" sz="2800" kern="0" dirty="0" smtClean="0">
                <a:latin typeface="Times New Roman" pitchFamily="18" charset="0"/>
                <a:cs typeface="Times New Roman" pitchFamily="18" charset="0"/>
              </a:rPr>
              <a:t>Examens para clinique :</a:t>
            </a:r>
          </a:p>
          <a:p>
            <a:pPr marL="2862263" lvl="1" indent="-53340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fr-FR" sz="2400" kern="0" dirty="0" smtClean="0">
                <a:latin typeface="Times New Roman" pitchFamily="18" charset="0"/>
                <a:cs typeface="Times New Roman" pitchFamily="18" charset="0"/>
              </a:rPr>
              <a:t>Bilan infectieux.</a:t>
            </a:r>
          </a:p>
          <a:p>
            <a:pPr marL="2862263" lvl="1" indent="-53340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fr-FR" sz="2400" kern="0" dirty="0" smtClean="0">
                <a:latin typeface="Times New Roman" pitchFamily="18" charset="0"/>
                <a:cs typeface="Times New Roman" pitchFamily="18" charset="0"/>
              </a:rPr>
              <a:t>Bilan biologique.</a:t>
            </a:r>
          </a:p>
          <a:p>
            <a:pPr marL="2862263" lvl="1" indent="-533400">
              <a:buClr>
                <a:schemeClr val="tx1"/>
              </a:buClr>
              <a:buSzPct val="75000"/>
              <a:buFontTx/>
              <a:buChar char="–"/>
              <a:defRPr/>
            </a:pPr>
            <a:r>
              <a:rPr lang="fr-FR" sz="2400" kern="0" dirty="0" smtClean="0">
                <a:latin typeface="Times New Roman" pitchFamily="18" charset="0"/>
                <a:cs typeface="Times New Roman" pitchFamily="18" charset="0"/>
              </a:rPr>
              <a:t>Échographie abdominale.</a:t>
            </a:r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Interrogatoire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fr-FR" sz="40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Antécédent</a:t>
            </a: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         </a:t>
            </a:r>
            <a:r>
              <a:rPr lang="fr-FR" dirty="0" smtClean="0">
                <a:sym typeface="Wingdings" pitchFamily="2" charset="2"/>
              </a:rPr>
              <a:t></a:t>
            </a:r>
            <a:r>
              <a:rPr lang="fr-FR" i="1" dirty="0" smtClean="0">
                <a:sym typeface="Wingdings" pitchFamily="2" charset="2"/>
              </a:rPr>
              <a:t> </a:t>
            </a:r>
            <a:r>
              <a:rPr lang="fr-FR" b="1" i="1" dirty="0" smtClean="0">
                <a:solidFill>
                  <a:srgbClr val="C00000"/>
                </a:solidFill>
                <a:sym typeface="Wingdings" pitchFamily="2" charset="2"/>
              </a:rPr>
              <a:t>Familiaux</a:t>
            </a:r>
            <a:r>
              <a:rPr lang="fr-FR" dirty="0" smtClean="0">
                <a:sym typeface="Wingdings" pitchFamily="2" charset="2"/>
              </a:rPr>
              <a:t>:   - Maladie hémolytique familiale.</a:t>
            </a: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                              - </a:t>
            </a:r>
            <a:r>
              <a:rPr lang="fr-FR" sz="3100" dirty="0" smtClean="0">
                <a:cs typeface="Times New Roman" pitchFamily="18" charset="0"/>
                <a:sym typeface="Wingdings" pitchFamily="2" charset="2"/>
              </a:rPr>
              <a:t>N</a:t>
            </a:r>
            <a:r>
              <a:rPr lang="fr-FR" sz="3100" dirty="0" smtClean="0">
                <a:cs typeface="Times New Roman" pitchFamily="18" charset="0"/>
              </a:rPr>
              <a:t>otion de cas similaires.</a:t>
            </a:r>
            <a:endParaRPr lang="fr-FR" sz="3100" dirty="0" smtClean="0">
              <a:sym typeface="Wingdings" pitchFamily="2" charset="2"/>
            </a:endParaRPr>
          </a:p>
          <a:p>
            <a:pPr>
              <a:defRPr/>
            </a:pPr>
            <a:endParaRPr lang="fr-FR" dirty="0" smtClean="0">
              <a:sym typeface="Wingdings" pitchFamily="2" charset="2"/>
            </a:endParaRP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   </a:t>
            </a:r>
            <a:r>
              <a:rPr lang="fr-FR" b="1" i="1" dirty="0" smtClean="0">
                <a:solidFill>
                  <a:srgbClr val="C00000"/>
                </a:solidFill>
                <a:sym typeface="Wingdings" pitchFamily="2" charset="2"/>
              </a:rPr>
              <a:t>Personnels: </a:t>
            </a:r>
            <a:r>
              <a:rPr lang="fr-FR" dirty="0" smtClean="0">
                <a:sym typeface="Wingdings" pitchFamily="2" charset="2"/>
              </a:rPr>
              <a:t>- </a:t>
            </a:r>
            <a:r>
              <a:rPr lang="fr-FR" sz="2900" dirty="0" smtClean="0">
                <a:cs typeface="Times New Roman" pitchFamily="18" charset="0"/>
                <a:sym typeface="Wingdings" pitchFamily="2" charset="2"/>
              </a:rPr>
              <a:t>C</a:t>
            </a:r>
            <a:r>
              <a:rPr lang="fr-FR" sz="2900" dirty="0" smtClean="0">
                <a:cs typeface="Times New Roman" pitchFamily="18" charset="0"/>
              </a:rPr>
              <a:t>olique hépatique.</a:t>
            </a:r>
            <a:endParaRPr lang="fr-FR" sz="2900" dirty="0" smtClean="0">
              <a:sym typeface="Wingdings" pitchFamily="2" charset="2"/>
            </a:endParaRP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                           - Ictère antérieur.</a:t>
            </a: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                           - Transfusion sang, AES, tatou...</a:t>
            </a: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                           - Intervention chirurgicale.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4955381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fr-FR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 De Vie</a:t>
            </a:r>
            <a:r>
              <a:rPr lang="fr-FR" dirty="0" smtClean="0"/>
              <a:t>:</a:t>
            </a:r>
          </a:p>
          <a:p>
            <a:pPr>
              <a:defRPr/>
            </a:pPr>
            <a:r>
              <a:rPr lang="fr-FR" dirty="0" smtClean="0"/>
              <a:t>        </a:t>
            </a:r>
          </a:p>
          <a:p>
            <a:pPr>
              <a:defRPr/>
            </a:pPr>
            <a:r>
              <a:rPr lang="fr-FR" dirty="0" smtClean="0"/>
              <a:t>       </a:t>
            </a:r>
            <a:endParaRPr lang="fr-FR" dirty="0" smtClean="0">
              <a:sym typeface="Wingdings" pitchFamily="2" charset="2"/>
            </a:endParaRP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 </a:t>
            </a:r>
            <a:r>
              <a:rPr lang="fr-FR" b="1" i="1" dirty="0" smtClean="0">
                <a:solidFill>
                  <a:srgbClr val="C00000"/>
                </a:solidFill>
                <a:sym typeface="Wingdings" pitchFamily="2" charset="2"/>
              </a:rPr>
              <a:t>Profession</a:t>
            </a:r>
            <a:r>
              <a:rPr lang="fr-FR" dirty="0" smtClean="0">
                <a:sym typeface="Wingdings" pitchFamily="2" charset="2"/>
              </a:rPr>
              <a:t>: - Egoutier: leptospirose.</a:t>
            </a: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                        - soignant: Hépatite virale.</a:t>
            </a: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                         - élevage du moutons: KHF.</a:t>
            </a:r>
          </a:p>
          <a:p>
            <a:pPr>
              <a:defRPr/>
            </a:pPr>
            <a:endParaRPr lang="fr-FR" dirty="0" smtClean="0">
              <a:sym typeface="Wingdings" pitchFamily="2" charset="2"/>
            </a:endParaRP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 </a:t>
            </a:r>
            <a:r>
              <a:rPr lang="fr-FR" b="1" i="1" dirty="0" smtClean="0">
                <a:solidFill>
                  <a:srgbClr val="C00000"/>
                </a:solidFill>
                <a:sym typeface="Wingdings" pitchFamily="2" charset="2"/>
              </a:rPr>
              <a:t>Loisirs</a:t>
            </a:r>
            <a:r>
              <a:rPr lang="fr-FR" dirty="0" smtClean="0">
                <a:sym typeface="Wingdings" pitchFamily="2" charset="2"/>
              </a:rPr>
              <a:t>: - Pêche.</a:t>
            </a: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                 - Baignade dans l’eau douce.</a:t>
            </a: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                 - Contact avec les rats.( leptospirose)</a:t>
            </a:r>
          </a:p>
          <a:p>
            <a:pPr>
              <a:defRPr/>
            </a:pPr>
            <a:endParaRPr lang="fr-FR" dirty="0" smtClean="0">
              <a:sym typeface="Wingdings" pitchFamily="2" charset="2"/>
            </a:endParaRPr>
          </a:p>
          <a:p>
            <a:pPr>
              <a:defRPr/>
            </a:pPr>
            <a:r>
              <a:rPr lang="fr-FR" dirty="0" smtClean="0">
                <a:sym typeface="Wingdings" pitchFamily="2" charset="2"/>
              </a:rPr>
              <a:t>        </a:t>
            </a:r>
            <a:r>
              <a:rPr lang="fr-FR" b="1" i="1" dirty="0" smtClean="0">
                <a:solidFill>
                  <a:srgbClr val="C00000"/>
                </a:solidFill>
                <a:sym typeface="Wingdings" pitchFamily="2" charset="2"/>
              </a:rPr>
              <a:t>Prise médicamenteuse </a:t>
            </a:r>
            <a:r>
              <a:rPr lang="fr-FR" b="1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fr-FR" b="1" i="1" dirty="0" smtClean="0">
                <a:solidFill>
                  <a:srgbClr val="C00000"/>
                </a:solidFill>
                <a:sym typeface="Wingdings" pitchFamily="2" charset="2"/>
              </a:rPr>
              <a:t>Toxicomanie, Alcoolisme, </a:t>
            </a:r>
          </a:p>
          <a:p>
            <a:pPr>
              <a:defRPr/>
            </a:pPr>
            <a:r>
              <a:rPr lang="fr-FR" b="1" i="1" dirty="0" smtClean="0">
                <a:solidFill>
                  <a:srgbClr val="C00000"/>
                </a:solidFill>
                <a:sym typeface="Wingdings" pitchFamily="2" charset="2"/>
              </a:rPr>
              <a:t>           Comportement sexuel à risque</a:t>
            </a:r>
            <a:r>
              <a:rPr lang="fr-FR" i="1" dirty="0" smtClean="0">
                <a:sym typeface="Wingdings" pitchFamily="2" charset="2"/>
              </a:rPr>
              <a:t>( VIH,HBV,HCV…)</a:t>
            </a:r>
          </a:p>
          <a:p>
            <a:pPr>
              <a:defRPr/>
            </a:pPr>
            <a:r>
              <a:rPr lang="fr-FR" i="1" dirty="0" smtClean="0">
                <a:sym typeface="Wingdings" pitchFamily="2" charset="2"/>
              </a:rPr>
              <a:t>Médicaments svt en cause: INH, pyrazinamide, kétokonazole, sulfamides, macrolides, AINS, contraceptifs oraux…</a:t>
            </a:r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638" indent="-274638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Caractère  De L’ictère</a:t>
            </a:r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: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marL="274638" indent="-274638">
              <a:lnSpc>
                <a:spcPct val="80000"/>
              </a:lnSpc>
              <a:defRPr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marL="454025" lvl="1" indent="171450">
              <a:lnSpc>
                <a:spcPct val="80000"/>
              </a:lnSpc>
              <a:buClr>
                <a:srgbClr val="E7B321"/>
              </a:buClr>
              <a:buFontTx/>
              <a:buBlip>
                <a:blip r:embed="rId2"/>
              </a:buBlip>
              <a:defRPr/>
            </a:pPr>
            <a:r>
              <a:rPr lang="fr-FR" b="1" i="1" dirty="0" smtClean="0">
                <a:solidFill>
                  <a:srgbClr val="C00000"/>
                </a:solidFill>
                <a:cs typeface="Times New Roman" pitchFamily="18" charset="0"/>
              </a:rPr>
              <a:t>Mode d’installation</a:t>
            </a:r>
            <a:r>
              <a:rPr lang="fr-FR" b="1" dirty="0" smtClean="0">
                <a:cs typeface="Times New Roman" pitchFamily="18" charset="0"/>
              </a:rPr>
              <a:t>.</a:t>
            </a:r>
          </a:p>
          <a:p>
            <a:pPr marL="454025" lvl="1" indent="171450">
              <a:lnSpc>
                <a:spcPct val="80000"/>
              </a:lnSpc>
              <a:buClr>
                <a:srgbClr val="E7B321"/>
              </a:buClr>
              <a:defRPr/>
            </a:pPr>
            <a:endParaRPr lang="fr-FR" b="1" dirty="0" smtClean="0">
              <a:cs typeface="Times New Roman" pitchFamily="18" charset="0"/>
            </a:endParaRPr>
          </a:p>
          <a:p>
            <a:pPr marL="454025" lvl="1" indent="171450">
              <a:lnSpc>
                <a:spcPct val="80000"/>
              </a:lnSpc>
              <a:buClr>
                <a:srgbClr val="E7B321"/>
              </a:buClr>
              <a:buFontTx/>
              <a:buBlip>
                <a:blip r:embed="rId2"/>
              </a:buBlip>
              <a:defRPr/>
            </a:pPr>
            <a:r>
              <a:rPr lang="fr-FR" b="1" i="1" dirty="0" smtClean="0">
                <a:solidFill>
                  <a:srgbClr val="C00000"/>
                </a:solidFill>
                <a:cs typeface="Times New Roman" pitchFamily="18" charset="0"/>
              </a:rPr>
              <a:t>Durée d’évolution</a:t>
            </a:r>
            <a:r>
              <a:rPr lang="fr-FR" b="1" i="1" dirty="0" smtClean="0">
                <a:cs typeface="Times New Roman" pitchFamily="18" charset="0"/>
              </a:rPr>
              <a:t>.</a:t>
            </a:r>
          </a:p>
          <a:p>
            <a:pPr marL="454025" lvl="1" indent="171450">
              <a:lnSpc>
                <a:spcPct val="80000"/>
              </a:lnSpc>
              <a:buClr>
                <a:srgbClr val="E7B321"/>
              </a:buClr>
              <a:defRPr/>
            </a:pPr>
            <a:endParaRPr lang="fr-FR" b="1" i="1" dirty="0" smtClean="0">
              <a:cs typeface="Times New Roman" pitchFamily="18" charset="0"/>
            </a:endParaRPr>
          </a:p>
          <a:p>
            <a:pPr marL="454025" lvl="1" indent="171450">
              <a:lnSpc>
                <a:spcPct val="80000"/>
              </a:lnSpc>
              <a:buClr>
                <a:srgbClr val="E7B321"/>
              </a:buClr>
              <a:buFontTx/>
              <a:buBlip>
                <a:blip r:embed="rId2"/>
              </a:buBlip>
              <a:defRPr/>
            </a:pPr>
            <a:r>
              <a:rPr lang="fr-FR" b="1" i="1" dirty="0" smtClean="0">
                <a:solidFill>
                  <a:srgbClr val="C00000"/>
                </a:solidFill>
                <a:cs typeface="Times New Roman" pitchFamily="18" charset="0"/>
              </a:rPr>
              <a:t>Signes associés </a:t>
            </a:r>
            <a:r>
              <a:rPr lang="fr-FR" dirty="0" smtClean="0">
                <a:cs typeface="Times New Roman" pitchFamily="18" charset="0"/>
              </a:rPr>
              <a:t>: ex :</a:t>
            </a:r>
          </a:p>
          <a:p>
            <a:pPr marL="454025" lvl="1" indent="171450">
              <a:lnSpc>
                <a:spcPct val="80000"/>
              </a:lnSpc>
              <a:buClr>
                <a:srgbClr val="E7B321"/>
              </a:buClr>
              <a:defRPr/>
            </a:pPr>
            <a:endParaRPr lang="fr-FR" u="sng" dirty="0" smtClean="0">
              <a:cs typeface="Times New Roman" pitchFamily="18" charset="0"/>
            </a:endParaRPr>
          </a:p>
          <a:p>
            <a:pPr marL="1169988" lvl="3" indent="261938">
              <a:lnSpc>
                <a:spcPct val="80000"/>
              </a:lnSpc>
              <a:buClr>
                <a:srgbClr val="E7B321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cs typeface="Times New Roman" pitchFamily="18" charset="0"/>
              </a:rPr>
              <a:t>Céphalées, arthralgies, urticaire, notion de contage</a:t>
            </a:r>
            <a:r>
              <a:rPr lang="fr-FR" dirty="0" smtClean="0"/>
              <a:t> :hépatite virale. </a:t>
            </a:r>
          </a:p>
          <a:p>
            <a:pPr marL="1169988" lvl="3" indent="261938">
              <a:lnSpc>
                <a:spcPct val="80000"/>
              </a:lnSpc>
              <a:buClr>
                <a:srgbClr val="E7B321"/>
              </a:buClr>
              <a:buFont typeface="Wingdings" pitchFamily="2" charset="2"/>
              <a:buChar char="Ø"/>
              <a:defRPr/>
            </a:pPr>
            <a:r>
              <a:rPr lang="fr-FR" dirty="0" smtClean="0">
                <a:cs typeface="Times New Roman" pitchFamily="18" charset="0"/>
              </a:rPr>
              <a:t>Myalgies intenses, céphalées et vasodilatation cutanée: leptospirose.</a:t>
            </a:r>
          </a:p>
          <a:p>
            <a:pPr marL="1169988" lvl="3" indent="261938">
              <a:lnSpc>
                <a:spcPct val="80000"/>
              </a:lnSpc>
              <a:buClr>
                <a:srgbClr val="E7B321"/>
              </a:buClr>
              <a:buFont typeface="Wingdings" pitchFamily="2" charset="2"/>
              <a:buChar char="Ø"/>
              <a:defRPr/>
            </a:pPr>
            <a:endParaRPr lang="fr-FR" dirty="0" smtClean="0">
              <a:cs typeface="Times New Roman" pitchFamily="18" charset="0"/>
            </a:endParaRPr>
          </a:p>
          <a:p>
            <a:pPr marL="274638" indent="-274638">
              <a:lnSpc>
                <a:spcPct val="80000"/>
              </a:lnSpc>
              <a:buClr>
                <a:srgbClr val="E7B321"/>
              </a:buClr>
              <a:buFontTx/>
              <a:buBlip>
                <a:blip r:embed="rId3"/>
              </a:buBlip>
              <a:defRPr/>
            </a:pPr>
            <a:endParaRPr lang="fr-FR" b="1" u="sng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fr-FR" sz="40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Caractéristiques De La Fièvre:</a:t>
            </a:r>
            <a:endParaRPr lang="fr-FR" dirty="0" smtClean="0"/>
          </a:p>
          <a:p>
            <a:pPr>
              <a:defRPr/>
            </a:pPr>
            <a:r>
              <a:rPr lang="fr-FR" dirty="0" smtClean="0"/>
              <a:t>      </a:t>
            </a:r>
            <a:r>
              <a:rPr lang="fr-FR" sz="1500" dirty="0" smtClean="0">
                <a:solidFill>
                  <a:srgbClr val="C00000"/>
                </a:solidFill>
              </a:rPr>
              <a:t>1 - </a:t>
            </a:r>
            <a:r>
              <a:rPr lang="fr-FR" sz="1500" b="1" i="1" dirty="0" smtClean="0">
                <a:solidFill>
                  <a:srgbClr val="C00000"/>
                </a:solidFill>
              </a:rPr>
              <a:t>Mode de début </a:t>
            </a:r>
            <a:r>
              <a:rPr lang="fr-FR" sz="1500" dirty="0" smtClean="0"/>
              <a:t>:- </a:t>
            </a:r>
            <a:r>
              <a:rPr lang="fr-FR" sz="1400" dirty="0" smtClean="0"/>
              <a:t>brutal : ascension thermique en        quelques minutes ou heures . </a:t>
            </a:r>
          </a:p>
          <a:p>
            <a:pPr>
              <a:defRPr/>
            </a:pPr>
            <a:r>
              <a:rPr lang="fr-FR" sz="1400" dirty="0" smtClean="0"/>
              <a:t>                                     - progressif : ascension thermique en quelques jours .</a:t>
            </a:r>
          </a:p>
          <a:p>
            <a:pPr>
              <a:defRPr/>
            </a:pPr>
            <a:r>
              <a:rPr lang="fr-FR" sz="1400" dirty="0" smtClean="0"/>
              <a:t>                                     - insidieux : le début de la fièvre est imprécis, quelques jours, quelques semaines.</a:t>
            </a:r>
          </a:p>
          <a:p>
            <a:pPr>
              <a:defRPr/>
            </a:pPr>
            <a:r>
              <a:rPr lang="fr-FR" sz="1400" dirty="0" smtClean="0"/>
              <a:t>             2 - </a:t>
            </a:r>
            <a:r>
              <a:rPr lang="fr-FR" sz="1400" b="1" i="1" dirty="0" smtClean="0"/>
              <a:t>Intensité</a:t>
            </a:r>
            <a:r>
              <a:rPr lang="fr-FR" sz="1400" dirty="0" smtClean="0"/>
              <a:t> : - peu élevée 37,5 à 38C° (fébricule) </a:t>
            </a:r>
          </a:p>
          <a:p>
            <a:pPr>
              <a:defRPr/>
            </a:pPr>
            <a:r>
              <a:rPr lang="fr-FR" sz="1400" dirty="0" smtClean="0"/>
              <a:t>                              - modérée 38 à 39C°</a:t>
            </a:r>
          </a:p>
          <a:p>
            <a:pPr>
              <a:defRPr/>
            </a:pPr>
            <a:r>
              <a:rPr lang="fr-FR" sz="1400" dirty="0" smtClean="0"/>
              <a:t>                              - élevée &gt; 39C°</a:t>
            </a:r>
            <a:endParaRPr lang="fr-FR" sz="1500" dirty="0" smtClean="0"/>
          </a:p>
          <a:p>
            <a:pPr>
              <a:defRPr/>
            </a:pPr>
            <a:r>
              <a:rPr lang="fr-FR" sz="1500" dirty="0" smtClean="0">
                <a:solidFill>
                  <a:srgbClr val="C00000"/>
                </a:solidFill>
              </a:rPr>
              <a:t>             3 - </a:t>
            </a:r>
            <a:r>
              <a:rPr lang="fr-FR" sz="1500" b="1" i="1" dirty="0" smtClean="0">
                <a:solidFill>
                  <a:srgbClr val="C00000"/>
                </a:solidFill>
              </a:rPr>
              <a:t>Evolution </a:t>
            </a:r>
            <a:r>
              <a:rPr lang="fr-FR" sz="1500" i="1" dirty="0" smtClean="0"/>
              <a:t>.</a:t>
            </a:r>
          </a:p>
          <a:p>
            <a:pPr>
              <a:buClr>
                <a:schemeClr val="accent1"/>
              </a:buClr>
              <a:buFontTx/>
              <a:buChar char="•"/>
              <a:defRPr/>
            </a:pPr>
            <a:r>
              <a:rPr lang="fr-FR" sz="1800" b="1" u="sng" dirty="0" smtClean="0">
                <a:latin typeface="Times New Roman" pitchFamily="18" charset="0"/>
                <a:cs typeface="Times New Roman" pitchFamily="18" charset="0"/>
              </a:rPr>
              <a:t>la fièvre et l’ictère :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E7B321"/>
              </a:buClr>
              <a:buNone/>
              <a:defRPr/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Selon la chronologie d’installation on peut déduire la cause, par ex :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Fièvre puis ictère apyrétique  :  </a:t>
            </a:r>
            <a:r>
              <a:rPr lang="fr-FR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hépatite virale.</a:t>
            </a:r>
          </a:p>
          <a:p>
            <a:pPr>
              <a:buClr>
                <a:schemeClr val="tx1"/>
              </a:buClr>
              <a:buFontTx/>
              <a:buChar char="•"/>
              <a:defRPr/>
            </a:pPr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Douleur avec fièvre puis ictère (triade de CHARCOT) : </a:t>
            </a:r>
            <a:r>
              <a:rPr lang="fr-FR" sz="16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angiocholite.</a:t>
            </a:r>
            <a:endParaRPr lang="en-US" sz="1600" b="1" i="1" u="sng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fr-FR" sz="15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Examen clinique : </a:t>
            </a:r>
            <a:r>
              <a:rPr lang="fr-FR" sz="24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/>
            </a:r>
            <a:br>
              <a:rPr lang="fr-FR" sz="24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74638">
              <a:lnSpc>
                <a:spcPct val="80000"/>
              </a:lnSpc>
              <a:buClr>
                <a:srgbClr val="A50021"/>
              </a:buClr>
              <a:buSzPct val="80000"/>
              <a:buNone/>
              <a:defRPr/>
            </a:pPr>
            <a:r>
              <a:rPr lang="fr-FR" sz="1600" kern="0" dirty="0" smtClean="0">
                <a:cs typeface="Times New Roman" pitchFamily="18" charset="0"/>
              </a:rPr>
              <a:t>Il faut apprécier rapidement le type de l’ictère et son retentissement sur l’état général</a:t>
            </a:r>
          </a:p>
          <a:p>
            <a:pPr indent="274638">
              <a:lnSpc>
                <a:spcPct val="80000"/>
              </a:lnSpc>
              <a:buClr>
                <a:srgbClr val="A50021"/>
              </a:buClr>
              <a:buSzPct val="80000"/>
              <a:buFont typeface="+mj-lt"/>
              <a:buAutoNum type="arabicPeriod"/>
              <a:defRPr/>
            </a:pPr>
            <a:r>
              <a:rPr lang="fr-FR" sz="2000" b="1" u="sng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Type d’ictère </a:t>
            </a:r>
            <a:r>
              <a:rPr lang="fr-FR" sz="1600" u="sng" kern="0" dirty="0" smtClean="0">
                <a:cs typeface="Times New Roman" pitchFamily="18" charset="0"/>
              </a:rPr>
              <a:t>:</a:t>
            </a:r>
            <a:r>
              <a:rPr lang="fr-FR" sz="1600" kern="0" dirty="0" smtClean="0">
                <a:cs typeface="Times New Roman" pitchFamily="18" charset="0"/>
              </a:rPr>
              <a:t> </a:t>
            </a:r>
          </a:p>
          <a:p>
            <a:pPr marL="715963" lvl="1" indent="366713">
              <a:lnSpc>
                <a:spcPct val="80000"/>
              </a:lnSpc>
              <a:buClr>
                <a:srgbClr val="3333CC"/>
              </a:buClr>
              <a:buSzPct val="75000"/>
              <a:buBlip>
                <a:blip r:embed="rId2"/>
              </a:buBlip>
              <a:defRPr/>
            </a:pPr>
            <a:r>
              <a:rPr lang="fr-FR" sz="1600" i="1" u="sng" kern="0" dirty="0" smtClean="0">
                <a:solidFill>
                  <a:srgbClr val="C00000"/>
                </a:solidFill>
                <a:cs typeface="Times New Roman" pitchFamily="18" charset="0"/>
              </a:rPr>
              <a:t>Cholestatique</a:t>
            </a:r>
            <a:r>
              <a:rPr lang="fr-FR" sz="1600" u="sng" kern="0" dirty="0" smtClean="0">
                <a:cs typeface="Times New Roman" pitchFamily="18" charset="0"/>
              </a:rPr>
              <a:t> </a:t>
            </a:r>
            <a:r>
              <a:rPr lang="fr-FR" sz="1600" u="sng" kern="0" dirty="0" smtClean="0">
                <a:solidFill>
                  <a:srgbClr val="C00000"/>
                </a:solidFill>
                <a:cs typeface="Times New Roman" pitchFamily="18" charset="0"/>
              </a:rPr>
              <a:t>:</a:t>
            </a:r>
            <a:r>
              <a:rPr lang="fr-FR" sz="1600" kern="0" dirty="0" smtClean="0">
                <a:cs typeface="Times New Roman" pitchFamily="18" charset="0"/>
              </a:rPr>
              <a:t> 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Couleur verdâtre de la peau.                    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Les selles décolorées blanchâtre.             Transaminase&lt;10 Nl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Urines foncées.                                            Ph alc&gt;2 Nl			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Douleur de l’H.C.D. 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Parfois une grosse vésicule palpable.</a:t>
            </a:r>
          </a:p>
          <a:p>
            <a:pPr marL="715963" lvl="1" indent="366713">
              <a:lnSpc>
                <a:spcPct val="80000"/>
              </a:lnSpc>
              <a:buClr>
                <a:srgbClr val="3333CC"/>
              </a:buClr>
              <a:buSzPct val="75000"/>
              <a:buBlip>
                <a:blip r:embed="rId2"/>
              </a:buBlip>
              <a:defRPr/>
            </a:pPr>
            <a:r>
              <a:rPr lang="fr-FR" sz="1600" i="1" u="sng" kern="0" dirty="0" smtClean="0">
                <a:solidFill>
                  <a:srgbClr val="C00000"/>
                </a:solidFill>
                <a:cs typeface="Times New Roman" pitchFamily="18" charset="0"/>
              </a:rPr>
              <a:t>Hémolytique :</a:t>
            </a:r>
            <a:r>
              <a:rPr lang="fr-FR" sz="1600" i="1" kern="0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Ictère.                                                            biologie: anémie, hyperéticulocytose, 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Pâleur cutané-muqueuse.                               LDH,   haptoglobine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Splénomégalie.</a:t>
            </a:r>
          </a:p>
          <a:p>
            <a:pPr marL="715963" lvl="1" indent="366713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2"/>
              </a:buBlip>
              <a:defRPr/>
            </a:pPr>
            <a:r>
              <a:rPr lang="fr-FR" sz="1600" i="1" u="sng" kern="0" dirty="0" smtClean="0">
                <a:solidFill>
                  <a:srgbClr val="C00000"/>
                </a:solidFill>
                <a:cs typeface="Times New Roman" pitchFamily="18" charset="0"/>
              </a:rPr>
              <a:t>Cytolytique: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Coloration jaune de la peau.                      Transaminases &gt;10 Nl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Selles foncées.                                             Ph alc&lt;2 Nl </a:t>
            </a:r>
          </a:p>
          <a:p>
            <a:pPr marL="1428750" lvl="2" indent="185738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Urines normales</a:t>
            </a:r>
            <a:r>
              <a:rPr lang="fr-FR" sz="1600" b="1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sz="2800" dirty="0"/>
          </a:p>
        </p:txBody>
      </p:sp>
      <p:sp>
        <p:nvSpPr>
          <p:cNvPr id="4" name="Flèche droite 3"/>
          <p:cNvSpPr/>
          <p:nvPr/>
        </p:nvSpPr>
        <p:spPr>
          <a:xfrm>
            <a:off x="4716016" y="2852936"/>
            <a:ext cx="504056" cy="189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 flipV="1">
            <a:off x="4644008" y="5085184"/>
            <a:ext cx="504056" cy="216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 flipV="1">
            <a:off x="4716016" y="4005064"/>
            <a:ext cx="504056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Flèche vers le haut 6"/>
          <p:cNvSpPr/>
          <p:nvPr/>
        </p:nvSpPr>
        <p:spPr>
          <a:xfrm>
            <a:off x="5652120" y="4077072"/>
            <a:ext cx="45719" cy="144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6228184" y="4077072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1200" indent="-711200">
              <a:lnSpc>
                <a:spcPct val="80000"/>
              </a:lnSpc>
              <a:buClr>
                <a:srgbClr val="A50021"/>
              </a:buClr>
              <a:buSzPct val="80000"/>
              <a:buFont typeface="+mj-lt"/>
              <a:buAutoNum type="arabicPeriod" startAt="2"/>
              <a:defRPr/>
            </a:pPr>
            <a:r>
              <a:rPr lang="fr-FR" sz="2000" b="1" u="sng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Rechercher l’existence d’une hépatopathie sous jacente </a:t>
            </a:r>
            <a:r>
              <a:rPr lang="fr-FR" sz="1600" u="sng" kern="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:</a:t>
            </a:r>
            <a:r>
              <a:rPr lang="fr-FR" sz="1600" kern="0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marL="711200" indent="-711200">
              <a:lnSpc>
                <a:spcPct val="80000"/>
              </a:lnSpc>
              <a:buClr>
                <a:schemeClr val="tx1"/>
              </a:buClr>
              <a:buSzPct val="75000"/>
              <a:buNone/>
              <a:defRPr/>
            </a:pPr>
            <a:r>
              <a:rPr lang="fr-FR" sz="1600" kern="0" dirty="0" smtClean="0">
                <a:cs typeface="Times New Roman" pitchFamily="18" charset="0"/>
              </a:rPr>
              <a:t>                                         Il faut apprécier :</a:t>
            </a:r>
          </a:p>
          <a:p>
            <a:pPr marL="711200" indent="-711200">
              <a:lnSpc>
                <a:spcPct val="80000"/>
              </a:lnSpc>
              <a:buClr>
                <a:schemeClr val="tx1"/>
              </a:buClr>
              <a:buSzPct val="75000"/>
              <a:buNone/>
              <a:defRPr/>
            </a:pPr>
            <a:endParaRPr lang="fr-FR" sz="1600" kern="0" dirty="0" smtClean="0">
              <a:cs typeface="Times New Roman" pitchFamily="18" charset="0"/>
            </a:endParaRPr>
          </a:p>
          <a:p>
            <a:pPr marL="1316038" lvl="2" indent="-508000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2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La taille du foie (flèche hépatique);</a:t>
            </a:r>
          </a:p>
          <a:p>
            <a:pPr marL="1316038" lvl="2" indent="-508000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2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Sa consistance:</a:t>
            </a:r>
          </a:p>
          <a:p>
            <a:pPr marL="1828800" lvl="3" indent="-457200">
              <a:lnSpc>
                <a:spcPct val="80000"/>
              </a:lnSpc>
              <a:buClr>
                <a:srgbClr val="3333CC"/>
              </a:buClr>
              <a:buSzPct val="80000"/>
              <a:buFont typeface="Wingdings" pitchFamily="2" charset="2"/>
              <a:buChar char="v"/>
              <a:defRPr/>
            </a:pPr>
            <a:r>
              <a:rPr lang="fr-FR" sz="1600" kern="0" dirty="0" smtClean="0">
                <a:cs typeface="Times New Roman" pitchFamily="18" charset="0"/>
              </a:rPr>
              <a:t>dure               cancer, cirrhose.</a:t>
            </a:r>
          </a:p>
          <a:p>
            <a:pPr marL="1828800" lvl="3" indent="-457200">
              <a:lnSpc>
                <a:spcPct val="80000"/>
              </a:lnSpc>
              <a:buClr>
                <a:srgbClr val="3333CC"/>
              </a:buClr>
              <a:buSzPct val="80000"/>
              <a:buFont typeface="Wingdings" pitchFamily="2" charset="2"/>
              <a:buChar char="v"/>
              <a:defRPr/>
            </a:pPr>
            <a:r>
              <a:rPr lang="fr-FR" sz="1600" kern="0" dirty="0" smtClean="0">
                <a:cs typeface="Times New Roman" pitchFamily="18" charset="0"/>
              </a:rPr>
              <a:t>mousse           foie stéatosique ou cardiaque. </a:t>
            </a:r>
          </a:p>
          <a:p>
            <a:pPr marL="1316038" lvl="2" indent="-508000">
              <a:lnSpc>
                <a:spcPct val="80000"/>
              </a:lnSpc>
              <a:buClr>
                <a:srgbClr val="3333CC"/>
              </a:buClr>
              <a:buSzPct val="80000"/>
              <a:buBlip>
                <a:blip r:embed="rId2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Sa sensibilité;</a:t>
            </a:r>
          </a:p>
          <a:p>
            <a:pPr marL="1316038" lvl="2" indent="-508000">
              <a:lnSpc>
                <a:spcPct val="80000"/>
              </a:lnSpc>
              <a:buClr>
                <a:srgbClr val="3333CC"/>
              </a:buClr>
              <a:buSzPct val="80000"/>
              <a:buBlip>
                <a:blip r:embed="rId2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Le reflux hepatojugulaire;</a:t>
            </a:r>
          </a:p>
          <a:p>
            <a:pPr marL="1316038" lvl="2" indent="-508000">
              <a:lnSpc>
                <a:spcPct val="80000"/>
              </a:lnSpc>
              <a:buClr>
                <a:srgbClr val="3333CC"/>
              </a:buClr>
              <a:buSzPct val="80000"/>
              <a:buBlip>
                <a:blip r:embed="rId2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Signes d’HTP (CVC,  décompensation oedémato-ascitique, SPM)</a:t>
            </a:r>
          </a:p>
          <a:p>
            <a:pPr marL="1316038" lvl="2" indent="-508000">
              <a:lnSpc>
                <a:spcPct val="80000"/>
              </a:lnSpc>
              <a:buClr>
                <a:srgbClr val="3333CC"/>
              </a:buClr>
              <a:buSzPct val="80000"/>
              <a:defRPr/>
            </a:pPr>
            <a:endParaRPr lang="fr-FR" sz="1600" kern="0" dirty="0" smtClean="0">
              <a:cs typeface="Times New Roman" pitchFamily="18" charset="0"/>
            </a:endParaRPr>
          </a:p>
          <a:p>
            <a:pPr marL="711200" indent="-711200">
              <a:lnSpc>
                <a:spcPct val="80000"/>
              </a:lnSpc>
              <a:buClr>
                <a:srgbClr val="A50021"/>
              </a:buClr>
              <a:buSzPct val="80000"/>
              <a:buFont typeface="+mj-lt"/>
              <a:buAutoNum type="arabicPeriod" startAt="3"/>
              <a:defRPr/>
            </a:pPr>
            <a:r>
              <a:rPr lang="fr-FR" sz="2000" b="1" u="sng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Signes extra-hépatiques </a:t>
            </a:r>
            <a:r>
              <a:rPr lang="fr-FR" sz="1600" u="sng" kern="0" dirty="0" smtClean="0">
                <a:cs typeface="Times New Roman" pitchFamily="18" charset="0"/>
              </a:rPr>
              <a:t>:</a:t>
            </a:r>
            <a:r>
              <a:rPr lang="fr-FR" sz="1600" kern="0" dirty="0" smtClean="0">
                <a:cs typeface="Times New Roman" pitchFamily="18" charset="0"/>
              </a:rPr>
              <a:t> </a:t>
            </a:r>
          </a:p>
          <a:p>
            <a:pPr marL="711200" indent="-711200">
              <a:lnSpc>
                <a:spcPct val="80000"/>
              </a:lnSpc>
              <a:buClr>
                <a:srgbClr val="A50021"/>
              </a:buClr>
              <a:buSzPct val="80000"/>
              <a:defRPr/>
            </a:pPr>
            <a:endParaRPr lang="fr-FR" sz="1600" kern="0" dirty="0" smtClean="0">
              <a:cs typeface="Times New Roman" pitchFamily="18" charset="0"/>
            </a:endParaRPr>
          </a:p>
          <a:p>
            <a:pPr marL="1316038" lvl="2" indent="-508000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Signes méningés;</a:t>
            </a:r>
          </a:p>
          <a:p>
            <a:pPr marL="1316038" lvl="2" indent="-508000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Éruption;</a:t>
            </a:r>
          </a:p>
          <a:p>
            <a:pPr marL="1316038" lvl="2" indent="-508000">
              <a:lnSpc>
                <a:spcPct val="80000"/>
              </a:lnSpc>
              <a:buClr>
                <a:schemeClr val="tx1"/>
              </a:buClr>
              <a:buSzPct val="75000"/>
              <a:buBlip>
                <a:blip r:embed="rId3"/>
              </a:buBlip>
              <a:defRPr/>
            </a:pPr>
            <a:r>
              <a:rPr lang="fr-FR" sz="1600" kern="0" dirty="0" smtClean="0">
                <a:cs typeface="Times New Roman" pitchFamily="18" charset="0"/>
              </a:rPr>
              <a:t>ADP.</a:t>
            </a:r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2786050" y="2928934"/>
            <a:ext cx="50006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Flèche droite 4"/>
          <p:cNvSpPr/>
          <p:nvPr/>
        </p:nvSpPr>
        <p:spPr>
          <a:xfrm>
            <a:off x="3000364" y="3214686"/>
            <a:ext cx="3571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Examens para 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7188">
              <a:buFont typeface="Wingdings" pitchFamily="2" charset="2"/>
              <a:buNone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les examens para clinique doivent être orientés par l’interrogatoire et l’examen clinique.</a:t>
            </a:r>
          </a:p>
          <a:p>
            <a:pPr marL="0" indent="357188"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bilan infectieux </a:t>
            </a:r>
            <a:r>
              <a:rPr lang="fr-FR" sz="2000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11213" lvl="1" indent="-274638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FNS.</a:t>
            </a:r>
          </a:p>
          <a:p>
            <a:pPr marL="811213" lvl="1" indent="-274638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Hémoculture.</a:t>
            </a:r>
          </a:p>
          <a:p>
            <a:pPr marL="811213" lvl="1" indent="-274638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ECBU.</a:t>
            </a:r>
          </a:p>
          <a:p>
            <a:pPr marL="811213" lvl="1" indent="-274638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PL: Syndrome méningé ou signes encéphalitiques…</a:t>
            </a:r>
          </a:p>
          <a:p>
            <a:pPr marL="811213" lvl="1" indent="-274638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Sérologie en fonction du contexte épidémiologique (Ag HBs, HCV, HIV, CMV,…)</a:t>
            </a:r>
          </a:p>
          <a:p>
            <a:pPr marL="811213" lvl="1" indent="-274638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Sérologie du KHF: ténia echinococcus granulosis.</a:t>
            </a:r>
          </a:p>
          <a:p>
            <a:pPr marL="811213" lvl="1" indent="-274638">
              <a:buClr>
                <a:schemeClr val="folHlink"/>
              </a:buClr>
              <a:buFont typeface="Wingdings" pitchFamily="2" charset="2"/>
              <a:buChar char="F"/>
              <a:defRPr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DEFINITION D’UN ictère: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r-FR" b="1" dirty="0" smtClean="0"/>
              <a:t>Ictère</a:t>
            </a:r>
            <a:r>
              <a:rPr lang="fr-FR" dirty="0" smtClean="0"/>
              <a:t> ou </a:t>
            </a:r>
            <a:r>
              <a:rPr lang="fr-FR" b="1" dirty="0" smtClean="0"/>
              <a:t>jaunisse</a:t>
            </a:r>
            <a:r>
              <a:rPr lang="fr-FR" dirty="0" smtClean="0"/>
              <a:t>             la coloration </a:t>
            </a:r>
            <a:r>
              <a:rPr lang="fr-FR" i="1" dirty="0" smtClean="0"/>
              <a:t>jaune</a:t>
            </a:r>
            <a:r>
              <a:rPr lang="fr-FR" dirty="0" smtClean="0"/>
              <a:t> des </a:t>
            </a:r>
            <a:r>
              <a:rPr lang="fr-FR" dirty="0" smtClean="0">
                <a:hlinkClick r:id="rId2" tooltip="Système tégumentaire"/>
              </a:rPr>
              <a:t>téguments</a:t>
            </a:r>
            <a:r>
              <a:rPr lang="fr-FR" dirty="0" smtClean="0"/>
              <a:t>          l'accumulation de </a:t>
            </a:r>
            <a:r>
              <a:rPr lang="fr-FR" dirty="0" smtClean="0">
                <a:hlinkClick r:id="rId3" tooltip="Bilirubine"/>
              </a:rPr>
              <a:t>bilirubine</a:t>
            </a:r>
            <a:r>
              <a:rPr lang="fr-FR" dirty="0" smtClean="0"/>
              <a:t> dans le sang, </a:t>
            </a:r>
          </a:p>
          <a:p>
            <a:pPr>
              <a:lnSpc>
                <a:spcPct val="80000"/>
              </a:lnSpc>
            </a:pPr>
            <a:r>
              <a:rPr lang="fr-FR" smtClean="0"/>
              <a:t>trois </a:t>
            </a:r>
            <a:r>
              <a:rPr lang="fr-FR" dirty="0" smtClean="0"/>
              <a:t>types d'ictère :</a:t>
            </a:r>
          </a:p>
          <a:p>
            <a:pPr>
              <a:lnSpc>
                <a:spcPct val="80000"/>
              </a:lnSpc>
              <a:buNone/>
            </a:pPr>
            <a:r>
              <a:rPr lang="fr-FR" dirty="0" smtClean="0"/>
              <a:t>                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Ictère à bilirubine libre </a:t>
            </a:r>
          </a:p>
          <a:p>
            <a:pPr>
              <a:lnSpc>
                <a:spcPct val="80000"/>
              </a:lnSpc>
              <a:buNone/>
            </a:pPr>
            <a:r>
              <a:rPr lang="fr-FR" dirty="0" smtClean="0"/>
              <a:t>                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Ictère à bilirubine conjuguée </a:t>
            </a:r>
            <a:endParaRPr lang="fr-FR" dirty="0" smtClean="0"/>
          </a:p>
          <a:p>
            <a:pPr>
              <a:lnSpc>
                <a:spcPct val="80000"/>
              </a:lnSpc>
              <a:buNone/>
            </a:pPr>
            <a:r>
              <a:rPr lang="fr-FR" dirty="0"/>
              <a:t> </a:t>
            </a:r>
            <a:r>
              <a:rPr lang="fr-FR" dirty="0" smtClean="0"/>
              <a:t>                </a:t>
            </a:r>
            <a:r>
              <a:rPr lang="fr-FR" dirty="0" smtClean="0">
                <a:sym typeface="Wingdings" pitchFamily="2" charset="2"/>
              </a:rPr>
              <a:t> </a:t>
            </a:r>
            <a:r>
              <a:rPr lang="fr-FR" dirty="0" smtClean="0"/>
              <a:t>Ictère mixte</a:t>
            </a:r>
            <a:endParaRPr lang="fr-FR" dirty="0" smtClean="0"/>
          </a:p>
          <a:p>
            <a:pPr>
              <a:lnSpc>
                <a:spcPct val="80000"/>
              </a:lnSpc>
            </a:pPr>
            <a:r>
              <a:rPr lang="fr-FR" dirty="0" smtClean="0"/>
              <a:t>L'ictère peut être plus ou moins intense, mais lorsqu'il débute il est uniquement visible au niveau des conjonctives.Il doit être recherché à la lumière naturelle</a:t>
            </a:r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3851920" y="1628800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lèche courbée vers le bas 5"/>
          <p:cNvSpPr/>
          <p:nvPr/>
        </p:nvSpPr>
        <p:spPr>
          <a:xfrm>
            <a:off x="3419872" y="2060848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8950" lvl="1" indent="0"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fr-FR" sz="20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Bilan biologique </a:t>
            </a:r>
            <a:r>
              <a:rPr lang="fr-FR" sz="1400" u="sng" dirty="0" smtClean="0">
                <a:cs typeface="Times New Roman" pitchFamily="18" charset="0"/>
              </a:rPr>
              <a:t>:</a:t>
            </a:r>
            <a:r>
              <a:rPr lang="fr-FR" sz="1400" dirty="0" smtClean="0">
                <a:cs typeface="Times New Roman" pitchFamily="18" charset="0"/>
              </a:rPr>
              <a:t> </a:t>
            </a:r>
            <a:endParaRPr lang="fr-FR" sz="1400" u="sng" dirty="0" smtClean="0">
              <a:cs typeface="Times New Roman" pitchFamily="18" charset="0"/>
            </a:endParaRPr>
          </a:p>
          <a:p>
            <a:pPr marL="1565275" lvl="2" indent="-354013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1800" dirty="0" smtClean="0">
                <a:cs typeface="Times New Roman" pitchFamily="18" charset="0"/>
              </a:rPr>
              <a:t>Bilan hépatocellulaire (ASAT, ALAT, Gamma GT, Palc,  BLB);</a:t>
            </a:r>
          </a:p>
          <a:p>
            <a:pPr marL="1565275" lvl="2" indent="-354013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1800" dirty="0" smtClean="0">
                <a:cs typeface="Times New Roman" pitchFamily="18" charset="0"/>
              </a:rPr>
              <a:t>Créatininémie;</a:t>
            </a:r>
          </a:p>
          <a:p>
            <a:pPr marL="1565275" lvl="2" indent="-354013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1800" dirty="0" smtClean="0">
                <a:cs typeface="Times New Roman" pitchFamily="18" charset="0"/>
              </a:rPr>
              <a:t>Ionogramme sanguin;</a:t>
            </a:r>
          </a:p>
          <a:p>
            <a:pPr marL="1565275" lvl="2" indent="-354013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1800" dirty="0" smtClean="0">
                <a:cs typeface="Times New Roman" pitchFamily="18" charset="0"/>
              </a:rPr>
              <a:t>Bilan de coagulation;</a:t>
            </a:r>
          </a:p>
          <a:p>
            <a:pPr marL="1565275" lvl="2" indent="-354013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1800" dirty="0" smtClean="0">
                <a:cs typeface="Times New Roman" pitchFamily="18" charset="0"/>
              </a:rPr>
              <a:t>Amylasémie;</a:t>
            </a:r>
          </a:p>
          <a:p>
            <a:pPr marL="1565275" lvl="2" indent="-354013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1800" dirty="0" smtClean="0">
                <a:cs typeface="Times New Roman" pitchFamily="18" charset="0"/>
              </a:rPr>
              <a:t>Lipasémie;</a:t>
            </a:r>
          </a:p>
          <a:p>
            <a:pPr marL="1565275" lvl="2" indent="-354013">
              <a:buClr>
                <a:schemeClr val="folHlink"/>
              </a:buClr>
              <a:buFont typeface="Wingdings" pitchFamily="2" charset="2"/>
              <a:buChar char="F"/>
              <a:defRPr/>
            </a:pPr>
            <a:r>
              <a:rPr lang="fr-FR" sz="1800" dirty="0" smtClean="0">
                <a:cs typeface="Times New Roman" pitchFamily="18" charset="0"/>
              </a:rPr>
              <a:t>Protéinurie.</a:t>
            </a:r>
          </a:p>
          <a:p>
            <a:pPr marL="1565275" lvl="2" indent="-354013">
              <a:buClr>
                <a:schemeClr val="folHlink"/>
              </a:buClr>
              <a:buFont typeface="Wingdings" pitchFamily="2" charset="2"/>
              <a:buChar char="F"/>
              <a:defRPr/>
            </a:pPr>
            <a:endParaRPr lang="fr-FR" sz="1400" dirty="0" smtClean="0">
              <a:cs typeface="Times New Roman" pitchFamily="18" charset="0"/>
            </a:endParaRPr>
          </a:p>
          <a:p>
            <a:pPr marL="88900" indent="0">
              <a:buClr>
                <a:srgbClr val="990000"/>
              </a:buClr>
              <a:buFont typeface="Wingdings" pitchFamily="2" charset="2"/>
              <a:buChar char="Ø"/>
              <a:defRPr/>
            </a:pPr>
            <a:r>
              <a:rPr lang="fr-FR" sz="20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Échographie abdominale </a:t>
            </a:r>
            <a:r>
              <a:rPr lang="fr-FR" sz="1800" u="sng" dirty="0" smtClean="0">
                <a:cs typeface="Times New Roman" pitchFamily="18" charset="0"/>
              </a:rPr>
              <a:t>:</a:t>
            </a:r>
            <a:r>
              <a:rPr lang="fr-FR" sz="1800" dirty="0" smtClean="0">
                <a:cs typeface="Times New Roman" pitchFamily="18" charset="0"/>
              </a:rPr>
              <a:t> ++++</a:t>
            </a:r>
          </a:p>
          <a:p>
            <a:pPr marL="88900" indent="0">
              <a:buClr>
                <a:srgbClr val="990000"/>
              </a:buClr>
              <a:buFont typeface="Wingdings" pitchFamily="2" charset="2"/>
              <a:buNone/>
              <a:defRPr/>
            </a:pPr>
            <a:r>
              <a:rPr lang="fr-FR" sz="1800" dirty="0" smtClean="0">
                <a:cs typeface="Times New Roman" pitchFamily="18" charset="0"/>
              </a:rPr>
              <a:t>      Doit être systématique à la recherche d’une obstruction biliaire ou pancréatique, collection intra abdominale, SPM., ADP profonde,…</a:t>
            </a:r>
          </a:p>
          <a:p>
            <a:r>
              <a:rPr lang="fr-FR" sz="1800" dirty="0" smtClean="0"/>
              <a:t>Compléments d’imagerie: ASP, CPRE, BILI-IRM..</a:t>
            </a:r>
            <a:endParaRPr lang="fr-FR" sz="1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                     </a:t>
            </a:r>
            <a:r>
              <a:rPr lang="fr-FR" sz="7200" dirty="0" smtClean="0"/>
              <a:t>                                      </a:t>
            </a:r>
            <a:r>
              <a:rPr lang="fr-FR" sz="9600" dirty="0" smtClean="0">
                <a:solidFill>
                  <a:schemeClr val="accent2"/>
                </a:solidFill>
                <a:latin typeface="Adobe Garamond Pro Bold" pitchFamily="18" charset="0"/>
              </a:rPr>
              <a:t>ETIOLOGIES</a:t>
            </a:r>
            <a:endParaRPr lang="fr-FR" sz="9600" dirty="0">
              <a:solidFill>
                <a:schemeClr val="accent2"/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    </a:t>
            </a:r>
            <a:r>
              <a:rPr lang="fr-FR" sz="4000" b="1" dirty="0" smtClean="0">
                <a:latin typeface="Cooper Std Black" pitchFamily="18" charset="0"/>
              </a:rPr>
              <a:t>ICTERE A BILIRUBINE                              LIBRE</a:t>
            </a:r>
            <a:endParaRPr lang="fr-FR" sz="4000" b="1" dirty="0">
              <a:latin typeface="Cooper Std Black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4563" y="285750"/>
            <a:ext cx="4429125" cy="71437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 smtClean="0">
                <a:solidFill>
                  <a:schemeClr val="tx1"/>
                </a:solidFill>
                <a:cs typeface="+mj-cs"/>
              </a:rPr>
              <a:t>Rechercher l’hémolyse: paleur,hémoglobine, réticulocytes, haptoglobine </a:t>
            </a:r>
            <a:endParaRPr lang="fr-FR" sz="16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7875" y="3143248"/>
            <a:ext cx="2143125" cy="785815"/>
          </a:xfrm>
          <a:prstGeom prst="rect">
            <a:avLst/>
          </a:prstGeom>
          <a:solidFill>
            <a:srgbClr val="F32DB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 smtClean="0">
                <a:solidFill>
                  <a:schemeClr val="tx1"/>
                </a:solidFill>
              </a:rPr>
              <a:t>Défaut </a:t>
            </a:r>
            <a:r>
              <a:rPr lang="fr-FR" dirty="0">
                <a:solidFill>
                  <a:schemeClr val="tx1"/>
                </a:solidFill>
              </a:rPr>
              <a:t>de glycuro </a:t>
            </a:r>
            <a:r>
              <a:rPr lang="fr-FR" dirty="0" smtClean="0">
                <a:solidFill>
                  <a:schemeClr val="tx1"/>
                </a:solidFill>
              </a:rPr>
              <a:t>conjugaison=syndrome de Gilbert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0688" y="1785926"/>
            <a:ext cx="2643187" cy="78581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</a:rPr>
              <a:t>Taux de réticulocyte </a:t>
            </a:r>
          </a:p>
          <a:p>
            <a:pPr algn="ctr">
              <a:defRPr/>
            </a:pPr>
            <a:r>
              <a:rPr lang="fr-FR" dirty="0" smtClean="0">
                <a:solidFill>
                  <a:schemeClr val="tx1"/>
                </a:solidFill>
              </a:rPr>
              <a:t>Normal=absence d’hémolyse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910" y="1785926"/>
            <a:ext cx="2643187" cy="71438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 smtClean="0">
                <a:solidFill>
                  <a:schemeClr val="tx1"/>
                </a:solidFill>
              </a:rPr>
              <a:t>Hémolyse présente(H+réticulocytose)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3125" y="3071810"/>
            <a:ext cx="2857500" cy="178595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u="sng" dirty="0">
                <a:solidFill>
                  <a:schemeClr val="tx1"/>
                </a:solidFill>
              </a:rPr>
              <a:t>Origine Corpusculaire </a:t>
            </a:r>
            <a:endParaRPr lang="fr-FR" b="1" u="sng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dirty="0" smtClean="0">
                <a:solidFill>
                  <a:schemeClr val="tx1"/>
                </a:solidFill>
              </a:rPr>
              <a:t>Ex: Mdie Minkowski chauffard, drépanocyte (majoré </a:t>
            </a:r>
            <a:r>
              <a:rPr lang="fr-FR" dirty="0">
                <a:solidFill>
                  <a:schemeClr val="tx1"/>
                </a:solidFill>
              </a:rPr>
              <a:t>par une infection </a:t>
            </a:r>
            <a:r>
              <a:rPr lang="fr-FR" dirty="0" smtClean="0">
                <a:solidFill>
                  <a:schemeClr val="tx1"/>
                </a:solidFill>
              </a:rPr>
              <a:t>intercurrente),déficit en G6PD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7159" y="5357827"/>
            <a:ext cx="3500461" cy="71438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u="sng" dirty="0">
                <a:solidFill>
                  <a:schemeClr val="tx1"/>
                </a:solidFill>
              </a:rPr>
              <a:t>Origine Extra Corpusculaire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9313" y="4714884"/>
            <a:ext cx="3000375" cy="1143009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u="sng" dirty="0">
                <a:solidFill>
                  <a:schemeClr val="tx1"/>
                </a:solidFill>
              </a:rPr>
              <a:t>Auto-immune</a:t>
            </a:r>
            <a:r>
              <a:rPr lang="fr-FR" dirty="0">
                <a:solidFill>
                  <a:schemeClr val="tx1"/>
                </a:solidFill>
              </a:rPr>
              <a:t> secondaire à une infection: EBV, CMV, </a:t>
            </a:r>
            <a:r>
              <a:rPr lang="fr-FR" dirty="0" smtClean="0">
                <a:solidFill>
                  <a:schemeClr val="tx1"/>
                </a:solidFill>
              </a:rPr>
              <a:t>VIH,VHA,VHB, mycoplasma pneumoniae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29313" y="5929331"/>
            <a:ext cx="2928937" cy="785818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u="sng" dirty="0">
                <a:solidFill>
                  <a:schemeClr val="tx1"/>
                </a:solidFill>
              </a:rPr>
              <a:t>Infectieuse </a:t>
            </a:r>
            <a:r>
              <a:rPr lang="fr-FR" dirty="0">
                <a:solidFill>
                  <a:schemeClr val="tx1"/>
                </a:solidFill>
              </a:rPr>
              <a:t>: </a:t>
            </a:r>
            <a:r>
              <a:rPr lang="fr-FR" dirty="0" smtClean="0">
                <a:solidFill>
                  <a:schemeClr val="tx1"/>
                </a:solidFill>
              </a:rPr>
              <a:t>Paludisme, Babésiose,fievre de LaOroya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4" name="Connecteur droit 13"/>
          <p:cNvCxnSpPr>
            <a:stCxn id="4" idx="2"/>
          </p:cNvCxnSpPr>
          <p:nvPr/>
        </p:nvCxnSpPr>
        <p:spPr>
          <a:xfrm rot="5400000">
            <a:off x="4214019" y="1213644"/>
            <a:ext cx="428625" cy="158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0800000">
            <a:off x="2071688" y="1428750"/>
            <a:ext cx="4572000" cy="1588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>
            <a:off x="1893094" y="1607344"/>
            <a:ext cx="357188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5400000">
            <a:off x="6465888" y="1606550"/>
            <a:ext cx="357188" cy="158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Flèche vers le bas 23"/>
          <p:cNvSpPr/>
          <p:nvPr/>
        </p:nvSpPr>
        <p:spPr>
          <a:xfrm>
            <a:off x="6858016" y="2571744"/>
            <a:ext cx="45719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Organigramme : Processus 24"/>
          <p:cNvSpPr/>
          <p:nvPr/>
        </p:nvSpPr>
        <p:spPr>
          <a:xfrm>
            <a:off x="5929322" y="4071942"/>
            <a:ext cx="3000396" cy="571504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 smtClean="0">
                <a:solidFill>
                  <a:schemeClr val="tx1"/>
                </a:solidFill>
              </a:rPr>
              <a:t>Toxique</a:t>
            </a:r>
            <a:r>
              <a:rPr lang="fr-FR" dirty="0" smtClean="0">
                <a:solidFill>
                  <a:schemeClr val="tx1"/>
                </a:solidFill>
              </a:rPr>
              <a:t>: quinine et autre amino-alcool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53" name="Connecteur droit avec flèche 52"/>
          <p:cNvCxnSpPr/>
          <p:nvPr/>
        </p:nvCxnSpPr>
        <p:spPr>
          <a:xfrm>
            <a:off x="3929058" y="5786454"/>
            <a:ext cx="1857388" cy="5000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V="1">
            <a:off x="3929058" y="5429264"/>
            <a:ext cx="1857388" cy="35719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flipV="1">
            <a:off x="3929058" y="4429132"/>
            <a:ext cx="1928826" cy="1357322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Flèche vers le bas 58"/>
          <p:cNvSpPr/>
          <p:nvPr/>
        </p:nvSpPr>
        <p:spPr>
          <a:xfrm>
            <a:off x="1214414" y="2500306"/>
            <a:ext cx="45719" cy="2786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0" name="Flèche vers le bas 59"/>
          <p:cNvSpPr/>
          <p:nvPr/>
        </p:nvSpPr>
        <p:spPr>
          <a:xfrm>
            <a:off x="2843808" y="2492896"/>
            <a:ext cx="45719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sz="3600" b="1" dirty="0" smtClean="0">
                <a:latin typeface="Cooper Std Black" pitchFamily="18" charset="0"/>
              </a:rPr>
              <a:t>    ICTERE A BILIRUBINE CONJUGUEE</a:t>
            </a:r>
            <a:endParaRPr lang="fr-FR" sz="3600" b="1" dirty="0">
              <a:latin typeface="Cooper Std Black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95288" y="0"/>
            <a:ext cx="8229600" cy="1139825"/>
          </a:xfrm>
        </p:spPr>
        <p:txBody>
          <a:bodyPr/>
          <a:lstStyle/>
          <a:p>
            <a:r>
              <a:rPr lang="fr-FR" sz="2800" dirty="0" smtClean="0">
                <a:solidFill>
                  <a:srgbClr val="FF9933"/>
                </a:solidFill>
              </a:rPr>
              <a:t>                </a:t>
            </a:r>
            <a:r>
              <a:rPr lang="fr-FR" sz="2800" dirty="0" smtClean="0">
                <a:solidFill>
                  <a:srgbClr val="FF0000"/>
                </a:solidFill>
              </a:rPr>
              <a:t>Ictère à blb conjuguée + fièvre</a:t>
            </a:r>
            <a:r>
              <a:rPr lang="fr-FR" sz="4000" dirty="0" smtClean="0">
                <a:solidFill>
                  <a:srgbClr val="FF9933"/>
                </a:solidFill>
              </a:rPr>
              <a:t/>
            </a:r>
            <a:br>
              <a:rPr lang="fr-FR" sz="4000" dirty="0" smtClean="0">
                <a:solidFill>
                  <a:srgbClr val="FF9933"/>
                </a:solidFill>
              </a:rPr>
            </a:br>
            <a:r>
              <a:rPr lang="fr-FR" sz="4000" dirty="0" smtClean="0">
                <a:solidFill>
                  <a:srgbClr val="FF9933"/>
                </a:solidFill>
              </a:rPr>
              <a:t>   </a:t>
            </a:r>
            <a:endParaRPr lang="en-US" sz="4000" dirty="0" smtClean="0">
              <a:solidFill>
                <a:srgbClr val="FF9933"/>
              </a:solidFill>
            </a:endParaRPr>
          </a:p>
        </p:txBody>
      </p:sp>
      <p:graphicFrame>
        <p:nvGraphicFramePr>
          <p:cNvPr id="109960" name="Group 392"/>
          <p:cNvGraphicFramePr>
            <a:graphicFrameLocks noGrp="1"/>
          </p:cNvGraphicFramePr>
          <p:nvPr>
            <p:ph sz="quarter" idx="1"/>
          </p:nvPr>
        </p:nvGraphicFramePr>
        <p:xfrm>
          <a:off x="107950" y="3068638"/>
          <a:ext cx="2087563" cy="360363"/>
        </p:xfrm>
        <a:graphic>
          <a:graphicData uri="http://schemas.openxmlformats.org/drawingml/2006/table">
            <a:tbl>
              <a:tblPr/>
              <a:tblGrid>
                <a:gridCol w="208756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Cytolyse majeure &gt; 10 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96" name="Group 428"/>
          <p:cNvGraphicFramePr>
            <a:graphicFrameLocks noGrp="1"/>
          </p:cNvGraphicFramePr>
          <p:nvPr>
            <p:ph sz="quarter" idx="2"/>
          </p:nvPr>
        </p:nvGraphicFramePr>
        <p:xfrm>
          <a:off x="3059113" y="836613"/>
          <a:ext cx="865187" cy="719138"/>
        </p:xfrm>
        <a:graphic>
          <a:graphicData uri="http://schemas.openxmlformats.org/drawingml/2006/table">
            <a:tbl>
              <a:tblPr/>
              <a:tblGrid>
                <a:gridCol w="86518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Aspect tumoral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89" name="Group 421"/>
          <p:cNvGraphicFramePr>
            <a:graphicFrameLocks noGrp="1"/>
          </p:cNvGraphicFramePr>
          <p:nvPr>
            <p:ph sz="quarter" idx="3"/>
          </p:nvPr>
        </p:nvGraphicFramePr>
        <p:xfrm>
          <a:off x="539750" y="4437063"/>
          <a:ext cx="1871663" cy="518160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H. Aigue alcoolique, toxique, auto-immune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10006" name="Group 438"/>
          <p:cNvGraphicFramePr>
            <a:graphicFrameLocks noGrp="1"/>
          </p:cNvGraphicFramePr>
          <p:nvPr>
            <p:ph sz="quarter" idx="4"/>
          </p:nvPr>
        </p:nvGraphicFramePr>
        <p:xfrm>
          <a:off x="3059113" y="3500439"/>
          <a:ext cx="2232025" cy="731520"/>
        </p:xfrm>
        <a:graphic>
          <a:graphicData uri="http://schemas.openxmlformats.org/drawingml/2006/table">
            <a:tbl>
              <a:tblPr/>
              <a:tblGrid>
                <a:gridCol w="2232025"/>
              </a:tblGrid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Bactériémie leptospire, Salmonelle, Légionellose, Pneumococcemies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1979637" y="45442"/>
            <a:ext cx="5400675" cy="503238"/>
          </a:xfrm>
          <a:prstGeom prst="rect">
            <a:avLst/>
          </a:prstGeom>
          <a:solidFill>
            <a:srgbClr val="00B0F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2800" dirty="0" smtClean="0"/>
              <a:t>Ictère à bilirubine conjuguée +fièvre</a:t>
            </a:r>
            <a:endParaRPr lang="fr-FR" sz="2800" dirty="0"/>
          </a:p>
        </p:txBody>
      </p:sp>
      <p:graphicFrame>
        <p:nvGraphicFramePr>
          <p:cNvPr id="109958" name="Group 390"/>
          <p:cNvGraphicFramePr>
            <a:graphicFrameLocks noGrp="1"/>
          </p:cNvGraphicFramePr>
          <p:nvPr/>
        </p:nvGraphicFramePr>
        <p:xfrm>
          <a:off x="1835150" y="836613"/>
          <a:ext cx="887413" cy="733680"/>
        </p:xfrm>
        <a:graphic>
          <a:graphicData uri="http://schemas.openxmlformats.org/drawingml/2006/table">
            <a:tbl>
              <a:tblPr/>
              <a:tblGrid>
                <a:gridCol w="88741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V.B. fines sans Tm.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84" name="Group 416"/>
          <p:cNvGraphicFramePr>
            <a:graphicFrameLocks noGrp="1"/>
          </p:cNvGraphicFramePr>
          <p:nvPr/>
        </p:nvGraphicFramePr>
        <p:xfrm>
          <a:off x="5364163" y="836613"/>
          <a:ext cx="1009650" cy="720725"/>
        </p:xfrm>
        <a:graphic>
          <a:graphicData uri="http://schemas.openxmlformats.org/drawingml/2006/table">
            <a:tbl>
              <a:tblPr/>
              <a:tblGrid>
                <a:gridCol w="100965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Atteinte vasculaire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10004" name="Group 436"/>
          <p:cNvGraphicFramePr>
            <a:graphicFrameLocks noGrp="1"/>
          </p:cNvGraphicFramePr>
          <p:nvPr/>
        </p:nvGraphicFramePr>
        <p:xfrm>
          <a:off x="3419475" y="1773238"/>
          <a:ext cx="1800225" cy="51816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Abcès hépatiques à pyogènes, amoebose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9986" name="Group 418"/>
          <p:cNvGraphicFramePr>
            <a:graphicFrameLocks noGrp="1"/>
          </p:cNvGraphicFramePr>
          <p:nvPr/>
        </p:nvGraphicFramePr>
        <p:xfrm>
          <a:off x="7164388" y="836613"/>
          <a:ext cx="1081087" cy="731520"/>
        </p:xfrm>
        <a:graphic>
          <a:graphicData uri="http://schemas.openxmlformats.org/drawingml/2006/table">
            <a:tbl>
              <a:tblPr/>
              <a:tblGrid>
                <a:gridCol w="1081087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Dilatation des V.B.E.H.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97" name="Group 429"/>
          <p:cNvGraphicFramePr>
            <a:graphicFrameLocks noGrp="1"/>
          </p:cNvGraphicFramePr>
          <p:nvPr/>
        </p:nvGraphicFramePr>
        <p:xfrm>
          <a:off x="5795963" y="1773238"/>
          <a:ext cx="1296987" cy="518160"/>
        </p:xfrm>
        <a:graphic>
          <a:graphicData uri="http://schemas.openxmlformats.org/drawingml/2006/table">
            <a:tbl>
              <a:tblPr/>
              <a:tblGrid>
                <a:gridCol w="1296987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Thrombose de la veine porte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9998" name="Group 430"/>
          <p:cNvGraphicFramePr>
            <a:graphicFrameLocks noGrp="1"/>
          </p:cNvGraphicFramePr>
          <p:nvPr/>
        </p:nvGraphicFramePr>
        <p:xfrm>
          <a:off x="5795963" y="2420938"/>
          <a:ext cx="1296987" cy="731520"/>
        </p:xfrm>
        <a:graphic>
          <a:graphicData uri="http://schemas.openxmlformats.org/drawingml/2006/table">
            <a:tbl>
              <a:tblPr/>
              <a:tblGrid>
                <a:gridCol w="1296987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Thrombose des veines sus-hépatiques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9993" name="Group 425"/>
          <p:cNvGraphicFramePr>
            <a:graphicFrameLocks noGrp="1"/>
          </p:cNvGraphicFramePr>
          <p:nvPr/>
        </p:nvGraphicFramePr>
        <p:xfrm>
          <a:off x="3059113" y="4286256"/>
          <a:ext cx="2233612" cy="944880"/>
        </p:xfrm>
        <a:graphic>
          <a:graphicData uri="http://schemas.openxmlformats.org/drawingml/2006/table">
            <a:tbl>
              <a:tblPr/>
              <a:tblGrid>
                <a:gridCol w="2233612"/>
              </a:tblGrid>
              <a:tr h="9286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H. granulomatoses, Mycobactéries, Brucellose, fièvre Q, Chlamydiose, Bartonellose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95" name="Group 427"/>
          <p:cNvGraphicFramePr>
            <a:graphicFrameLocks noGrp="1"/>
          </p:cNvGraphicFramePr>
          <p:nvPr/>
        </p:nvGraphicFramePr>
        <p:xfrm>
          <a:off x="3059113" y="5715017"/>
          <a:ext cx="2233612" cy="518160"/>
        </p:xfrm>
        <a:graphic>
          <a:graphicData uri="http://schemas.openxmlformats.org/drawingml/2006/table">
            <a:tbl>
              <a:tblPr/>
              <a:tblGrid>
                <a:gridCol w="2233612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Lymphome malin avec infiltration hépatique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10002" name="Group 434"/>
          <p:cNvGraphicFramePr>
            <a:graphicFrameLocks noGrp="1"/>
          </p:cNvGraphicFramePr>
          <p:nvPr/>
        </p:nvGraphicFramePr>
        <p:xfrm>
          <a:off x="7524750" y="3000372"/>
          <a:ext cx="1511300" cy="518160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KC. des voies biliaires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10001" name="Group 433"/>
          <p:cNvGraphicFramePr>
            <a:graphicFrameLocks noGrp="1"/>
          </p:cNvGraphicFramePr>
          <p:nvPr/>
        </p:nvGraphicFramePr>
        <p:xfrm>
          <a:off x="7524750" y="2420938"/>
          <a:ext cx="1511300" cy="518160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KC. de la tête du pancréas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10003" name="Group 435"/>
          <p:cNvGraphicFramePr>
            <a:graphicFrameLocks noGrp="1"/>
          </p:cNvGraphicFramePr>
          <p:nvPr/>
        </p:nvGraphicFramePr>
        <p:xfrm>
          <a:off x="7500958" y="3571876"/>
          <a:ext cx="1511300" cy="731520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KC. de l’ampoule de Vater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99" name="Group 431"/>
          <p:cNvGraphicFramePr>
            <a:graphicFrameLocks noGrp="1"/>
          </p:cNvGraphicFramePr>
          <p:nvPr/>
        </p:nvGraphicFramePr>
        <p:xfrm>
          <a:off x="5795963" y="3284538"/>
          <a:ext cx="1296987" cy="736600"/>
        </p:xfrm>
        <a:graphic>
          <a:graphicData uri="http://schemas.openxmlformats.org/drawingml/2006/table">
            <a:tbl>
              <a:tblPr/>
              <a:tblGrid>
                <a:gridCol w="1296987"/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Thrombose de l’artère hépatique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E6DCAC"/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9994" name="Group 426"/>
          <p:cNvGraphicFramePr>
            <a:graphicFrameLocks noGrp="1"/>
          </p:cNvGraphicFramePr>
          <p:nvPr/>
        </p:nvGraphicFramePr>
        <p:xfrm>
          <a:off x="3059113" y="5286389"/>
          <a:ext cx="2233612" cy="357190"/>
        </p:xfrm>
        <a:graphic>
          <a:graphicData uri="http://schemas.openxmlformats.org/drawingml/2006/table">
            <a:tbl>
              <a:tblPr/>
              <a:tblGrid>
                <a:gridCol w="2233612"/>
              </a:tblGrid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H. Toxique, auto-immune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64" name="Group 396"/>
          <p:cNvGraphicFramePr>
            <a:graphicFrameLocks noGrp="1"/>
          </p:cNvGraphicFramePr>
          <p:nvPr/>
        </p:nvGraphicFramePr>
        <p:xfrm>
          <a:off x="2627313" y="3068638"/>
          <a:ext cx="2232025" cy="360363"/>
        </p:xfrm>
        <a:graphic>
          <a:graphicData uri="http://schemas.openxmlformats.org/drawingml/2006/table">
            <a:tbl>
              <a:tblPr/>
              <a:tblGrid>
                <a:gridCol w="22320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Cytolyse modérée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69" name="Group 401"/>
          <p:cNvGraphicFramePr>
            <a:graphicFrameLocks noGrp="1"/>
          </p:cNvGraphicFramePr>
          <p:nvPr/>
        </p:nvGraphicFramePr>
        <p:xfrm>
          <a:off x="539750" y="5084763"/>
          <a:ext cx="1871663" cy="304800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Foie cardiaque aigue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88" name="Group 420"/>
          <p:cNvGraphicFramePr>
            <a:graphicFrameLocks noGrp="1"/>
          </p:cNvGraphicFramePr>
          <p:nvPr/>
        </p:nvGraphicFramePr>
        <p:xfrm>
          <a:off x="539750" y="3573463"/>
          <a:ext cx="1871663" cy="731520"/>
        </p:xfrm>
        <a:graphic>
          <a:graphicData uri="http://schemas.openxmlformats.org/drawingml/2006/table">
            <a:tbl>
              <a:tblPr/>
              <a:tblGrid>
                <a:gridCol w="1871663"/>
              </a:tblGrid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H. Virales aigues A, B, C+++; arbovirose; leptospirose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10005" name="Group 437"/>
          <p:cNvGraphicFramePr>
            <a:graphicFrameLocks noGrp="1"/>
          </p:cNvGraphicFramePr>
          <p:nvPr/>
        </p:nvGraphicFramePr>
        <p:xfrm>
          <a:off x="3357563" y="2411413"/>
          <a:ext cx="1857388" cy="518160"/>
        </p:xfrm>
        <a:graphic>
          <a:graphicData uri="http://schemas.openxmlformats.org/drawingml/2006/table">
            <a:tbl>
              <a:tblPr/>
              <a:tblGrid>
                <a:gridCol w="1857388"/>
              </a:tblGrid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Tumeurs hépatiques malignes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Ⅰ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ou 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0000" name="Group 432"/>
          <p:cNvGraphicFramePr>
            <a:graphicFrameLocks noGrp="1"/>
          </p:cNvGraphicFramePr>
          <p:nvPr/>
        </p:nvGraphicFramePr>
        <p:xfrm>
          <a:off x="7524750" y="1773238"/>
          <a:ext cx="1511300" cy="518160"/>
        </p:xfrm>
        <a:graphic>
          <a:graphicData uri="http://schemas.openxmlformats.org/drawingml/2006/table">
            <a:tbl>
              <a:tblPr/>
              <a:tblGrid>
                <a:gridCol w="15113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Angiocholite sur calcul +++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graphicFrame>
        <p:nvGraphicFramePr>
          <p:cNvPr id="109946" name="Group 378"/>
          <p:cNvGraphicFramePr>
            <a:graphicFrameLocks noGrp="1"/>
          </p:cNvGraphicFramePr>
          <p:nvPr/>
        </p:nvGraphicFramePr>
        <p:xfrm>
          <a:off x="0" y="908050"/>
          <a:ext cx="1619250" cy="579120"/>
        </p:xfrm>
        <a:graphic>
          <a:graphicData uri="http://schemas.openxmlformats.org/drawingml/2006/table">
            <a:tbl>
              <a:tblPr/>
              <a:tblGrid>
                <a:gridCol w="161925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Échographie abdominale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9797" name="Line 229"/>
          <p:cNvSpPr>
            <a:spLocks noChangeShapeType="1"/>
          </p:cNvSpPr>
          <p:nvPr/>
        </p:nvSpPr>
        <p:spPr bwMode="auto">
          <a:xfrm>
            <a:off x="7215206" y="1643050"/>
            <a:ext cx="0" cy="2928958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815" name="Line 247"/>
          <p:cNvSpPr>
            <a:spLocks noChangeShapeType="1"/>
          </p:cNvSpPr>
          <p:nvPr/>
        </p:nvSpPr>
        <p:spPr bwMode="auto">
          <a:xfrm>
            <a:off x="5435600" y="1557338"/>
            <a:ext cx="0" cy="187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837" name="Line 269"/>
          <p:cNvSpPr>
            <a:spLocks noChangeShapeType="1"/>
          </p:cNvSpPr>
          <p:nvPr/>
        </p:nvSpPr>
        <p:spPr bwMode="auto">
          <a:xfrm>
            <a:off x="3132138" y="15573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11" name="Line 343"/>
          <p:cNvSpPr>
            <a:spLocks noChangeShapeType="1"/>
          </p:cNvSpPr>
          <p:nvPr/>
        </p:nvSpPr>
        <p:spPr bwMode="auto">
          <a:xfrm>
            <a:off x="1692275" y="27813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12" name="Line 344"/>
          <p:cNvSpPr>
            <a:spLocks noChangeShapeType="1"/>
          </p:cNvSpPr>
          <p:nvPr/>
        </p:nvSpPr>
        <p:spPr bwMode="auto">
          <a:xfrm flipV="1">
            <a:off x="2339975" y="15573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13" name="Line 345"/>
          <p:cNvSpPr>
            <a:spLocks noChangeShapeType="1"/>
          </p:cNvSpPr>
          <p:nvPr/>
        </p:nvSpPr>
        <p:spPr bwMode="auto">
          <a:xfrm flipH="1">
            <a:off x="1331913" y="2781300"/>
            <a:ext cx="360362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14" name="Line 346"/>
          <p:cNvSpPr>
            <a:spLocks noChangeShapeType="1"/>
          </p:cNvSpPr>
          <p:nvPr/>
        </p:nvSpPr>
        <p:spPr bwMode="auto">
          <a:xfrm>
            <a:off x="2987675" y="2781300"/>
            <a:ext cx="360363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16" name="Line 348"/>
          <p:cNvSpPr>
            <a:spLocks noChangeShapeType="1"/>
          </p:cNvSpPr>
          <p:nvPr/>
        </p:nvSpPr>
        <p:spPr bwMode="auto">
          <a:xfrm>
            <a:off x="179388" y="3429000"/>
            <a:ext cx="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17" name="Line 349"/>
          <p:cNvSpPr>
            <a:spLocks noChangeShapeType="1"/>
          </p:cNvSpPr>
          <p:nvPr/>
        </p:nvSpPr>
        <p:spPr bwMode="auto">
          <a:xfrm>
            <a:off x="179388" y="5157788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18" name="Line 350"/>
          <p:cNvSpPr>
            <a:spLocks noChangeShapeType="1"/>
          </p:cNvSpPr>
          <p:nvPr/>
        </p:nvSpPr>
        <p:spPr bwMode="auto">
          <a:xfrm>
            <a:off x="179388" y="4652963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19" name="Line 351"/>
          <p:cNvSpPr>
            <a:spLocks noChangeShapeType="1"/>
          </p:cNvSpPr>
          <p:nvPr/>
        </p:nvSpPr>
        <p:spPr bwMode="auto">
          <a:xfrm>
            <a:off x="179388" y="3933825"/>
            <a:ext cx="360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20" name="Line 352"/>
          <p:cNvSpPr>
            <a:spLocks noChangeShapeType="1"/>
          </p:cNvSpPr>
          <p:nvPr/>
        </p:nvSpPr>
        <p:spPr bwMode="auto">
          <a:xfrm>
            <a:off x="3132138" y="2060575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21" name="Line 353"/>
          <p:cNvSpPr>
            <a:spLocks noChangeShapeType="1"/>
          </p:cNvSpPr>
          <p:nvPr/>
        </p:nvSpPr>
        <p:spPr bwMode="auto">
          <a:xfrm>
            <a:off x="3132138" y="2565400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22" name="Line 354"/>
          <p:cNvSpPr>
            <a:spLocks noChangeShapeType="1"/>
          </p:cNvSpPr>
          <p:nvPr/>
        </p:nvSpPr>
        <p:spPr bwMode="auto">
          <a:xfrm>
            <a:off x="2714612" y="3429000"/>
            <a:ext cx="0" cy="31638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24" name="Line 356"/>
          <p:cNvSpPr>
            <a:spLocks noChangeShapeType="1"/>
          </p:cNvSpPr>
          <p:nvPr/>
        </p:nvSpPr>
        <p:spPr bwMode="auto">
          <a:xfrm>
            <a:off x="2714612" y="6572272"/>
            <a:ext cx="358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25" name="Line 357"/>
          <p:cNvSpPr>
            <a:spLocks noChangeShapeType="1"/>
          </p:cNvSpPr>
          <p:nvPr/>
        </p:nvSpPr>
        <p:spPr bwMode="auto">
          <a:xfrm>
            <a:off x="2700338" y="5661025"/>
            <a:ext cx="358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26" name="Line 358"/>
          <p:cNvSpPr>
            <a:spLocks noChangeShapeType="1"/>
          </p:cNvSpPr>
          <p:nvPr/>
        </p:nvSpPr>
        <p:spPr bwMode="auto">
          <a:xfrm>
            <a:off x="2700338" y="4868863"/>
            <a:ext cx="358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27" name="Line 359"/>
          <p:cNvSpPr>
            <a:spLocks noChangeShapeType="1"/>
          </p:cNvSpPr>
          <p:nvPr/>
        </p:nvSpPr>
        <p:spPr bwMode="auto">
          <a:xfrm>
            <a:off x="2700338" y="3933825"/>
            <a:ext cx="358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28" name="Line 360"/>
          <p:cNvSpPr>
            <a:spLocks noChangeShapeType="1"/>
          </p:cNvSpPr>
          <p:nvPr/>
        </p:nvSpPr>
        <p:spPr bwMode="auto">
          <a:xfrm>
            <a:off x="5435600" y="3429000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29" name="Line 361"/>
          <p:cNvSpPr>
            <a:spLocks noChangeShapeType="1"/>
          </p:cNvSpPr>
          <p:nvPr/>
        </p:nvSpPr>
        <p:spPr bwMode="auto">
          <a:xfrm>
            <a:off x="5435600" y="2781300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30" name="Line 362"/>
          <p:cNvSpPr>
            <a:spLocks noChangeShapeType="1"/>
          </p:cNvSpPr>
          <p:nvPr/>
        </p:nvSpPr>
        <p:spPr bwMode="auto">
          <a:xfrm>
            <a:off x="5435600" y="2060575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31" name="Line 363"/>
          <p:cNvSpPr>
            <a:spLocks noChangeShapeType="1"/>
          </p:cNvSpPr>
          <p:nvPr/>
        </p:nvSpPr>
        <p:spPr bwMode="auto">
          <a:xfrm>
            <a:off x="7215206" y="4572008"/>
            <a:ext cx="288925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32" name="Line 364"/>
          <p:cNvSpPr>
            <a:spLocks noChangeShapeType="1"/>
          </p:cNvSpPr>
          <p:nvPr/>
        </p:nvSpPr>
        <p:spPr bwMode="auto">
          <a:xfrm>
            <a:off x="7235825" y="3284538"/>
            <a:ext cx="288925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33" name="Line 365"/>
          <p:cNvSpPr>
            <a:spLocks noChangeShapeType="1"/>
          </p:cNvSpPr>
          <p:nvPr/>
        </p:nvSpPr>
        <p:spPr bwMode="auto">
          <a:xfrm>
            <a:off x="7235825" y="2636838"/>
            <a:ext cx="288925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34" name="Line 366"/>
          <p:cNvSpPr>
            <a:spLocks noChangeShapeType="1"/>
          </p:cNvSpPr>
          <p:nvPr/>
        </p:nvSpPr>
        <p:spPr bwMode="auto">
          <a:xfrm>
            <a:off x="7235825" y="1989138"/>
            <a:ext cx="288925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36" name="Line 368"/>
          <p:cNvSpPr>
            <a:spLocks noChangeShapeType="1"/>
          </p:cNvSpPr>
          <p:nvPr/>
        </p:nvSpPr>
        <p:spPr bwMode="auto">
          <a:xfrm flipH="1">
            <a:off x="2268538" y="620713"/>
            <a:ext cx="5111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37" name="Line 369"/>
          <p:cNvSpPr>
            <a:spLocks noChangeShapeType="1"/>
          </p:cNvSpPr>
          <p:nvPr/>
        </p:nvSpPr>
        <p:spPr bwMode="auto">
          <a:xfrm>
            <a:off x="4643438" y="476250"/>
            <a:ext cx="0" cy="144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38" name="Line 370"/>
          <p:cNvSpPr>
            <a:spLocks noChangeShapeType="1"/>
          </p:cNvSpPr>
          <p:nvPr/>
        </p:nvSpPr>
        <p:spPr bwMode="auto">
          <a:xfrm flipH="1">
            <a:off x="1979613" y="620713"/>
            <a:ext cx="2889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39" name="Line 371"/>
          <p:cNvSpPr>
            <a:spLocks noChangeShapeType="1"/>
          </p:cNvSpPr>
          <p:nvPr/>
        </p:nvSpPr>
        <p:spPr bwMode="auto">
          <a:xfrm>
            <a:off x="7380288" y="620713"/>
            <a:ext cx="360362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40" name="Line 372"/>
          <p:cNvSpPr>
            <a:spLocks noChangeShapeType="1"/>
          </p:cNvSpPr>
          <p:nvPr/>
        </p:nvSpPr>
        <p:spPr bwMode="auto">
          <a:xfrm>
            <a:off x="3419475" y="62071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109941" name="Line 373"/>
          <p:cNvSpPr>
            <a:spLocks noChangeShapeType="1"/>
          </p:cNvSpPr>
          <p:nvPr/>
        </p:nvSpPr>
        <p:spPr bwMode="auto">
          <a:xfrm>
            <a:off x="5795963" y="62071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3071802" y="6286520"/>
            <a:ext cx="2214578" cy="57148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Cholangite(cryptosporidiose CMV)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500958" y="4429132"/>
            <a:ext cx="1500198" cy="785818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Parasitaire: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douves, ascars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3" name="Flèche droite 62"/>
          <p:cNvSpPr/>
          <p:nvPr/>
        </p:nvSpPr>
        <p:spPr>
          <a:xfrm>
            <a:off x="7215206" y="4000504"/>
            <a:ext cx="214314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99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99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99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99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99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99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9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99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99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099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099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1099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1099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1099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1099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1099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1099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1099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1099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1099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1100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1099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7" dur="1" fill="hold"/>
                                        <p:tgtEl>
                                          <p:spTgt spid="1099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1099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7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2" dur="1" fill="hold"/>
                                        <p:tgtEl>
                                          <p:spTgt spid="1099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7" dur="1" fill="hold"/>
                                        <p:tgtEl>
                                          <p:spTgt spid="109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2" dur="1" fill="hold"/>
                                        <p:tgtEl>
                                          <p:spTgt spid="1098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7" dur="1" fill="hold"/>
                                        <p:tgtEl>
                                          <p:spTgt spid="1099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2" dur="1" fill="hold"/>
                                        <p:tgtEl>
                                          <p:spTgt spid="1099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7" dur="1" fill="hold"/>
                                        <p:tgtEl>
                                          <p:spTgt spid="1100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2" dur="1" fill="hold"/>
                                        <p:tgtEl>
                                          <p:spTgt spid="11000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7" dur="1" fill="hold"/>
                                        <p:tgtEl>
                                          <p:spTgt spid="1099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2" dur="1" fill="hold"/>
                                        <p:tgtEl>
                                          <p:spTgt spid="1099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7" dur="1" fill="hold"/>
                                        <p:tgtEl>
                                          <p:spTgt spid="1098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2" dur="1" fill="hold"/>
                                        <p:tgtEl>
                                          <p:spTgt spid="1099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7" dur="1" fill="hold"/>
                                        <p:tgtEl>
                                          <p:spTgt spid="1099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2" dur="1" fill="hold"/>
                                        <p:tgtEl>
                                          <p:spTgt spid="1099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7" dur="1" fill="hold"/>
                                        <p:tgtEl>
                                          <p:spTgt spid="1099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2" dur="1" fill="hold"/>
                                        <p:tgtEl>
                                          <p:spTgt spid="1099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7" dur="1" fill="hold"/>
                                        <p:tgtEl>
                                          <p:spTgt spid="1099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2" dur="1" fill="hold"/>
                                        <p:tgtEl>
                                          <p:spTgt spid="1099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7" dur="1" fill="hold"/>
                                        <p:tgtEl>
                                          <p:spTgt spid="1099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2" dur="1" fill="hold"/>
                                        <p:tgtEl>
                                          <p:spTgt spid="1097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7" dur="1" fill="hold"/>
                                        <p:tgtEl>
                                          <p:spTgt spid="1099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2" dur="1" fill="hold"/>
                                        <p:tgtEl>
                                          <p:spTgt spid="1099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7" dur="1" fill="hold"/>
                                        <p:tgtEl>
                                          <p:spTgt spid="1099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2" dur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7" dur="1" fill="hold"/>
                                        <p:tgtEl>
                                          <p:spTgt spid="1099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2" dur="1" fill="hold"/>
                                        <p:tgtEl>
                                          <p:spTgt spid="1100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7" dur="1" fill="hold"/>
                                        <p:tgtEl>
                                          <p:spTgt spid="1100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2" dur="1" fill="hold"/>
                                        <p:tgtEl>
                                          <p:spTgt spid="1100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7" dur="1" fill="hold"/>
                                        <p:tgtEl>
                                          <p:spTgt spid="11000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2" dur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 animBg="1"/>
      <p:bldP spid="109797" grpId="0" animBg="1"/>
      <p:bldP spid="109815" grpId="0" animBg="1"/>
      <p:bldP spid="109837" grpId="0" animBg="1"/>
      <p:bldP spid="109911" grpId="0" animBg="1"/>
      <p:bldP spid="109912" grpId="0" animBg="1"/>
      <p:bldP spid="109914" grpId="0" animBg="1"/>
      <p:bldP spid="109916" grpId="0" animBg="1"/>
      <p:bldP spid="109917" grpId="0" animBg="1"/>
      <p:bldP spid="109918" grpId="0" animBg="1"/>
      <p:bldP spid="109919" grpId="0" animBg="1"/>
      <p:bldP spid="109920" grpId="0" animBg="1"/>
      <p:bldP spid="109921" grpId="0" animBg="1"/>
      <p:bldP spid="109922" grpId="0" animBg="1"/>
      <p:bldP spid="109924" grpId="0" animBg="1"/>
      <p:bldP spid="109925" grpId="0" animBg="1"/>
      <p:bldP spid="109926" grpId="0" animBg="1"/>
      <p:bldP spid="109927" grpId="0" animBg="1"/>
      <p:bldP spid="109928" grpId="0" animBg="1"/>
      <p:bldP spid="109929" grpId="0" animBg="1"/>
      <p:bldP spid="109930" grpId="0" animBg="1"/>
      <p:bldP spid="109931" grpId="0" animBg="1"/>
      <p:bldP spid="109932" grpId="0" animBg="1"/>
      <p:bldP spid="109933" grpId="0" animBg="1"/>
      <p:bldP spid="109934" grpId="0" animBg="1"/>
      <p:bldP spid="109936" grpId="0" animBg="1"/>
      <p:bldP spid="109937" grpId="0" animBg="1"/>
      <p:bldP spid="109939" grpId="0" animBg="1"/>
      <p:bldP spid="109940" grpId="0" animBg="1"/>
      <p:bldP spid="109941" grpId="0" animBg="1"/>
      <p:bldP spid="59" grpId="0" animBg="1"/>
      <p:bldP spid="60" grpId="0" animBg="1"/>
      <p:bldP spid="6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Au terme de cette enquête étiologique le traitement s’envisagera de façon adaptée à chaque étiologie.</a:t>
            </a:r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6000" kern="10" spc="720" dirty="0" smtClean="0">
              <a:ln w="9525">
                <a:round/>
                <a:headEnd/>
                <a:tailEnd/>
              </a:ln>
              <a:latin typeface="Arno Pro Smbd SmText" pitchFamily="18" charset="0"/>
              <a:cs typeface="Aharoni" pitchFamily="2" charset="-79"/>
            </a:endParaRPr>
          </a:p>
          <a:p>
            <a:r>
              <a:rPr lang="fr-FR" sz="6000" kern="10" spc="720" dirty="0" smtClean="0">
                <a:ln w="9525">
                  <a:round/>
                  <a:headEnd/>
                  <a:tailEnd/>
                </a:ln>
                <a:latin typeface="Arno Pro Smbd SmText" pitchFamily="18" charset="0"/>
                <a:cs typeface="Aharoni" pitchFamily="2" charset="-79"/>
              </a:rPr>
              <a:t> Cas particuliers</a:t>
            </a:r>
            <a:endParaRPr lang="fr-FR" sz="6000" dirty="0">
              <a:latin typeface="Arno Pro Smbd SmText" pitchFamily="18" charset="0"/>
              <a:cs typeface="Aharoni" pitchFamily="2" charset="-79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28802"/>
            <a:ext cx="7693025" cy="4500573"/>
          </a:xfrm>
          <a:noFill/>
        </p:spPr>
        <p:txBody>
          <a:bodyPr>
            <a:normAutofit fontScale="92500" lnSpcReduction="10000"/>
          </a:bodyPr>
          <a:lstStyle/>
          <a:p>
            <a:pPr marL="449263" indent="-449263">
              <a:buClr>
                <a:srgbClr val="5C183F"/>
              </a:buClr>
              <a:buFont typeface="Wingdings" pitchFamily="2" charset="2"/>
              <a:buAutoNum type="romanUcPeriod"/>
            </a:pPr>
            <a:r>
              <a:rPr lang="fr-FR" sz="2400" b="1" i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Bactérienne :</a:t>
            </a:r>
          </a:p>
          <a:p>
            <a:pPr marL="1255713" lvl="1" indent="-449263">
              <a:buClr>
                <a:schemeClr val="hlink"/>
              </a:buCl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Entérobactéries;</a:t>
            </a:r>
          </a:p>
          <a:p>
            <a:pPr marL="1255713" lvl="1" indent="-449263">
              <a:buClr>
                <a:schemeClr val="hlink"/>
              </a:buCl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Strepto. B;</a:t>
            </a:r>
          </a:p>
          <a:p>
            <a:pPr marL="1255713" lvl="1" indent="-449263">
              <a:buClr>
                <a:schemeClr val="hlink"/>
              </a:buCl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Staph.Listéria.</a:t>
            </a:r>
          </a:p>
          <a:p>
            <a:pPr marL="449263" indent="-449263">
              <a:buClr>
                <a:srgbClr val="5C183F"/>
              </a:buClr>
              <a:buFont typeface="Wingdings" pitchFamily="2" charset="2"/>
              <a:buAutoNum type="romanUcPeriod"/>
            </a:pPr>
            <a:r>
              <a:rPr lang="fr-FR" sz="2400" b="1" i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Virale :</a:t>
            </a:r>
            <a:endParaRPr lang="fr-FR" sz="2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5713" lvl="1" indent="-449263">
              <a:buClr>
                <a:schemeClr val="hlink"/>
              </a:buCl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Rubéole congénitale;</a:t>
            </a:r>
          </a:p>
          <a:p>
            <a:pPr marL="1255713" lvl="1" indent="-449263">
              <a:buClr>
                <a:schemeClr val="hlink"/>
              </a:buCl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CMV;</a:t>
            </a:r>
          </a:p>
          <a:p>
            <a:pPr marL="1255713" lvl="1" indent="-449263">
              <a:buClr>
                <a:schemeClr val="hlink"/>
              </a:buCl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HBV.</a:t>
            </a:r>
          </a:p>
          <a:p>
            <a:pPr marL="449263" indent="-449263">
              <a:buClr>
                <a:srgbClr val="5C183F"/>
              </a:buClr>
              <a:buFont typeface="Wingdings" pitchFamily="2" charset="2"/>
              <a:buAutoNum type="romanUcPeriod"/>
            </a:pPr>
            <a:r>
              <a:rPr lang="fr-FR" sz="2400" b="1" i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Parasitaire :</a:t>
            </a:r>
          </a:p>
          <a:p>
            <a:pPr marL="1255713" lvl="1" indent="-449263">
              <a:buClr>
                <a:schemeClr val="hlink"/>
              </a:buCl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Toxoplasmose congénital</a:t>
            </a:r>
          </a:p>
          <a:p>
            <a:pPr marL="1255713" lvl="1" indent="-449263">
              <a:buClr>
                <a:schemeClr val="hlink"/>
              </a:buClr>
              <a:buFont typeface="Wingdings" pitchFamily="2" charset="2"/>
              <a:buChar char="Ø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77900" indent="-571500" algn="l">
              <a:buClr>
                <a:schemeClr val="hlink"/>
              </a:buClr>
              <a:buFont typeface="+mj-lt"/>
              <a:buAutoNum type="romanUcPeriod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ICTERE HEMOLYTIQUE  PAR INCOMPATIBILITE RH/ABO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55713" lvl="1" indent="-449263">
              <a:buClr>
                <a:schemeClr val="hlink"/>
              </a:buClr>
              <a:buNone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00100" y="1000108"/>
            <a:ext cx="4857784" cy="703282"/>
          </a:xfrm>
          <a:prstGeom prst="rect">
            <a:avLst/>
          </a:prstGeom>
        </p:spPr>
        <p:txBody>
          <a:bodyPr wrap="none" fromWordArt="1" anchor="ctr" anchorCtr="1">
            <a:prstTxWarp prst="textTriangle">
              <a:avLst>
                <a:gd name="adj" fmla="val 25514"/>
              </a:avLst>
            </a:prstTxWarp>
          </a:bodyPr>
          <a:lstStyle/>
          <a:p>
            <a:pPr algn="ctr">
              <a:defRPr/>
            </a:pPr>
            <a:r>
              <a:rPr lang="fr-FR" sz="3600" b="1" kern="10" cap="all" dirty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+mj-ea"/>
                <a:cs typeface="Times New Roman"/>
              </a:rPr>
              <a:t>Nouveau- Né</a:t>
            </a:r>
          </a:p>
        </p:txBody>
      </p:sp>
      <p:pic>
        <p:nvPicPr>
          <p:cNvPr id="27652" name="Picture 2" descr="D:\documents  medecine\Imene\image\massage-de-bebe-les-bons-gestes-id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0"/>
            <a:ext cx="2928937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2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0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30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0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Septicémie porto cave;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Hépatite alcoolique aigue;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Hépatite virale ou médicamenteuse;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Hépato carcinome sur cirrhose.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00100" y="1000108"/>
            <a:ext cx="5357850" cy="703282"/>
          </a:xfrm>
          <a:prstGeom prst="rect">
            <a:avLst/>
          </a:prstGeom>
        </p:spPr>
        <p:txBody>
          <a:bodyPr wrap="none" fromWordArt="1" anchor="ctr" anchorCtr="1">
            <a:prstTxWarp prst="textTriangle">
              <a:avLst>
                <a:gd name="adj" fmla="val 25514"/>
              </a:avLst>
            </a:prstTxWarp>
          </a:bodyPr>
          <a:lstStyle/>
          <a:p>
            <a:pPr algn="ctr">
              <a:defRPr/>
            </a:pPr>
            <a:r>
              <a:rPr lang="fr-FR" sz="3600" b="1" kern="10" cap="all" dirty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+mj-ea"/>
                <a:cs typeface="Times New Roman"/>
              </a:rPr>
              <a:t>Cirrhotique</a:t>
            </a:r>
          </a:p>
        </p:txBody>
      </p:sp>
      <p:pic>
        <p:nvPicPr>
          <p:cNvPr id="28676" name="Picture 2" descr="D:\documents  medecine\Imene\CAWOQ4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0"/>
            <a:ext cx="25003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h xxx 0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07249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Clr>
                <a:srgbClr val="5C183F"/>
              </a:buClr>
              <a:buSzPct val="105000"/>
              <a:buFont typeface="Wingdings" pitchFamily="2" charset="2"/>
              <a:buAutoNum type="romanUcPeriod"/>
            </a:pPr>
            <a:r>
              <a:rPr lang="fr-FR" b="1" i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Voies biliaires anormales :</a:t>
            </a:r>
            <a:r>
              <a:rPr lang="fr-FR" sz="2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6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8400" lvl="1" indent="-711200">
              <a:buClr>
                <a:schemeClr val="hlink"/>
              </a:buClr>
              <a:buSzPct val="95000"/>
              <a:buFont typeface="Wingdings" pitchFamily="2" charset="2"/>
              <a:buChar char="u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Cholangite sclérosante(CMV, cryptosporidies)</a:t>
            </a:r>
          </a:p>
          <a:p>
            <a:pPr marL="1168400" lvl="1" indent="-711200">
              <a:buClr>
                <a:schemeClr val="hlink"/>
              </a:buClr>
              <a:buSzPct val="95000"/>
              <a:buFont typeface="Wingdings" pitchFamily="2" charset="2"/>
              <a:buChar char="u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Dilatation des voie biliaires par compression GG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aire.</a:t>
            </a:r>
          </a:p>
          <a:p>
            <a:pPr marL="812800" indent="-812800">
              <a:buClr>
                <a:srgbClr val="5C183F"/>
              </a:buClr>
              <a:buSzPct val="105000"/>
              <a:buFont typeface="Wingdings" pitchFamily="2" charset="2"/>
              <a:buAutoNum type="romanUcPeriod"/>
            </a:pPr>
            <a:r>
              <a:rPr lang="fr-FR" b="1" i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voies biliaires normales :</a:t>
            </a:r>
            <a:r>
              <a:rPr lang="fr-FR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68400" lvl="1" indent="-711200">
              <a:buClr>
                <a:srgbClr val="5C183F"/>
              </a:buClr>
              <a:buSzPct val="105000"/>
              <a:buFont typeface="Wingdings" pitchFamily="2" charset="2"/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Mycobactériose.</a:t>
            </a:r>
          </a:p>
          <a:p>
            <a:pPr marL="1168400" lvl="1" indent="-711200">
              <a:buClr>
                <a:srgbClr val="5C183F"/>
              </a:buClr>
              <a:buSzPct val="105000"/>
              <a:buFont typeface="Wingdings" pitchFamily="2" charset="2"/>
              <a:buNone/>
            </a:pPr>
            <a:endParaRPr lang="fr-FR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2800" indent="-812800">
              <a:buClr>
                <a:srgbClr val="5C183F"/>
              </a:buClr>
              <a:buSzPct val="105000"/>
              <a:buFont typeface="Wingdings" pitchFamily="2" charset="2"/>
              <a:buNone/>
            </a:pPr>
            <a:r>
              <a:rPr lang="fr-FR" b="1" i="1" u="sng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Dgc. :</a:t>
            </a:r>
            <a:r>
              <a:rPr lang="fr-FR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hémoculture et PBH.</a:t>
            </a:r>
            <a:endParaRPr lang="en-US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1785918" y="5572140"/>
            <a:ext cx="792163" cy="0"/>
          </a:xfrm>
          <a:prstGeom prst="line">
            <a:avLst/>
          </a:prstGeom>
          <a:noFill/>
          <a:ln w="82550" cmpd="tri">
            <a:solidFill>
              <a:schemeClr val="accent6"/>
            </a:solidFill>
            <a:round/>
            <a:headEnd type="oval" w="sm" len="sm"/>
            <a:tailEnd type="stealth" w="lg" len="med"/>
          </a:ln>
        </p:spPr>
        <p:txBody>
          <a:bodyPr/>
          <a:lstStyle/>
          <a:p>
            <a:endParaRPr lang="fr-FR" dirty="0"/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000100" y="642918"/>
            <a:ext cx="4714908" cy="928694"/>
          </a:xfrm>
          <a:prstGeom prst="rect">
            <a:avLst/>
          </a:prstGeom>
        </p:spPr>
        <p:txBody>
          <a:bodyPr wrap="none" fromWordArt="1" anchor="ctr" anchorCtr="1">
            <a:prstTxWarp prst="textTriangle">
              <a:avLst>
                <a:gd name="adj" fmla="val 25514"/>
              </a:avLst>
            </a:prstTxWarp>
          </a:bodyPr>
          <a:lstStyle/>
          <a:p>
            <a:pPr algn="ctr">
              <a:defRPr/>
            </a:pPr>
            <a:r>
              <a:rPr lang="fr-FR" sz="3600" b="1" kern="10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+mj-ea"/>
                <a:cs typeface="Times New Roman"/>
              </a:rPr>
              <a:t>SIDA</a:t>
            </a:r>
            <a:endParaRPr lang="fr-FR" sz="3600" b="1" kern="10" cap="all" dirty="0">
              <a:ln w="9000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ea typeface="+mj-ea"/>
              <a:cs typeface="Times New Roman"/>
            </a:endParaRPr>
          </a:p>
        </p:txBody>
      </p:sp>
      <p:pic>
        <p:nvPicPr>
          <p:cNvPr id="2050" name="Picture 2" descr="C:\Documents and Settings\USER1\Local Settings\Temporary Internet Files\Content.IE5\162AXW5S\MP90033731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0"/>
            <a:ext cx="1714480" cy="214311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2000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buFont typeface="Wingdings" pitchFamily="2" charset="2"/>
              <a:buNone/>
            </a:pPr>
            <a:r>
              <a:rPr lang="fr-FR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le pronostic est double maternel et fœtal</a:t>
            </a:r>
          </a:p>
          <a:p>
            <a:pPr>
              <a:lnSpc>
                <a:spcPct val="20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Hépatite virale E,B (vu la gravité);</a:t>
            </a:r>
          </a:p>
          <a:p>
            <a:pPr>
              <a:lnSpc>
                <a:spcPct val="20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Cholécystite gravidique;</a:t>
            </a:r>
          </a:p>
          <a:p>
            <a:pPr>
              <a:lnSpc>
                <a:spcPct val="20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Les autres étiologies ne sont pas épargnées.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000100" y="1000108"/>
            <a:ext cx="5357850" cy="703282"/>
          </a:xfrm>
          <a:prstGeom prst="rect">
            <a:avLst/>
          </a:prstGeom>
        </p:spPr>
        <p:txBody>
          <a:bodyPr wrap="none" fromWordArt="1" anchor="ctr" anchorCtr="1">
            <a:prstTxWarp prst="textTriangle">
              <a:avLst>
                <a:gd name="adj" fmla="val 25514"/>
              </a:avLst>
            </a:prstTxWarp>
          </a:bodyPr>
          <a:lstStyle/>
          <a:p>
            <a:pPr algn="ctr">
              <a:defRPr/>
            </a:pPr>
            <a:r>
              <a:rPr lang="fr-FR" sz="3600" b="1" kern="10" cap="all" dirty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+mj-ea"/>
                <a:cs typeface="Times New Roman"/>
              </a:rPr>
              <a:t>Femme Enceinte</a:t>
            </a:r>
          </a:p>
        </p:txBody>
      </p:sp>
      <p:pic>
        <p:nvPicPr>
          <p:cNvPr id="3074" name="Picture 2" descr="C:\Documents and Settings\USER1\Local Settings\Temporary Internet Files\Content.IE5\R5GLVHS7\MC9001564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0"/>
            <a:ext cx="1500166" cy="203486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Local Settings\Temporary Internet Files\Content.IE5\162AXW5S\MP91022165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44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0" y="5214950"/>
            <a:ext cx="4643438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perspectiveContrastingRightFacing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fr-FR" sz="44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Merci pour votre attention</a:t>
            </a:r>
            <a:endParaRPr lang="fr-FR" sz="44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On distingue selon le taux de bilirubine</a:t>
            </a:r>
            <a:r>
              <a:rPr lang="fr-FR" sz="4800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BLB totale : &gt;30mg/l    </a:t>
            </a:r>
            <a:r>
              <a:rPr lang="fr-FR" dirty="0" smtClean="0">
                <a:sym typeface="Wingdings" pitchFamily="2" charset="2"/>
              </a:rPr>
              <a:t> Ictère Franc.</a:t>
            </a:r>
          </a:p>
          <a:p>
            <a:pPr>
              <a:buNone/>
            </a:pPr>
            <a:r>
              <a:rPr lang="fr-FR" dirty="0" smtClean="0"/>
              <a:t>                       15-30mg/l </a:t>
            </a:r>
            <a:r>
              <a:rPr lang="fr-FR" dirty="0" smtClean="0">
                <a:sym typeface="Wingdings" pitchFamily="2" charset="2"/>
              </a:rPr>
              <a:t> Sub ictère.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                       &gt; 200mg/l  Ictère Flamboyant.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  <p:pic>
        <p:nvPicPr>
          <p:cNvPr id="4" name="Picture 8" descr="250px-Jaundice_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643446"/>
            <a:ext cx="2714612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hermomet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3786190"/>
            <a:ext cx="1428750" cy="307181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DEFINIR une Fièvre: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fièvre: est une élévation de la température centrale dépassant 37,5°c 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le matin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et 37,8°c 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le soir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au repos et en dehors des repas.</a:t>
            </a:r>
          </a:p>
          <a:p>
            <a:r>
              <a:rPr lang="fr-FR" sz="2400" dirty="0" smtClean="0"/>
              <a:t>En fait, cette définition est variable, car il existe des variations individuelles et des facteurs physiologiques influençant la température :nycthémère , activité musculaire, et le cycle menstruel.</a:t>
            </a:r>
            <a:endParaRPr lang="fr-FR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PHYSIOPATHOLOGIE DE L’ICTERE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Lorsque la production de bilirubine à partir de l’hème dépasse les possibilités de métabolisme par le foie (captation, glycuroconjugaison, élimination biliaire) sa concentration plasmatique augmente.  </a:t>
            </a:r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ct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062"/>
            <a:ext cx="8893175" cy="6827838"/>
          </a:xfrm>
          <a:prstGeom prst="rect">
            <a:avLst/>
          </a:prstGeom>
          <a:noFill/>
        </p:spPr>
      </p:pic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6500826" y="1571612"/>
            <a:ext cx="2446371" cy="79216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18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Excès de production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6286512" y="3571876"/>
            <a:ext cx="2571767" cy="785818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Défaut de conjugaison</a:t>
            </a:r>
            <a:endParaRPr lang="fr-FR" sz="1800" b="1" i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6357950" y="4429132"/>
            <a:ext cx="2500330" cy="79216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r-FR" sz="20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Défaut d’excrétion</a:t>
            </a:r>
            <a:endParaRPr lang="fr-FR" sz="2000" b="1" i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900113" y="2276475"/>
            <a:ext cx="2376487" cy="576263"/>
          </a:xfrm>
          <a:prstGeom prst="rect">
            <a:avLst/>
          </a:prstGeom>
          <a:solidFill>
            <a:srgbClr val="F32DB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28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HEMOLYSE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900113" y="4437063"/>
            <a:ext cx="2376487" cy="576262"/>
          </a:xfrm>
          <a:prstGeom prst="rect">
            <a:avLst/>
          </a:prstGeom>
          <a:solidFill>
            <a:srgbClr val="F32DB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sz="2400" b="1" i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CONJUGAISON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800" dirty="0" smtClean="0">
                <a:solidFill>
                  <a:schemeClr val="hlink"/>
                </a:solidFill>
              </a:rPr>
              <a:t>ICTERE A BILIRUBINE LIBRE</a:t>
            </a:r>
            <a:br>
              <a:rPr lang="fr-FR" sz="2800" dirty="0" smtClean="0">
                <a:solidFill>
                  <a:schemeClr val="hlink"/>
                </a:solidFill>
              </a:rPr>
            </a:br>
            <a:r>
              <a:rPr lang="fr-FR" sz="2800" dirty="0" smtClean="0">
                <a:solidFill>
                  <a:schemeClr val="hlink"/>
                </a:solidFill>
              </a:rPr>
              <a:t>               </a:t>
            </a:r>
            <a:r>
              <a:rPr lang="fr-FR" sz="2800" dirty="0" smtClean="0">
                <a:latin typeface="Sylfaen" pitchFamily="18" charset="0"/>
              </a:rPr>
              <a:t>bilirubine libre ≥ 70 % de la bilirubine totale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Il est du :</a:t>
            </a:r>
          </a:p>
          <a:p>
            <a:r>
              <a:rPr lang="fr-FR" sz="2800" dirty="0" smtClean="0"/>
              <a:t>Soit à une hyperproduction de bilirubine libre par </a:t>
            </a:r>
            <a:r>
              <a:rPr lang="fr-FR" sz="2800" b="1" i="1" dirty="0" smtClean="0"/>
              <a:t>hémolyse</a:t>
            </a:r>
            <a:r>
              <a:rPr lang="fr-FR" sz="2800" dirty="0" smtClean="0"/>
              <a:t> (les capacités de captation et d'excrétion hépatocytaire sont alors dépassées).</a:t>
            </a:r>
          </a:p>
          <a:p>
            <a:r>
              <a:rPr lang="fr-FR" sz="2800" i="1" dirty="0" smtClean="0"/>
              <a:t>Soit à un </a:t>
            </a:r>
            <a:r>
              <a:rPr lang="fr-FR" sz="2800" b="1" i="1" dirty="0" smtClean="0"/>
              <a:t>déficit de la glycuroconjugaison</a:t>
            </a:r>
            <a:r>
              <a:rPr lang="fr-FR" sz="2800" dirty="0" smtClean="0"/>
              <a:t> ; la production de bilirubine libre est alors normale (maladie de Gilbert ou syndrome de Crigler-Najjar génétique, médicamenteuse),</a:t>
            </a:r>
          </a:p>
          <a:p>
            <a:endParaRPr lang="fr-FR" sz="2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1579</TotalTime>
  <Words>1677</Words>
  <Application>Microsoft Office PowerPoint</Application>
  <PresentationFormat>Affichage à l'écran (4:3)</PresentationFormat>
  <Paragraphs>285</Paragraphs>
  <Slides>42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Promenade</vt:lpstr>
      <vt:lpstr>HMRUC SERVICE DES MALADIES INFECTIEUSES </vt:lpstr>
      <vt:lpstr> INTRODUCTION - DEFINITION </vt:lpstr>
      <vt:lpstr>DEFINITION D’UN ictère:</vt:lpstr>
      <vt:lpstr>Présentation PowerPoint</vt:lpstr>
      <vt:lpstr>On distingue selon le taux de bilirubine:</vt:lpstr>
      <vt:lpstr>DEFINIR une Fièvre:</vt:lpstr>
      <vt:lpstr>PHYSIOPATHOLOGIE DE L’ICTERE</vt:lpstr>
      <vt:lpstr>Présentation PowerPoint</vt:lpstr>
      <vt:lpstr>ICTERE A BILIRUBINE LIBRE                bilirubine libre ≥ 70 % de la bilirubine totale</vt:lpstr>
      <vt:lpstr> ICTERE A BILIRUBINE CONJUGUEE          bilirubine conjuguée ≥ 70 % de la bilirubine totale</vt:lpstr>
      <vt:lpstr>Présentation PowerPoint</vt:lpstr>
      <vt:lpstr>Présentation PowerPoint</vt:lpstr>
      <vt:lpstr>ICTERE MIXTE (environ 50% DE BILIRUBINE LIBRE ET 50%DE BILIRUBINE CONJUGUEE)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Interrogatoire</vt:lpstr>
      <vt:lpstr>Présentation PowerPoint</vt:lpstr>
      <vt:lpstr>Présentation PowerPoint</vt:lpstr>
      <vt:lpstr>Présentation PowerPoint</vt:lpstr>
      <vt:lpstr>Examen clinique :  </vt:lpstr>
      <vt:lpstr>Présentation PowerPoint</vt:lpstr>
      <vt:lpstr>Examens para clinique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           Ictère à blb conjuguée + fièvre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 DE SETIF SERVICE DES MALADIES INFECTIEUSES SERVICE DE :Pr LECHEHEB</dc:title>
  <dc:creator>MICRO</dc:creator>
  <cp:lastModifiedBy>ABDELOUAHAB</cp:lastModifiedBy>
  <cp:revision>132</cp:revision>
  <dcterms:created xsi:type="dcterms:W3CDTF">2010-12-20T18:30:47Z</dcterms:created>
  <dcterms:modified xsi:type="dcterms:W3CDTF">2021-12-08T10:12:41Z</dcterms:modified>
</cp:coreProperties>
</file>