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sldIdLst>
    <p:sldId id="256" r:id="rId2"/>
    <p:sldId id="308" r:id="rId3"/>
    <p:sldId id="306" r:id="rId4"/>
    <p:sldId id="310" r:id="rId5"/>
    <p:sldId id="311" r:id="rId6"/>
    <p:sldId id="312" r:id="rId7"/>
    <p:sldId id="297" r:id="rId8"/>
    <p:sldId id="259" r:id="rId9"/>
    <p:sldId id="258" r:id="rId10"/>
    <p:sldId id="290" r:id="rId11"/>
    <p:sldId id="291" r:id="rId12"/>
    <p:sldId id="298" r:id="rId13"/>
    <p:sldId id="292" r:id="rId14"/>
    <p:sldId id="262" r:id="rId15"/>
    <p:sldId id="263" r:id="rId16"/>
    <p:sldId id="273" r:id="rId17"/>
    <p:sldId id="274" r:id="rId18"/>
    <p:sldId id="267" r:id="rId19"/>
    <p:sldId id="301" r:id="rId20"/>
    <p:sldId id="276" r:id="rId21"/>
    <p:sldId id="302" r:id="rId22"/>
    <p:sldId id="284" r:id="rId23"/>
    <p:sldId id="277" r:id="rId24"/>
    <p:sldId id="303" r:id="rId25"/>
    <p:sldId id="304" r:id="rId26"/>
    <p:sldId id="280" r:id="rId27"/>
    <p:sldId id="278" r:id="rId28"/>
    <p:sldId id="279" r:id="rId29"/>
    <p:sldId id="285" r:id="rId30"/>
    <p:sldId id="286" r:id="rId31"/>
    <p:sldId id="287" r:id="rId32"/>
    <p:sldId id="309" r:id="rId33"/>
    <p:sldId id="313" r:id="rId34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9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491A81-624B-F041-891F-48C8BD44FCD2}" type="doc">
      <dgm:prSet loTypeId="urn:microsoft.com/office/officeart/2005/8/layout/defaul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fr-FR"/>
        </a:p>
      </dgm:t>
    </dgm:pt>
    <dgm:pt modelId="{3D27D03B-4573-EE42-A40A-B0FE4B134299}">
      <dgm:prSet custT="1"/>
      <dgm:spPr/>
      <dgm:t>
        <a:bodyPr/>
        <a:lstStyle/>
        <a:p>
          <a:pPr rtl="0"/>
          <a:r>
            <a:rPr lang="fr-FR" sz="1600" b="1" dirty="0" smtClean="0">
              <a:latin typeface="Arial"/>
              <a:cs typeface="Arial"/>
            </a:rPr>
            <a:t>Caractéristiques de la fièvre</a:t>
          </a:r>
          <a:endParaRPr lang="fr-FR" sz="1600" b="1" dirty="0">
            <a:latin typeface="Arial"/>
            <a:cs typeface="Arial"/>
          </a:endParaRPr>
        </a:p>
      </dgm:t>
    </dgm:pt>
    <dgm:pt modelId="{71884526-1582-5A47-92C8-2D6CAA623B53}" type="parTrans" cxnId="{E8DA58F0-5F20-E44B-9E3F-347D30404DE8}">
      <dgm:prSet/>
      <dgm:spPr/>
      <dgm:t>
        <a:bodyPr/>
        <a:lstStyle/>
        <a:p>
          <a:endParaRPr lang="fr-FR" sz="1600">
            <a:latin typeface="Arial"/>
            <a:cs typeface="Arial"/>
          </a:endParaRPr>
        </a:p>
      </dgm:t>
    </dgm:pt>
    <dgm:pt modelId="{28398CFD-F6AC-5E4C-B145-6B45DCF36950}" type="sibTrans" cxnId="{E8DA58F0-5F20-E44B-9E3F-347D30404DE8}">
      <dgm:prSet/>
      <dgm:spPr/>
      <dgm:t>
        <a:bodyPr/>
        <a:lstStyle/>
        <a:p>
          <a:endParaRPr lang="fr-FR" sz="1600">
            <a:latin typeface="Arial"/>
            <a:cs typeface="Arial"/>
          </a:endParaRPr>
        </a:p>
      </dgm:t>
    </dgm:pt>
    <dgm:pt modelId="{4EBD5081-1BF8-E647-9BD4-7A498D6496EE}">
      <dgm:prSet custT="1"/>
      <dgm:spPr/>
      <dgm:t>
        <a:bodyPr/>
        <a:lstStyle/>
        <a:p>
          <a:pPr rtl="0"/>
          <a:r>
            <a:rPr lang="fr-FR" sz="1600" dirty="0" smtClean="0">
              <a:latin typeface="Arial"/>
              <a:cs typeface="Arial"/>
            </a:rPr>
            <a:t>Mode d’installation</a:t>
          </a:r>
          <a:endParaRPr lang="fr-FR" sz="1600" dirty="0">
            <a:latin typeface="Arial"/>
            <a:cs typeface="Arial"/>
          </a:endParaRPr>
        </a:p>
      </dgm:t>
    </dgm:pt>
    <dgm:pt modelId="{EC0C30C0-E242-4846-90CB-E84F892D05B8}" type="parTrans" cxnId="{1FE07634-896C-3943-B05D-E240938BFCED}">
      <dgm:prSet/>
      <dgm:spPr/>
      <dgm:t>
        <a:bodyPr/>
        <a:lstStyle/>
        <a:p>
          <a:endParaRPr lang="fr-FR" sz="1600">
            <a:latin typeface="Arial"/>
            <a:cs typeface="Arial"/>
          </a:endParaRPr>
        </a:p>
      </dgm:t>
    </dgm:pt>
    <dgm:pt modelId="{7078DBC6-95E2-6347-B757-6BEAB7B3C727}" type="sibTrans" cxnId="{1FE07634-896C-3943-B05D-E240938BFCED}">
      <dgm:prSet/>
      <dgm:spPr/>
      <dgm:t>
        <a:bodyPr/>
        <a:lstStyle/>
        <a:p>
          <a:endParaRPr lang="fr-FR" sz="1600">
            <a:latin typeface="Arial"/>
            <a:cs typeface="Arial"/>
          </a:endParaRPr>
        </a:p>
      </dgm:t>
    </dgm:pt>
    <dgm:pt modelId="{BCE01B08-A6BB-064B-9732-D84A5E412404}">
      <dgm:prSet custT="1"/>
      <dgm:spPr/>
      <dgm:t>
        <a:bodyPr/>
        <a:lstStyle/>
        <a:p>
          <a:pPr rtl="0"/>
          <a:r>
            <a:rPr lang="fr-FR" sz="1600" dirty="0" smtClean="0">
              <a:latin typeface="Arial"/>
              <a:cs typeface="Arial"/>
            </a:rPr>
            <a:t>Date d’apparition</a:t>
          </a:r>
          <a:endParaRPr lang="fr-FR" sz="1600" dirty="0">
            <a:latin typeface="Arial"/>
            <a:cs typeface="Arial"/>
          </a:endParaRPr>
        </a:p>
      </dgm:t>
    </dgm:pt>
    <dgm:pt modelId="{73740782-5314-6342-8160-845E349BCBF6}" type="parTrans" cxnId="{1DB65DB5-6CB4-964F-8197-881F47EEA0F9}">
      <dgm:prSet/>
      <dgm:spPr/>
      <dgm:t>
        <a:bodyPr/>
        <a:lstStyle/>
        <a:p>
          <a:endParaRPr lang="fr-FR" sz="1600">
            <a:latin typeface="Arial"/>
            <a:cs typeface="Arial"/>
          </a:endParaRPr>
        </a:p>
      </dgm:t>
    </dgm:pt>
    <dgm:pt modelId="{A48A52F4-62EC-BD46-B485-C46FDC2D3382}" type="sibTrans" cxnId="{1DB65DB5-6CB4-964F-8197-881F47EEA0F9}">
      <dgm:prSet/>
      <dgm:spPr/>
      <dgm:t>
        <a:bodyPr/>
        <a:lstStyle/>
        <a:p>
          <a:endParaRPr lang="fr-FR" sz="1600">
            <a:latin typeface="Arial"/>
            <a:cs typeface="Arial"/>
          </a:endParaRPr>
        </a:p>
      </dgm:t>
    </dgm:pt>
    <dgm:pt modelId="{36992925-D502-3042-94BB-5D6F9EFCA894}">
      <dgm:prSet custT="1"/>
      <dgm:spPr/>
      <dgm:t>
        <a:bodyPr/>
        <a:lstStyle/>
        <a:p>
          <a:pPr rtl="0"/>
          <a:r>
            <a:rPr lang="fr-FR" sz="1600" dirty="0" smtClean="0">
              <a:latin typeface="Arial"/>
              <a:cs typeface="Arial"/>
            </a:rPr>
            <a:t>Allure de la courbe thermique</a:t>
          </a:r>
          <a:endParaRPr lang="fr-FR" sz="1600" dirty="0">
            <a:latin typeface="Arial"/>
            <a:cs typeface="Arial"/>
          </a:endParaRPr>
        </a:p>
      </dgm:t>
    </dgm:pt>
    <dgm:pt modelId="{87724FBE-49B8-E04C-8CAE-575D5043D224}" type="parTrans" cxnId="{29EFE2CE-D1F2-CA4C-A8D2-43322C07635B}">
      <dgm:prSet/>
      <dgm:spPr/>
      <dgm:t>
        <a:bodyPr/>
        <a:lstStyle/>
        <a:p>
          <a:endParaRPr lang="fr-FR" sz="1600">
            <a:latin typeface="Arial"/>
            <a:cs typeface="Arial"/>
          </a:endParaRPr>
        </a:p>
      </dgm:t>
    </dgm:pt>
    <dgm:pt modelId="{689101D7-56B5-284D-B643-E5327FF5087C}" type="sibTrans" cxnId="{29EFE2CE-D1F2-CA4C-A8D2-43322C07635B}">
      <dgm:prSet/>
      <dgm:spPr/>
      <dgm:t>
        <a:bodyPr/>
        <a:lstStyle/>
        <a:p>
          <a:endParaRPr lang="fr-FR" sz="1600">
            <a:latin typeface="Arial"/>
            <a:cs typeface="Arial"/>
          </a:endParaRPr>
        </a:p>
      </dgm:t>
    </dgm:pt>
    <dgm:pt modelId="{EA93647F-69E0-5641-9D2D-F7D7DF11FCB3}">
      <dgm:prSet custT="1"/>
      <dgm:spPr/>
      <dgm:t>
        <a:bodyPr/>
        <a:lstStyle/>
        <a:p>
          <a:pPr rtl="0"/>
          <a:r>
            <a:rPr lang="fr-FR" sz="1600" b="1" dirty="0" smtClean="0">
              <a:latin typeface="Arial"/>
              <a:cs typeface="Arial"/>
            </a:rPr>
            <a:t>Terrain</a:t>
          </a:r>
          <a:endParaRPr lang="fr-FR" sz="1600" b="1" dirty="0">
            <a:latin typeface="Arial"/>
            <a:cs typeface="Arial"/>
          </a:endParaRPr>
        </a:p>
      </dgm:t>
    </dgm:pt>
    <dgm:pt modelId="{220689B3-DA93-DF4A-9855-D579D37474F1}" type="parTrans" cxnId="{C3550F6E-258E-6344-9A27-6F4A6D1B9B57}">
      <dgm:prSet/>
      <dgm:spPr/>
      <dgm:t>
        <a:bodyPr/>
        <a:lstStyle/>
        <a:p>
          <a:endParaRPr lang="fr-FR" sz="1600">
            <a:latin typeface="Arial"/>
            <a:cs typeface="Arial"/>
          </a:endParaRPr>
        </a:p>
      </dgm:t>
    </dgm:pt>
    <dgm:pt modelId="{A947DB57-5361-E344-97E8-6E95050D838D}" type="sibTrans" cxnId="{C3550F6E-258E-6344-9A27-6F4A6D1B9B57}">
      <dgm:prSet/>
      <dgm:spPr/>
      <dgm:t>
        <a:bodyPr/>
        <a:lstStyle/>
        <a:p>
          <a:endParaRPr lang="fr-FR" sz="1600">
            <a:latin typeface="Arial"/>
            <a:cs typeface="Arial"/>
          </a:endParaRPr>
        </a:p>
      </dgm:t>
    </dgm:pt>
    <dgm:pt modelId="{874D3AA2-0835-3D42-936E-344CB0D3560B}">
      <dgm:prSet custT="1"/>
      <dgm:spPr/>
      <dgm:t>
        <a:bodyPr/>
        <a:lstStyle/>
        <a:p>
          <a:pPr rtl="0"/>
          <a:r>
            <a:rPr lang="fr-FR" sz="1600" dirty="0" smtClean="0">
              <a:latin typeface="Arial"/>
              <a:cs typeface="Arial"/>
            </a:rPr>
            <a:t>Activité (mode de vie, loisirs, profession)</a:t>
          </a:r>
          <a:endParaRPr lang="fr-FR" sz="1600" dirty="0">
            <a:latin typeface="Arial"/>
            <a:cs typeface="Arial"/>
          </a:endParaRPr>
        </a:p>
      </dgm:t>
    </dgm:pt>
    <dgm:pt modelId="{D6067E07-AA90-3B4A-AD9B-8E4227CFCB4C}" type="parTrans" cxnId="{6203F5BA-4801-4641-8E1D-EBBFF9F4ECBB}">
      <dgm:prSet/>
      <dgm:spPr/>
      <dgm:t>
        <a:bodyPr/>
        <a:lstStyle/>
        <a:p>
          <a:endParaRPr lang="fr-FR" sz="1600">
            <a:latin typeface="Arial"/>
            <a:cs typeface="Arial"/>
          </a:endParaRPr>
        </a:p>
      </dgm:t>
    </dgm:pt>
    <dgm:pt modelId="{236FBE71-C8B3-AE4E-875E-CA6E2AE89B26}" type="sibTrans" cxnId="{6203F5BA-4801-4641-8E1D-EBBFF9F4ECBB}">
      <dgm:prSet/>
      <dgm:spPr/>
      <dgm:t>
        <a:bodyPr/>
        <a:lstStyle/>
        <a:p>
          <a:endParaRPr lang="fr-FR" sz="1600">
            <a:latin typeface="Arial"/>
            <a:cs typeface="Arial"/>
          </a:endParaRPr>
        </a:p>
      </dgm:t>
    </dgm:pt>
    <dgm:pt modelId="{B4996BFB-5399-E047-BA3F-379056DDF6A6}">
      <dgm:prSet custT="1"/>
      <dgm:spPr/>
      <dgm:t>
        <a:bodyPr/>
        <a:lstStyle/>
        <a:p>
          <a:pPr rtl="0"/>
          <a:r>
            <a:rPr lang="fr-FR" sz="1600" dirty="0" smtClean="0">
              <a:latin typeface="Arial"/>
              <a:cs typeface="Arial"/>
            </a:rPr>
            <a:t>ATCD personnels (immunodépression, matériel étranger…)</a:t>
          </a:r>
          <a:endParaRPr lang="fr-FR" sz="1600" dirty="0">
            <a:latin typeface="Arial"/>
            <a:cs typeface="Arial"/>
          </a:endParaRPr>
        </a:p>
      </dgm:t>
    </dgm:pt>
    <dgm:pt modelId="{FA5717DD-423B-AF4D-9431-4241E607BED0}" type="parTrans" cxnId="{C3514E0F-4940-0C4F-9734-DBE8FC3D5BDD}">
      <dgm:prSet/>
      <dgm:spPr/>
      <dgm:t>
        <a:bodyPr/>
        <a:lstStyle/>
        <a:p>
          <a:endParaRPr lang="fr-FR" sz="1600">
            <a:latin typeface="Arial"/>
            <a:cs typeface="Arial"/>
          </a:endParaRPr>
        </a:p>
      </dgm:t>
    </dgm:pt>
    <dgm:pt modelId="{8CDC7926-D02C-C249-9D45-55CF24E66B8F}" type="sibTrans" cxnId="{C3514E0F-4940-0C4F-9734-DBE8FC3D5BDD}">
      <dgm:prSet/>
      <dgm:spPr/>
      <dgm:t>
        <a:bodyPr/>
        <a:lstStyle/>
        <a:p>
          <a:endParaRPr lang="fr-FR" sz="1600">
            <a:latin typeface="Arial"/>
            <a:cs typeface="Arial"/>
          </a:endParaRPr>
        </a:p>
      </dgm:t>
    </dgm:pt>
    <dgm:pt modelId="{FEBD836C-2E2A-1A4F-8CA9-97525C7A56EE}">
      <dgm:prSet custT="1"/>
      <dgm:spPr/>
      <dgm:t>
        <a:bodyPr/>
        <a:lstStyle/>
        <a:p>
          <a:pPr rtl="0"/>
          <a:r>
            <a:rPr lang="fr-FR" sz="1600" dirty="0" smtClean="0">
              <a:latin typeface="Arial"/>
              <a:cs typeface="Arial"/>
            </a:rPr>
            <a:t>Etat des vaccinations</a:t>
          </a:r>
          <a:endParaRPr lang="fr-FR" sz="1600" dirty="0">
            <a:latin typeface="Arial"/>
            <a:cs typeface="Arial"/>
          </a:endParaRPr>
        </a:p>
      </dgm:t>
    </dgm:pt>
    <dgm:pt modelId="{B6DEA369-CFD6-6D4B-9336-4A62D8623852}" type="parTrans" cxnId="{BD89CE16-FDE3-B142-A578-5D0F02FC67EF}">
      <dgm:prSet/>
      <dgm:spPr/>
      <dgm:t>
        <a:bodyPr/>
        <a:lstStyle/>
        <a:p>
          <a:endParaRPr lang="fr-FR" sz="1600">
            <a:latin typeface="Arial"/>
            <a:cs typeface="Arial"/>
          </a:endParaRPr>
        </a:p>
      </dgm:t>
    </dgm:pt>
    <dgm:pt modelId="{661D06C0-5E6F-044B-B929-BBA65F46E955}" type="sibTrans" cxnId="{BD89CE16-FDE3-B142-A578-5D0F02FC67EF}">
      <dgm:prSet/>
      <dgm:spPr/>
      <dgm:t>
        <a:bodyPr/>
        <a:lstStyle/>
        <a:p>
          <a:endParaRPr lang="fr-FR" sz="1600">
            <a:latin typeface="Arial"/>
            <a:cs typeface="Arial"/>
          </a:endParaRPr>
        </a:p>
      </dgm:t>
    </dgm:pt>
    <dgm:pt modelId="{B95EE705-6DFD-E147-AF81-813570283329}">
      <dgm:prSet custT="1"/>
      <dgm:spPr/>
      <dgm:t>
        <a:bodyPr/>
        <a:lstStyle/>
        <a:p>
          <a:pPr rtl="0"/>
          <a:r>
            <a:rPr lang="fr-FR" sz="1600" dirty="0" smtClean="0">
              <a:latin typeface="Arial"/>
              <a:cs typeface="Arial"/>
            </a:rPr>
            <a:t>Séjours à l’étranger dans les 3 mois</a:t>
          </a:r>
          <a:endParaRPr lang="fr-FR" sz="1600" dirty="0">
            <a:latin typeface="Arial"/>
            <a:cs typeface="Arial"/>
          </a:endParaRPr>
        </a:p>
      </dgm:t>
    </dgm:pt>
    <dgm:pt modelId="{31A2BE0A-28E8-BB44-8D77-750E08036AA7}" type="parTrans" cxnId="{215CA039-52D6-A84D-A302-0C7216DA101E}">
      <dgm:prSet/>
      <dgm:spPr/>
      <dgm:t>
        <a:bodyPr/>
        <a:lstStyle/>
        <a:p>
          <a:endParaRPr lang="fr-FR" sz="1600">
            <a:latin typeface="Arial"/>
            <a:cs typeface="Arial"/>
          </a:endParaRPr>
        </a:p>
      </dgm:t>
    </dgm:pt>
    <dgm:pt modelId="{F9257F56-BB8F-3445-AE2D-402DA023DE84}" type="sibTrans" cxnId="{215CA039-52D6-A84D-A302-0C7216DA101E}">
      <dgm:prSet/>
      <dgm:spPr/>
      <dgm:t>
        <a:bodyPr/>
        <a:lstStyle/>
        <a:p>
          <a:endParaRPr lang="fr-FR" sz="1600">
            <a:latin typeface="Arial"/>
            <a:cs typeface="Arial"/>
          </a:endParaRPr>
        </a:p>
      </dgm:t>
    </dgm:pt>
    <dgm:pt modelId="{1AE0D86C-87C3-3041-A3FC-D8CAE4378802}">
      <dgm:prSet custT="1"/>
      <dgm:spPr/>
      <dgm:t>
        <a:bodyPr/>
        <a:lstStyle/>
        <a:p>
          <a:pPr rtl="0"/>
          <a:r>
            <a:rPr lang="fr-FR" sz="1600" dirty="0" smtClean="0">
              <a:latin typeface="Arial"/>
              <a:cs typeface="Arial"/>
            </a:rPr>
            <a:t>Présence d’animaux dans l’environnement</a:t>
          </a:r>
          <a:endParaRPr lang="fr-FR" sz="1600" dirty="0">
            <a:latin typeface="Arial"/>
            <a:cs typeface="Arial"/>
          </a:endParaRPr>
        </a:p>
      </dgm:t>
    </dgm:pt>
    <dgm:pt modelId="{496E9A72-F7A0-8248-BCBC-896E0426FA1C}" type="parTrans" cxnId="{E0BBED7B-625A-D44C-B3A0-AC577CDDDDE4}">
      <dgm:prSet/>
      <dgm:spPr/>
      <dgm:t>
        <a:bodyPr/>
        <a:lstStyle/>
        <a:p>
          <a:endParaRPr lang="fr-FR" sz="1600">
            <a:latin typeface="Arial"/>
            <a:cs typeface="Arial"/>
          </a:endParaRPr>
        </a:p>
      </dgm:t>
    </dgm:pt>
    <dgm:pt modelId="{85EE6B58-233C-964D-B9E0-B67FD9F41FBF}" type="sibTrans" cxnId="{E0BBED7B-625A-D44C-B3A0-AC577CDDDDE4}">
      <dgm:prSet/>
      <dgm:spPr/>
      <dgm:t>
        <a:bodyPr/>
        <a:lstStyle/>
        <a:p>
          <a:endParaRPr lang="fr-FR" sz="1600">
            <a:latin typeface="Arial"/>
            <a:cs typeface="Arial"/>
          </a:endParaRPr>
        </a:p>
      </dgm:t>
    </dgm:pt>
    <dgm:pt modelId="{C5CCC61A-F2CE-B247-B456-66A3EE7B6652}">
      <dgm:prSet custT="1"/>
      <dgm:spPr/>
      <dgm:t>
        <a:bodyPr/>
        <a:lstStyle/>
        <a:p>
          <a:pPr rtl="0"/>
          <a:r>
            <a:rPr lang="fr-FR" sz="1600" dirty="0" smtClean="0">
              <a:latin typeface="Arial"/>
              <a:cs typeface="Arial"/>
            </a:rPr>
            <a:t>Notion de contage</a:t>
          </a:r>
          <a:endParaRPr lang="fr-FR" sz="1600" dirty="0">
            <a:latin typeface="Arial"/>
            <a:cs typeface="Arial"/>
          </a:endParaRPr>
        </a:p>
      </dgm:t>
    </dgm:pt>
    <dgm:pt modelId="{777F71FE-832D-A94A-AAC6-471EBCB0DE2E}" type="parTrans" cxnId="{97E34C8D-169C-A943-B297-F47CD78072C5}">
      <dgm:prSet/>
      <dgm:spPr/>
      <dgm:t>
        <a:bodyPr/>
        <a:lstStyle/>
        <a:p>
          <a:endParaRPr lang="fr-FR" sz="1600">
            <a:latin typeface="Arial"/>
            <a:cs typeface="Arial"/>
          </a:endParaRPr>
        </a:p>
      </dgm:t>
    </dgm:pt>
    <dgm:pt modelId="{D923C6E4-9237-8841-8024-82807129FABF}" type="sibTrans" cxnId="{97E34C8D-169C-A943-B297-F47CD78072C5}">
      <dgm:prSet/>
      <dgm:spPr/>
      <dgm:t>
        <a:bodyPr/>
        <a:lstStyle/>
        <a:p>
          <a:endParaRPr lang="fr-FR" sz="1600">
            <a:latin typeface="Arial"/>
            <a:cs typeface="Arial"/>
          </a:endParaRPr>
        </a:p>
      </dgm:t>
    </dgm:pt>
    <dgm:pt modelId="{4A6FB423-8463-404F-94AB-F44222E8C07A}" type="pres">
      <dgm:prSet presAssocID="{6C491A81-624B-F041-891F-48C8BD44FCD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2AE071-47D9-D943-8032-459705E7E797}" type="pres">
      <dgm:prSet presAssocID="{3D27D03B-4573-EE42-A40A-B0FE4B134299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6A40FA0-9B71-C44E-8D19-CA44FFF19022}" type="pres">
      <dgm:prSet presAssocID="{28398CFD-F6AC-5E4C-B145-6B45DCF36950}" presName="sibTrans" presStyleCnt="0"/>
      <dgm:spPr/>
    </dgm:pt>
    <dgm:pt modelId="{C1323568-8EEC-3D4C-96B7-6A260F53785B}" type="pres">
      <dgm:prSet presAssocID="{EA93647F-69E0-5641-9D2D-F7D7DF11FCB3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D3E9759-CB97-1F4E-8209-45F0E24C9E6F}" type="presOf" srcId="{6C491A81-624B-F041-891F-48C8BD44FCD2}" destId="{4A6FB423-8463-404F-94AB-F44222E8C07A}" srcOrd="0" destOrd="0" presId="urn:microsoft.com/office/officeart/2005/8/layout/default"/>
    <dgm:cxn modelId="{C3514E0F-4940-0C4F-9734-DBE8FC3D5BDD}" srcId="{EA93647F-69E0-5641-9D2D-F7D7DF11FCB3}" destId="{B4996BFB-5399-E047-BA3F-379056DDF6A6}" srcOrd="1" destOrd="0" parTransId="{FA5717DD-423B-AF4D-9431-4241E607BED0}" sibTransId="{8CDC7926-D02C-C249-9D45-55CF24E66B8F}"/>
    <dgm:cxn modelId="{29EFE2CE-D1F2-CA4C-A8D2-43322C07635B}" srcId="{3D27D03B-4573-EE42-A40A-B0FE4B134299}" destId="{36992925-D502-3042-94BB-5D6F9EFCA894}" srcOrd="2" destOrd="0" parTransId="{87724FBE-49B8-E04C-8CAE-575D5043D224}" sibTransId="{689101D7-56B5-284D-B643-E5327FF5087C}"/>
    <dgm:cxn modelId="{D8DECC1A-1C4B-D84E-ADAB-8BFEBADA0AA5}" type="presOf" srcId="{FEBD836C-2E2A-1A4F-8CA9-97525C7A56EE}" destId="{C1323568-8EEC-3D4C-96B7-6A260F53785B}" srcOrd="0" destOrd="3" presId="urn:microsoft.com/office/officeart/2005/8/layout/default"/>
    <dgm:cxn modelId="{1DB65DB5-6CB4-964F-8197-881F47EEA0F9}" srcId="{3D27D03B-4573-EE42-A40A-B0FE4B134299}" destId="{BCE01B08-A6BB-064B-9732-D84A5E412404}" srcOrd="1" destOrd="0" parTransId="{73740782-5314-6342-8160-845E349BCBF6}" sibTransId="{A48A52F4-62EC-BD46-B485-C46FDC2D3382}"/>
    <dgm:cxn modelId="{CAE45997-904A-CE46-A701-B8D63CBFEA18}" type="presOf" srcId="{C5CCC61A-F2CE-B247-B456-66A3EE7B6652}" destId="{C1323568-8EEC-3D4C-96B7-6A260F53785B}" srcOrd="0" destOrd="6" presId="urn:microsoft.com/office/officeart/2005/8/layout/default"/>
    <dgm:cxn modelId="{E0BBED7B-625A-D44C-B3A0-AC577CDDDDE4}" srcId="{EA93647F-69E0-5641-9D2D-F7D7DF11FCB3}" destId="{1AE0D86C-87C3-3041-A3FC-D8CAE4378802}" srcOrd="4" destOrd="0" parTransId="{496E9A72-F7A0-8248-BCBC-896E0426FA1C}" sibTransId="{85EE6B58-233C-964D-B9E0-B67FD9F41FBF}"/>
    <dgm:cxn modelId="{95127D76-1FD0-1E4F-8415-E4C29A54C599}" type="presOf" srcId="{4EBD5081-1BF8-E647-9BD4-7A498D6496EE}" destId="{682AE071-47D9-D943-8032-459705E7E797}" srcOrd="0" destOrd="1" presId="urn:microsoft.com/office/officeart/2005/8/layout/default"/>
    <dgm:cxn modelId="{90F634BC-9F49-2547-8A74-4913CA8CD46D}" type="presOf" srcId="{B4996BFB-5399-E047-BA3F-379056DDF6A6}" destId="{C1323568-8EEC-3D4C-96B7-6A260F53785B}" srcOrd="0" destOrd="2" presId="urn:microsoft.com/office/officeart/2005/8/layout/default"/>
    <dgm:cxn modelId="{FBD0C0DC-BBD6-D44E-B8E4-99EEFE843870}" type="presOf" srcId="{BCE01B08-A6BB-064B-9732-D84A5E412404}" destId="{682AE071-47D9-D943-8032-459705E7E797}" srcOrd="0" destOrd="2" presId="urn:microsoft.com/office/officeart/2005/8/layout/default"/>
    <dgm:cxn modelId="{A8D30C8A-3799-9847-8F36-6A957CDAE30D}" type="presOf" srcId="{36992925-D502-3042-94BB-5D6F9EFCA894}" destId="{682AE071-47D9-D943-8032-459705E7E797}" srcOrd="0" destOrd="3" presId="urn:microsoft.com/office/officeart/2005/8/layout/default"/>
    <dgm:cxn modelId="{1FE07634-896C-3943-B05D-E240938BFCED}" srcId="{3D27D03B-4573-EE42-A40A-B0FE4B134299}" destId="{4EBD5081-1BF8-E647-9BD4-7A498D6496EE}" srcOrd="0" destOrd="0" parTransId="{EC0C30C0-E242-4846-90CB-E84F892D05B8}" sibTransId="{7078DBC6-95E2-6347-B757-6BEAB7B3C727}"/>
    <dgm:cxn modelId="{97E34C8D-169C-A943-B297-F47CD78072C5}" srcId="{EA93647F-69E0-5641-9D2D-F7D7DF11FCB3}" destId="{C5CCC61A-F2CE-B247-B456-66A3EE7B6652}" srcOrd="5" destOrd="0" parTransId="{777F71FE-832D-A94A-AAC6-471EBCB0DE2E}" sibTransId="{D923C6E4-9237-8841-8024-82807129FABF}"/>
    <dgm:cxn modelId="{E8DA58F0-5F20-E44B-9E3F-347D30404DE8}" srcId="{6C491A81-624B-F041-891F-48C8BD44FCD2}" destId="{3D27D03B-4573-EE42-A40A-B0FE4B134299}" srcOrd="0" destOrd="0" parTransId="{71884526-1582-5A47-92C8-2D6CAA623B53}" sibTransId="{28398CFD-F6AC-5E4C-B145-6B45DCF36950}"/>
    <dgm:cxn modelId="{215CA039-52D6-A84D-A302-0C7216DA101E}" srcId="{EA93647F-69E0-5641-9D2D-F7D7DF11FCB3}" destId="{B95EE705-6DFD-E147-AF81-813570283329}" srcOrd="3" destOrd="0" parTransId="{31A2BE0A-28E8-BB44-8D77-750E08036AA7}" sibTransId="{F9257F56-BB8F-3445-AE2D-402DA023DE84}"/>
    <dgm:cxn modelId="{BD89CE16-FDE3-B142-A578-5D0F02FC67EF}" srcId="{EA93647F-69E0-5641-9D2D-F7D7DF11FCB3}" destId="{FEBD836C-2E2A-1A4F-8CA9-97525C7A56EE}" srcOrd="2" destOrd="0" parTransId="{B6DEA369-CFD6-6D4B-9336-4A62D8623852}" sibTransId="{661D06C0-5E6F-044B-B929-BBA65F46E955}"/>
    <dgm:cxn modelId="{C3550F6E-258E-6344-9A27-6F4A6D1B9B57}" srcId="{6C491A81-624B-F041-891F-48C8BD44FCD2}" destId="{EA93647F-69E0-5641-9D2D-F7D7DF11FCB3}" srcOrd="1" destOrd="0" parTransId="{220689B3-DA93-DF4A-9855-D579D37474F1}" sibTransId="{A947DB57-5361-E344-97E8-6E95050D838D}"/>
    <dgm:cxn modelId="{6203F5BA-4801-4641-8E1D-EBBFF9F4ECBB}" srcId="{EA93647F-69E0-5641-9D2D-F7D7DF11FCB3}" destId="{874D3AA2-0835-3D42-936E-344CB0D3560B}" srcOrd="0" destOrd="0" parTransId="{D6067E07-AA90-3B4A-AD9B-8E4227CFCB4C}" sibTransId="{236FBE71-C8B3-AE4E-875E-CA6E2AE89B26}"/>
    <dgm:cxn modelId="{E084B86D-8A7F-6040-AE8D-31DE4B2E14B4}" type="presOf" srcId="{B95EE705-6DFD-E147-AF81-813570283329}" destId="{C1323568-8EEC-3D4C-96B7-6A260F53785B}" srcOrd="0" destOrd="4" presId="urn:microsoft.com/office/officeart/2005/8/layout/default"/>
    <dgm:cxn modelId="{00029546-347F-7A4B-8233-97E00E3124BE}" type="presOf" srcId="{874D3AA2-0835-3D42-936E-344CB0D3560B}" destId="{C1323568-8EEC-3D4C-96B7-6A260F53785B}" srcOrd="0" destOrd="1" presId="urn:microsoft.com/office/officeart/2005/8/layout/default"/>
    <dgm:cxn modelId="{36FD6062-31A0-0B44-A06E-D8A7E871F661}" type="presOf" srcId="{1AE0D86C-87C3-3041-A3FC-D8CAE4378802}" destId="{C1323568-8EEC-3D4C-96B7-6A260F53785B}" srcOrd="0" destOrd="5" presId="urn:microsoft.com/office/officeart/2005/8/layout/default"/>
    <dgm:cxn modelId="{57893645-5EF2-D84A-88FF-A8C5A698D1E2}" type="presOf" srcId="{EA93647F-69E0-5641-9D2D-F7D7DF11FCB3}" destId="{C1323568-8EEC-3D4C-96B7-6A260F53785B}" srcOrd="0" destOrd="0" presId="urn:microsoft.com/office/officeart/2005/8/layout/default"/>
    <dgm:cxn modelId="{D64F5085-5F39-6D4F-9ADB-C410FC847071}" type="presOf" srcId="{3D27D03B-4573-EE42-A40A-B0FE4B134299}" destId="{682AE071-47D9-D943-8032-459705E7E797}" srcOrd="0" destOrd="0" presId="urn:microsoft.com/office/officeart/2005/8/layout/default"/>
    <dgm:cxn modelId="{AEE8155A-078F-C148-8778-D3736563EAA5}" type="presParOf" srcId="{4A6FB423-8463-404F-94AB-F44222E8C07A}" destId="{682AE071-47D9-D943-8032-459705E7E797}" srcOrd="0" destOrd="0" presId="urn:microsoft.com/office/officeart/2005/8/layout/default"/>
    <dgm:cxn modelId="{B7E32103-1EA7-6343-8729-1CCE22DE0C44}" type="presParOf" srcId="{4A6FB423-8463-404F-94AB-F44222E8C07A}" destId="{F6A40FA0-9B71-C44E-8D19-CA44FFF19022}" srcOrd="1" destOrd="0" presId="urn:microsoft.com/office/officeart/2005/8/layout/default"/>
    <dgm:cxn modelId="{8B191BCC-AAB8-454B-8717-D77F82D9635B}" type="presParOf" srcId="{4A6FB423-8463-404F-94AB-F44222E8C07A}" destId="{C1323568-8EEC-3D4C-96B7-6A260F53785B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B749F8-71FB-4642-9551-3CE63A36613C}" type="doc">
      <dgm:prSet loTypeId="urn:microsoft.com/office/officeart/2005/8/layout/defaul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fr-FR"/>
        </a:p>
      </dgm:t>
    </dgm:pt>
    <dgm:pt modelId="{DA39DDDD-F769-3040-9385-C86725B45982}">
      <dgm:prSet custT="1"/>
      <dgm:spPr/>
      <dgm:t>
        <a:bodyPr/>
        <a:lstStyle/>
        <a:p>
          <a:pPr rtl="0"/>
          <a:r>
            <a:rPr lang="fr-FR" sz="1600" b="1" dirty="0" smtClean="0">
              <a:latin typeface="Arial"/>
              <a:cs typeface="Arial"/>
            </a:rPr>
            <a:t>Symptômes d’accompagnement</a:t>
          </a:r>
          <a:endParaRPr lang="fr-FR" sz="1600" b="1" dirty="0">
            <a:latin typeface="Arial"/>
            <a:cs typeface="Arial"/>
          </a:endParaRPr>
        </a:p>
      </dgm:t>
    </dgm:pt>
    <dgm:pt modelId="{FDCCD54D-2C73-7940-8CE6-CF7C86494CED}" type="parTrans" cxnId="{19FF1873-A178-CF41-A610-820E61E84049}">
      <dgm:prSet/>
      <dgm:spPr/>
      <dgm:t>
        <a:bodyPr/>
        <a:lstStyle/>
        <a:p>
          <a:endParaRPr lang="fr-FR" sz="1600">
            <a:latin typeface="Arial"/>
            <a:cs typeface="Arial"/>
          </a:endParaRPr>
        </a:p>
      </dgm:t>
    </dgm:pt>
    <dgm:pt modelId="{A67EB2CD-24BC-9F49-9270-3F68F5227596}" type="sibTrans" cxnId="{19FF1873-A178-CF41-A610-820E61E84049}">
      <dgm:prSet/>
      <dgm:spPr/>
      <dgm:t>
        <a:bodyPr/>
        <a:lstStyle/>
        <a:p>
          <a:endParaRPr lang="fr-FR" sz="1600">
            <a:latin typeface="Arial"/>
            <a:cs typeface="Arial"/>
          </a:endParaRPr>
        </a:p>
      </dgm:t>
    </dgm:pt>
    <dgm:pt modelId="{C87071FE-C7DC-E141-9A1D-0A4D487C5908}">
      <dgm:prSet custT="1"/>
      <dgm:spPr/>
      <dgm:t>
        <a:bodyPr/>
        <a:lstStyle/>
        <a:p>
          <a:pPr rtl="0"/>
          <a:r>
            <a:rPr lang="fr-FR" sz="1600" dirty="0" smtClean="0">
              <a:latin typeface="Arial"/>
              <a:cs typeface="Arial"/>
            </a:rPr>
            <a:t>Frissons</a:t>
          </a:r>
          <a:endParaRPr lang="fr-FR" sz="1600" dirty="0">
            <a:latin typeface="Arial"/>
            <a:cs typeface="Arial"/>
          </a:endParaRPr>
        </a:p>
      </dgm:t>
    </dgm:pt>
    <dgm:pt modelId="{F62D9D26-6034-E447-BCB2-461A8F84802A}" type="parTrans" cxnId="{6E2B6BB3-649E-854A-9AB8-331BF18947F8}">
      <dgm:prSet/>
      <dgm:spPr/>
      <dgm:t>
        <a:bodyPr/>
        <a:lstStyle/>
        <a:p>
          <a:endParaRPr lang="fr-FR" sz="1600">
            <a:latin typeface="Arial"/>
            <a:cs typeface="Arial"/>
          </a:endParaRPr>
        </a:p>
      </dgm:t>
    </dgm:pt>
    <dgm:pt modelId="{611AA49D-DC4C-A646-AB7C-A85AADB94FDD}" type="sibTrans" cxnId="{6E2B6BB3-649E-854A-9AB8-331BF18947F8}">
      <dgm:prSet/>
      <dgm:spPr/>
      <dgm:t>
        <a:bodyPr/>
        <a:lstStyle/>
        <a:p>
          <a:endParaRPr lang="fr-FR" sz="1600">
            <a:latin typeface="Arial"/>
            <a:cs typeface="Arial"/>
          </a:endParaRPr>
        </a:p>
      </dgm:t>
    </dgm:pt>
    <dgm:pt modelId="{90FC0590-5AC5-2B43-BF90-6CB1A9DBF4FA}">
      <dgm:prSet custT="1"/>
      <dgm:spPr/>
      <dgm:t>
        <a:bodyPr/>
        <a:lstStyle/>
        <a:p>
          <a:pPr rtl="0"/>
          <a:r>
            <a:rPr lang="fr-FR" sz="1600" dirty="0" smtClean="0">
              <a:latin typeface="Arial"/>
              <a:cs typeface="Arial"/>
            </a:rPr>
            <a:t>Sueurs</a:t>
          </a:r>
          <a:endParaRPr lang="fr-FR" sz="1600" dirty="0">
            <a:latin typeface="Arial"/>
            <a:cs typeface="Arial"/>
          </a:endParaRPr>
        </a:p>
      </dgm:t>
    </dgm:pt>
    <dgm:pt modelId="{74AFC81A-53D0-514B-9489-00773D5E5D98}" type="parTrans" cxnId="{766F7977-FE1A-A24A-A565-154744EB5112}">
      <dgm:prSet/>
      <dgm:spPr/>
      <dgm:t>
        <a:bodyPr/>
        <a:lstStyle/>
        <a:p>
          <a:endParaRPr lang="fr-FR" sz="1600">
            <a:latin typeface="Arial"/>
            <a:cs typeface="Arial"/>
          </a:endParaRPr>
        </a:p>
      </dgm:t>
    </dgm:pt>
    <dgm:pt modelId="{F67386B4-95ED-D649-9AB3-8B7284EAD4DA}" type="sibTrans" cxnId="{766F7977-FE1A-A24A-A565-154744EB5112}">
      <dgm:prSet/>
      <dgm:spPr/>
      <dgm:t>
        <a:bodyPr/>
        <a:lstStyle/>
        <a:p>
          <a:endParaRPr lang="fr-FR" sz="1600">
            <a:latin typeface="Arial"/>
            <a:cs typeface="Arial"/>
          </a:endParaRPr>
        </a:p>
      </dgm:t>
    </dgm:pt>
    <dgm:pt modelId="{BBD180C2-60CA-0048-9AEC-930A3B8162DB}">
      <dgm:prSet custT="1"/>
      <dgm:spPr/>
      <dgm:t>
        <a:bodyPr/>
        <a:lstStyle/>
        <a:p>
          <a:pPr rtl="0"/>
          <a:r>
            <a:rPr lang="fr-FR" sz="1600" dirty="0" smtClean="0">
              <a:latin typeface="Arial"/>
              <a:cs typeface="Arial"/>
            </a:rPr>
            <a:t>Céphalées</a:t>
          </a:r>
          <a:endParaRPr lang="fr-FR" sz="1600" dirty="0">
            <a:latin typeface="Arial"/>
            <a:cs typeface="Arial"/>
          </a:endParaRPr>
        </a:p>
      </dgm:t>
    </dgm:pt>
    <dgm:pt modelId="{F3028631-CFC7-EE42-AFEF-57A74B340661}" type="parTrans" cxnId="{0CCB0F3F-C28F-834C-A3D7-68266B45A7A7}">
      <dgm:prSet/>
      <dgm:spPr/>
      <dgm:t>
        <a:bodyPr/>
        <a:lstStyle/>
        <a:p>
          <a:endParaRPr lang="fr-FR" sz="1600">
            <a:latin typeface="Arial"/>
            <a:cs typeface="Arial"/>
          </a:endParaRPr>
        </a:p>
      </dgm:t>
    </dgm:pt>
    <dgm:pt modelId="{A7433D65-24BD-D842-B5AF-3FC7AEE8D31C}" type="sibTrans" cxnId="{0CCB0F3F-C28F-834C-A3D7-68266B45A7A7}">
      <dgm:prSet/>
      <dgm:spPr/>
      <dgm:t>
        <a:bodyPr/>
        <a:lstStyle/>
        <a:p>
          <a:endParaRPr lang="fr-FR" sz="1600">
            <a:latin typeface="Arial"/>
            <a:cs typeface="Arial"/>
          </a:endParaRPr>
        </a:p>
      </dgm:t>
    </dgm:pt>
    <dgm:pt modelId="{3DE09523-9AB8-B04E-A144-E4042CC1F5AB}">
      <dgm:prSet custT="1"/>
      <dgm:spPr/>
      <dgm:t>
        <a:bodyPr/>
        <a:lstStyle/>
        <a:p>
          <a:pPr rtl="0"/>
          <a:r>
            <a:rPr lang="fr-FR" sz="1600" dirty="0" smtClean="0">
              <a:latin typeface="Arial"/>
              <a:cs typeface="Arial"/>
            </a:rPr>
            <a:t>Myalgies</a:t>
          </a:r>
          <a:endParaRPr lang="fr-FR" sz="1600" dirty="0">
            <a:latin typeface="Arial"/>
            <a:cs typeface="Arial"/>
          </a:endParaRPr>
        </a:p>
      </dgm:t>
    </dgm:pt>
    <dgm:pt modelId="{579B1F87-F7B1-8743-B35C-6BD47703E016}" type="parTrans" cxnId="{BD5F6346-9E69-C941-8122-8D6A19D4AEBD}">
      <dgm:prSet/>
      <dgm:spPr/>
      <dgm:t>
        <a:bodyPr/>
        <a:lstStyle/>
        <a:p>
          <a:endParaRPr lang="fr-FR" sz="1600">
            <a:latin typeface="Arial"/>
            <a:cs typeface="Arial"/>
          </a:endParaRPr>
        </a:p>
      </dgm:t>
    </dgm:pt>
    <dgm:pt modelId="{97B7D0F4-4104-5847-BB91-8608862837CB}" type="sibTrans" cxnId="{BD5F6346-9E69-C941-8122-8D6A19D4AEBD}">
      <dgm:prSet/>
      <dgm:spPr/>
      <dgm:t>
        <a:bodyPr/>
        <a:lstStyle/>
        <a:p>
          <a:endParaRPr lang="fr-FR" sz="1600">
            <a:latin typeface="Arial"/>
            <a:cs typeface="Arial"/>
          </a:endParaRPr>
        </a:p>
      </dgm:t>
    </dgm:pt>
    <dgm:pt modelId="{02FCBDB0-FFB6-7540-8242-592157C23346}">
      <dgm:prSet custT="1"/>
      <dgm:spPr/>
      <dgm:t>
        <a:bodyPr/>
        <a:lstStyle/>
        <a:p>
          <a:pPr rtl="0"/>
          <a:r>
            <a:rPr lang="fr-FR" sz="1600" dirty="0" smtClean="0">
              <a:latin typeface="Arial"/>
              <a:cs typeface="Arial"/>
            </a:rPr>
            <a:t>Arthralgies</a:t>
          </a:r>
          <a:endParaRPr lang="fr-FR" sz="1600" dirty="0">
            <a:latin typeface="Arial"/>
            <a:cs typeface="Arial"/>
          </a:endParaRPr>
        </a:p>
      </dgm:t>
    </dgm:pt>
    <dgm:pt modelId="{9087C747-4A3D-E54B-997F-60D4343CBEDC}" type="parTrans" cxnId="{E9658715-C6FE-9847-B7A5-9D55850B4999}">
      <dgm:prSet/>
      <dgm:spPr/>
      <dgm:t>
        <a:bodyPr/>
        <a:lstStyle/>
        <a:p>
          <a:endParaRPr lang="fr-FR" sz="1600">
            <a:latin typeface="Arial"/>
            <a:cs typeface="Arial"/>
          </a:endParaRPr>
        </a:p>
      </dgm:t>
    </dgm:pt>
    <dgm:pt modelId="{61911159-6E73-2545-90B5-F65AE1F41705}" type="sibTrans" cxnId="{E9658715-C6FE-9847-B7A5-9D55850B4999}">
      <dgm:prSet/>
      <dgm:spPr/>
      <dgm:t>
        <a:bodyPr/>
        <a:lstStyle/>
        <a:p>
          <a:endParaRPr lang="fr-FR" sz="1600">
            <a:latin typeface="Arial"/>
            <a:cs typeface="Arial"/>
          </a:endParaRPr>
        </a:p>
      </dgm:t>
    </dgm:pt>
    <dgm:pt modelId="{CF756A40-2A91-AC40-BBDE-AD5144EC36EE}">
      <dgm:prSet custT="1"/>
      <dgm:spPr/>
      <dgm:t>
        <a:bodyPr/>
        <a:lstStyle/>
        <a:p>
          <a:pPr rtl="0"/>
          <a:r>
            <a:rPr lang="fr-FR" sz="1600" dirty="0" smtClean="0">
              <a:latin typeface="Arial"/>
              <a:cs typeface="Arial"/>
            </a:rPr>
            <a:t>Signes viscéraux</a:t>
          </a:r>
          <a:endParaRPr lang="fr-FR" sz="1600" dirty="0">
            <a:latin typeface="Arial"/>
            <a:cs typeface="Arial"/>
          </a:endParaRPr>
        </a:p>
      </dgm:t>
    </dgm:pt>
    <dgm:pt modelId="{6199DD39-997B-D343-8753-5FE8F06F8570}" type="parTrans" cxnId="{5E676EBE-60F4-6946-B074-86B4E4A19BBF}">
      <dgm:prSet/>
      <dgm:spPr/>
      <dgm:t>
        <a:bodyPr/>
        <a:lstStyle/>
        <a:p>
          <a:endParaRPr lang="fr-FR" sz="1600">
            <a:latin typeface="Arial"/>
            <a:cs typeface="Arial"/>
          </a:endParaRPr>
        </a:p>
      </dgm:t>
    </dgm:pt>
    <dgm:pt modelId="{84D6B64E-E33D-D445-B9C2-9CBAC6694A19}" type="sibTrans" cxnId="{5E676EBE-60F4-6946-B074-86B4E4A19BBF}">
      <dgm:prSet/>
      <dgm:spPr/>
      <dgm:t>
        <a:bodyPr/>
        <a:lstStyle/>
        <a:p>
          <a:endParaRPr lang="fr-FR" sz="1600">
            <a:latin typeface="Arial"/>
            <a:cs typeface="Arial"/>
          </a:endParaRPr>
        </a:p>
      </dgm:t>
    </dgm:pt>
    <dgm:pt modelId="{82DAFA9E-B5D2-F644-8A76-4C9267077D91}">
      <dgm:prSet custT="1"/>
      <dgm:spPr/>
      <dgm:t>
        <a:bodyPr/>
        <a:lstStyle/>
        <a:p>
          <a:pPr rtl="0"/>
          <a:r>
            <a:rPr lang="fr-FR" sz="1600" b="1" dirty="0" smtClean="0">
              <a:latin typeface="Arial"/>
              <a:cs typeface="Arial"/>
            </a:rPr>
            <a:t>Traitements déjà suivis et en cours</a:t>
          </a:r>
          <a:endParaRPr lang="fr-FR" sz="1600" b="1" dirty="0">
            <a:latin typeface="Arial"/>
            <a:cs typeface="Arial"/>
          </a:endParaRPr>
        </a:p>
      </dgm:t>
    </dgm:pt>
    <dgm:pt modelId="{1077CD8E-47B0-064A-8B47-D50D2A86C7E6}" type="parTrans" cxnId="{83AF8206-B2E6-DA4D-9A79-56D0C1C5C962}">
      <dgm:prSet/>
      <dgm:spPr/>
      <dgm:t>
        <a:bodyPr/>
        <a:lstStyle/>
        <a:p>
          <a:endParaRPr lang="fr-FR" sz="1600">
            <a:latin typeface="Arial"/>
            <a:cs typeface="Arial"/>
          </a:endParaRPr>
        </a:p>
      </dgm:t>
    </dgm:pt>
    <dgm:pt modelId="{C36B1929-2B15-CF45-8296-D30B1F2BF68F}" type="sibTrans" cxnId="{83AF8206-B2E6-DA4D-9A79-56D0C1C5C962}">
      <dgm:prSet/>
      <dgm:spPr/>
      <dgm:t>
        <a:bodyPr/>
        <a:lstStyle/>
        <a:p>
          <a:endParaRPr lang="fr-FR" sz="1600">
            <a:latin typeface="Arial"/>
            <a:cs typeface="Arial"/>
          </a:endParaRPr>
        </a:p>
      </dgm:t>
    </dgm:pt>
    <dgm:pt modelId="{4B0AF1D1-CB47-2C4B-90D3-29722D351003}">
      <dgm:prSet custT="1"/>
      <dgm:spPr/>
      <dgm:t>
        <a:bodyPr/>
        <a:lstStyle/>
        <a:p>
          <a:pPr rtl="0"/>
          <a:r>
            <a:rPr lang="fr-FR" sz="1600" dirty="0" smtClean="0">
              <a:latin typeface="Arial"/>
              <a:cs typeface="Arial"/>
            </a:rPr>
            <a:t>Antibiotiques et anti-inflammatoires</a:t>
          </a:r>
          <a:endParaRPr lang="fr-FR" sz="1600" dirty="0">
            <a:latin typeface="Arial"/>
            <a:cs typeface="Arial"/>
          </a:endParaRPr>
        </a:p>
      </dgm:t>
    </dgm:pt>
    <dgm:pt modelId="{554231E9-B27E-D943-8B64-B40C49B3B54C}" type="parTrans" cxnId="{5E85A2C5-FE92-914A-A126-61DF305AC074}">
      <dgm:prSet/>
      <dgm:spPr/>
      <dgm:t>
        <a:bodyPr/>
        <a:lstStyle/>
        <a:p>
          <a:endParaRPr lang="fr-FR" sz="1600">
            <a:latin typeface="Arial"/>
            <a:cs typeface="Arial"/>
          </a:endParaRPr>
        </a:p>
      </dgm:t>
    </dgm:pt>
    <dgm:pt modelId="{F8FE794B-7FD6-B54B-9871-5D178B5F8156}" type="sibTrans" cxnId="{5E85A2C5-FE92-914A-A126-61DF305AC074}">
      <dgm:prSet/>
      <dgm:spPr/>
      <dgm:t>
        <a:bodyPr/>
        <a:lstStyle/>
        <a:p>
          <a:endParaRPr lang="fr-FR" sz="1600">
            <a:latin typeface="Arial"/>
            <a:cs typeface="Arial"/>
          </a:endParaRPr>
        </a:p>
      </dgm:t>
    </dgm:pt>
    <dgm:pt modelId="{E181C03C-7F74-9E4F-8E12-F22B7199638B}">
      <dgm:prSet custT="1"/>
      <dgm:spPr/>
      <dgm:t>
        <a:bodyPr/>
        <a:lstStyle/>
        <a:p>
          <a:pPr rtl="0"/>
          <a:r>
            <a:rPr lang="fr-FR" sz="1600" dirty="0" smtClean="0">
              <a:latin typeface="Arial"/>
              <a:cs typeface="Arial"/>
            </a:rPr>
            <a:t>Immunosuppresseurs</a:t>
          </a:r>
          <a:endParaRPr lang="fr-FR" sz="1600" dirty="0">
            <a:latin typeface="Arial"/>
            <a:cs typeface="Arial"/>
          </a:endParaRPr>
        </a:p>
      </dgm:t>
    </dgm:pt>
    <dgm:pt modelId="{8A124726-9BF3-114A-B07C-CC145D5294B0}" type="parTrans" cxnId="{D6BD20B2-07A0-FD46-863A-25A3E75555FF}">
      <dgm:prSet/>
      <dgm:spPr/>
    </dgm:pt>
    <dgm:pt modelId="{E8EE264E-507E-AD46-AEF9-46BABB975238}" type="sibTrans" cxnId="{D6BD20B2-07A0-FD46-863A-25A3E75555FF}">
      <dgm:prSet/>
      <dgm:spPr/>
    </dgm:pt>
    <dgm:pt modelId="{E376099F-0ADC-764A-8D97-5D218BCF4683}">
      <dgm:prSet custT="1"/>
      <dgm:spPr/>
      <dgm:t>
        <a:bodyPr/>
        <a:lstStyle/>
        <a:p>
          <a:pPr rtl="0"/>
          <a:r>
            <a:rPr lang="fr-FR" sz="1600" dirty="0" smtClean="0">
              <a:latin typeface="Arial"/>
              <a:cs typeface="Arial"/>
            </a:rPr>
            <a:t>Introduction récente d’un nouveau médicament</a:t>
          </a:r>
          <a:endParaRPr lang="fr-FR" sz="1600" dirty="0">
            <a:latin typeface="Arial"/>
            <a:cs typeface="Arial"/>
          </a:endParaRPr>
        </a:p>
      </dgm:t>
    </dgm:pt>
    <dgm:pt modelId="{E908C657-1F36-E240-9796-B5174E13EF07}" type="parTrans" cxnId="{632E1E36-8C3F-AF4B-B771-44C5344C11E2}">
      <dgm:prSet/>
      <dgm:spPr/>
    </dgm:pt>
    <dgm:pt modelId="{AE1E5E16-A9F4-3A40-ACD8-BD3492E49270}" type="sibTrans" cxnId="{632E1E36-8C3F-AF4B-B771-44C5344C11E2}">
      <dgm:prSet/>
      <dgm:spPr/>
    </dgm:pt>
    <dgm:pt modelId="{86880A85-7522-8441-BD8E-99B57507B4C0}" type="pres">
      <dgm:prSet presAssocID="{26B749F8-71FB-4642-9551-3CE63A36613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CFD94F7-452B-574D-99B7-AE9C003697E3}" type="pres">
      <dgm:prSet presAssocID="{DA39DDDD-F769-3040-9385-C86725B45982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71962B7-63BA-4C42-8CC9-A171A991CF8A}" type="pres">
      <dgm:prSet presAssocID="{A67EB2CD-24BC-9F49-9270-3F68F5227596}" presName="sibTrans" presStyleCnt="0"/>
      <dgm:spPr/>
    </dgm:pt>
    <dgm:pt modelId="{C5A35E54-5B73-8E49-BC3C-C014641BE295}" type="pres">
      <dgm:prSet presAssocID="{82DAFA9E-B5D2-F644-8A76-4C9267077D91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7D673C8-0BAB-7C47-B93D-A0CF4FBFAFC2}" type="presOf" srcId="{02FCBDB0-FFB6-7540-8242-592157C23346}" destId="{8CFD94F7-452B-574D-99B7-AE9C003697E3}" srcOrd="0" destOrd="5" presId="urn:microsoft.com/office/officeart/2005/8/layout/default"/>
    <dgm:cxn modelId="{BD5F6346-9E69-C941-8122-8D6A19D4AEBD}" srcId="{DA39DDDD-F769-3040-9385-C86725B45982}" destId="{3DE09523-9AB8-B04E-A144-E4042CC1F5AB}" srcOrd="3" destOrd="0" parTransId="{579B1F87-F7B1-8743-B35C-6BD47703E016}" sibTransId="{97B7D0F4-4104-5847-BB91-8608862837CB}"/>
    <dgm:cxn modelId="{5E85A2C5-FE92-914A-A126-61DF305AC074}" srcId="{82DAFA9E-B5D2-F644-8A76-4C9267077D91}" destId="{4B0AF1D1-CB47-2C4B-90D3-29722D351003}" srcOrd="0" destOrd="0" parTransId="{554231E9-B27E-D943-8B64-B40C49B3B54C}" sibTransId="{F8FE794B-7FD6-B54B-9871-5D178B5F8156}"/>
    <dgm:cxn modelId="{D6BD20B2-07A0-FD46-863A-25A3E75555FF}" srcId="{82DAFA9E-B5D2-F644-8A76-4C9267077D91}" destId="{E181C03C-7F74-9E4F-8E12-F22B7199638B}" srcOrd="1" destOrd="0" parTransId="{8A124726-9BF3-114A-B07C-CC145D5294B0}" sibTransId="{E8EE264E-507E-AD46-AEF9-46BABB975238}"/>
    <dgm:cxn modelId="{F6976B91-EAE9-C247-A7B7-3B6E1E6AE2E6}" type="presOf" srcId="{E181C03C-7F74-9E4F-8E12-F22B7199638B}" destId="{C5A35E54-5B73-8E49-BC3C-C014641BE295}" srcOrd="0" destOrd="2" presId="urn:microsoft.com/office/officeart/2005/8/layout/default"/>
    <dgm:cxn modelId="{AC8C2B70-0A9E-E84C-8DCD-EB95E9BC58F3}" type="presOf" srcId="{3DE09523-9AB8-B04E-A144-E4042CC1F5AB}" destId="{8CFD94F7-452B-574D-99B7-AE9C003697E3}" srcOrd="0" destOrd="4" presId="urn:microsoft.com/office/officeart/2005/8/layout/default"/>
    <dgm:cxn modelId="{0CCB0F3F-C28F-834C-A3D7-68266B45A7A7}" srcId="{DA39DDDD-F769-3040-9385-C86725B45982}" destId="{BBD180C2-60CA-0048-9AEC-930A3B8162DB}" srcOrd="2" destOrd="0" parTransId="{F3028631-CFC7-EE42-AFEF-57A74B340661}" sibTransId="{A7433D65-24BD-D842-B5AF-3FC7AEE8D31C}"/>
    <dgm:cxn modelId="{19FF1873-A178-CF41-A610-820E61E84049}" srcId="{26B749F8-71FB-4642-9551-3CE63A36613C}" destId="{DA39DDDD-F769-3040-9385-C86725B45982}" srcOrd="0" destOrd="0" parTransId="{FDCCD54D-2C73-7940-8CE6-CF7C86494CED}" sibTransId="{A67EB2CD-24BC-9F49-9270-3F68F5227596}"/>
    <dgm:cxn modelId="{5E676EBE-60F4-6946-B074-86B4E4A19BBF}" srcId="{DA39DDDD-F769-3040-9385-C86725B45982}" destId="{CF756A40-2A91-AC40-BBDE-AD5144EC36EE}" srcOrd="5" destOrd="0" parTransId="{6199DD39-997B-D343-8753-5FE8F06F8570}" sibTransId="{84D6B64E-E33D-D445-B9C2-9CBAC6694A19}"/>
    <dgm:cxn modelId="{2223E07D-48C6-D443-AE19-562A49381B4E}" type="presOf" srcId="{DA39DDDD-F769-3040-9385-C86725B45982}" destId="{8CFD94F7-452B-574D-99B7-AE9C003697E3}" srcOrd="0" destOrd="0" presId="urn:microsoft.com/office/officeart/2005/8/layout/default"/>
    <dgm:cxn modelId="{632E1E36-8C3F-AF4B-B771-44C5344C11E2}" srcId="{82DAFA9E-B5D2-F644-8A76-4C9267077D91}" destId="{E376099F-0ADC-764A-8D97-5D218BCF4683}" srcOrd="2" destOrd="0" parTransId="{E908C657-1F36-E240-9796-B5174E13EF07}" sibTransId="{AE1E5E16-A9F4-3A40-ACD8-BD3492E49270}"/>
    <dgm:cxn modelId="{83AF8206-B2E6-DA4D-9A79-56D0C1C5C962}" srcId="{26B749F8-71FB-4642-9551-3CE63A36613C}" destId="{82DAFA9E-B5D2-F644-8A76-4C9267077D91}" srcOrd="1" destOrd="0" parTransId="{1077CD8E-47B0-064A-8B47-D50D2A86C7E6}" sibTransId="{C36B1929-2B15-CF45-8296-D30B1F2BF68F}"/>
    <dgm:cxn modelId="{E9658715-C6FE-9847-B7A5-9D55850B4999}" srcId="{DA39DDDD-F769-3040-9385-C86725B45982}" destId="{02FCBDB0-FFB6-7540-8242-592157C23346}" srcOrd="4" destOrd="0" parTransId="{9087C747-4A3D-E54B-997F-60D4343CBEDC}" sibTransId="{61911159-6E73-2545-90B5-F65AE1F41705}"/>
    <dgm:cxn modelId="{08621B36-8B4F-104D-A4C3-2E9E73B479D2}" type="presOf" srcId="{26B749F8-71FB-4642-9551-3CE63A36613C}" destId="{86880A85-7522-8441-BD8E-99B57507B4C0}" srcOrd="0" destOrd="0" presId="urn:microsoft.com/office/officeart/2005/8/layout/default"/>
    <dgm:cxn modelId="{6E2B6BB3-649E-854A-9AB8-331BF18947F8}" srcId="{DA39DDDD-F769-3040-9385-C86725B45982}" destId="{C87071FE-C7DC-E141-9A1D-0A4D487C5908}" srcOrd="0" destOrd="0" parTransId="{F62D9D26-6034-E447-BCB2-461A8F84802A}" sibTransId="{611AA49D-DC4C-A646-AB7C-A85AADB94FDD}"/>
    <dgm:cxn modelId="{99FC8D47-4BD6-304B-B7BE-9C1BD2F92358}" type="presOf" srcId="{CF756A40-2A91-AC40-BBDE-AD5144EC36EE}" destId="{8CFD94F7-452B-574D-99B7-AE9C003697E3}" srcOrd="0" destOrd="6" presId="urn:microsoft.com/office/officeart/2005/8/layout/default"/>
    <dgm:cxn modelId="{547B41AD-D11F-4A4A-8B13-1C8737AB1109}" type="presOf" srcId="{90FC0590-5AC5-2B43-BF90-6CB1A9DBF4FA}" destId="{8CFD94F7-452B-574D-99B7-AE9C003697E3}" srcOrd="0" destOrd="2" presId="urn:microsoft.com/office/officeart/2005/8/layout/default"/>
    <dgm:cxn modelId="{B26718A9-8E41-B64C-998B-A392360D319B}" type="presOf" srcId="{E376099F-0ADC-764A-8D97-5D218BCF4683}" destId="{C5A35E54-5B73-8E49-BC3C-C014641BE295}" srcOrd="0" destOrd="3" presId="urn:microsoft.com/office/officeart/2005/8/layout/default"/>
    <dgm:cxn modelId="{9BFEFBB1-C739-4348-8CE3-1996B6DFBDA4}" type="presOf" srcId="{4B0AF1D1-CB47-2C4B-90D3-29722D351003}" destId="{C5A35E54-5B73-8E49-BC3C-C014641BE295}" srcOrd="0" destOrd="1" presId="urn:microsoft.com/office/officeart/2005/8/layout/default"/>
    <dgm:cxn modelId="{1D5E80EE-AC5C-8749-A5FA-21608636AEEF}" type="presOf" srcId="{BBD180C2-60CA-0048-9AEC-930A3B8162DB}" destId="{8CFD94F7-452B-574D-99B7-AE9C003697E3}" srcOrd="0" destOrd="3" presId="urn:microsoft.com/office/officeart/2005/8/layout/default"/>
    <dgm:cxn modelId="{766F7977-FE1A-A24A-A565-154744EB5112}" srcId="{DA39DDDD-F769-3040-9385-C86725B45982}" destId="{90FC0590-5AC5-2B43-BF90-6CB1A9DBF4FA}" srcOrd="1" destOrd="0" parTransId="{74AFC81A-53D0-514B-9489-00773D5E5D98}" sibTransId="{F67386B4-95ED-D649-9AB3-8B7284EAD4DA}"/>
    <dgm:cxn modelId="{4DB787D6-2A61-7047-B6B7-1385391FAF55}" type="presOf" srcId="{82DAFA9E-B5D2-F644-8A76-4C9267077D91}" destId="{C5A35E54-5B73-8E49-BC3C-C014641BE295}" srcOrd="0" destOrd="0" presId="urn:microsoft.com/office/officeart/2005/8/layout/default"/>
    <dgm:cxn modelId="{363CFB7B-BA7B-644D-ABCC-C78066BEF772}" type="presOf" srcId="{C87071FE-C7DC-E141-9A1D-0A4D487C5908}" destId="{8CFD94F7-452B-574D-99B7-AE9C003697E3}" srcOrd="0" destOrd="1" presId="urn:microsoft.com/office/officeart/2005/8/layout/default"/>
    <dgm:cxn modelId="{8239A68C-B84F-4A4D-9978-66264FFA46E9}" type="presParOf" srcId="{86880A85-7522-8441-BD8E-99B57507B4C0}" destId="{8CFD94F7-452B-574D-99B7-AE9C003697E3}" srcOrd="0" destOrd="0" presId="urn:microsoft.com/office/officeart/2005/8/layout/default"/>
    <dgm:cxn modelId="{2D6A9371-C8BC-9C4E-9466-42E68E2261A4}" type="presParOf" srcId="{86880A85-7522-8441-BD8E-99B57507B4C0}" destId="{C71962B7-63BA-4C42-8CC9-A171A991CF8A}" srcOrd="1" destOrd="0" presId="urn:microsoft.com/office/officeart/2005/8/layout/default"/>
    <dgm:cxn modelId="{C15E3763-4703-8E40-A0E7-51CE2F87C78B}" type="presParOf" srcId="{86880A85-7522-8441-BD8E-99B57507B4C0}" destId="{C5A35E54-5B73-8E49-BC3C-C014641BE295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2AE071-47D9-D943-8032-459705E7E797}">
      <dsp:nvSpPr>
        <dsp:cNvPr id="0" name=""/>
        <dsp:cNvSpPr/>
      </dsp:nvSpPr>
      <dsp:spPr>
        <a:xfrm>
          <a:off x="0" y="69891"/>
          <a:ext cx="4038600" cy="242316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latin typeface="Arial"/>
              <a:cs typeface="Arial"/>
            </a:rPr>
            <a:t>Caractéristiques de la fièvre</a:t>
          </a:r>
          <a:endParaRPr lang="fr-FR" sz="1600" b="1" kern="1200" dirty="0">
            <a:latin typeface="Arial"/>
            <a:cs typeface="Arial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>
              <a:latin typeface="Arial"/>
              <a:cs typeface="Arial"/>
            </a:rPr>
            <a:t>Mode d’installation</a:t>
          </a:r>
          <a:endParaRPr lang="fr-FR" sz="1600" kern="1200" dirty="0">
            <a:latin typeface="Arial"/>
            <a:cs typeface="Arial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>
              <a:latin typeface="Arial"/>
              <a:cs typeface="Arial"/>
            </a:rPr>
            <a:t>Date d’apparition</a:t>
          </a:r>
          <a:endParaRPr lang="fr-FR" sz="1600" kern="1200" dirty="0">
            <a:latin typeface="Arial"/>
            <a:cs typeface="Arial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>
              <a:latin typeface="Arial"/>
              <a:cs typeface="Arial"/>
            </a:rPr>
            <a:t>Allure de la courbe thermique</a:t>
          </a:r>
          <a:endParaRPr lang="fr-FR" sz="1600" kern="1200" dirty="0">
            <a:latin typeface="Arial"/>
            <a:cs typeface="Arial"/>
          </a:endParaRPr>
        </a:p>
      </dsp:txBody>
      <dsp:txXfrm>
        <a:off x="0" y="69891"/>
        <a:ext cx="4038600" cy="2423160"/>
      </dsp:txXfrm>
    </dsp:sp>
    <dsp:sp modelId="{C1323568-8EEC-3D4C-96B7-6A260F53785B}">
      <dsp:nvSpPr>
        <dsp:cNvPr id="0" name=""/>
        <dsp:cNvSpPr/>
      </dsp:nvSpPr>
      <dsp:spPr>
        <a:xfrm>
          <a:off x="0" y="2896911"/>
          <a:ext cx="4038600" cy="242316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latin typeface="Arial"/>
              <a:cs typeface="Arial"/>
            </a:rPr>
            <a:t>Terrain</a:t>
          </a:r>
          <a:endParaRPr lang="fr-FR" sz="1600" b="1" kern="1200" dirty="0">
            <a:latin typeface="Arial"/>
            <a:cs typeface="Arial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>
              <a:latin typeface="Arial"/>
              <a:cs typeface="Arial"/>
            </a:rPr>
            <a:t>Activité (mode de vie, loisirs, profession)</a:t>
          </a:r>
          <a:endParaRPr lang="fr-FR" sz="1600" kern="1200" dirty="0">
            <a:latin typeface="Arial"/>
            <a:cs typeface="Arial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>
              <a:latin typeface="Arial"/>
              <a:cs typeface="Arial"/>
            </a:rPr>
            <a:t>ATCD personnels (immunodépression, matériel étranger…)</a:t>
          </a:r>
          <a:endParaRPr lang="fr-FR" sz="1600" kern="1200" dirty="0">
            <a:latin typeface="Arial"/>
            <a:cs typeface="Arial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>
              <a:latin typeface="Arial"/>
              <a:cs typeface="Arial"/>
            </a:rPr>
            <a:t>Etat des vaccinations</a:t>
          </a:r>
          <a:endParaRPr lang="fr-FR" sz="1600" kern="1200" dirty="0">
            <a:latin typeface="Arial"/>
            <a:cs typeface="Arial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>
              <a:latin typeface="Arial"/>
              <a:cs typeface="Arial"/>
            </a:rPr>
            <a:t>Séjours à l’étranger dans les 3 mois</a:t>
          </a:r>
          <a:endParaRPr lang="fr-FR" sz="1600" kern="1200" dirty="0">
            <a:latin typeface="Arial"/>
            <a:cs typeface="Arial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>
              <a:latin typeface="Arial"/>
              <a:cs typeface="Arial"/>
            </a:rPr>
            <a:t>Présence d’animaux dans l’environnement</a:t>
          </a:r>
          <a:endParaRPr lang="fr-FR" sz="1600" kern="1200" dirty="0">
            <a:latin typeface="Arial"/>
            <a:cs typeface="Arial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>
              <a:latin typeface="Arial"/>
              <a:cs typeface="Arial"/>
            </a:rPr>
            <a:t>Notion de contage</a:t>
          </a:r>
          <a:endParaRPr lang="fr-FR" sz="1600" kern="1200" dirty="0">
            <a:latin typeface="Arial"/>
            <a:cs typeface="Arial"/>
          </a:endParaRPr>
        </a:p>
      </dsp:txBody>
      <dsp:txXfrm>
        <a:off x="0" y="2896911"/>
        <a:ext cx="4038600" cy="24231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CFD94F7-452B-574D-99B7-AE9C003697E3}">
      <dsp:nvSpPr>
        <dsp:cNvPr id="0" name=""/>
        <dsp:cNvSpPr/>
      </dsp:nvSpPr>
      <dsp:spPr>
        <a:xfrm>
          <a:off x="0" y="69891"/>
          <a:ext cx="4038600" cy="242316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latin typeface="Arial"/>
              <a:cs typeface="Arial"/>
            </a:rPr>
            <a:t>Symptômes d’accompagnement</a:t>
          </a:r>
          <a:endParaRPr lang="fr-FR" sz="1600" b="1" kern="1200" dirty="0">
            <a:latin typeface="Arial"/>
            <a:cs typeface="Arial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>
              <a:latin typeface="Arial"/>
              <a:cs typeface="Arial"/>
            </a:rPr>
            <a:t>Frissons</a:t>
          </a:r>
          <a:endParaRPr lang="fr-FR" sz="1600" kern="1200" dirty="0">
            <a:latin typeface="Arial"/>
            <a:cs typeface="Arial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>
              <a:latin typeface="Arial"/>
              <a:cs typeface="Arial"/>
            </a:rPr>
            <a:t>Sueurs</a:t>
          </a:r>
          <a:endParaRPr lang="fr-FR" sz="1600" kern="1200" dirty="0">
            <a:latin typeface="Arial"/>
            <a:cs typeface="Arial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>
              <a:latin typeface="Arial"/>
              <a:cs typeface="Arial"/>
            </a:rPr>
            <a:t>Céphalées</a:t>
          </a:r>
          <a:endParaRPr lang="fr-FR" sz="1600" kern="1200" dirty="0">
            <a:latin typeface="Arial"/>
            <a:cs typeface="Arial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>
              <a:latin typeface="Arial"/>
              <a:cs typeface="Arial"/>
            </a:rPr>
            <a:t>Myalgies</a:t>
          </a:r>
          <a:endParaRPr lang="fr-FR" sz="1600" kern="1200" dirty="0">
            <a:latin typeface="Arial"/>
            <a:cs typeface="Arial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>
              <a:latin typeface="Arial"/>
              <a:cs typeface="Arial"/>
            </a:rPr>
            <a:t>Arthralgies</a:t>
          </a:r>
          <a:endParaRPr lang="fr-FR" sz="1600" kern="1200" dirty="0">
            <a:latin typeface="Arial"/>
            <a:cs typeface="Arial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>
              <a:latin typeface="Arial"/>
              <a:cs typeface="Arial"/>
            </a:rPr>
            <a:t>Signes viscéraux</a:t>
          </a:r>
          <a:endParaRPr lang="fr-FR" sz="1600" kern="1200" dirty="0">
            <a:latin typeface="Arial"/>
            <a:cs typeface="Arial"/>
          </a:endParaRPr>
        </a:p>
      </dsp:txBody>
      <dsp:txXfrm>
        <a:off x="0" y="69891"/>
        <a:ext cx="4038600" cy="2423160"/>
      </dsp:txXfrm>
    </dsp:sp>
    <dsp:sp modelId="{C5A35E54-5B73-8E49-BC3C-C014641BE295}">
      <dsp:nvSpPr>
        <dsp:cNvPr id="0" name=""/>
        <dsp:cNvSpPr/>
      </dsp:nvSpPr>
      <dsp:spPr>
        <a:xfrm>
          <a:off x="0" y="2896911"/>
          <a:ext cx="4038600" cy="242316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latin typeface="Arial"/>
              <a:cs typeface="Arial"/>
            </a:rPr>
            <a:t>Traitements déjà suivis et en cours</a:t>
          </a:r>
          <a:endParaRPr lang="fr-FR" sz="1600" b="1" kern="1200" dirty="0">
            <a:latin typeface="Arial"/>
            <a:cs typeface="Arial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>
              <a:latin typeface="Arial"/>
              <a:cs typeface="Arial"/>
            </a:rPr>
            <a:t>Antibiotiques et anti-inflammatoires</a:t>
          </a:r>
          <a:endParaRPr lang="fr-FR" sz="1600" kern="1200" dirty="0">
            <a:latin typeface="Arial"/>
            <a:cs typeface="Arial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>
              <a:latin typeface="Arial"/>
              <a:cs typeface="Arial"/>
            </a:rPr>
            <a:t>Immunosuppresseurs</a:t>
          </a:r>
          <a:endParaRPr lang="fr-FR" sz="1600" kern="1200" dirty="0">
            <a:latin typeface="Arial"/>
            <a:cs typeface="Arial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>
              <a:latin typeface="Arial"/>
              <a:cs typeface="Arial"/>
            </a:rPr>
            <a:t>Introduction récente d’un nouveau médicament</a:t>
          </a:r>
          <a:endParaRPr lang="fr-FR" sz="1600" kern="1200" dirty="0">
            <a:latin typeface="Arial"/>
            <a:cs typeface="Arial"/>
          </a:endParaRPr>
        </a:p>
      </dsp:txBody>
      <dsp:txXfrm>
        <a:off x="0" y="2896911"/>
        <a:ext cx="4038600" cy="2423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65" charset="0"/>
              </a:defRPr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65" charset="0"/>
              </a:defRPr>
            </a:lvl1pPr>
          </a:lstStyle>
          <a:p>
            <a:fld id="{8106C393-8643-4B56-A879-958FE4021D1B}" type="datetime1">
              <a:rPr lang="fr-FR"/>
              <a:pPr/>
              <a:t>20/05/2013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65" charset="0"/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65" charset="0"/>
              </a:defRPr>
            </a:lvl1pPr>
          </a:lstStyle>
          <a:p>
            <a:fld id="{3B0B98A5-FF03-47E3-92C3-7AEB9CC9BF5C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ＭＳ Ｐゴシック" pitchFamily="-10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smtClean="0">
              <a:ea typeface="ＭＳ Ｐゴシック" pitchFamily="-65" charset="-128"/>
            </a:endParaRPr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3E46C628-8BF6-4B7A-88B5-AC94A06681D2}" type="slidenum">
              <a:rPr lang="fr-FR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FR" smtClean="0">
              <a:ea typeface="ＭＳ Ｐゴシック" pitchFamily="-65" charset="-128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13553F-AF40-44AB-B431-0F5B6FCFDC1C}" type="slidenum">
              <a:rPr lang="fr-FR"/>
              <a:pPr/>
              <a:t>24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BB95E6-1A21-4284-B041-3A5122ABBA53}" type="datetime1">
              <a:rPr lang="fr-FR"/>
              <a:pPr/>
              <a:t>20/05/2013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22927-D5FE-4DA8-963A-E5CC8585D87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87E434-B3E4-4E9D-808F-C65C639EC7CA}" type="datetime1">
              <a:rPr lang="fr-FR"/>
              <a:pPr/>
              <a:t>20/05/2013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72FFF-F184-4932-9EB6-2C18FE7E5EC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9772E8-1F14-47A8-BF99-CC3E0A3E20EE}" type="datetime1">
              <a:rPr lang="fr-FR"/>
              <a:pPr/>
              <a:t>20/05/2013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80636-F20A-47C6-B373-2F71E93D8B8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341AE5-013D-47B0-8E64-A736C79EBC23}" type="datetime1">
              <a:rPr lang="fr-FR"/>
              <a:pPr/>
              <a:t>20/05/2013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8C33A-25A3-4B39-B5CA-5DDE4974FEB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A14F4E-96F1-4F93-9275-DA5F7D1FA81B}" type="datetime1">
              <a:rPr lang="fr-FR"/>
              <a:pPr/>
              <a:t>20/05/2013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D8EF02-05F1-476F-A7C7-327D3846AD1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14C6D1-550D-4F3C-9C3A-BAE17D60A89D}" type="datetime1">
              <a:rPr lang="fr-FR"/>
              <a:pPr/>
              <a:t>20/05/2013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F587C-7B39-454A-89CC-E63C085CE77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2E3BE5-AC4E-45FB-A66E-292A64F1BA3C}" type="datetime1">
              <a:rPr lang="fr-FR"/>
              <a:pPr/>
              <a:t>20/05/2013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11F36C-0B94-4183-9FA5-617B85F3D4D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C16FA7-B437-4B54-9BBB-CF5F748B1E40}" type="datetime1">
              <a:rPr lang="fr-FR"/>
              <a:pPr/>
              <a:t>20/05/2013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F0554C-084F-4799-A054-ADD6C0E86C0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238A05-28F7-43A8-872F-FD25702C0DDE}" type="datetime1">
              <a:rPr lang="fr-FR"/>
              <a:pPr/>
              <a:t>20/05/2013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827E9D-1E6B-45E6-99C8-B8E896978B4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DC3305-B16D-4D25-97B2-B63B4FAE1BD7}" type="datetime1">
              <a:rPr lang="fr-FR"/>
              <a:pPr/>
              <a:t>20/05/2013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E9E8D3-4694-4C7B-83A4-679EDDBDD77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175C5D-7F35-48E9-A43D-6F03B2459491}" type="datetime1">
              <a:rPr lang="fr-FR"/>
              <a:pPr/>
              <a:t>20/05/2013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B634B-6359-400E-9AB6-B6272DFEB57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65" charset="0"/>
              </a:defRPr>
            </a:lvl1pPr>
          </a:lstStyle>
          <a:p>
            <a:fld id="{D6AFCA06-ECF3-4CFB-9104-17E2D12850FE}" type="datetime1">
              <a:rPr lang="fr-FR"/>
              <a:pPr/>
              <a:t>20/05/2013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65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65" charset="0"/>
              </a:defRPr>
            </a:lvl1pPr>
          </a:lstStyle>
          <a:p>
            <a:fld id="{CA6578BB-44F9-4C18-A274-8A51A83A572B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med">
    <p:fade/>
  </p:transition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sz="4800" smtClean="0">
                <a:latin typeface="Comic Sans MS" pitchFamily="-65" charset="0"/>
                <a:ea typeface="ＭＳ Ｐゴシック" pitchFamily="-65" charset="-128"/>
              </a:rPr>
              <a:t>Fièvre aiguë récente:</a:t>
            </a:r>
            <a:r>
              <a:rPr lang="fr-FR" sz="4800" smtClean="0">
                <a:solidFill>
                  <a:schemeClr val="accent2"/>
                </a:solidFill>
                <a:latin typeface="Comic Sans MS" pitchFamily="-65" charset="0"/>
                <a:ea typeface="ＭＳ Ｐゴシック" pitchFamily="-65" charset="-128"/>
              </a:rPr>
              <a:t/>
            </a:r>
            <a:br>
              <a:rPr lang="fr-FR" sz="4800" smtClean="0">
                <a:solidFill>
                  <a:schemeClr val="accent2"/>
                </a:solidFill>
                <a:latin typeface="Comic Sans MS" pitchFamily="-65" charset="0"/>
                <a:ea typeface="ＭＳ Ｐゴシック" pitchFamily="-65" charset="-128"/>
              </a:rPr>
            </a:br>
            <a:r>
              <a:rPr lang="fr-FR" sz="4800" smtClean="0">
                <a:solidFill>
                  <a:schemeClr val="accent2"/>
                </a:solidFill>
                <a:latin typeface="Comic Sans MS" pitchFamily="-65" charset="0"/>
                <a:ea typeface="ＭＳ Ｐゴシック" pitchFamily="-65" charset="-128"/>
              </a:rPr>
              <a:t> quelle est la conduite à tenir ?</a:t>
            </a:r>
          </a:p>
        </p:txBody>
      </p:sp>
      <p:sp>
        <p:nvSpPr>
          <p:cNvPr id="14339" name="Sous-titr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</p:spPr>
        <p:txBody>
          <a:bodyPr/>
          <a:lstStyle/>
          <a:p>
            <a:pPr eaLnBrk="1" hangingPunct="1"/>
            <a:r>
              <a:rPr lang="fr-FR" sz="2000" b="1" smtClean="0">
                <a:solidFill>
                  <a:schemeClr val="hlink"/>
                </a:solidFill>
                <a:ea typeface="ＭＳ Ｐゴシック" pitchFamily="-65" charset="-128"/>
              </a:rPr>
              <a:t>Dr A.FILALI</a:t>
            </a:r>
          </a:p>
          <a:p>
            <a:pPr eaLnBrk="1" hangingPunct="1"/>
            <a:r>
              <a:rPr lang="fr-FR" sz="2000" smtClean="0">
                <a:solidFill>
                  <a:schemeClr val="hlink"/>
                </a:solidFill>
                <a:ea typeface="ＭＳ Ｐゴシック" pitchFamily="-65" charset="-128"/>
              </a:rPr>
              <a:t>SERVICE DES MALADIES INFECTIEUSES</a:t>
            </a:r>
          </a:p>
          <a:p>
            <a:pPr eaLnBrk="1" hangingPunct="1"/>
            <a:r>
              <a:rPr lang="fr-FR" sz="2000" smtClean="0">
                <a:solidFill>
                  <a:schemeClr val="hlink"/>
                </a:solidFill>
                <a:ea typeface="ＭＳ Ｐゴシック" pitchFamily="-65" charset="-128"/>
              </a:rPr>
              <a:t>CENTRE HOSPITALIER UNIVERSITAIRE BENBADIS</a:t>
            </a:r>
          </a:p>
          <a:p>
            <a:pPr eaLnBrk="1" hangingPunct="1"/>
            <a:r>
              <a:rPr lang="fr-FR" sz="2000" smtClean="0">
                <a:solidFill>
                  <a:schemeClr val="hlink"/>
                </a:solidFill>
                <a:ea typeface="ＭＳ Ｐゴシック" pitchFamily="-65" charset="-128"/>
              </a:rPr>
              <a:t>CONSTANTINE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>
                <a:latin typeface="Comic Sans MS" pitchFamily="-65" charset="0"/>
                <a:ea typeface="ＭＳ Ｐゴシック" pitchFamily="-65" charset="-128"/>
              </a:rPr>
              <a:t>Examen clinique complet+++</a:t>
            </a:r>
          </a:p>
        </p:txBody>
      </p:sp>
      <p:sp>
        <p:nvSpPr>
          <p:cNvPr id="21507" name="Espace réservé du contenu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fr-FR" smtClean="0">
                <a:solidFill>
                  <a:schemeClr val="hlink"/>
                </a:solidFill>
                <a:ea typeface="ＭＳ Ｐゴシック" pitchFamily="-65" charset="-128"/>
              </a:rPr>
              <a:t>Sans oublier</a:t>
            </a:r>
          </a:p>
          <a:p>
            <a:pPr lvl="1" eaLnBrk="1" hangingPunct="1"/>
            <a:r>
              <a:rPr lang="fr-FR" smtClean="0">
                <a:ea typeface="ＭＳ Ｐゴシック" pitchFamily="-65" charset="-128"/>
              </a:rPr>
              <a:t>La totalité du revêtement cutané</a:t>
            </a:r>
          </a:p>
          <a:p>
            <a:pPr lvl="1" eaLnBrk="1" hangingPunct="1"/>
            <a:r>
              <a:rPr lang="fr-FR" smtClean="0">
                <a:ea typeface="ＭＳ Ｐゴシック" pitchFamily="-65" charset="-128"/>
              </a:rPr>
              <a:t>Les muqueuses buccales et génitales </a:t>
            </a:r>
          </a:p>
          <a:p>
            <a:pPr lvl="1" eaLnBrk="1" hangingPunct="1"/>
            <a:r>
              <a:rPr lang="fr-FR" smtClean="0">
                <a:ea typeface="ＭＳ Ｐゴシック" pitchFamily="-65" charset="-128"/>
              </a:rPr>
              <a:t>Les dents et la sphère ORL</a:t>
            </a:r>
          </a:p>
          <a:p>
            <a:pPr lvl="1" eaLnBrk="1" hangingPunct="1"/>
            <a:r>
              <a:rPr lang="fr-FR" smtClean="0">
                <a:ea typeface="ＭＳ Ｐゴシック" pitchFamily="-65" charset="-128"/>
              </a:rPr>
              <a:t>La recherche d’une hépato-splénomégalie et d’adénopathies </a:t>
            </a:r>
          </a:p>
          <a:p>
            <a:pPr lvl="1" eaLnBrk="1" hangingPunct="1"/>
            <a:r>
              <a:rPr lang="fr-FR" smtClean="0">
                <a:ea typeface="ＭＳ Ｐゴシック" pitchFamily="-65" charset="-128"/>
              </a:rPr>
              <a:t>L’auscultation cardio-pulmonaire  </a:t>
            </a:r>
          </a:p>
          <a:p>
            <a:pPr lvl="1" eaLnBrk="1" hangingPunct="1"/>
            <a:r>
              <a:rPr lang="fr-FR" smtClean="0">
                <a:ea typeface="ＭＳ Ｐゴシック" pitchFamily="-65" charset="-128"/>
              </a:rPr>
              <a:t>Les touchers pelviens </a:t>
            </a:r>
          </a:p>
          <a:p>
            <a:pPr lvl="1" eaLnBrk="1" hangingPunct="1"/>
            <a:r>
              <a:rPr lang="fr-FR" smtClean="0">
                <a:ea typeface="ＭＳ Ｐゴシック" pitchFamily="-65" charset="-128"/>
              </a:rPr>
              <a:t>Aspect macroscopique des urines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/>
            <a:r>
              <a:rPr lang="fr-FR" smtClean="0">
                <a:solidFill>
                  <a:schemeClr val="hlink"/>
                </a:solidFill>
                <a:ea typeface="ＭＳ Ｐゴシック" pitchFamily="-65" charset="-128"/>
              </a:rPr>
              <a:t>Syndrome septique grave</a:t>
            </a:r>
          </a:p>
          <a:p>
            <a:pPr lvl="1" eaLnBrk="1" hangingPunct="1"/>
            <a:r>
              <a:rPr lang="fr-FR" smtClean="0">
                <a:ea typeface="ＭＳ Ｐゴシック" pitchFamily="-65" charset="-128"/>
              </a:rPr>
              <a:t>Tachycardie &gt; 120/min, tachypnée &gt; 25/min, hypotension artérielle  &lt; 90 mm Hg, oligurie, marbrures</a:t>
            </a:r>
          </a:p>
          <a:p>
            <a:pPr eaLnBrk="1" hangingPunct="1"/>
            <a:r>
              <a:rPr lang="fr-FR" smtClean="0">
                <a:solidFill>
                  <a:schemeClr val="hlink"/>
                </a:solidFill>
                <a:ea typeface="ＭＳ Ｐゴシック" pitchFamily="-65" charset="-128"/>
              </a:rPr>
              <a:t>Purpura</a:t>
            </a:r>
          </a:p>
          <a:p>
            <a:pPr eaLnBrk="1" hangingPunct="1"/>
            <a:r>
              <a:rPr lang="fr-FR" smtClean="0">
                <a:solidFill>
                  <a:schemeClr val="hlink"/>
                </a:solidFill>
                <a:ea typeface="ＭＳ Ｐゴシック" pitchFamily="-65" charset="-128"/>
              </a:rPr>
              <a:t>Troubles neurologiques aigus</a:t>
            </a:r>
          </a:p>
          <a:p>
            <a:pPr eaLnBrk="1" hangingPunct="1"/>
            <a:r>
              <a:rPr lang="fr-FR" smtClean="0">
                <a:solidFill>
                  <a:schemeClr val="hlink"/>
                </a:solidFill>
                <a:ea typeface="ＭＳ Ｐゴシック" pitchFamily="-65" charset="-128"/>
              </a:rPr>
              <a:t>Mauvaise tolérance</a:t>
            </a:r>
            <a:r>
              <a:rPr lang="fr-FR" smtClean="0">
                <a:ea typeface="ＭＳ Ｐゴシック" pitchFamily="-65" charset="-128"/>
              </a:rPr>
              <a:t> : nourrisson (convulsions, déshydratation), sujet âgé (déshydratation, décompensation d’une maladie sous-jacente)</a:t>
            </a:r>
          </a:p>
        </p:txBody>
      </p:sp>
      <p:sp>
        <p:nvSpPr>
          <p:cNvPr id="2253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>
                <a:latin typeface="Comic Sans MS" pitchFamily="-65" charset="0"/>
                <a:ea typeface="ＭＳ Ｐゴシック" pitchFamily="-65" charset="-128"/>
              </a:rPr>
              <a:t>Signes de gravité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smtClean="0">
                <a:latin typeface="Comic Sans MS" pitchFamily="-65" charset="0"/>
                <a:ea typeface="ＭＳ Ｐゴシック" pitchFamily="-65" charset="-128"/>
              </a:rPr>
              <a:t>Principales urgences infectieuses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2057400"/>
          <a:ext cx="8229600" cy="3343275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Contexte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Hypothèse prioritaire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Sepsis sévère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Bactériémie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Fièvre et syndrome encéphalitique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Méningo-encéphalite herpétique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Fièvre et syndrome méningé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Méningite bactérienne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Fièvre et purpura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Purpura fulminans(méningocoque)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Fièvre et splénectomie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Bactériémie à pneumocoque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Fièvre et neutropénie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Risque d’évolution rapide vers un choc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Fièvre et retour de voyage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Paludisme à </a:t>
                      </a:r>
                      <a:r>
                        <a:rPr kumimoji="0" lang="fr-FR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Plasmodium falciparum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Fièvre et souffle cardiaque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Endocardite infectieuse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er 19"/>
          <p:cNvGrpSpPr>
            <a:grpSpLocks/>
          </p:cNvGrpSpPr>
          <p:nvPr/>
        </p:nvGrpSpPr>
        <p:grpSpPr bwMode="auto">
          <a:xfrm>
            <a:off x="457200" y="2444750"/>
            <a:ext cx="8229600" cy="2965450"/>
            <a:chOff x="457200" y="2444238"/>
            <a:chExt cx="8229600" cy="2965962"/>
          </a:xfrm>
        </p:grpSpPr>
        <p:sp>
          <p:nvSpPr>
            <p:cNvPr id="13" name="Rectangle 12"/>
            <p:cNvSpPr/>
            <p:nvPr/>
          </p:nvSpPr>
          <p:spPr>
            <a:xfrm>
              <a:off x="457200" y="4273354"/>
              <a:ext cx="8229600" cy="374715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fr-FR">
                <a:solidFill>
                  <a:srgbClr val="FFFFFF"/>
                </a:solidFill>
                <a:ea typeface="ＭＳ Ｐゴシック" pitchFamily="-65" charset="-128"/>
              </a:endParaRPr>
            </a:p>
          </p:txBody>
        </p:sp>
        <p:grpSp>
          <p:nvGrpSpPr>
            <p:cNvPr id="23589" name="Grouper 18"/>
            <p:cNvGrpSpPr>
              <a:grpSpLocks/>
            </p:cNvGrpSpPr>
            <p:nvPr/>
          </p:nvGrpSpPr>
          <p:grpSpPr bwMode="auto">
            <a:xfrm>
              <a:off x="457200" y="2444238"/>
              <a:ext cx="8229600" cy="2965962"/>
              <a:chOff x="457200" y="2444238"/>
              <a:chExt cx="8229600" cy="2965962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457200" y="4648068"/>
                <a:ext cx="8229600" cy="374715"/>
              </a:xfrm>
              <a:prstGeom prst="rect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fr-FR">
                  <a:solidFill>
                    <a:srgbClr val="FFFFFF"/>
                  </a:solidFill>
                  <a:ea typeface="ＭＳ Ｐゴシック" pitchFamily="-65" charset="-128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457200" y="5035485"/>
                <a:ext cx="8229600" cy="374715"/>
              </a:xfrm>
              <a:prstGeom prst="rect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fr-FR">
                  <a:solidFill>
                    <a:srgbClr val="FFFFFF"/>
                  </a:solidFill>
                  <a:ea typeface="ＭＳ Ｐゴシック" pitchFamily="-65" charset="-128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457200" y="3892288"/>
                <a:ext cx="8229600" cy="374715"/>
              </a:xfrm>
              <a:prstGeom prst="rect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fr-FR">
                  <a:solidFill>
                    <a:srgbClr val="FFFFFF"/>
                  </a:solidFill>
                  <a:ea typeface="ＭＳ Ｐゴシック" pitchFamily="-65" charset="-128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457200" y="3504871"/>
                <a:ext cx="8229600" cy="374715"/>
              </a:xfrm>
              <a:prstGeom prst="rect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fr-FR">
                  <a:solidFill>
                    <a:srgbClr val="FFFFFF"/>
                  </a:solidFill>
                  <a:ea typeface="ＭＳ Ｐゴシック" pitchFamily="-65" charset="-128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457200" y="2444238"/>
                <a:ext cx="8229600" cy="374715"/>
              </a:xfrm>
              <a:prstGeom prst="rect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fr-FR">
                  <a:solidFill>
                    <a:srgbClr val="FFFFFF"/>
                  </a:solidFill>
                  <a:ea typeface="ＭＳ Ｐゴシック" pitchFamily="-65" charset="-128"/>
                </a:endParaRPr>
              </a:p>
            </p:txBody>
          </p:sp>
        </p:grp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fr-FR" sz="2200" smtClean="0">
                <a:solidFill>
                  <a:schemeClr val="hlink"/>
                </a:solidFill>
                <a:ea typeface="ＭＳ Ｐゴシック" pitchFamily="-65" charset="-128"/>
              </a:rPr>
              <a:t>Âges extrêmes</a:t>
            </a:r>
          </a:p>
          <a:p>
            <a:pPr eaLnBrk="1" hangingPunct="1">
              <a:lnSpc>
                <a:spcPct val="80000"/>
              </a:lnSpc>
            </a:pPr>
            <a:r>
              <a:rPr lang="fr-FR" sz="2200" smtClean="0">
                <a:solidFill>
                  <a:schemeClr val="hlink"/>
                </a:solidFill>
                <a:ea typeface="ＭＳ Ｐゴシック" pitchFamily="-65" charset="-128"/>
              </a:rPr>
              <a:t>Immunodépression congénitale ou acquise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000" smtClean="0">
                <a:ea typeface="ＭＳ Ｐゴシック" pitchFamily="-65" charset="-128"/>
              </a:rPr>
              <a:t>Neutropénie +++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000" smtClean="0">
                <a:ea typeface="ＭＳ Ｐゴシック" pitchFamily="-65" charset="-128"/>
              </a:rPr>
              <a:t>Splénectomie +++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000" smtClean="0">
                <a:ea typeface="ＭＳ Ｐゴシック" pitchFamily="-65" charset="-128"/>
              </a:rPr>
              <a:t>chimiothérapie anti-cancéreuse, corticothérapie</a:t>
            </a:r>
          </a:p>
          <a:p>
            <a:pPr eaLnBrk="1" hangingPunct="1">
              <a:lnSpc>
                <a:spcPct val="80000"/>
              </a:lnSpc>
            </a:pPr>
            <a:r>
              <a:rPr lang="fr-FR" sz="2200" smtClean="0">
                <a:solidFill>
                  <a:schemeClr val="hlink"/>
                </a:solidFill>
                <a:ea typeface="ＭＳ Ｐゴシック" pitchFamily="-65" charset="-128"/>
              </a:rPr>
              <a:t>Grossesse </a:t>
            </a:r>
          </a:p>
          <a:p>
            <a:pPr eaLnBrk="1" hangingPunct="1">
              <a:lnSpc>
                <a:spcPct val="80000"/>
              </a:lnSpc>
            </a:pPr>
            <a:r>
              <a:rPr lang="fr-FR" sz="2200" smtClean="0">
                <a:solidFill>
                  <a:schemeClr val="hlink"/>
                </a:solidFill>
                <a:ea typeface="ＭＳ Ｐゴシック" pitchFamily="-65" charset="-128"/>
              </a:rPr>
              <a:t>Porteur de matériel étranger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000" smtClean="0">
                <a:ea typeface="ＭＳ Ｐゴシック" pitchFamily="-65" charset="-128"/>
              </a:rPr>
              <a:t>Cathéter central ou chambre implantable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000" smtClean="0">
                <a:ea typeface="ＭＳ Ｐゴシック" pitchFamily="-65" charset="-128"/>
              </a:rPr>
              <a:t>Pacemaker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000" smtClean="0">
                <a:ea typeface="ＭＳ Ｐゴシック" pitchFamily="-65" charset="-128"/>
              </a:rPr>
              <a:t>Prothèse valvulaire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000" smtClean="0">
                <a:ea typeface="ＭＳ Ｐゴシック" pitchFamily="-65" charset="-128"/>
              </a:rPr>
              <a:t>Prothèse vasculaire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000" smtClean="0">
                <a:ea typeface="ＭＳ Ｐゴシック" pitchFamily="-65" charset="-128"/>
              </a:rPr>
              <a:t>Prothèse orthopédique</a:t>
            </a:r>
          </a:p>
          <a:p>
            <a:pPr eaLnBrk="1" hangingPunct="1">
              <a:lnSpc>
                <a:spcPct val="80000"/>
              </a:lnSpc>
            </a:pPr>
            <a:r>
              <a:rPr lang="fr-FR" sz="2200" smtClean="0">
                <a:solidFill>
                  <a:schemeClr val="hlink"/>
                </a:solidFill>
                <a:ea typeface="ＭＳ Ｐゴシック" pitchFamily="-65" charset="-128"/>
              </a:rPr>
              <a:t>Opéré récent</a:t>
            </a:r>
          </a:p>
          <a:p>
            <a:pPr eaLnBrk="1" hangingPunct="1">
              <a:lnSpc>
                <a:spcPct val="80000"/>
              </a:lnSpc>
            </a:pPr>
            <a:r>
              <a:rPr lang="fr-FR" sz="2200" smtClean="0">
                <a:solidFill>
                  <a:schemeClr val="hlink"/>
                </a:solidFill>
                <a:ea typeface="ＭＳ Ｐゴシック" pitchFamily="-65" charset="-128"/>
              </a:rPr>
              <a:t>Valvulopathie</a:t>
            </a:r>
          </a:p>
          <a:p>
            <a:pPr eaLnBrk="1" hangingPunct="1">
              <a:lnSpc>
                <a:spcPct val="80000"/>
              </a:lnSpc>
            </a:pPr>
            <a:r>
              <a:rPr lang="fr-FR" sz="2200" smtClean="0">
                <a:solidFill>
                  <a:schemeClr val="hlink"/>
                </a:solidFill>
                <a:ea typeface="ＭＳ Ｐゴシック" pitchFamily="-65" charset="-128"/>
              </a:rPr>
              <a:t>Retour de voyage tropical &lt; 3 mois</a:t>
            </a:r>
            <a:r>
              <a:rPr lang="fr-FR" sz="2200" smtClean="0">
                <a:ea typeface="ＭＳ Ｐゴシック" pitchFamily="-65" charset="-128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endParaRPr lang="fr-FR" sz="2200" smtClean="0">
              <a:ea typeface="ＭＳ Ｐゴシック" pitchFamily="-65" charset="-128"/>
            </a:endParaRPr>
          </a:p>
        </p:txBody>
      </p:sp>
      <p:sp>
        <p:nvSpPr>
          <p:cNvPr id="2457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>
                <a:latin typeface="Comic Sans MS" pitchFamily="-65" charset="0"/>
                <a:ea typeface="ＭＳ Ｐゴシック" pitchFamily="-65" charset="-128"/>
              </a:rPr>
              <a:t>« Terrains » à risque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r-FR" sz="3600" smtClean="0">
                <a:latin typeface="Comic Sans MS" pitchFamily="-65" charset="0"/>
                <a:ea typeface="ＭＳ Ｐゴシック" pitchFamily="-65" charset="-128"/>
              </a:rPr>
              <a:t>En pratique</a:t>
            </a:r>
            <a:br>
              <a:rPr lang="fr-FR" sz="3600" smtClean="0">
                <a:latin typeface="Comic Sans MS" pitchFamily="-65" charset="0"/>
                <a:ea typeface="ＭＳ Ｐゴシック" pitchFamily="-65" charset="-128"/>
              </a:rPr>
            </a:br>
            <a:r>
              <a:rPr lang="fr-FR" sz="3600" smtClean="0">
                <a:latin typeface="Comic Sans MS" pitchFamily="-65" charset="0"/>
                <a:ea typeface="ＭＳ Ｐゴシック" pitchFamily="-65" charset="-128"/>
              </a:rPr>
              <a:t>Hospitalisation si</a:t>
            </a:r>
          </a:p>
        </p:txBody>
      </p:sp>
      <p:sp>
        <p:nvSpPr>
          <p:cNvPr id="2560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800"/>
          </a:xfrm>
        </p:spPr>
        <p:txBody>
          <a:bodyPr/>
          <a:lstStyle/>
          <a:p>
            <a:pPr eaLnBrk="1" hangingPunct="1"/>
            <a:r>
              <a:rPr lang="fr-FR" smtClean="0">
                <a:solidFill>
                  <a:schemeClr val="accent2"/>
                </a:solidFill>
                <a:ea typeface="ＭＳ Ｐゴシック" pitchFamily="-65" charset="-128"/>
              </a:rPr>
              <a:t>Signes de gravité</a:t>
            </a:r>
          </a:p>
          <a:p>
            <a:pPr lvl="1" eaLnBrk="1" hangingPunct="1"/>
            <a:r>
              <a:rPr lang="fr-FR" smtClean="0">
                <a:ea typeface="ＭＳ Ｐゴシック" pitchFamily="-65" charset="-128"/>
              </a:rPr>
              <a:t>Troubles de la conscience, signes neurologiques, déshydratation</a:t>
            </a:r>
          </a:p>
          <a:p>
            <a:pPr lvl="1" eaLnBrk="1" hangingPunct="1"/>
            <a:r>
              <a:rPr lang="fr-FR" smtClean="0">
                <a:ea typeface="ＭＳ Ｐゴシック" pitchFamily="-65" charset="-128"/>
              </a:rPr>
              <a:t>Tachycardie &gt; 120/min, tachypnée &gt; 25/min, hypotension artérielle  &lt; 90 mm Hg, oligurie, marbrures</a:t>
            </a:r>
          </a:p>
          <a:p>
            <a:pPr lvl="1" eaLnBrk="1" hangingPunct="1"/>
            <a:r>
              <a:rPr lang="fr-FR" smtClean="0">
                <a:ea typeface="ＭＳ Ｐゴシック" pitchFamily="-65" charset="-128"/>
              </a:rPr>
              <a:t> purpura</a:t>
            </a:r>
          </a:p>
          <a:p>
            <a:pPr eaLnBrk="1" hangingPunct="1"/>
            <a:r>
              <a:rPr lang="fr-FR" smtClean="0">
                <a:solidFill>
                  <a:schemeClr val="accent2"/>
                </a:solidFill>
                <a:ea typeface="ＭＳ Ｐゴシック" pitchFamily="-65" charset="-128"/>
              </a:rPr>
              <a:t>Patient à risque</a:t>
            </a:r>
          </a:p>
          <a:p>
            <a:pPr lvl="1" eaLnBrk="1" hangingPunct="1"/>
            <a:r>
              <a:rPr lang="fr-FR" smtClean="0">
                <a:ea typeface="ＭＳ Ｐゴシック" pitchFamily="-65" charset="-128"/>
              </a:rPr>
              <a:t>Cf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>
                <a:solidFill>
                  <a:schemeClr val="accent2"/>
                </a:solidFill>
                <a:latin typeface="Comic Sans MS" pitchFamily="-65" charset="0"/>
                <a:ea typeface="ＭＳ Ｐゴシック" pitchFamily="-65" charset="-128"/>
              </a:rPr>
              <a:t>Erreurs à éviter</a:t>
            </a:r>
          </a:p>
        </p:txBody>
      </p:sp>
      <p:sp>
        <p:nvSpPr>
          <p:cNvPr id="26627" name="Espace réservé du contenu 2"/>
          <p:cNvSpPr>
            <a:spLocks noGrp="1"/>
          </p:cNvSpPr>
          <p:nvPr>
            <p:ph idx="1"/>
          </p:nvPr>
        </p:nvSpPr>
        <p:spPr>
          <a:xfrm>
            <a:off x="457200" y="1874838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mtClean="0">
                <a:solidFill>
                  <a:schemeClr val="hlink"/>
                </a:solidFill>
                <a:ea typeface="ＭＳ Ｐゴシック" pitchFamily="-65" charset="-128"/>
              </a:rPr>
              <a:t>Sous-estimer la gravité</a:t>
            </a:r>
            <a:r>
              <a:rPr lang="fr-FR" smtClean="0">
                <a:ea typeface="ＭＳ Ｐゴシック" pitchFamily="-65" charset="-128"/>
              </a:rPr>
              <a:t> de la symptomatologie initiale (PA, FC, et FR doivent être mesurées et surveillées)</a:t>
            </a:r>
          </a:p>
          <a:p>
            <a:pPr eaLnBrk="1" hangingPunct="1">
              <a:lnSpc>
                <a:spcPct val="90000"/>
              </a:lnSpc>
            </a:pPr>
            <a:r>
              <a:rPr lang="fr-FR" smtClean="0">
                <a:solidFill>
                  <a:schemeClr val="hlink"/>
                </a:solidFill>
                <a:ea typeface="ＭＳ Ｐゴシック" pitchFamily="-65" charset="-128"/>
              </a:rPr>
              <a:t>Prescrire une antibiothérapie</a:t>
            </a:r>
            <a:r>
              <a:rPr lang="fr-FR" smtClean="0">
                <a:ea typeface="ＭＳ Ｐゴシック" pitchFamily="-65" charset="-128"/>
              </a:rPr>
              <a:t> </a:t>
            </a:r>
            <a:r>
              <a:rPr lang="fr-FR" b="1" u="sng" smtClean="0">
                <a:ea typeface="ＭＳ Ｐゴシック" pitchFamily="-65" charset="-128"/>
              </a:rPr>
              <a:t>sans diagnostic</a:t>
            </a:r>
          </a:p>
          <a:p>
            <a:pPr eaLnBrk="1" hangingPunct="1">
              <a:lnSpc>
                <a:spcPct val="90000"/>
              </a:lnSpc>
            </a:pPr>
            <a:r>
              <a:rPr lang="fr-FR" smtClean="0">
                <a:solidFill>
                  <a:schemeClr val="hlink"/>
                </a:solidFill>
                <a:ea typeface="ＭＳ Ｐゴシック" pitchFamily="-65" charset="-128"/>
              </a:rPr>
              <a:t>Prescrire</a:t>
            </a:r>
            <a:r>
              <a:rPr lang="fr-FR" smtClean="0">
                <a:ea typeface="ＭＳ Ｐゴシック" pitchFamily="-65" charset="-128"/>
              </a:rPr>
              <a:t> un traitement susceptible de </a:t>
            </a:r>
            <a:r>
              <a:rPr lang="fr-FR" smtClean="0">
                <a:solidFill>
                  <a:schemeClr val="hlink"/>
                </a:solidFill>
                <a:ea typeface="ＭＳ Ｐゴシック" pitchFamily="-65" charset="-128"/>
              </a:rPr>
              <a:t>masquer</a:t>
            </a:r>
            <a:r>
              <a:rPr lang="fr-FR" smtClean="0">
                <a:ea typeface="ＭＳ Ｐゴシック" pitchFamily="-65" charset="-128"/>
              </a:rPr>
              <a:t> la symptomatologie ou </a:t>
            </a:r>
            <a:r>
              <a:rPr lang="fr-FR" smtClean="0">
                <a:solidFill>
                  <a:schemeClr val="hlink"/>
                </a:solidFill>
                <a:ea typeface="ＭＳ Ｐゴシック" pitchFamily="-65" charset="-128"/>
              </a:rPr>
              <a:t>d’aggraver</a:t>
            </a:r>
            <a:r>
              <a:rPr lang="fr-FR" smtClean="0">
                <a:ea typeface="ＭＳ Ｐゴシック" pitchFamily="-65" charset="-128"/>
              </a:rPr>
              <a:t> un Sepsis</a:t>
            </a:r>
          </a:p>
          <a:p>
            <a:pPr lvl="1" eaLnBrk="1" hangingPunct="1">
              <a:lnSpc>
                <a:spcPct val="90000"/>
              </a:lnSpc>
            </a:pPr>
            <a:r>
              <a:rPr lang="fr-FR" smtClean="0">
                <a:ea typeface="ＭＳ Ｐゴシック" pitchFamily="-65" charset="-128"/>
              </a:rPr>
              <a:t>Morphiniques, </a:t>
            </a:r>
            <a:r>
              <a:rPr lang="fr-FR" b="1" smtClean="0">
                <a:ea typeface="ＭＳ Ｐゴシック" pitchFamily="-65" charset="-128"/>
              </a:rPr>
              <a:t>AINS</a:t>
            </a:r>
            <a:r>
              <a:rPr lang="fr-FR" smtClean="0">
                <a:ea typeface="ＭＳ Ｐゴシック" pitchFamily="-65" charset="-128"/>
              </a:rPr>
              <a:t>, corticoïdes</a:t>
            </a:r>
          </a:p>
          <a:p>
            <a:pPr eaLnBrk="1" hangingPunct="1">
              <a:lnSpc>
                <a:spcPct val="90000"/>
              </a:lnSpc>
            </a:pPr>
            <a:r>
              <a:rPr lang="fr-FR" smtClean="0">
                <a:solidFill>
                  <a:schemeClr val="hlink"/>
                </a:solidFill>
                <a:ea typeface="ＭＳ Ｐゴシック" pitchFamily="-65" charset="-128"/>
              </a:rPr>
              <a:t>Ne pas réévaluer</a:t>
            </a:r>
            <a:r>
              <a:rPr lang="fr-FR" smtClean="0">
                <a:ea typeface="ＭＳ Ｐゴシック" pitchFamily="-65" charset="-128"/>
              </a:rPr>
              <a:t> le patient à 48-72 heures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0852" y="502420"/>
            <a:ext cx="850900" cy="685800"/>
          </a:xfrm>
          <a:prstGeom prst="rect">
            <a:avLst/>
          </a:prstGeom>
          <a:effectLst>
            <a:outerShdw blurRad="76200" dist="12700" dir="8100000" sy="-23000" kx="800400" algn="br">
              <a:srgbClr val="000000">
                <a:alpha val="15000"/>
              </a:srgbClr>
            </a:outerShdw>
            <a:reflection blurRad="6350" stA="50000" endA="300" endPos="55000" dir="5400000" sy="-100000" algn="bl" rotWithShape="0"/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r-FR" sz="3600" smtClean="0">
                <a:latin typeface="Comic Sans MS" pitchFamily="-65" charset="0"/>
                <a:ea typeface="ＭＳ Ｐゴシック" pitchFamily="-65" charset="-128"/>
              </a:rPr>
              <a:t>Indication d’une antibiothérapie en médecine ambulatoire</a:t>
            </a:r>
          </a:p>
        </p:txBody>
      </p:sp>
      <p:sp>
        <p:nvSpPr>
          <p:cNvPr id="27651" name="Espace réservé du contenu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pPr eaLnBrk="1" hangingPunct="1"/>
            <a:r>
              <a:rPr lang="fr-FR" smtClean="0">
                <a:solidFill>
                  <a:schemeClr val="folHlink"/>
                </a:solidFill>
                <a:ea typeface="ＭＳ Ｐゴシック" pitchFamily="-65" charset="-128"/>
              </a:rPr>
              <a:t>Absence de signe de gravité et de facteur de risque</a:t>
            </a:r>
          </a:p>
          <a:p>
            <a:pPr eaLnBrk="1" hangingPunct="1"/>
            <a:r>
              <a:rPr lang="fr-FR" smtClean="0">
                <a:solidFill>
                  <a:schemeClr val="folHlink"/>
                </a:solidFill>
                <a:ea typeface="ＭＳ Ｐゴシック" pitchFamily="-65" charset="-128"/>
              </a:rPr>
              <a:t>Foyer infectieux bactérien défini</a:t>
            </a:r>
          </a:p>
          <a:p>
            <a:pPr lvl="1" eaLnBrk="1" hangingPunct="1"/>
            <a:r>
              <a:rPr lang="fr-FR" smtClean="0">
                <a:ea typeface="ＭＳ Ｐゴシック" pitchFamily="-65" charset="-128"/>
              </a:rPr>
              <a:t>Infection documentée</a:t>
            </a:r>
          </a:p>
          <a:p>
            <a:pPr lvl="1" eaLnBrk="1" hangingPunct="1"/>
            <a:r>
              <a:rPr lang="fr-FR" smtClean="0">
                <a:ea typeface="ＭＳ Ｐゴシック" pitchFamily="-65" charset="-128"/>
              </a:rPr>
              <a:t>Infection non documentée mais dont l’épidémiologie bactérienne est connue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r-FR" sz="3600" smtClean="0">
                <a:latin typeface="Comic Sans MS" pitchFamily="-65" charset="0"/>
                <a:ea typeface="ＭＳ Ｐゴシック" pitchFamily="-65" charset="-128"/>
              </a:rPr>
              <a:t>Fièvre aiguë récente isolée</a:t>
            </a:r>
            <a:br>
              <a:rPr lang="fr-FR" sz="3600" smtClean="0">
                <a:latin typeface="Comic Sans MS" pitchFamily="-65" charset="0"/>
                <a:ea typeface="ＭＳ Ｐゴシック" pitchFamily="-65" charset="-128"/>
              </a:rPr>
            </a:br>
            <a:r>
              <a:rPr lang="fr-FR" sz="3600" smtClean="0">
                <a:latin typeface="Comic Sans MS" pitchFamily="-65" charset="0"/>
                <a:ea typeface="ＭＳ Ｐゴシック" pitchFamily="-65" charset="-128"/>
              </a:rPr>
              <a:t>Raisonnement selon la durée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r-FR" smtClean="0">
                <a:solidFill>
                  <a:schemeClr val="folHlink"/>
                </a:solidFill>
                <a:ea typeface="ＭＳ Ｐゴシック" pitchFamily="-65" charset="-128"/>
              </a:rPr>
              <a:t>Fièvre aiguë &lt; 5j</a:t>
            </a:r>
          </a:p>
          <a:p>
            <a:pPr lvl="1" eaLnBrk="1" hangingPunct="1"/>
            <a:r>
              <a:rPr lang="fr-FR" smtClean="0">
                <a:ea typeface="ＭＳ Ｐゴシック" pitchFamily="-65" charset="-128"/>
              </a:rPr>
              <a:t>Chez le sujet jeune</a:t>
            </a:r>
          </a:p>
          <a:p>
            <a:pPr lvl="1" eaLnBrk="1" hangingPunct="1"/>
            <a:r>
              <a:rPr lang="fr-FR" smtClean="0">
                <a:ea typeface="ＭＳ Ｐゴシック" pitchFamily="-65" charset="-128"/>
              </a:rPr>
              <a:t>En l’absence de signe de gravité</a:t>
            </a:r>
          </a:p>
          <a:p>
            <a:pPr lvl="1" eaLnBrk="1" hangingPunct="1"/>
            <a:r>
              <a:rPr lang="fr-FR" smtClean="0">
                <a:ea typeface="ＭＳ Ｐゴシック" pitchFamily="-65" charset="-128"/>
              </a:rPr>
              <a:t>En l’absence de terrain à risque</a:t>
            </a:r>
          </a:p>
          <a:p>
            <a:pPr lvl="1" eaLnBrk="1" hangingPunct="1"/>
            <a:endParaRPr lang="fr-FR" smtClean="0">
              <a:ea typeface="ＭＳ Ｐゴシック" pitchFamily="-65" charset="-128"/>
            </a:endParaRPr>
          </a:p>
          <a:p>
            <a:pPr lvl="1" eaLnBrk="1" hangingPunct="1"/>
            <a:endParaRPr lang="fr-FR" smtClean="0">
              <a:ea typeface="ＭＳ Ｐゴシック" pitchFamily="-65" charset="-128"/>
            </a:endParaRPr>
          </a:p>
          <a:p>
            <a:pPr eaLnBrk="1" hangingPunct="1"/>
            <a:r>
              <a:rPr lang="fr-FR" smtClean="0">
                <a:solidFill>
                  <a:schemeClr val="folHlink"/>
                </a:solidFill>
                <a:ea typeface="ＭＳ Ｐゴシック" pitchFamily="-65" charset="-128"/>
              </a:rPr>
              <a:t>Fièvre aiguë &gt; 5j</a:t>
            </a:r>
          </a:p>
          <a:p>
            <a:pPr lvl="1" eaLnBrk="1" hangingPunct="1"/>
            <a:r>
              <a:rPr lang="fr-FR" smtClean="0">
                <a:ea typeface="ＭＳ Ｐゴシック" pitchFamily="-65" charset="-128"/>
              </a:rPr>
              <a:t>Elimine la plupart des viroses , sauf EBV, CMV, VIH</a:t>
            </a:r>
          </a:p>
          <a:p>
            <a:pPr lvl="1" eaLnBrk="1" hangingPunct="1"/>
            <a:endParaRPr lang="fr-FR" smtClean="0">
              <a:ea typeface="ＭＳ Ｐゴシック" pitchFamily="-65" charset="-128"/>
            </a:endParaRPr>
          </a:p>
          <a:p>
            <a:pPr eaLnBrk="1" hangingPunct="1"/>
            <a:endParaRPr lang="fr-FR" smtClean="0">
              <a:ea typeface="ＭＳ Ｐゴシック" pitchFamily="-65" charset="-128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905000" y="3810000"/>
            <a:ext cx="4633913" cy="9540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fr-FR" sz="2800">
                <a:latin typeface="Calibri" pitchFamily="-65" charset="0"/>
              </a:rPr>
              <a:t>Virose commune </a:t>
            </a:r>
          </a:p>
          <a:p>
            <a:r>
              <a:rPr lang="fr-FR" sz="2800">
                <a:latin typeface="Calibri" pitchFamily="-65" charset="0"/>
              </a:rPr>
              <a:t>Pas d’examen complémentaire</a:t>
            </a:r>
          </a:p>
        </p:txBody>
      </p:sp>
      <p:sp>
        <p:nvSpPr>
          <p:cNvPr id="5" name="Flèche vers la droite 4"/>
          <p:cNvSpPr>
            <a:spLocks noChangeArrowheads="1"/>
          </p:cNvSpPr>
          <p:nvPr/>
        </p:nvSpPr>
        <p:spPr bwMode="auto">
          <a:xfrm>
            <a:off x="990600" y="4084638"/>
            <a:ext cx="838200" cy="487362"/>
          </a:xfrm>
          <a:prstGeom prst="rightArrow">
            <a:avLst>
              <a:gd name="adj1" fmla="val 50000"/>
              <a:gd name="adj2" fmla="val 50004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fr-FR">
              <a:solidFill>
                <a:srgbClr val="FFFFFF"/>
              </a:solidFill>
              <a:latin typeface="Calibri" pitchFamily="-65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fr-FR" sz="2800" smtClean="0">
                <a:latin typeface="Comic Sans MS" pitchFamily="-65" charset="0"/>
                <a:ea typeface="ＭＳ Ｐゴシック" pitchFamily="-65" charset="-128"/>
              </a:rPr>
              <a:t>Etiologies prouvées des fièvres &gt; 5 jours sans point d’appel</a:t>
            </a:r>
            <a:r>
              <a:rPr lang="fr-FR" sz="3600" smtClean="0">
                <a:latin typeface="Comic Sans MS" pitchFamily="-65" charset="0"/>
                <a:ea typeface="ＭＳ Ｐゴシック" pitchFamily="-65" charset="-128"/>
              </a:rPr>
              <a:t/>
            </a:r>
            <a:br>
              <a:rPr lang="fr-FR" sz="3600" smtClean="0">
                <a:latin typeface="Comic Sans MS" pitchFamily="-65" charset="0"/>
                <a:ea typeface="ＭＳ Ｐゴシック" pitchFamily="-65" charset="-128"/>
              </a:rPr>
            </a:br>
            <a:endParaRPr lang="fr-FR" sz="3600" smtClean="0">
              <a:latin typeface="Comic Sans MS" pitchFamily="-65" charset="0"/>
              <a:ea typeface="ＭＳ Ｐゴシック" pitchFamily="-65" charset="-128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983038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Etiologies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Sujet âgé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(n = 204)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Sujet jeune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(n = 152)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Infections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72 (35 %)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33 (21 %)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- virale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1 (0,05)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18 (12)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- Tuberculose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20 (10)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4 (3)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- Abcès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25 (12)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6 (4)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- Endocardite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14 (7)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2 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- Autre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12 (6)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3 (2)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Maladies systémiques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57* (28)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27 (17)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Cancers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38 (19)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8 (5)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36 (18)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74 (48)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29745" name="ZoneTexte 4"/>
          <p:cNvSpPr txBox="1">
            <a:spLocks noChangeArrowheads="1"/>
          </p:cNvSpPr>
          <p:nvPr/>
        </p:nvSpPr>
        <p:spPr bwMode="auto">
          <a:xfrm>
            <a:off x="457200" y="5715000"/>
            <a:ext cx="6816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latin typeface="Calibri" pitchFamily="-65" charset="0"/>
              </a:rPr>
              <a:t>*Dans l’ordre décroissant:  Horton, PPR, Wegener, PAN, PR, sarcoïdose</a:t>
            </a:r>
          </a:p>
        </p:txBody>
      </p:sp>
      <p:sp>
        <p:nvSpPr>
          <p:cNvPr id="29746" name="ZoneTexte 5"/>
          <p:cNvSpPr txBox="1">
            <a:spLocks noChangeArrowheads="1"/>
          </p:cNvSpPr>
          <p:nvPr/>
        </p:nvSpPr>
        <p:spPr bwMode="auto">
          <a:xfrm>
            <a:off x="2903538" y="6445250"/>
            <a:ext cx="62404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latin typeface="Calibri" pitchFamily="-65" charset="0"/>
              </a:rPr>
              <a:t>Norman DC. Fever in the elderly. Clin Infect Dis 2000;31:148-151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fr-FR" sz="3600" smtClean="0">
                <a:latin typeface="Comic Sans MS" pitchFamily="-65" charset="0"/>
                <a:ea typeface="ＭＳ Ｐゴシック" pitchFamily="-65" charset="-128"/>
              </a:rPr>
              <a:t>Principales infections pouvant être responsables de fièvre récente isolée</a:t>
            </a:r>
          </a:p>
        </p:txBody>
      </p:sp>
      <p:sp>
        <p:nvSpPr>
          <p:cNvPr id="31747" name="Espace réservé du contenu 2"/>
          <p:cNvSpPr>
            <a:spLocks noGrp="1"/>
          </p:cNvSpPr>
          <p:nvPr>
            <p:ph idx="1"/>
          </p:nvPr>
        </p:nvSpPr>
        <p:spPr>
          <a:xfrm>
            <a:off x="457200" y="1951038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z="3000" smtClean="0">
                <a:solidFill>
                  <a:schemeClr val="folHlink"/>
                </a:solidFill>
                <a:ea typeface="ＭＳ Ｐゴシック" pitchFamily="-65" charset="-128"/>
              </a:rPr>
              <a:t>Bactéries</a:t>
            </a:r>
            <a:r>
              <a:rPr lang="fr-FR" sz="3000" smtClean="0">
                <a:ea typeface="ＭＳ Ｐゴシック" pitchFamily="-65" charset="-128"/>
              </a:rPr>
              <a:t>: BGN,CGP,Anaérobies,Atypiques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600" b="1" smtClean="0">
                <a:ea typeface="ＭＳ Ｐゴシック" pitchFamily="-65" charset="-128"/>
              </a:rPr>
              <a:t>Bactériémie, endocardite infectieuse, méningites,infection sur matériel étranger, abcès profond, tuberculose</a:t>
            </a:r>
            <a:r>
              <a:rPr lang="fr-FR" sz="2600" smtClean="0">
                <a:ea typeface="ＭＳ Ｐゴシック" pitchFamily="-65" charset="-128"/>
              </a:rPr>
              <a:t>, fièvre typhoïde, brucellose, mycoplasme, chlamydia,  fièvre Q, leptospirose,</a:t>
            </a:r>
          </a:p>
          <a:p>
            <a:pPr eaLnBrk="1" hangingPunct="1">
              <a:lnSpc>
                <a:spcPct val="90000"/>
              </a:lnSpc>
            </a:pPr>
            <a:r>
              <a:rPr lang="fr-FR" sz="3000" smtClean="0">
                <a:solidFill>
                  <a:schemeClr val="folHlink"/>
                </a:solidFill>
                <a:ea typeface="ＭＳ Ｐゴシック" pitchFamily="-65" charset="-128"/>
              </a:rPr>
              <a:t>Viroses</a:t>
            </a:r>
            <a:r>
              <a:rPr lang="fr-FR" sz="3000" smtClean="0">
                <a:ea typeface="ＭＳ Ｐゴシック" pitchFamily="-65" charset="-128"/>
              </a:rPr>
              <a:t> en phase aiguë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600" b="1" smtClean="0">
                <a:ea typeface="ＭＳ Ｐゴシック" pitchFamily="-65" charset="-128"/>
              </a:rPr>
              <a:t>CMV, EBV, VIH</a:t>
            </a:r>
            <a:r>
              <a:rPr lang="fr-FR" sz="2600" smtClean="0">
                <a:ea typeface="ＭＳ Ｐゴシック" pitchFamily="-65" charset="-128"/>
              </a:rPr>
              <a:t>, hépatites A/B/C/E, arbovirose</a:t>
            </a:r>
          </a:p>
          <a:p>
            <a:pPr eaLnBrk="1" hangingPunct="1">
              <a:lnSpc>
                <a:spcPct val="90000"/>
              </a:lnSpc>
            </a:pPr>
            <a:r>
              <a:rPr lang="fr-FR" sz="3000" smtClean="0">
                <a:solidFill>
                  <a:schemeClr val="folHlink"/>
                </a:solidFill>
                <a:ea typeface="ＭＳ Ｐゴシック" pitchFamily="-65" charset="-128"/>
              </a:rPr>
              <a:t>Parasitoses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600" b="1" smtClean="0">
                <a:ea typeface="ＭＳ Ｐゴシック" pitchFamily="-65" charset="-128"/>
              </a:rPr>
              <a:t>Paludisme, toxoplasmose</a:t>
            </a:r>
            <a:r>
              <a:rPr lang="fr-FR" sz="2600" smtClean="0">
                <a:ea typeface="ＭＳ Ｐゴシック" pitchFamily="-65" charset="-128"/>
              </a:rPr>
              <a:t>, amibiase hépatique, leishmaniose viscérale, bilharziose, distomatose 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fr-FR" smtClean="0">
                <a:ea typeface="ＭＳ Ｐゴシック" pitchFamily="-65" charset="-128"/>
              </a:rPr>
              <a:t>INTRODUCTION</a:t>
            </a:r>
          </a:p>
        </p:txBody>
      </p:sp>
      <p:sp>
        <p:nvSpPr>
          <p:cNvPr id="64515" name="Rectangle 3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mtClean="0">
                <a:ea typeface="ＭＳ Ｐゴシック" pitchFamily="-65" charset="-128"/>
              </a:rPr>
              <a:t>La fièvre est définie par </a:t>
            </a:r>
            <a:r>
              <a:rPr lang="fr-FR" smtClean="0">
                <a:solidFill>
                  <a:schemeClr val="accent2"/>
                </a:solidFill>
                <a:ea typeface="ＭＳ Ｐゴシック" pitchFamily="-65" charset="-128"/>
              </a:rPr>
              <a:t>une élévation</a:t>
            </a:r>
            <a:r>
              <a:rPr lang="fr-FR" smtClean="0">
                <a:ea typeface="ＭＳ Ｐゴシック" pitchFamily="-65" charset="-128"/>
              </a:rPr>
              <a:t> de la température corporelle plus de 37/3 le matin et plus de 37/5 le soir.</a:t>
            </a:r>
          </a:p>
          <a:p>
            <a:pPr>
              <a:lnSpc>
                <a:spcPct val="90000"/>
              </a:lnSpc>
            </a:pPr>
            <a:r>
              <a:rPr lang="fr-FR" smtClean="0">
                <a:ea typeface="ＭＳ Ｐゴシック" pitchFamily="-65" charset="-128"/>
              </a:rPr>
              <a:t>Motif </a:t>
            </a:r>
            <a:r>
              <a:rPr lang="fr-FR" smtClean="0">
                <a:solidFill>
                  <a:schemeClr val="accent2"/>
                </a:solidFill>
                <a:ea typeface="ＭＳ Ｐゴシック" pitchFamily="-65" charset="-128"/>
              </a:rPr>
              <a:t>fréquent</a:t>
            </a:r>
            <a:r>
              <a:rPr lang="fr-FR" smtClean="0">
                <a:ea typeface="ＭＳ Ｐゴシック" pitchFamily="-65" charset="-128"/>
              </a:rPr>
              <a:t> de consultation.</a:t>
            </a:r>
          </a:p>
          <a:p>
            <a:pPr>
              <a:lnSpc>
                <a:spcPct val="90000"/>
              </a:lnSpc>
            </a:pPr>
            <a:r>
              <a:rPr lang="fr-FR" smtClean="0">
                <a:ea typeface="ＭＳ Ｐゴシック" pitchFamily="-65" charset="-128"/>
              </a:rPr>
              <a:t>Elle peut être </a:t>
            </a:r>
            <a:r>
              <a:rPr lang="fr-FR" smtClean="0">
                <a:solidFill>
                  <a:schemeClr val="accent2"/>
                </a:solidFill>
                <a:ea typeface="ＭＳ Ｐゴシック" pitchFamily="-65" charset="-128"/>
              </a:rPr>
              <a:t>grave</a:t>
            </a:r>
            <a:r>
              <a:rPr lang="fr-FR" smtClean="0">
                <a:ea typeface="ＭＳ Ｐゴシック" pitchFamily="-65" charset="-128"/>
              </a:rPr>
              <a:t> sur terrains particuliers(ages extrêmes, I.D,etc.).</a:t>
            </a:r>
          </a:p>
          <a:p>
            <a:pPr>
              <a:lnSpc>
                <a:spcPct val="90000"/>
              </a:lnSpc>
            </a:pPr>
            <a:r>
              <a:rPr lang="fr-FR" smtClean="0">
                <a:ea typeface="ＭＳ Ｐゴシック" pitchFamily="-65" charset="-128"/>
              </a:rPr>
              <a:t>Peut constituer donc </a:t>
            </a:r>
            <a:r>
              <a:rPr lang="fr-FR" smtClean="0">
                <a:solidFill>
                  <a:schemeClr val="accent2"/>
                </a:solidFill>
                <a:ea typeface="ＭＳ Ｐゴシック" pitchFamily="-65" charset="-128"/>
              </a:rPr>
              <a:t>une urgence diagnostique et thérapeutique.</a:t>
            </a:r>
          </a:p>
          <a:p>
            <a:pPr>
              <a:lnSpc>
                <a:spcPct val="90000"/>
              </a:lnSpc>
            </a:pPr>
            <a:r>
              <a:rPr lang="fr-FR" smtClean="0">
                <a:ea typeface="ＭＳ Ｐゴシック" pitchFamily="-65" charset="-128"/>
              </a:rPr>
              <a:t>Pour ce faire une démarche bien codifiée est entreprise selon qu’elle soit aigue ou non. </a:t>
            </a:r>
          </a:p>
          <a:p>
            <a:pPr>
              <a:lnSpc>
                <a:spcPct val="90000"/>
              </a:lnSpc>
            </a:pPr>
            <a:endParaRPr lang="fr-FR" smtClean="0">
              <a:ea typeface="ＭＳ Ｐゴシック" pitchFamily="-65" charset="-128"/>
            </a:endParaRPr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936625"/>
          </a:xfrm>
        </p:spPr>
        <p:txBody>
          <a:bodyPr>
            <a:normAutofit/>
          </a:bodyPr>
          <a:lstStyle/>
          <a:p>
            <a:pPr eaLnBrk="1" hangingPunct="1"/>
            <a:r>
              <a:rPr lang="fr-FR" sz="2800" smtClean="0">
                <a:latin typeface="Comic Sans MS" pitchFamily="-65" charset="0"/>
                <a:ea typeface="ＭＳ Ｐゴシック" pitchFamily="-65" charset="-128"/>
              </a:rPr>
              <a:t>Fièvre isolée &gt; 5j</a:t>
            </a:r>
            <a:br>
              <a:rPr lang="fr-FR" sz="2800" smtClean="0">
                <a:latin typeface="Comic Sans MS" pitchFamily="-65" charset="0"/>
                <a:ea typeface="ＭＳ Ｐゴシック" pitchFamily="-65" charset="-128"/>
              </a:rPr>
            </a:br>
            <a:r>
              <a:rPr lang="fr-FR" sz="2800" smtClean="0">
                <a:latin typeface="Comic Sans MS" pitchFamily="-65" charset="0"/>
                <a:ea typeface="ＭＳ Ｐゴシック" pitchFamily="-65" charset="-128"/>
              </a:rPr>
              <a:t>Examens complémentaires utiles en première intention</a:t>
            </a:r>
          </a:p>
        </p:txBody>
      </p:sp>
      <p:sp>
        <p:nvSpPr>
          <p:cNvPr id="32771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4371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sz="3000" smtClean="0">
                <a:solidFill>
                  <a:schemeClr val="hlink"/>
                </a:solidFill>
                <a:ea typeface="ＭＳ Ｐゴシック" pitchFamily="-65" charset="-128"/>
              </a:rPr>
              <a:t>Non spécifiques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400" smtClean="0">
                <a:solidFill>
                  <a:schemeClr val="folHlink"/>
                </a:solidFill>
                <a:ea typeface="ＭＳ Ｐゴシック" pitchFamily="-65" charset="-128"/>
              </a:rPr>
              <a:t>NFS</a:t>
            </a:r>
            <a:r>
              <a:rPr lang="fr-FR" sz="2400" smtClean="0">
                <a:ea typeface="ＭＳ Ｐゴシック" pitchFamily="-65" charset="-128"/>
              </a:rPr>
              <a:t>: syndrome mononucléosique, lymphocytose, polynucléose, lymphopénie, anémie, thrombopénie 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400" smtClean="0">
                <a:solidFill>
                  <a:schemeClr val="folHlink"/>
                </a:solidFill>
                <a:ea typeface="ＭＳ Ｐゴシック" pitchFamily="-65" charset="-128"/>
              </a:rPr>
              <a:t>Bilan hépatique</a:t>
            </a:r>
            <a:r>
              <a:rPr lang="fr-FR" sz="2400" smtClean="0">
                <a:ea typeface="ＭＳ Ｐゴシック" pitchFamily="-65" charset="-128"/>
              </a:rPr>
              <a:t>: </a:t>
            </a:r>
            <a:r>
              <a:rPr lang="fr-FR" sz="2400" smtClean="0">
                <a:latin typeface="Wingdings" pitchFamily="-65" charset="2"/>
                <a:ea typeface="ＭＳ Ｐゴシック" pitchFamily="-65" charset="-128"/>
              </a:rPr>
              <a:t></a:t>
            </a:r>
            <a:r>
              <a:rPr lang="fr-FR" sz="2400" smtClean="0">
                <a:ea typeface="ＭＳ Ｐゴシック" pitchFamily="-65" charset="-128"/>
              </a:rPr>
              <a:t> transaminases,BRB élevée,PAL ++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400" smtClean="0">
                <a:solidFill>
                  <a:schemeClr val="folHlink"/>
                </a:solidFill>
                <a:ea typeface="ＭＳ Ｐゴシック" pitchFamily="-65" charset="-128"/>
              </a:rPr>
              <a:t>CRP,VS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400" smtClean="0">
                <a:solidFill>
                  <a:schemeClr val="folHlink"/>
                </a:solidFill>
                <a:ea typeface="ＭＳ Ｐゴシック" pitchFamily="-65" charset="-128"/>
              </a:rPr>
              <a:t>Chimie des urines</a:t>
            </a:r>
            <a:r>
              <a:rPr lang="fr-FR" sz="2400" smtClean="0">
                <a:ea typeface="ＭＳ Ｐゴシック" pitchFamily="-65" charset="-128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fr-FR" sz="3000" smtClean="0">
                <a:solidFill>
                  <a:schemeClr val="hlink"/>
                </a:solidFill>
                <a:ea typeface="ＭＳ Ｐゴシック" pitchFamily="-65" charset="-128"/>
              </a:rPr>
              <a:t>Microbiologiques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400" smtClean="0">
                <a:ea typeface="ＭＳ Ｐゴシック" pitchFamily="-65" charset="-128"/>
              </a:rPr>
              <a:t>Hémocultures +++,ECBU.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400" smtClean="0">
                <a:ea typeface="ＭＳ Ｐゴシック" pitchFamily="-65" charset="-128"/>
              </a:rPr>
              <a:t>Prélèvements / portes d’entrée /sites infecté(PL, cut ,etc.) si possible. 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400" smtClean="0">
                <a:ea typeface="ＭＳ Ｐゴシック" pitchFamily="-65" charset="-128"/>
              </a:rPr>
              <a:t>Sérologies EBV, CMV, HIV, toxoplasmose (peu rentables chez le sujet âgé)</a:t>
            </a:r>
          </a:p>
          <a:p>
            <a:pPr eaLnBrk="1" hangingPunct="1">
              <a:lnSpc>
                <a:spcPct val="80000"/>
              </a:lnSpc>
            </a:pPr>
            <a:r>
              <a:rPr lang="fr-FR" sz="3000" smtClean="0">
                <a:solidFill>
                  <a:schemeClr val="hlink"/>
                </a:solidFill>
                <a:ea typeface="ＭＳ Ｐゴシック" pitchFamily="-65" charset="-128"/>
              </a:rPr>
              <a:t>Radiographie pulmonaire</a:t>
            </a:r>
          </a:p>
          <a:p>
            <a:pPr eaLnBrk="1" hangingPunct="1">
              <a:lnSpc>
                <a:spcPct val="80000"/>
              </a:lnSpc>
            </a:pPr>
            <a:r>
              <a:rPr lang="fr-FR" sz="3000" smtClean="0">
                <a:solidFill>
                  <a:schemeClr val="hlink"/>
                </a:solidFill>
                <a:ea typeface="ＭＳ Ｐゴシック" pitchFamily="-65" charset="-128"/>
              </a:rPr>
              <a:t>Échographie abdominale</a:t>
            </a:r>
            <a:r>
              <a:rPr lang="fr-FR" sz="3000" smtClean="0">
                <a:ea typeface="ＭＳ Ｐゴシック" pitchFamily="-65" charset="-128"/>
              </a:rPr>
              <a:t> (transaminases élevées, sujet âgé)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smtClean="0">
                <a:solidFill>
                  <a:schemeClr val="accent2"/>
                </a:solidFill>
                <a:latin typeface="Comic Sans MS" pitchFamily="-65" charset="0"/>
                <a:ea typeface="ＭＳ Ｐゴシック" pitchFamily="-65" charset="-128"/>
              </a:rPr>
              <a:t>Situations particulières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>
                <a:solidFill>
                  <a:schemeClr val="accent2"/>
                </a:solidFill>
                <a:latin typeface="Comic Sans MS" pitchFamily="-65" charset="0"/>
                <a:ea typeface="ＭＳ Ｐゴシック" pitchFamily="-65" charset="-128"/>
              </a:rPr>
              <a:t>Fièvre récente et sujet âgé</a:t>
            </a:r>
          </a:p>
        </p:txBody>
      </p:sp>
      <p:sp>
        <p:nvSpPr>
          <p:cNvPr id="3481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mtClean="0">
                <a:ea typeface="ＭＳ Ｐゴシック" pitchFamily="-65" charset="-128"/>
              </a:rPr>
              <a:t>Les infections broncho-pulmonaires, urinaires et les urgences intra abdominales (cholécystite, appendicite, diverticulite) peuvent réaliser des tableaux pauci symptomatiques et sont à rechercher systématiquement</a:t>
            </a:r>
          </a:p>
          <a:p>
            <a:pPr eaLnBrk="1" hangingPunct="1"/>
            <a:endParaRPr lang="fr-FR" smtClean="0">
              <a:ea typeface="ＭＳ Ｐゴシック" pitchFamily="-65" charset="-128"/>
            </a:endParaRPr>
          </a:p>
        </p:txBody>
      </p:sp>
      <p:sp>
        <p:nvSpPr>
          <p:cNvPr id="34820" name="ZoneTexte 3"/>
          <p:cNvSpPr txBox="1">
            <a:spLocks noChangeArrowheads="1"/>
          </p:cNvSpPr>
          <p:nvPr/>
        </p:nvSpPr>
        <p:spPr bwMode="auto">
          <a:xfrm>
            <a:off x="2903538" y="6445250"/>
            <a:ext cx="62404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latin typeface="Calibri" pitchFamily="-65" charset="0"/>
              </a:rPr>
              <a:t>Norman DC. Fever in the elderly. Clin Infect Dis 2000;31:148-151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r-FR" sz="3600" smtClean="0">
                <a:solidFill>
                  <a:schemeClr val="accent2"/>
                </a:solidFill>
                <a:latin typeface="Comic Sans MS" pitchFamily="-65" charset="0"/>
                <a:ea typeface="ＭＳ Ｐゴシック" pitchFamily="-65" charset="-128"/>
              </a:rPr>
              <a:t>Fièvre aiguë isolée chez la femme enceinte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fr-FR" sz="3000" smtClean="0">
                <a:ea typeface="ＭＳ Ｐゴシック" pitchFamily="-65" charset="-128"/>
              </a:rPr>
              <a:t>Trois étiologies principales à craindre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600" smtClean="0">
                <a:solidFill>
                  <a:schemeClr val="hlink"/>
                </a:solidFill>
                <a:ea typeface="ＭＳ Ｐゴシック" pitchFamily="-65" charset="-128"/>
              </a:rPr>
              <a:t>Pyélonéphrite</a:t>
            </a:r>
            <a:r>
              <a:rPr lang="fr-FR" sz="2600" smtClean="0">
                <a:ea typeface="ＭＳ Ｐゴシック" pitchFamily="-65" charset="-128"/>
              </a:rPr>
              <a:t> pauci symptomatique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600" smtClean="0">
                <a:solidFill>
                  <a:schemeClr val="hlink"/>
                </a:solidFill>
                <a:ea typeface="ＭＳ Ｐゴシック" pitchFamily="-65" charset="-128"/>
              </a:rPr>
              <a:t>Chorioamniotite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600" smtClean="0">
                <a:solidFill>
                  <a:schemeClr val="hlink"/>
                </a:solidFill>
                <a:ea typeface="ＭＳ Ｐゴシック" pitchFamily="-65" charset="-128"/>
              </a:rPr>
              <a:t>Listériose</a:t>
            </a:r>
            <a:r>
              <a:rPr lang="fr-FR" sz="2600" smtClean="0">
                <a:ea typeface="ＭＳ Ｐゴシック" pitchFamily="-65" charset="-128"/>
              </a:rPr>
              <a:t> (peut donner un tableau de syndrome pseudo grippal)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600" smtClean="0">
                <a:latin typeface="Wingdings" pitchFamily="-65" charset="2"/>
                <a:ea typeface="ＭＳ Ｐゴシック" pitchFamily="-65" charset="-128"/>
              </a:rPr>
              <a:t> </a:t>
            </a:r>
            <a:r>
              <a:rPr lang="fr-FR" sz="2600" smtClean="0">
                <a:solidFill>
                  <a:schemeClr val="hlink"/>
                </a:solidFill>
                <a:ea typeface="ＭＳ Ｐゴシック" pitchFamily="-65" charset="-128"/>
              </a:rPr>
              <a:t>NFS, CRP, chimie des urines complète/ECBU, hémocultures ± avis obstétrical</a:t>
            </a:r>
          </a:p>
          <a:p>
            <a:pPr eaLnBrk="1" hangingPunct="1">
              <a:lnSpc>
                <a:spcPct val="90000"/>
              </a:lnSpc>
            </a:pPr>
            <a:r>
              <a:rPr lang="fr-FR" sz="3000" smtClean="0">
                <a:ea typeface="ＭＳ Ｐゴシック" pitchFamily="-65" charset="-128"/>
              </a:rPr>
              <a:t>Selon profil sérologique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600" smtClean="0">
                <a:latin typeface="Wingdings" pitchFamily="-65" charset="2"/>
                <a:ea typeface="ＭＳ Ｐゴシック" pitchFamily="-65" charset="-128"/>
              </a:rPr>
              <a:t></a:t>
            </a:r>
            <a:r>
              <a:rPr lang="fr-FR" sz="2600" smtClean="0">
                <a:ea typeface="ＭＳ Ｐゴシック" pitchFamily="-65" charset="-128"/>
              </a:rPr>
              <a:t>    </a:t>
            </a:r>
            <a:r>
              <a:rPr lang="fr-FR" sz="2600" smtClean="0">
                <a:solidFill>
                  <a:schemeClr val="hlink"/>
                </a:solidFill>
                <a:ea typeface="ＭＳ Ｐゴシック" pitchFamily="-65" charset="-128"/>
              </a:rPr>
              <a:t>Sérologie rubéole, toxoplasmose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fr-FR" sz="3000" smtClean="0">
                <a:ea typeface="ＭＳ Ｐゴシック" pitchFamily="-65" charset="-128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fr-FR" sz="3000" smtClean="0">
              <a:ea typeface="ＭＳ Ｐゴシック" pitchFamily="-65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>
                <a:solidFill>
                  <a:schemeClr val="accent2"/>
                </a:solidFill>
                <a:latin typeface="Comic Sans MS" pitchFamily="-65" charset="0"/>
                <a:ea typeface="ＭＳ Ｐゴシック" pitchFamily="-65" charset="-128"/>
              </a:rPr>
              <a:t>Fièvre chez le neutropénique</a:t>
            </a:r>
            <a:endParaRPr lang="fr-FR" baseline="30000" smtClean="0">
              <a:solidFill>
                <a:schemeClr val="accent2"/>
              </a:solidFill>
              <a:latin typeface="Comic Sans MS" pitchFamily="-65" charset="0"/>
              <a:ea typeface="ＭＳ Ｐゴシック" pitchFamily="-65" charset="-128"/>
            </a:endParaRPr>
          </a:p>
        </p:txBody>
      </p:sp>
      <p:sp>
        <p:nvSpPr>
          <p:cNvPr id="3686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mtClean="0">
                <a:ea typeface="ＭＳ Ｐゴシック" pitchFamily="-65" charset="-128"/>
              </a:rPr>
              <a:t>Risque</a:t>
            </a:r>
            <a:r>
              <a:rPr lang="fr-FR" smtClean="0">
                <a:latin typeface="Wingdings" pitchFamily="-65" charset="2"/>
                <a:ea typeface="ＭＳ Ｐゴシック" pitchFamily="-65" charset="-128"/>
              </a:rPr>
              <a:t></a:t>
            </a:r>
            <a:r>
              <a:rPr lang="fr-FR" smtClean="0">
                <a:ea typeface="ＭＳ Ｐゴシック" pitchFamily="-65" charset="-128"/>
              </a:rPr>
              <a:t> quand PNN &lt; 500/mm</a:t>
            </a:r>
            <a:r>
              <a:rPr lang="fr-FR" baseline="30000" smtClean="0">
                <a:ea typeface="ＭＳ Ｐゴシック" pitchFamily="-65" charset="-128"/>
              </a:rPr>
              <a:t>3</a:t>
            </a:r>
          </a:p>
          <a:p>
            <a:pPr eaLnBrk="1" hangingPunct="1"/>
            <a:r>
              <a:rPr lang="fr-FR" smtClean="0">
                <a:ea typeface="ＭＳ Ｐゴシック" pitchFamily="-65" charset="-128"/>
              </a:rPr>
              <a:t>Urgence car risque  d’évolution fulminante vers choc septique</a:t>
            </a:r>
          </a:p>
          <a:p>
            <a:pPr eaLnBrk="1" hangingPunct="1"/>
            <a:r>
              <a:rPr lang="fr-FR" b="1" smtClean="0">
                <a:ea typeface="ＭＳ Ｐゴシック" pitchFamily="-65" charset="-128"/>
              </a:rPr>
              <a:t>40% de fièvre sans point d’appel</a:t>
            </a:r>
          </a:p>
          <a:p>
            <a:pPr eaLnBrk="1" hangingPunct="1"/>
            <a:r>
              <a:rPr lang="fr-FR" smtClean="0">
                <a:ea typeface="ＭＳ Ｐゴシック" pitchFamily="-65" charset="-128"/>
              </a:rPr>
              <a:t>30% documentation bactériologique</a:t>
            </a:r>
          </a:p>
          <a:p>
            <a:pPr eaLnBrk="1" hangingPunct="1"/>
            <a:r>
              <a:rPr lang="fr-FR" smtClean="0">
                <a:ea typeface="ＭＳ Ｐゴシック" pitchFamily="-65" charset="-128"/>
              </a:rPr>
              <a:t>30% porte d’entée retrouvée</a:t>
            </a:r>
          </a:p>
          <a:p>
            <a:pPr eaLnBrk="1" hangingPunct="1"/>
            <a:endParaRPr lang="fr-FR" baseline="30000" smtClean="0">
              <a:ea typeface="ＭＳ Ｐゴシック" pitchFamily="-65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>
                <a:solidFill>
                  <a:schemeClr val="accent2"/>
                </a:solidFill>
                <a:latin typeface="Comic Sans MS" pitchFamily="-65" charset="0"/>
                <a:ea typeface="ＭＳ Ｐゴシック" pitchFamily="-65" charset="-128"/>
              </a:rPr>
              <a:t>Fièvre chez le neutropénique</a:t>
            </a:r>
            <a:endParaRPr lang="fr-FR" baseline="30000" smtClean="0">
              <a:solidFill>
                <a:schemeClr val="accent2"/>
              </a:solidFill>
              <a:latin typeface="Comic Sans MS" pitchFamily="-65" charset="0"/>
              <a:ea typeface="ＭＳ Ｐゴシック" pitchFamily="-65" charset="-128"/>
            </a:endParaRPr>
          </a:p>
        </p:txBody>
      </p:sp>
      <p:sp>
        <p:nvSpPr>
          <p:cNvPr id="38915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sz="3000" smtClean="0">
                <a:ea typeface="ＭＳ Ｐゴシック" pitchFamily="-65" charset="-128"/>
              </a:rPr>
              <a:t>Antibiothérapie ambulatoire = neutropénie à bas risque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600" b="1" smtClean="0">
                <a:solidFill>
                  <a:schemeClr val="hlink"/>
                </a:solidFill>
                <a:ea typeface="ＭＳ Ｐゴシック" pitchFamily="-65" charset="-128"/>
              </a:rPr>
              <a:t>Courte durée prévisible</a:t>
            </a:r>
            <a:r>
              <a:rPr lang="fr-FR" sz="2600" b="1" smtClean="0">
                <a:ea typeface="ＭＳ Ｐゴシック" pitchFamily="-65" charset="-128"/>
              </a:rPr>
              <a:t> (&lt; 7 jours)</a:t>
            </a:r>
          </a:p>
          <a:p>
            <a:pPr lvl="2" eaLnBrk="1" hangingPunct="1">
              <a:lnSpc>
                <a:spcPct val="80000"/>
              </a:lnSpc>
            </a:pPr>
            <a:r>
              <a:rPr lang="fr-FR" sz="2200" smtClean="0">
                <a:ea typeface="ＭＳ Ｐゴシック" pitchFamily="-65" charset="-128"/>
              </a:rPr>
              <a:t>Chimiothérapie peu aplasiante</a:t>
            </a:r>
          </a:p>
          <a:p>
            <a:pPr lvl="2" eaLnBrk="1" hangingPunct="1">
              <a:lnSpc>
                <a:spcPct val="80000"/>
              </a:lnSpc>
            </a:pPr>
            <a:r>
              <a:rPr lang="fr-FR" sz="2200" smtClean="0">
                <a:ea typeface="ＭＳ Ｐゴシック" pitchFamily="-65" charset="-128"/>
              </a:rPr>
              <a:t>Cancer solide</a:t>
            </a:r>
          </a:p>
          <a:p>
            <a:pPr lvl="2" eaLnBrk="1" hangingPunct="1">
              <a:lnSpc>
                <a:spcPct val="80000"/>
              </a:lnSpc>
            </a:pPr>
            <a:r>
              <a:rPr lang="fr-FR" sz="2200" smtClean="0">
                <a:ea typeface="ＭＳ Ｐゴシック" pitchFamily="-65" charset="-128"/>
              </a:rPr>
              <a:t>Consolidation des leucémies aiguës</a:t>
            </a:r>
          </a:p>
          <a:p>
            <a:pPr lvl="2" eaLnBrk="1" hangingPunct="1">
              <a:lnSpc>
                <a:spcPct val="80000"/>
              </a:lnSpc>
            </a:pPr>
            <a:r>
              <a:rPr lang="fr-FR" sz="2200" smtClean="0">
                <a:ea typeface="ＭＳ Ｐゴシック" pitchFamily="-65" charset="-128"/>
              </a:rPr>
              <a:t>Lymphomes de bas grades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600" b="1" smtClean="0">
                <a:solidFill>
                  <a:schemeClr val="hlink"/>
                </a:solidFill>
                <a:ea typeface="ＭＳ Ｐゴシック" pitchFamily="-65" charset="-128"/>
              </a:rPr>
              <a:t>Absence d’antécédent de germes multi résistants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600" b="1" smtClean="0">
                <a:solidFill>
                  <a:schemeClr val="hlink"/>
                </a:solidFill>
                <a:ea typeface="ＭＳ Ｐゴシック" pitchFamily="-65" charset="-128"/>
              </a:rPr>
              <a:t>Absence de mucite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600" b="1" smtClean="0">
                <a:solidFill>
                  <a:schemeClr val="hlink"/>
                </a:solidFill>
                <a:ea typeface="ＭＳ Ｐゴシック" pitchFamily="-65" charset="-128"/>
              </a:rPr>
              <a:t>Absence de signe de gravité et de comorbidité</a:t>
            </a:r>
          </a:p>
          <a:p>
            <a:pPr eaLnBrk="1" hangingPunct="1">
              <a:lnSpc>
                <a:spcPct val="80000"/>
              </a:lnSpc>
            </a:pPr>
            <a:r>
              <a:rPr lang="fr-FR" sz="3000" smtClean="0">
                <a:ea typeface="ＭＳ Ｐゴシック" pitchFamily="-65" charset="-128"/>
              </a:rPr>
              <a:t>   </a:t>
            </a:r>
            <a:r>
              <a:rPr lang="fr-FR" sz="3000" smtClean="0">
                <a:latin typeface="Wingdings" pitchFamily="-65" charset="2"/>
                <a:ea typeface="ＭＳ Ｐゴシック" pitchFamily="-65" charset="-128"/>
              </a:rPr>
              <a:t> </a:t>
            </a:r>
            <a:r>
              <a:rPr lang="fr-FR" sz="3000" smtClean="0">
                <a:ea typeface="ＭＳ Ｐゴシック" pitchFamily="-65" charset="-128"/>
              </a:rPr>
              <a:t>Examen clinique initial, antibiothérapie et réévaluation du patient à 48h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r-FR" sz="3600" smtClean="0">
                <a:solidFill>
                  <a:schemeClr val="accent2"/>
                </a:solidFill>
                <a:latin typeface="Comic Sans MS" pitchFamily="-65" charset="0"/>
                <a:ea typeface="ＭＳ Ｐゴシック" pitchFamily="-65" charset="-128"/>
              </a:rPr>
              <a:t>Fièvre aiguë isolée </a:t>
            </a:r>
            <a:br>
              <a:rPr lang="fr-FR" sz="3600" smtClean="0">
                <a:solidFill>
                  <a:schemeClr val="accent2"/>
                </a:solidFill>
                <a:latin typeface="Comic Sans MS" pitchFamily="-65" charset="0"/>
                <a:ea typeface="ＭＳ Ｐゴシック" pitchFamily="-65" charset="-128"/>
              </a:rPr>
            </a:br>
            <a:r>
              <a:rPr lang="fr-FR" sz="3600" smtClean="0">
                <a:solidFill>
                  <a:schemeClr val="accent2"/>
                </a:solidFill>
                <a:latin typeface="Comic Sans MS" pitchFamily="-65" charset="0"/>
                <a:ea typeface="ＭＳ Ｐゴシック" pitchFamily="-65" charset="-128"/>
              </a:rPr>
              <a:t>et retour de voyage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5029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fr-FR" sz="2700" b="1" smtClean="0">
                <a:solidFill>
                  <a:schemeClr val="hlink"/>
                </a:solidFill>
                <a:ea typeface="ＭＳ Ｐゴシック" pitchFamily="-65" charset="-128"/>
              </a:rPr>
              <a:t>Eliminer un paludisme +++</a:t>
            </a:r>
            <a:r>
              <a:rPr lang="fr-FR" sz="2700" b="1" smtClean="0">
                <a:ea typeface="ＭＳ Ｐゴシック" pitchFamily="-65" charset="-128"/>
              </a:rPr>
              <a:t> </a:t>
            </a:r>
            <a:r>
              <a:rPr lang="fr-FR" sz="2700" smtClean="0">
                <a:ea typeface="ＭＳ Ｐゴシック" pitchFamily="-65" charset="-128"/>
              </a:rPr>
              <a:t>si retour de zone d’endémie palustre à </a:t>
            </a:r>
            <a:r>
              <a:rPr lang="fr-FR" sz="2700" i="1" smtClean="0">
                <a:ea typeface="ＭＳ Ｐゴシック" pitchFamily="-65" charset="-128"/>
              </a:rPr>
              <a:t>Plasmodium falciparum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400" smtClean="0">
                <a:ea typeface="ＭＳ Ｐゴシック" pitchFamily="-65" charset="-128"/>
              </a:rPr>
              <a:t>Frottis/goutte épaisse avec résultat dans les 2 heures 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400" smtClean="0">
                <a:ea typeface="ＭＳ Ｐゴシック" pitchFamily="-65" charset="-128"/>
              </a:rPr>
              <a:t>Sinon hospitaliser aux urgences</a:t>
            </a:r>
          </a:p>
          <a:p>
            <a:pPr eaLnBrk="1" hangingPunct="1">
              <a:lnSpc>
                <a:spcPct val="80000"/>
              </a:lnSpc>
            </a:pPr>
            <a:r>
              <a:rPr lang="fr-FR" sz="2700" smtClean="0">
                <a:ea typeface="ＭＳ Ｐゴシック" pitchFamily="-65" charset="-128"/>
              </a:rPr>
              <a:t>Autre causes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400" smtClean="0">
                <a:solidFill>
                  <a:schemeClr val="hlink"/>
                </a:solidFill>
                <a:ea typeface="ＭＳ Ｐゴシック" pitchFamily="-65" charset="-128"/>
              </a:rPr>
              <a:t>Viroses exotiques</a:t>
            </a:r>
          </a:p>
          <a:p>
            <a:pPr lvl="2" eaLnBrk="1" hangingPunct="1">
              <a:lnSpc>
                <a:spcPct val="80000"/>
              </a:lnSpc>
            </a:pPr>
            <a:r>
              <a:rPr lang="fr-FR" sz="2000" smtClean="0">
                <a:ea typeface="ＭＳ Ｐゴシック" pitchFamily="-65" charset="-128"/>
              </a:rPr>
              <a:t>Arboviroses: incubation &lt; 14j</a:t>
            </a:r>
          </a:p>
          <a:p>
            <a:pPr lvl="3" eaLnBrk="1" hangingPunct="1">
              <a:lnSpc>
                <a:spcPct val="80000"/>
              </a:lnSpc>
            </a:pPr>
            <a:r>
              <a:rPr lang="fr-FR" sz="1700" smtClean="0">
                <a:ea typeface="ＭＳ Ｐゴシック" pitchFamily="-65" charset="-128"/>
              </a:rPr>
              <a:t>Dengue: syndrome arthromyalgique fébrile, céphalées et exanthème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400" smtClean="0">
                <a:solidFill>
                  <a:schemeClr val="hlink"/>
                </a:solidFill>
                <a:ea typeface="ＭＳ Ｐゴシック" pitchFamily="-65" charset="-128"/>
              </a:rPr>
              <a:t>Viroses cosmopolites</a:t>
            </a:r>
          </a:p>
          <a:p>
            <a:pPr lvl="2" eaLnBrk="1" hangingPunct="1">
              <a:lnSpc>
                <a:spcPct val="80000"/>
              </a:lnSpc>
            </a:pPr>
            <a:r>
              <a:rPr lang="fr-FR" sz="2000" smtClean="0">
                <a:ea typeface="ＭＳ Ｐゴシック" pitchFamily="-65" charset="-128"/>
              </a:rPr>
              <a:t>CMV, HIV…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400" smtClean="0">
                <a:solidFill>
                  <a:schemeClr val="hlink"/>
                </a:solidFill>
                <a:ea typeface="ＭＳ Ｐゴシック" pitchFamily="-65" charset="-128"/>
              </a:rPr>
              <a:t>Rickettsioses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400" smtClean="0">
                <a:solidFill>
                  <a:schemeClr val="hlink"/>
                </a:solidFill>
                <a:ea typeface="ＭＳ Ｐゴシック" pitchFamily="-65" charset="-128"/>
              </a:rPr>
              <a:t>Leptospirose</a:t>
            </a:r>
          </a:p>
          <a:p>
            <a:pPr lvl="1" eaLnBrk="1" hangingPunct="1">
              <a:lnSpc>
                <a:spcPct val="80000"/>
              </a:lnSpc>
            </a:pPr>
            <a:r>
              <a:rPr lang="fr-FR" sz="2400" smtClean="0">
                <a:solidFill>
                  <a:schemeClr val="hlink"/>
                </a:solidFill>
                <a:ea typeface="ＭＳ Ｐゴシック" pitchFamily="-65" charset="-128"/>
              </a:rPr>
              <a:t>Eventuellement, fièvre typhoïde, amibiase hépatique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r-FR" sz="3600" smtClean="0">
                <a:solidFill>
                  <a:schemeClr val="accent2"/>
                </a:solidFill>
                <a:latin typeface="Comic Sans MS" pitchFamily="-65" charset="0"/>
                <a:ea typeface="ＭＳ Ｐゴシック" pitchFamily="-65" charset="-128"/>
              </a:rPr>
              <a:t>Fièvre aiguë isolée </a:t>
            </a:r>
            <a:br>
              <a:rPr lang="fr-FR" sz="3600" smtClean="0">
                <a:solidFill>
                  <a:schemeClr val="accent2"/>
                </a:solidFill>
                <a:latin typeface="Comic Sans MS" pitchFamily="-65" charset="0"/>
                <a:ea typeface="ＭＳ Ｐゴシック" pitchFamily="-65" charset="-128"/>
              </a:rPr>
            </a:br>
            <a:r>
              <a:rPr lang="fr-FR" sz="3600" smtClean="0">
                <a:solidFill>
                  <a:schemeClr val="accent2"/>
                </a:solidFill>
                <a:latin typeface="Comic Sans MS" pitchFamily="-65" charset="0"/>
                <a:ea typeface="ＭＳ Ｐゴシック" pitchFamily="-65" charset="-128"/>
              </a:rPr>
              <a:t>et syndrome mononucléosique</a:t>
            </a:r>
          </a:p>
        </p:txBody>
      </p:sp>
      <p:sp>
        <p:nvSpPr>
          <p:cNvPr id="4096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810000"/>
          </a:xfrm>
        </p:spPr>
        <p:txBody>
          <a:bodyPr/>
          <a:lstStyle/>
          <a:p>
            <a:pPr eaLnBrk="1" hangingPunct="1"/>
            <a:r>
              <a:rPr lang="fr-FR" smtClean="0">
                <a:ea typeface="ＭＳ Ｐゴシック" pitchFamily="-65" charset="-128"/>
              </a:rPr>
              <a:t>CMV</a:t>
            </a:r>
          </a:p>
          <a:p>
            <a:pPr eaLnBrk="1" hangingPunct="1"/>
            <a:r>
              <a:rPr lang="fr-FR" smtClean="0">
                <a:ea typeface="ＭＳ Ｐゴシック" pitchFamily="-65" charset="-128"/>
              </a:rPr>
              <a:t>VIH</a:t>
            </a:r>
          </a:p>
          <a:p>
            <a:pPr eaLnBrk="1" hangingPunct="1"/>
            <a:r>
              <a:rPr lang="fr-FR" smtClean="0">
                <a:ea typeface="ＭＳ Ｐゴシック" pitchFamily="-65" charset="-128"/>
              </a:rPr>
              <a:t>EBV</a:t>
            </a:r>
          </a:p>
          <a:p>
            <a:pPr eaLnBrk="1" hangingPunct="1"/>
            <a:r>
              <a:rPr lang="fr-FR" smtClean="0">
                <a:ea typeface="ＭＳ Ｐゴシック" pitchFamily="-65" charset="-128"/>
              </a:rPr>
              <a:t>Toxoplasmose</a:t>
            </a:r>
          </a:p>
          <a:p>
            <a:pPr eaLnBrk="1" hangingPunct="1"/>
            <a:r>
              <a:rPr lang="fr-FR" smtClean="0">
                <a:ea typeface="ＭＳ Ｐゴシック" pitchFamily="-65" charset="-128"/>
              </a:rPr>
              <a:t>Le syndrome mononucléosique apparaît souvent après 10j d’évolution de la fièvre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r-FR" sz="3600" smtClean="0">
                <a:solidFill>
                  <a:schemeClr val="accent2"/>
                </a:solidFill>
                <a:latin typeface="Comic Sans MS" pitchFamily="-65" charset="0"/>
                <a:ea typeface="ＭＳ Ｐゴシック" pitchFamily="-65" charset="-128"/>
              </a:rPr>
              <a:t>Fièvre aiguë isolée </a:t>
            </a:r>
            <a:br>
              <a:rPr lang="fr-FR" sz="3600" smtClean="0">
                <a:solidFill>
                  <a:schemeClr val="accent2"/>
                </a:solidFill>
                <a:latin typeface="Comic Sans MS" pitchFamily="-65" charset="0"/>
                <a:ea typeface="ＭＳ Ｐゴシック" pitchFamily="-65" charset="-128"/>
              </a:rPr>
            </a:br>
            <a:r>
              <a:rPr lang="fr-FR" sz="3600" smtClean="0">
                <a:solidFill>
                  <a:schemeClr val="accent2"/>
                </a:solidFill>
                <a:latin typeface="Comic Sans MS" pitchFamily="-65" charset="0"/>
                <a:ea typeface="ＭＳ Ｐゴシック" pitchFamily="-65" charset="-128"/>
              </a:rPr>
              <a:t>et cytolyse hépatique</a:t>
            </a:r>
          </a:p>
        </p:txBody>
      </p:sp>
      <p:sp>
        <p:nvSpPr>
          <p:cNvPr id="41987" name="Espace réservé du contenu 2"/>
          <p:cNvSpPr>
            <a:spLocks noGrp="1"/>
          </p:cNvSpPr>
          <p:nvPr>
            <p:ph idx="1"/>
          </p:nvPr>
        </p:nvSpPr>
        <p:spPr>
          <a:xfrm>
            <a:off x="457200" y="1951038"/>
            <a:ext cx="8229600" cy="4525962"/>
          </a:xfrm>
        </p:spPr>
        <p:txBody>
          <a:bodyPr/>
          <a:lstStyle/>
          <a:p>
            <a:pPr eaLnBrk="1" hangingPunct="1"/>
            <a:r>
              <a:rPr lang="fr-FR" smtClean="0">
                <a:ea typeface="ＭＳ Ｐゴシック" pitchFamily="-65" charset="-128"/>
              </a:rPr>
              <a:t>Angiocholite</a:t>
            </a:r>
          </a:p>
          <a:p>
            <a:pPr eaLnBrk="1" hangingPunct="1"/>
            <a:r>
              <a:rPr lang="fr-FR" smtClean="0">
                <a:ea typeface="ＭＳ Ｐゴシック" pitchFamily="-65" charset="-128"/>
              </a:rPr>
              <a:t>Hépatites virales </a:t>
            </a:r>
          </a:p>
          <a:p>
            <a:pPr eaLnBrk="1" hangingPunct="1"/>
            <a:r>
              <a:rPr lang="fr-FR" smtClean="0">
                <a:ea typeface="ＭＳ Ｐゴシック" pitchFamily="-65" charset="-128"/>
              </a:rPr>
              <a:t>CMV</a:t>
            </a:r>
          </a:p>
          <a:p>
            <a:pPr eaLnBrk="1" hangingPunct="1"/>
            <a:r>
              <a:rPr lang="fr-FR" smtClean="0">
                <a:ea typeface="ＭＳ Ｐゴシック" pitchFamily="-65" charset="-128"/>
              </a:rPr>
              <a:t>EBV</a:t>
            </a:r>
          </a:p>
          <a:p>
            <a:pPr eaLnBrk="1" hangingPunct="1"/>
            <a:r>
              <a:rPr lang="fr-FR" smtClean="0">
                <a:ea typeface="ＭＳ Ｐゴシック" pitchFamily="-65" charset="-128"/>
              </a:rPr>
              <a:t>VIH</a:t>
            </a:r>
          </a:p>
          <a:p>
            <a:pPr eaLnBrk="1" hangingPunct="1"/>
            <a:r>
              <a:rPr lang="fr-FR" smtClean="0">
                <a:ea typeface="ＭＳ Ｐゴシック" pitchFamily="-65" charset="-128"/>
              </a:rPr>
              <a:t>Fièvre Q</a:t>
            </a:r>
          </a:p>
          <a:p>
            <a:pPr eaLnBrk="1" hangingPunct="1"/>
            <a:r>
              <a:rPr lang="fr-FR" smtClean="0">
                <a:ea typeface="ＭＳ Ｐゴシック" pitchFamily="-65" charset="-128"/>
              </a:rPr>
              <a:t>Leptospirose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b="1" smtClean="0">
                <a:solidFill>
                  <a:schemeClr val="folHlink"/>
                </a:solidFill>
                <a:latin typeface="Comic Sans MS" pitchFamily="-65" charset="0"/>
                <a:ea typeface="ＭＳ Ｐゴシック" pitchFamily="-65" charset="-128"/>
              </a:rPr>
              <a:t>Pour la pratique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>
                <a:latin typeface="Comic Sans MS" pitchFamily="-65" charset="0"/>
                <a:ea typeface="ＭＳ Ｐゴシック" pitchFamily="-65" charset="-128"/>
              </a:rPr>
              <a:t>Définitions</a:t>
            </a: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838"/>
            <a:ext cx="8229600" cy="3341687"/>
          </a:xfrm>
        </p:spPr>
        <p:txBody>
          <a:bodyPr/>
          <a:lstStyle/>
          <a:p>
            <a:pPr eaLnBrk="1" hangingPunct="1"/>
            <a:r>
              <a:rPr lang="fr-FR" sz="4000" smtClean="0">
                <a:ea typeface="ＭＳ Ｐゴシック" pitchFamily="-65" charset="-128"/>
              </a:rPr>
              <a:t>Fièvres aiguës récentes &lt; 5 jours</a:t>
            </a:r>
          </a:p>
          <a:p>
            <a:pPr eaLnBrk="1" hangingPunct="1"/>
            <a:r>
              <a:rPr lang="fr-FR" sz="4000" smtClean="0">
                <a:ea typeface="ＭＳ Ｐゴシック" pitchFamily="-65" charset="-128"/>
              </a:rPr>
              <a:t>Fièvres aiguës récentes &gt; 5 jours</a:t>
            </a:r>
          </a:p>
          <a:p>
            <a:pPr eaLnBrk="1" hangingPunct="1"/>
            <a:r>
              <a:rPr lang="fr-FR" sz="2800" smtClean="0">
                <a:solidFill>
                  <a:srgbClr val="BFBFBF"/>
                </a:solidFill>
                <a:ea typeface="ＭＳ Ｐゴシック" pitchFamily="-65" charset="-128"/>
              </a:rPr>
              <a:t>Fièvres prolongées &gt; 20 jours.</a:t>
            </a:r>
          </a:p>
          <a:p>
            <a:pPr eaLnBrk="1" hangingPunct="1"/>
            <a:r>
              <a:rPr lang="fr-FR" sz="2800" smtClean="0">
                <a:solidFill>
                  <a:schemeClr val="folHlink"/>
                </a:solidFill>
                <a:ea typeface="ＭＳ Ｐゴシック" pitchFamily="-65" charset="-128"/>
              </a:rPr>
              <a:t>Éliminer les fièvres dites simulées(cycle menstruel,repas, efforts,etc.).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>
                <a:solidFill>
                  <a:schemeClr val="folHlink"/>
                </a:solidFill>
                <a:latin typeface="Comic Sans MS" pitchFamily="-65" charset="0"/>
                <a:ea typeface="ＭＳ Ｐゴシック" pitchFamily="-65" charset="-128"/>
              </a:rPr>
              <a:t>Fièvre aiguë &lt; 5j</a:t>
            </a:r>
          </a:p>
        </p:txBody>
      </p:sp>
      <p:sp>
        <p:nvSpPr>
          <p:cNvPr id="44035" name="ZoneTexte 3"/>
          <p:cNvSpPr txBox="1">
            <a:spLocks noChangeArrowheads="1"/>
          </p:cNvSpPr>
          <p:nvPr/>
        </p:nvSpPr>
        <p:spPr bwMode="auto">
          <a:xfrm>
            <a:off x="2286000" y="1417638"/>
            <a:ext cx="4224338" cy="369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latin typeface="Calibri" pitchFamily="-65" charset="0"/>
              </a:rPr>
              <a:t>interrogatoire et examen clinique exhaustif</a:t>
            </a:r>
          </a:p>
        </p:txBody>
      </p:sp>
      <p:sp>
        <p:nvSpPr>
          <p:cNvPr id="44036" name="ZoneTexte 4"/>
          <p:cNvSpPr txBox="1">
            <a:spLocks noChangeArrowheads="1"/>
          </p:cNvSpPr>
          <p:nvPr/>
        </p:nvSpPr>
        <p:spPr bwMode="auto">
          <a:xfrm>
            <a:off x="3482975" y="2362200"/>
            <a:ext cx="1851025" cy="3698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latin typeface="Calibri" pitchFamily="-65" charset="0"/>
              </a:rPr>
              <a:t>Signes de gravités</a:t>
            </a:r>
          </a:p>
        </p:txBody>
      </p:sp>
      <p:sp>
        <p:nvSpPr>
          <p:cNvPr id="44037" name="ZoneTexte 5"/>
          <p:cNvSpPr txBox="1">
            <a:spLocks noChangeArrowheads="1"/>
          </p:cNvSpPr>
          <p:nvPr/>
        </p:nvSpPr>
        <p:spPr bwMode="auto">
          <a:xfrm>
            <a:off x="3629025" y="3744913"/>
            <a:ext cx="1628775" cy="369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latin typeface="Calibri" pitchFamily="-65" charset="0"/>
              </a:rPr>
              <a:t>Terrain à risque</a:t>
            </a:r>
          </a:p>
        </p:txBody>
      </p:sp>
      <p:sp>
        <p:nvSpPr>
          <p:cNvPr id="44038" name="ZoneTexte 6"/>
          <p:cNvSpPr txBox="1">
            <a:spLocks noChangeArrowheads="1"/>
          </p:cNvSpPr>
          <p:nvPr/>
        </p:nvSpPr>
        <p:spPr bwMode="auto">
          <a:xfrm>
            <a:off x="328613" y="5181600"/>
            <a:ext cx="1347787" cy="646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latin typeface="Calibri" pitchFamily="-65" charset="0"/>
              </a:rPr>
              <a:t>Surveillance</a:t>
            </a:r>
          </a:p>
          <a:p>
            <a:r>
              <a:rPr lang="fr-FR">
                <a:latin typeface="Calibri" pitchFamily="-65" charset="0"/>
              </a:rPr>
              <a:t>Revoir à 48h</a:t>
            </a:r>
          </a:p>
        </p:txBody>
      </p:sp>
      <p:sp>
        <p:nvSpPr>
          <p:cNvPr id="44039" name="ZoneTexte 7"/>
          <p:cNvSpPr txBox="1">
            <a:spLocks noChangeArrowheads="1"/>
          </p:cNvSpPr>
          <p:nvPr/>
        </p:nvSpPr>
        <p:spPr bwMode="auto">
          <a:xfrm>
            <a:off x="2578100" y="4800600"/>
            <a:ext cx="3711575" cy="1600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-65" charset="0"/>
              </a:rPr>
              <a:t>Bilan minimum et surveillance armée</a:t>
            </a:r>
          </a:p>
          <a:p>
            <a:pPr>
              <a:buFont typeface="Arial" charset="0"/>
              <a:buChar char="•"/>
            </a:pPr>
            <a:r>
              <a:rPr lang="fr-FR" sz="1600">
                <a:latin typeface="Calibri" pitchFamily="-65" charset="0"/>
              </a:rPr>
              <a:t>NFS, CRP,VS, BH, iono, urée, créat</a:t>
            </a:r>
          </a:p>
          <a:p>
            <a:pPr>
              <a:buFont typeface="Arial" charset="0"/>
              <a:buChar char="•"/>
            </a:pPr>
            <a:r>
              <a:rPr lang="fr-FR" sz="1600">
                <a:latin typeface="Calibri" pitchFamily="-65" charset="0"/>
              </a:rPr>
              <a:t>CU/ECBU</a:t>
            </a:r>
          </a:p>
          <a:p>
            <a:pPr>
              <a:buFont typeface="Arial" charset="0"/>
              <a:buChar char="•"/>
            </a:pPr>
            <a:r>
              <a:rPr lang="fr-FR" sz="1600">
                <a:latin typeface="Calibri" pitchFamily="-65" charset="0"/>
              </a:rPr>
              <a:t>RP</a:t>
            </a:r>
          </a:p>
          <a:p>
            <a:pPr>
              <a:buFont typeface="Arial" charset="0"/>
              <a:buChar char="•"/>
            </a:pPr>
            <a:r>
              <a:rPr lang="fr-FR" sz="1600">
                <a:latin typeface="Calibri" pitchFamily="-65" charset="0"/>
              </a:rPr>
              <a:t>Hémocultures</a:t>
            </a:r>
          </a:p>
          <a:p>
            <a:r>
              <a:rPr lang="fr-FR" sz="1600">
                <a:latin typeface="Calibri" pitchFamily="-65" charset="0"/>
              </a:rPr>
              <a:t>Ou hospitalisation</a:t>
            </a:r>
          </a:p>
        </p:txBody>
      </p:sp>
      <p:sp>
        <p:nvSpPr>
          <p:cNvPr id="44040" name="ZoneTexte 8"/>
          <p:cNvSpPr txBox="1">
            <a:spLocks noChangeArrowheads="1"/>
          </p:cNvSpPr>
          <p:nvPr/>
        </p:nvSpPr>
        <p:spPr bwMode="auto">
          <a:xfrm>
            <a:off x="381000" y="2362200"/>
            <a:ext cx="1639888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latin typeface="Calibri" pitchFamily="-65" charset="0"/>
              </a:rPr>
              <a:t>Foyer évident</a:t>
            </a:r>
          </a:p>
          <a:p>
            <a:r>
              <a:rPr lang="fr-FR">
                <a:latin typeface="Calibri" pitchFamily="-65" charset="0"/>
              </a:rPr>
              <a:t>Virose évidente</a:t>
            </a:r>
          </a:p>
        </p:txBody>
      </p:sp>
      <p:sp>
        <p:nvSpPr>
          <p:cNvPr id="44041" name="ZoneTexte 11"/>
          <p:cNvSpPr txBox="1">
            <a:spLocks noChangeArrowheads="1"/>
          </p:cNvSpPr>
          <p:nvPr/>
        </p:nvSpPr>
        <p:spPr bwMode="auto">
          <a:xfrm>
            <a:off x="6019800" y="3236913"/>
            <a:ext cx="1577975" cy="369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latin typeface="Calibri" pitchFamily="-65" charset="0"/>
              </a:rPr>
              <a:t>Hospitalisation</a:t>
            </a:r>
          </a:p>
        </p:txBody>
      </p:sp>
      <p:cxnSp>
        <p:nvCxnSpPr>
          <p:cNvPr id="14" name="Connecteur droit avec flèche 13"/>
          <p:cNvCxnSpPr>
            <a:cxnSpLocks noChangeShapeType="1"/>
          </p:cNvCxnSpPr>
          <p:nvPr/>
        </p:nvCxnSpPr>
        <p:spPr bwMode="auto">
          <a:xfrm rot="5400000">
            <a:off x="3911601" y="3238500"/>
            <a:ext cx="1014412" cy="1587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6" name="Connecteur droit avec flèche 15"/>
          <p:cNvCxnSpPr>
            <a:cxnSpLocks noChangeShapeType="1"/>
            <a:stCxn id="44036" idx="3"/>
            <a:endCxn id="44041" idx="0"/>
          </p:cNvCxnSpPr>
          <p:nvPr/>
        </p:nvCxnSpPr>
        <p:spPr bwMode="auto">
          <a:xfrm>
            <a:off x="5334000" y="2546350"/>
            <a:ext cx="1474788" cy="690563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8" name="Connecteur droit avec flèche 17"/>
          <p:cNvCxnSpPr>
            <a:cxnSpLocks noChangeShapeType="1"/>
            <a:stCxn id="44035" idx="2"/>
            <a:endCxn id="44040" idx="3"/>
          </p:cNvCxnSpPr>
          <p:nvPr/>
        </p:nvCxnSpPr>
        <p:spPr bwMode="auto">
          <a:xfrm rot="5400000">
            <a:off x="2759869" y="1048544"/>
            <a:ext cx="898525" cy="2376487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0" name="Connecteur droit avec flèche 19"/>
          <p:cNvCxnSpPr>
            <a:cxnSpLocks noChangeShapeType="1"/>
            <a:stCxn id="44037" idx="2"/>
            <a:endCxn id="44038" idx="0"/>
          </p:cNvCxnSpPr>
          <p:nvPr/>
        </p:nvCxnSpPr>
        <p:spPr bwMode="auto">
          <a:xfrm rot="5400000">
            <a:off x="2189957" y="2928143"/>
            <a:ext cx="1066800" cy="3440113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2" name="Connecteur droit avec flèche 21"/>
          <p:cNvCxnSpPr>
            <a:cxnSpLocks noChangeShapeType="1"/>
            <a:endCxn id="44039" idx="0"/>
          </p:cNvCxnSpPr>
          <p:nvPr/>
        </p:nvCxnSpPr>
        <p:spPr bwMode="auto">
          <a:xfrm rot="16200000" flipH="1">
            <a:off x="4087813" y="4454525"/>
            <a:ext cx="685800" cy="635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4" name="Connecteur droit avec flèche 23"/>
          <p:cNvCxnSpPr>
            <a:cxnSpLocks noChangeShapeType="1"/>
            <a:stCxn id="44035" idx="2"/>
            <a:endCxn id="44036" idx="0"/>
          </p:cNvCxnSpPr>
          <p:nvPr/>
        </p:nvCxnSpPr>
        <p:spPr bwMode="auto">
          <a:xfrm rot="16200000" flipH="1">
            <a:off x="4115594" y="2069306"/>
            <a:ext cx="574675" cy="11113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44048" name="ZoneTexte 24"/>
          <p:cNvSpPr txBox="1">
            <a:spLocks noChangeArrowheads="1"/>
          </p:cNvSpPr>
          <p:nvPr/>
        </p:nvSpPr>
        <p:spPr bwMode="auto">
          <a:xfrm>
            <a:off x="6881813" y="5538788"/>
            <a:ext cx="1655762" cy="865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latin typeface="Calibri" pitchFamily="-65" charset="0"/>
              </a:rPr>
              <a:t>Antibiothérapie</a:t>
            </a:r>
          </a:p>
          <a:p>
            <a:pPr>
              <a:buFont typeface="Arial" charset="0"/>
              <a:buChar char="•"/>
            </a:pPr>
            <a:r>
              <a:rPr lang="fr-FR" sz="1600">
                <a:latin typeface="Calibri" pitchFamily="-65" charset="0"/>
              </a:rPr>
              <a:t>Neutropénique</a:t>
            </a:r>
          </a:p>
          <a:p>
            <a:pPr>
              <a:buFont typeface="Arial" charset="0"/>
              <a:buChar char="•"/>
            </a:pPr>
            <a:r>
              <a:rPr lang="fr-FR" sz="1600">
                <a:latin typeface="Calibri" pitchFamily="-65" charset="0"/>
              </a:rPr>
              <a:t>asplénique</a:t>
            </a:r>
          </a:p>
        </p:txBody>
      </p:sp>
      <p:cxnSp>
        <p:nvCxnSpPr>
          <p:cNvPr id="27" name="Connecteur droit avec flèche 26"/>
          <p:cNvCxnSpPr>
            <a:cxnSpLocks noChangeShapeType="1"/>
            <a:stCxn id="44037" idx="2"/>
            <a:endCxn id="44050" idx="1"/>
          </p:cNvCxnSpPr>
          <p:nvPr/>
        </p:nvCxnSpPr>
        <p:spPr bwMode="auto">
          <a:xfrm rot="16200000" flipH="1">
            <a:off x="5192713" y="3365500"/>
            <a:ext cx="554038" cy="2052637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44050" name="ZoneTexte 27"/>
          <p:cNvSpPr txBox="1">
            <a:spLocks noChangeArrowheads="1"/>
          </p:cNvSpPr>
          <p:nvPr/>
        </p:nvSpPr>
        <p:spPr bwMode="auto">
          <a:xfrm>
            <a:off x="6496050" y="4116388"/>
            <a:ext cx="2454275" cy="1106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latin typeface="Calibri" pitchFamily="-65" charset="0"/>
              </a:rPr>
              <a:t>Retour de voyage</a:t>
            </a:r>
          </a:p>
          <a:p>
            <a:pPr>
              <a:buFont typeface="Arial" charset="0"/>
              <a:buChar char="•"/>
            </a:pPr>
            <a:r>
              <a:rPr lang="fr-FR" sz="1600">
                <a:latin typeface="Calibri" pitchFamily="-65" charset="0"/>
              </a:rPr>
              <a:t>F/GE</a:t>
            </a:r>
          </a:p>
          <a:p>
            <a:pPr>
              <a:buFont typeface="Arial" charset="0"/>
              <a:buChar char="•"/>
            </a:pPr>
            <a:r>
              <a:rPr lang="fr-FR" sz="1600">
                <a:latin typeface="Calibri" pitchFamily="-65" charset="0"/>
              </a:rPr>
              <a:t>résultats dans les 2 heures </a:t>
            </a:r>
          </a:p>
          <a:p>
            <a:r>
              <a:rPr lang="fr-FR" sz="1600">
                <a:latin typeface="Calibri" pitchFamily="-65" charset="0"/>
              </a:rPr>
              <a:t>ou hospitalisation</a:t>
            </a:r>
          </a:p>
        </p:txBody>
      </p:sp>
      <p:sp>
        <p:nvSpPr>
          <p:cNvPr id="44051" name="ZoneTexte 35"/>
          <p:cNvSpPr txBox="1">
            <a:spLocks noChangeArrowheads="1"/>
          </p:cNvSpPr>
          <p:nvPr/>
        </p:nvSpPr>
        <p:spPr bwMode="auto">
          <a:xfrm>
            <a:off x="5943600" y="2525713"/>
            <a:ext cx="4810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latin typeface="Calibri" pitchFamily="-65" charset="0"/>
              </a:rPr>
              <a:t>oui</a:t>
            </a:r>
          </a:p>
        </p:txBody>
      </p:sp>
      <p:sp>
        <p:nvSpPr>
          <p:cNvPr id="44052" name="ZoneTexte 36"/>
          <p:cNvSpPr txBox="1">
            <a:spLocks noChangeArrowheads="1"/>
          </p:cNvSpPr>
          <p:nvPr/>
        </p:nvSpPr>
        <p:spPr bwMode="auto">
          <a:xfrm>
            <a:off x="2193925" y="4278313"/>
            <a:ext cx="549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latin typeface="Calibri" pitchFamily="-65" charset="0"/>
              </a:rPr>
              <a:t>non</a:t>
            </a:r>
          </a:p>
        </p:txBody>
      </p:sp>
      <p:sp>
        <p:nvSpPr>
          <p:cNvPr id="44053" name="ZoneTexte 37"/>
          <p:cNvSpPr txBox="1">
            <a:spLocks noChangeArrowheads="1"/>
          </p:cNvSpPr>
          <p:nvPr/>
        </p:nvSpPr>
        <p:spPr bwMode="auto">
          <a:xfrm>
            <a:off x="3870325" y="3011488"/>
            <a:ext cx="549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latin typeface="Calibri" pitchFamily="-65" charset="0"/>
              </a:rPr>
              <a:t>non</a:t>
            </a:r>
          </a:p>
        </p:txBody>
      </p:sp>
      <p:sp>
        <p:nvSpPr>
          <p:cNvPr id="44054" name="ZoneTexte 38"/>
          <p:cNvSpPr txBox="1">
            <a:spLocks noChangeArrowheads="1"/>
          </p:cNvSpPr>
          <p:nvPr/>
        </p:nvSpPr>
        <p:spPr bwMode="auto">
          <a:xfrm>
            <a:off x="4427538" y="4267200"/>
            <a:ext cx="4810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latin typeface="Calibri" pitchFamily="-65" charset="0"/>
              </a:rPr>
              <a:t>oui</a:t>
            </a:r>
          </a:p>
        </p:txBody>
      </p:sp>
      <p:cxnSp>
        <p:nvCxnSpPr>
          <p:cNvPr id="42" name="Connecteur droit avec flèche 41"/>
          <p:cNvCxnSpPr>
            <a:cxnSpLocks noChangeShapeType="1"/>
            <a:stCxn id="44039" idx="3"/>
            <a:endCxn id="44048" idx="1"/>
          </p:cNvCxnSpPr>
          <p:nvPr/>
        </p:nvCxnSpPr>
        <p:spPr bwMode="auto">
          <a:xfrm>
            <a:off x="6289675" y="5600700"/>
            <a:ext cx="592138" cy="371475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44056" name="ZoneTexte 44"/>
          <p:cNvSpPr txBox="1">
            <a:spLocks noChangeArrowheads="1"/>
          </p:cNvSpPr>
          <p:nvPr/>
        </p:nvSpPr>
        <p:spPr bwMode="auto">
          <a:xfrm>
            <a:off x="395288" y="3744913"/>
            <a:ext cx="1611312" cy="6461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latin typeface="Calibri" pitchFamily="-65" charset="0"/>
              </a:rPr>
              <a:t>Prise en charge </a:t>
            </a:r>
          </a:p>
          <a:p>
            <a:r>
              <a:rPr lang="fr-FR">
                <a:latin typeface="Calibri" pitchFamily="-65" charset="0"/>
              </a:rPr>
              <a:t>spécifique</a:t>
            </a:r>
          </a:p>
        </p:txBody>
      </p:sp>
      <p:cxnSp>
        <p:nvCxnSpPr>
          <p:cNvPr id="34" name="Connecteur droit avec flèche 33"/>
          <p:cNvCxnSpPr>
            <a:cxnSpLocks noChangeShapeType="1"/>
            <a:stCxn id="44040" idx="2"/>
            <a:endCxn id="44056" idx="0"/>
          </p:cNvCxnSpPr>
          <p:nvPr/>
        </p:nvCxnSpPr>
        <p:spPr bwMode="auto">
          <a:xfrm rot="16200000" flipH="1">
            <a:off x="833438" y="3376613"/>
            <a:ext cx="736600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>
                <a:solidFill>
                  <a:schemeClr val="folHlink"/>
                </a:solidFill>
                <a:latin typeface="Comic Sans MS" pitchFamily="-65" charset="0"/>
                <a:ea typeface="ＭＳ Ｐゴシック" pitchFamily="-65" charset="-128"/>
              </a:rPr>
              <a:t>Fièvre aiguë &gt; 5j</a:t>
            </a:r>
          </a:p>
        </p:txBody>
      </p:sp>
      <p:sp>
        <p:nvSpPr>
          <p:cNvPr id="45059" name="ZoneTexte 3"/>
          <p:cNvSpPr txBox="1">
            <a:spLocks noChangeArrowheads="1"/>
          </p:cNvSpPr>
          <p:nvPr/>
        </p:nvSpPr>
        <p:spPr bwMode="auto">
          <a:xfrm>
            <a:off x="2247900" y="1417638"/>
            <a:ext cx="4564063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latin typeface="Calibri" pitchFamily="-65" charset="0"/>
              </a:rPr>
              <a:t>Interrogatoire et examen clinique exhaustif</a:t>
            </a:r>
          </a:p>
          <a:p>
            <a:r>
              <a:rPr lang="fr-FR">
                <a:latin typeface="Calibri" pitchFamily="-65" charset="0"/>
              </a:rPr>
              <a:t>Sans oublier la recherche d’une organomégalie</a:t>
            </a:r>
          </a:p>
        </p:txBody>
      </p:sp>
      <p:sp>
        <p:nvSpPr>
          <p:cNvPr id="45060" name="ZoneTexte 4"/>
          <p:cNvSpPr txBox="1">
            <a:spLocks noChangeArrowheads="1"/>
          </p:cNvSpPr>
          <p:nvPr/>
        </p:nvSpPr>
        <p:spPr bwMode="auto">
          <a:xfrm>
            <a:off x="6319838" y="2895600"/>
            <a:ext cx="2406650" cy="1749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-65" charset="0"/>
              </a:rPr>
              <a:t>Signes de gravités</a:t>
            </a:r>
          </a:p>
          <a:p>
            <a:r>
              <a:rPr lang="fr-FR">
                <a:latin typeface="Calibri" pitchFamily="-65" charset="0"/>
              </a:rPr>
              <a:t>Terrain à risque</a:t>
            </a:r>
          </a:p>
          <a:p>
            <a:r>
              <a:rPr lang="fr-FR">
                <a:latin typeface="Calibri" pitchFamily="-65" charset="0"/>
              </a:rPr>
              <a:t>Voyage tropical &lt; 3mois</a:t>
            </a:r>
          </a:p>
          <a:p>
            <a:r>
              <a:rPr lang="fr-FR">
                <a:latin typeface="Wingdings" pitchFamily="-65" charset="2"/>
              </a:rPr>
              <a:t> </a:t>
            </a:r>
            <a:r>
              <a:rPr lang="fr-FR">
                <a:latin typeface="Calibri" pitchFamily="-65" charset="0"/>
              </a:rPr>
              <a:t>idem à fièvre &lt; 5</a:t>
            </a:r>
          </a:p>
          <a:p>
            <a:endParaRPr lang="fr-FR">
              <a:latin typeface="Calibri" pitchFamily="-65" charset="0"/>
            </a:endParaRPr>
          </a:p>
        </p:txBody>
      </p:sp>
      <p:sp>
        <p:nvSpPr>
          <p:cNvPr id="45061" name="ZoneTexte 7"/>
          <p:cNvSpPr txBox="1">
            <a:spLocks noChangeArrowheads="1"/>
          </p:cNvSpPr>
          <p:nvPr/>
        </p:nvSpPr>
        <p:spPr bwMode="auto">
          <a:xfrm>
            <a:off x="2535238" y="4859338"/>
            <a:ext cx="3990975" cy="18430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latin typeface="Calibri" pitchFamily="-65" charset="0"/>
              </a:rPr>
              <a:t>Bilan minimum et surveillance « armée »</a:t>
            </a:r>
          </a:p>
          <a:p>
            <a:pPr>
              <a:buFont typeface="Arial" charset="0"/>
              <a:buChar char="•"/>
            </a:pPr>
            <a:r>
              <a:rPr lang="fr-FR" sz="1600">
                <a:latin typeface="Calibri" pitchFamily="-65" charset="0"/>
              </a:rPr>
              <a:t>NFS, CRP,VS, BH, Iono, urée créat</a:t>
            </a:r>
          </a:p>
          <a:p>
            <a:pPr>
              <a:buFont typeface="Arial" charset="0"/>
              <a:buChar char="•"/>
            </a:pPr>
            <a:r>
              <a:rPr lang="fr-FR" sz="1600">
                <a:latin typeface="Calibri" pitchFamily="-65" charset="0"/>
              </a:rPr>
              <a:t>ECBU</a:t>
            </a:r>
          </a:p>
          <a:p>
            <a:pPr>
              <a:buFont typeface="Arial" charset="0"/>
              <a:buChar char="•"/>
            </a:pPr>
            <a:r>
              <a:rPr lang="fr-FR" sz="1600">
                <a:latin typeface="Calibri" pitchFamily="-65" charset="0"/>
              </a:rPr>
              <a:t>RP</a:t>
            </a:r>
          </a:p>
          <a:p>
            <a:pPr>
              <a:buFont typeface="Arial" charset="0"/>
              <a:buChar char="•"/>
            </a:pPr>
            <a:r>
              <a:rPr lang="fr-FR" sz="1600">
                <a:latin typeface="Calibri" pitchFamily="-65" charset="0"/>
              </a:rPr>
              <a:t>Hémocultures</a:t>
            </a:r>
          </a:p>
          <a:p>
            <a:pPr>
              <a:buFont typeface="Arial" charset="0"/>
              <a:buChar char="•"/>
            </a:pPr>
            <a:r>
              <a:rPr lang="fr-FR" sz="1600">
                <a:latin typeface="Calibri" pitchFamily="-65" charset="0"/>
              </a:rPr>
              <a:t>Sérologies CMV, EBV, VIH, hépatites virales</a:t>
            </a:r>
          </a:p>
          <a:p>
            <a:r>
              <a:rPr lang="fr-FR" sz="1600">
                <a:latin typeface="Calibri" pitchFamily="-65" charset="0"/>
              </a:rPr>
              <a:t> toxoplasmose, fièvre Q selon le contexte</a:t>
            </a:r>
          </a:p>
        </p:txBody>
      </p:sp>
      <p:sp>
        <p:nvSpPr>
          <p:cNvPr id="45062" name="ZoneTexte 8"/>
          <p:cNvSpPr txBox="1">
            <a:spLocks noChangeArrowheads="1"/>
          </p:cNvSpPr>
          <p:nvPr/>
        </p:nvSpPr>
        <p:spPr bwMode="auto">
          <a:xfrm>
            <a:off x="457200" y="2895600"/>
            <a:ext cx="1639888" cy="646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latin typeface="Calibri" pitchFamily="-65" charset="0"/>
              </a:rPr>
              <a:t>Foyer évident</a:t>
            </a:r>
          </a:p>
          <a:p>
            <a:r>
              <a:rPr lang="fr-FR">
                <a:latin typeface="Calibri" pitchFamily="-65" charset="0"/>
              </a:rPr>
              <a:t>Virose évidente</a:t>
            </a:r>
          </a:p>
        </p:txBody>
      </p:sp>
      <p:sp>
        <p:nvSpPr>
          <p:cNvPr id="45063" name="ZoneTexte 11"/>
          <p:cNvSpPr txBox="1">
            <a:spLocks noChangeArrowheads="1"/>
          </p:cNvSpPr>
          <p:nvPr/>
        </p:nvSpPr>
        <p:spPr bwMode="auto">
          <a:xfrm>
            <a:off x="6989763" y="5449888"/>
            <a:ext cx="1736725" cy="6461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latin typeface="Calibri" pitchFamily="-65" charset="0"/>
              </a:rPr>
              <a:t>Avis spécialisé</a:t>
            </a:r>
          </a:p>
          <a:p>
            <a:r>
              <a:rPr lang="fr-FR">
                <a:latin typeface="Calibri" pitchFamily="-65" charset="0"/>
              </a:rPr>
              <a:t>Hospitalisation ?</a:t>
            </a:r>
          </a:p>
        </p:txBody>
      </p:sp>
      <p:cxnSp>
        <p:nvCxnSpPr>
          <p:cNvPr id="18" name="Connecteur droit avec flèche 17"/>
          <p:cNvCxnSpPr>
            <a:cxnSpLocks noChangeShapeType="1"/>
            <a:stCxn id="45059" idx="2"/>
            <a:endCxn id="45062" idx="0"/>
          </p:cNvCxnSpPr>
          <p:nvPr/>
        </p:nvCxnSpPr>
        <p:spPr bwMode="auto">
          <a:xfrm flipH="1">
            <a:off x="1277938" y="2068513"/>
            <a:ext cx="3252787" cy="827087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2" name="Connecteur droit avec flèche 21"/>
          <p:cNvCxnSpPr>
            <a:cxnSpLocks noChangeShapeType="1"/>
            <a:stCxn id="45068" idx="2"/>
            <a:endCxn id="45061" idx="0"/>
          </p:cNvCxnSpPr>
          <p:nvPr/>
        </p:nvCxnSpPr>
        <p:spPr bwMode="auto">
          <a:xfrm flipH="1">
            <a:off x="4530725" y="4095750"/>
            <a:ext cx="7938" cy="76358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4" name="Connecteur droit avec flèche 23"/>
          <p:cNvCxnSpPr>
            <a:cxnSpLocks noChangeShapeType="1"/>
            <a:stCxn id="45059" idx="2"/>
            <a:endCxn id="45060" idx="0"/>
          </p:cNvCxnSpPr>
          <p:nvPr/>
        </p:nvCxnSpPr>
        <p:spPr bwMode="auto">
          <a:xfrm>
            <a:off x="4530725" y="2068513"/>
            <a:ext cx="2992438" cy="827087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1" name="Connecteur droit avec flèche 20"/>
          <p:cNvCxnSpPr>
            <a:cxnSpLocks noChangeShapeType="1"/>
            <a:stCxn id="45059" idx="2"/>
            <a:endCxn id="45068" idx="0"/>
          </p:cNvCxnSpPr>
          <p:nvPr/>
        </p:nvCxnSpPr>
        <p:spPr bwMode="auto">
          <a:xfrm>
            <a:off x="4530725" y="2068513"/>
            <a:ext cx="7938" cy="827087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45068" name="ZoneTexte 22"/>
          <p:cNvSpPr txBox="1">
            <a:spLocks noChangeArrowheads="1"/>
          </p:cNvSpPr>
          <p:nvPr/>
        </p:nvSpPr>
        <p:spPr bwMode="auto">
          <a:xfrm>
            <a:off x="3079750" y="2895600"/>
            <a:ext cx="2916238" cy="120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latin typeface="Calibri" pitchFamily="-65" charset="0"/>
              </a:rPr>
              <a:t>Pas de point d’appel clinique</a:t>
            </a:r>
          </a:p>
          <a:p>
            <a:r>
              <a:rPr lang="fr-FR">
                <a:latin typeface="Calibri" pitchFamily="-65" charset="0"/>
              </a:rPr>
              <a:t>Pas de signe de gravité</a:t>
            </a:r>
          </a:p>
          <a:p>
            <a:r>
              <a:rPr lang="fr-FR">
                <a:latin typeface="Calibri" pitchFamily="-65" charset="0"/>
              </a:rPr>
              <a:t>Terrain non à risque</a:t>
            </a:r>
          </a:p>
          <a:p>
            <a:r>
              <a:rPr lang="fr-FR">
                <a:latin typeface="Calibri" pitchFamily="-65" charset="0"/>
              </a:rPr>
              <a:t>Pas de voyage tropical récent</a:t>
            </a:r>
          </a:p>
        </p:txBody>
      </p:sp>
      <p:cxnSp>
        <p:nvCxnSpPr>
          <p:cNvPr id="34" name="Connecteur droit avec flèche 33"/>
          <p:cNvCxnSpPr>
            <a:cxnSpLocks noChangeShapeType="1"/>
            <a:endCxn id="45063" idx="1"/>
          </p:cNvCxnSpPr>
          <p:nvPr/>
        </p:nvCxnSpPr>
        <p:spPr bwMode="auto">
          <a:xfrm flipV="1">
            <a:off x="6553200" y="5772150"/>
            <a:ext cx="436563" cy="793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grpSp>
        <p:nvGrpSpPr>
          <p:cNvPr id="2" name="Grouper 15"/>
          <p:cNvGrpSpPr/>
          <p:nvPr/>
        </p:nvGrpSpPr>
        <p:grpSpPr>
          <a:xfrm>
            <a:off x="6636955" y="5265003"/>
            <a:ext cx="255336" cy="369332"/>
            <a:chOff x="6636955" y="5265003"/>
            <a:chExt cx="255336" cy="369332"/>
          </a:xfrm>
          <a:noFill/>
        </p:grpSpPr>
        <p:sp>
          <p:nvSpPr>
            <p:cNvPr id="15" name="Ellipse 14"/>
            <p:cNvSpPr/>
            <p:nvPr/>
          </p:nvSpPr>
          <p:spPr>
            <a:xfrm>
              <a:off x="6679682" y="5410200"/>
              <a:ext cx="183335" cy="144932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6636955" y="5265003"/>
              <a:ext cx="255336" cy="369332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dirty="0">
                  <a:latin typeface="+mn-lt"/>
                  <a:ea typeface="+mn-ea"/>
                </a:rPr>
                <a:t>-</a:t>
              </a:r>
            </a:p>
          </p:txBody>
        </p:sp>
      </p:grpSp>
      <p:sp>
        <p:nvSpPr>
          <p:cNvPr id="45071" name="ZoneTexte 16"/>
          <p:cNvSpPr txBox="1">
            <a:spLocks noChangeArrowheads="1"/>
          </p:cNvSpPr>
          <p:nvPr/>
        </p:nvSpPr>
        <p:spPr bwMode="auto">
          <a:xfrm>
            <a:off x="395288" y="4294188"/>
            <a:ext cx="1611312" cy="6461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latin typeface="Calibri" pitchFamily="-65" charset="0"/>
              </a:rPr>
              <a:t>Prise en charge </a:t>
            </a:r>
          </a:p>
          <a:p>
            <a:r>
              <a:rPr lang="fr-FR">
                <a:latin typeface="Calibri" pitchFamily="-65" charset="0"/>
              </a:rPr>
              <a:t>spécifique</a:t>
            </a:r>
          </a:p>
        </p:txBody>
      </p:sp>
      <p:cxnSp>
        <p:nvCxnSpPr>
          <p:cNvPr id="19" name="Connecteur droit avec flèche 18"/>
          <p:cNvCxnSpPr>
            <a:cxnSpLocks noChangeShapeType="1"/>
            <a:endCxn id="45071" idx="0"/>
          </p:cNvCxnSpPr>
          <p:nvPr/>
        </p:nvCxnSpPr>
        <p:spPr bwMode="auto">
          <a:xfrm rot="16200000" flipH="1">
            <a:off x="832644" y="3925094"/>
            <a:ext cx="738188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fr-FR" sz="4000" b="1" smtClean="0">
                <a:ea typeface="ＭＳ Ｐゴシック" pitchFamily="-65" charset="-128"/>
              </a:rPr>
              <a:t>TRAITEMENT</a:t>
            </a:r>
          </a:p>
        </p:txBody>
      </p:sp>
      <p:sp>
        <p:nvSpPr>
          <p:cNvPr id="65539" name="Rectangle 3"/>
          <p:cNvSpPr>
            <a:spLocks noGrp="1"/>
          </p:cNvSpPr>
          <p:nvPr>
            <p:ph type="body" idx="1"/>
          </p:nvPr>
        </p:nvSpPr>
        <p:spPr>
          <a:xfrm>
            <a:off x="457200" y="981075"/>
            <a:ext cx="8229600" cy="5543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mtClean="0">
                <a:solidFill>
                  <a:schemeClr val="hlink"/>
                </a:solidFill>
                <a:ea typeface="ＭＳ Ｐゴシック" pitchFamily="-65" charset="-128"/>
              </a:rPr>
              <a:t>Traitement étiologique</a:t>
            </a:r>
            <a:r>
              <a:rPr lang="fr-FR" smtClean="0">
                <a:ea typeface="ＭＳ Ｐゴシック" pitchFamily="-65" charset="-128"/>
              </a:rPr>
              <a:t>: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fr-FR" smtClean="0">
                <a:ea typeface="ＭＳ Ｐゴシック" pitchFamily="-65" charset="-128"/>
              </a:rPr>
              <a:t>      *</a:t>
            </a:r>
            <a:r>
              <a:rPr lang="fr-FR" smtClean="0">
                <a:solidFill>
                  <a:schemeClr val="folHlink"/>
                </a:solidFill>
                <a:ea typeface="ＭＳ Ｐゴシック" pitchFamily="-65" charset="-128"/>
              </a:rPr>
              <a:t>antibiotiques</a:t>
            </a:r>
            <a:r>
              <a:rPr lang="fr-FR" smtClean="0">
                <a:ea typeface="ＭＳ Ｐゴシック" pitchFamily="-65" charset="-128"/>
              </a:rPr>
              <a:t>(LCR trouble,purpuras fulminans,neutropénique,PNA,etc.)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fr-FR" smtClean="0">
                <a:ea typeface="ＭＳ Ｐゴシック" pitchFamily="-65" charset="-128"/>
              </a:rPr>
              <a:t>      *</a:t>
            </a:r>
            <a:r>
              <a:rPr lang="fr-FR" smtClean="0">
                <a:solidFill>
                  <a:schemeClr val="folHlink"/>
                </a:solidFill>
                <a:ea typeface="ＭＳ Ｐゴシック" pitchFamily="-65" charset="-128"/>
              </a:rPr>
              <a:t>portes d’entrée/localisations</a:t>
            </a:r>
            <a:r>
              <a:rPr lang="fr-FR" smtClean="0">
                <a:ea typeface="ＭＳ Ｐゴシック" pitchFamily="-65" charset="-128"/>
              </a:rPr>
              <a:t> (possible)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fr-FR" smtClean="0">
                <a:ea typeface="ＭＳ Ｐゴシック" pitchFamily="-65" charset="-128"/>
              </a:rPr>
              <a:t>      *</a:t>
            </a:r>
            <a:r>
              <a:rPr lang="fr-FR" smtClean="0">
                <a:solidFill>
                  <a:schemeClr val="folHlink"/>
                </a:solidFill>
                <a:ea typeface="ＭＳ Ｐゴシック" pitchFamily="-65" charset="-128"/>
              </a:rPr>
              <a:t>spécifique</a:t>
            </a:r>
            <a:r>
              <a:rPr lang="fr-FR" smtClean="0">
                <a:ea typeface="ＭＳ Ｐゴシック" pitchFamily="-65" charset="-128"/>
              </a:rPr>
              <a:t>(sérothérapie/ATB)</a:t>
            </a:r>
          </a:p>
          <a:p>
            <a:pPr>
              <a:lnSpc>
                <a:spcPct val="90000"/>
              </a:lnSpc>
            </a:pPr>
            <a:r>
              <a:rPr lang="fr-FR" smtClean="0">
                <a:solidFill>
                  <a:schemeClr val="hlink"/>
                </a:solidFill>
                <a:ea typeface="ＭＳ Ｐゴシック" pitchFamily="-65" charset="-128"/>
              </a:rPr>
              <a:t>Traitement symptomatique</a:t>
            </a:r>
            <a:r>
              <a:rPr lang="fr-FR" smtClean="0">
                <a:ea typeface="ＭＳ Ｐゴシック" pitchFamily="-65" charset="-128"/>
              </a:rPr>
              <a:t>: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fr-FR" smtClean="0">
                <a:ea typeface="ＭＳ Ｐゴシック" pitchFamily="-65" charset="-128"/>
              </a:rPr>
              <a:t>     + traitement </a:t>
            </a:r>
            <a:r>
              <a:rPr lang="fr-FR" smtClean="0">
                <a:solidFill>
                  <a:schemeClr val="folHlink"/>
                </a:solidFill>
                <a:ea typeface="ＭＳ Ｐゴシック" pitchFamily="-65" charset="-128"/>
              </a:rPr>
              <a:t>du choc</a:t>
            </a:r>
            <a:r>
              <a:rPr lang="fr-FR" smtClean="0">
                <a:ea typeface="ＭＳ Ｐゴシック" pitchFamily="-65" charset="-128"/>
              </a:rPr>
              <a:t> (remplissage,drogues)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fr-FR" smtClean="0">
                <a:ea typeface="ＭＳ Ｐゴシック" pitchFamily="-65" charset="-128"/>
              </a:rPr>
              <a:t>     +traitement </a:t>
            </a:r>
            <a:r>
              <a:rPr lang="fr-FR" smtClean="0">
                <a:solidFill>
                  <a:schemeClr val="folHlink"/>
                </a:solidFill>
                <a:ea typeface="ＭＳ Ｐゴシック" pitchFamily="-65" charset="-128"/>
              </a:rPr>
              <a:t>antipyrétique </a:t>
            </a:r>
            <a:r>
              <a:rPr lang="fr-FR" smtClean="0">
                <a:ea typeface="ＭＳ Ｐゴシック" pitchFamily="-65" charset="-128"/>
              </a:rPr>
              <a:t>(ages extrêmes)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fr-FR" smtClean="0">
                <a:ea typeface="ＭＳ Ｐゴシック" pitchFamily="-65" charset="-128"/>
              </a:rPr>
              <a:t>     +</a:t>
            </a:r>
            <a:r>
              <a:rPr lang="fr-FR" smtClean="0">
                <a:solidFill>
                  <a:schemeClr val="folHlink"/>
                </a:solidFill>
                <a:ea typeface="ＭＳ Ｐゴシック" pitchFamily="-65" charset="-128"/>
              </a:rPr>
              <a:t>réhydratation</a:t>
            </a:r>
            <a:r>
              <a:rPr lang="fr-FR" smtClean="0">
                <a:ea typeface="ＭＳ Ｐゴシック" pitchFamily="-65" charset="-128"/>
              </a:rPr>
              <a:t> (ages extrêmes).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fr-FR" smtClean="0">
                <a:ea typeface="ＭＳ Ｐゴシック" pitchFamily="-65" charset="-128"/>
              </a:rPr>
              <a:t>     +traitement </a:t>
            </a:r>
            <a:r>
              <a:rPr lang="fr-FR" smtClean="0">
                <a:solidFill>
                  <a:schemeClr val="folHlink"/>
                </a:solidFill>
                <a:ea typeface="ＭＳ Ｐゴシック" pitchFamily="-65" charset="-128"/>
              </a:rPr>
              <a:t>anticonvulsivant </a:t>
            </a:r>
            <a:r>
              <a:rPr lang="fr-FR" smtClean="0">
                <a:ea typeface="ＭＳ Ｐゴシック" pitchFamily="-65" charset="-128"/>
              </a:rPr>
              <a:t>(enfants)	</a:t>
            </a:r>
          </a:p>
        </p:txBody>
      </p:sp>
    </p:spTree>
  </p:cSld>
  <p:clrMapOvr>
    <a:masterClrMapping/>
  </p:clrMapOvr>
  <p:transition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/>
          <p:cNvSpPr>
            <a:spLocks noGrp="1"/>
          </p:cNvSpPr>
          <p:nvPr>
            <p:ph type="body" idx="1"/>
          </p:nvPr>
        </p:nvSpPr>
        <p:spPr>
          <a:xfrm>
            <a:off x="457200" y="2636838"/>
            <a:ext cx="8229600" cy="1152525"/>
          </a:xfrm>
          <a:noFill/>
          <a:ln/>
        </p:spPr>
        <p:txBody>
          <a:bodyPr/>
          <a:lstStyle/>
          <a:p>
            <a:pPr>
              <a:buFont typeface="Arial" charset="0"/>
              <a:buNone/>
            </a:pPr>
            <a:r>
              <a:rPr lang="fr-FR" sz="4400" smtClean="0">
                <a:solidFill>
                  <a:schemeClr val="accent2"/>
                </a:solidFill>
                <a:latin typeface="Comic Sans MS" pitchFamily="-65" charset="0"/>
                <a:ea typeface="ＭＳ Ｐゴシック" pitchFamily="-65" charset="-128"/>
              </a:rPr>
              <a:t>   Merci</a:t>
            </a:r>
            <a:r>
              <a:rPr lang="fr-FR" sz="4400" smtClean="0">
                <a:latin typeface="Comic Sans MS" pitchFamily="-65" charset="0"/>
                <a:ea typeface="ＭＳ Ｐゴシック" pitchFamily="-65" charset="-128"/>
              </a:rPr>
              <a:t> </a:t>
            </a:r>
            <a:r>
              <a:rPr lang="fr-FR" sz="4400" smtClean="0">
                <a:solidFill>
                  <a:schemeClr val="hlink"/>
                </a:solidFill>
                <a:latin typeface="Comic Sans MS" pitchFamily="-65" charset="0"/>
                <a:ea typeface="ＭＳ Ｐゴシック" pitchFamily="-65" charset="-128"/>
              </a:rPr>
              <a:t>pour</a:t>
            </a:r>
            <a:r>
              <a:rPr lang="fr-FR" sz="4400" smtClean="0">
                <a:latin typeface="Comic Sans MS" pitchFamily="-65" charset="0"/>
                <a:ea typeface="ＭＳ Ｐゴシック" pitchFamily="-65" charset="-128"/>
              </a:rPr>
              <a:t> votre </a:t>
            </a:r>
            <a:r>
              <a:rPr lang="fr-FR" sz="4400" smtClean="0">
                <a:solidFill>
                  <a:schemeClr val="folHlink"/>
                </a:solidFill>
                <a:latin typeface="Comic Sans MS" pitchFamily="-65" charset="0"/>
                <a:ea typeface="ＭＳ Ｐゴシック" pitchFamily="-65" charset="-128"/>
              </a:rPr>
              <a:t>attention</a:t>
            </a: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latin typeface="Comic Sans MS" pitchFamily="-65" charset="0"/>
                <a:ea typeface="ＭＳ Ｐゴシック" pitchFamily="-65" charset="-128"/>
              </a:rPr>
              <a:t>Définitions</a:t>
            </a:r>
          </a:p>
        </p:txBody>
      </p:sp>
      <p:pic>
        <p:nvPicPr>
          <p:cNvPr id="5" name="Espace réservé du contenu 4"/>
          <p:cNvPicPr>
            <a:picLocks noGrp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484313"/>
            <a:ext cx="8229600" cy="4486275"/>
          </a:xfrm>
          <a:noFill/>
          <a:ln/>
        </p:spPr>
      </p:pic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latin typeface="Comic Sans MS" pitchFamily="-65" charset="0"/>
                <a:ea typeface="ＭＳ Ｐゴシック" pitchFamily="-65" charset="-128"/>
              </a:rPr>
              <a:t>Définitions</a:t>
            </a:r>
          </a:p>
        </p:txBody>
      </p:sp>
      <p:pic>
        <p:nvPicPr>
          <p:cNvPr id="10" name="Espace réservé du contenu 9"/>
          <p:cNvPicPr>
            <a:picLocks noGrp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625600"/>
            <a:ext cx="8229600" cy="4475163"/>
          </a:xfrm>
          <a:noFill/>
          <a:ln/>
        </p:spPr>
      </p:pic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latin typeface="Comic Sans MS" pitchFamily="-65" charset="0"/>
                <a:ea typeface="ＭＳ Ｐゴシック" pitchFamily="-65" charset="-128"/>
              </a:rPr>
              <a:t>Définitions</a:t>
            </a:r>
          </a:p>
        </p:txBody>
      </p:sp>
      <p:pic>
        <p:nvPicPr>
          <p:cNvPr id="7" name="Espace réservé du contenu 6"/>
          <p:cNvPicPr>
            <a:picLocks noGrp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625600"/>
            <a:ext cx="8229600" cy="4475163"/>
          </a:xfrm>
          <a:noFill/>
          <a:ln/>
        </p:spPr>
      </p:pic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>
                <a:latin typeface="Comic Sans MS" pitchFamily="-65" charset="0"/>
                <a:ea typeface="ＭＳ Ｐゴシック" pitchFamily="-65" charset="-128"/>
              </a:rPr>
              <a:t>Quatre questions</a:t>
            </a:r>
          </a:p>
        </p:txBody>
      </p:sp>
      <p:sp>
        <p:nvSpPr>
          <p:cNvPr id="17411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64112"/>
          </a:xfrm>
        </p:spPr>
        <p:txBody>
          <a:bodyPr/>
          <a:lstStyle/>
          <a:p>
            <a:pPr eaLnBrk="1" hangingPunct="1"/>
            <a:r>
              <a:rPr lang="fr-FR" sz="4400" smtClean="0">
                <a:ea typeface="ＭＳ Ｐゴシック" pitchFamily="-65" charset="-128"/>
              </a:rPr>
              <a:t>Degré d’urgence ?</a:t>
            </a:r>
          </a:p>
          <a:p>
            <a:pPr eaLnBrk="1" hangingPunct="1"/>
            <a:r>
              <a:rPr lang="fr-FR" sz="4400" smtClean="0">
                <a:ea typeface="ＭＳ Ｐゴシック" pitchFamily="-65" charset="-128"/>
              </a:rPr>
              <a:t>Tolérance immédiate ou à venir ?</a:t>
            </a:r>
          </a:p>
          <a:p>
            <a:pPr eaLnBrk="1" hangingPunct="1"/>
            <a:r>
              <a:rPr lang="fr-FR" sz="4400" smtClean="0">
                <a:ea typeface="ＭＳ Ｐゴシック" pitchFamily="-65" charset="-128"/>
              </a:rPr>
              <a:t>Antibiothérapie ?</a:t>
            </a:r>
          </a:p>
          <a:p>
            <a:pPr eaLnBrk="1" hangingPunct="1"/>
            <a:r>
              <a:rPr lang="fr-FR" sz="4400" smtClean="0">
                <a:ea typeface="ＭＳ Ｐゴシック" pitchFamily="-65" charset="-128"/>
              </a:rPr>
              <a:t>Hospitalisation ?</a:t>
            </a:r>
          </a:p>
          <a:p>
            <a:pPr eaLnBrk="1" hangingPunct="1"/>
            <a:endParaRPr lang="fr-FR" sz="4400" smtClean="0">
              <a:ea typeface="ＭＳ Ｐゴシック" pitchFamily="-65" charset="-128"/>
            </a:endParaRPr>
          </a:p>
          <a:p>
            <a:pPr eaLnBrk="1" hangingPunct="1"/>
            <a:r>
              <a:rPr lang="fr-FR" sz="4400" smtClean="0">
                <a:solidFill>
                  <a:schemeClr val="hlink"/>
                </a:solidFill>
                <a:ea typeface="ＭＳ Ｐゴシック" pitchFamily="-65" charset="-128"/>
              </a:rPr>
              <a:t>Alors la démarche à suivre est:</a:t>
            </a:r>
          </a:p>
          <a:p>
            <a:pPr eaLnBrk="1" hangingPunct="1"/>
            <a:endParaRPr lang="fr-FR" sz="4400" smtClean="0">
              <a:solidFill>
                <a:schemeClr val="hlink"/>
              </a:solidFill>
              <a:ea typeface="ＭＳ Ｐゴシック" pitchFamily="-65" charset="-128"/>
            </a:endParaRPr>
          </a:p>
          <a:p>
            <a:pPr eaLnBrk="1" hangingPunct="1"/>
            <a:endParaRPr lang="fr-FR" sz="4400" smtClean="0">
              <a:ea typeface="ＭＳ Ｐゴシック" pitchFamily="-65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533400" y="2890838"/>
            <a:ext cx="8153400" cy="2062162"/>
          </a:xfrm>
          <a:prstGeom prst="rect">
            <a:avLst/>
          </a:prstGeom>
          <a:solidFill>
            <a:srgbClr val="1F49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fr-FR" sz="3200">
                <a:solidFill>
                  <a:srgbClr val="FFFFFF"/>
                </a:solidFill>
                <a:ea typeface="ＭＳ Ｐゴシック" pitchFamily="-65" charset="-128"/>
              </a:rPr>
              <a:t>L’interrogatoire et l’examen clinique complet </a:t>
            </a:r>
          </a:p>
          <a:p>
            <a:r>
              <a:rPr lang="fr-FR" sz="3200">
                <a:solidFill>
                  <a:srgbClr val="FFFFFF"/>
                </a:solidFill>
                <a:ea typeface="ＭＳ Ｐゴシック" pitchFamily="-65" charset="-128"/>
              </a:rPr>
              <a:t>sont plus rentables qu’une multitude d’examens complémentaires</a:t>
            </a:r>
          </a:p>
          <a:p>
            <a:endParaRPr lang="fr-FR" sz="3200">
              <a:solidFill>
                <a:srgbClr val="FFFFFF"/>
              </a:solidFill>
              <a:ea typeface="ＭＳ Ｐゴシック" pitchFamily="-65" charset="-128"/>
            </a:endParaRPr>
          </a:p>
        </p:txBody>
      </p:sp>
      <p:pic>
        <p:nvPicPr>
          <p:cNvPr id="18435" name="Imag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187325"/>
            <a:ext cx="1752600" cy="240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Image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381000"/>
            <a:ext cx="25400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>
                <a:latin typeface="Comic Sans MS" pitchFamily="-65" charset="0"/>
                <a:ea typeface="ＭＳ Ｐゴシック" pitchFamily="-65" charset="-128"/>
              </a:rPr>
              <a:t>Interrogatoire +++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half" idx="1"/>
          </p:nvPr>
        </p:nvGraphicFramePr>
        <p:xfrm>
          <a:off x="457200" y="1371600"/>
          <a:ext cx="4038600" cy="5389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Espace réservé du contenu 5"/>
          <p:cNvGraphicFramePr>
            <a:graphicFrameLocks noGrp="1"/>
          </p:cNvGraphicFramePr>
          <p:nvPr>
            <p:ph sz="half" idx="2"/>
          </p:nvPr>
        </p:nvGraphicFramePr>
        <p:xfrm>
          <a:off x="4648200" y="1371600"/>
          <a:ext cx="4038600" cy="5389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2560</TotalTime>
  <Words>1340</Words>
  <Application>Microsoft Office PowerPoint</Application>
  <PresentationFormat>Affichage à l'écran (4:3)</PresentationFormat>
  <Paragraphs>308</Paragraphs>
  <Slides>33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39" baseType="lpstr">
      <vt:lpstr>Arial</vt:lpstr>
      <vt:lpstr>ＭＳ Ｐゴシック</vt:lpstr>
      <vt:lpstr>Calibri</vt:lpstr>
      <vt:lpstr>Comic Sans MS</vt:lpstr>
      <vt:lpstr>Wingdings</vt:lpstr>
      <vt:lpstr>Thème Office</vt:lpstr>
      <vt:lpstr>Fièvre aiguë récente:  quelle est la conduite à tenir ?</vt:lpstr>
      <vt:lpstr>INTRODUCTION</vt:lpstr>
      <vt:lpstr>Définitions</vt:lpstr>
      <vt:lpstr>Définitions</vt:lpstr>
      <vt:lpstr>Définitions</vt:lpstr>
      <vt:lpstr>Définitions</vt:lpstr>
      <vt:lpstr>Quatre questions</vt:lpstr>
      <vt:lpstr>Diapositive 8</vt:lpstr>
      <vt:lpstr>Interrogatoire +++</vt:lpstr>
      <vt:lpstr>Examen clinique complet+++</vt:lpstr>
      <vt:lpstr>Signes de gravité</vt:lpstr>
      <vt:lpstr>Principales urgences infectieuses</vt:lpstr>
      <vt:lpstr>« Terrains » à risque</vt:lpstr>
      <vt:lpstr>En pratique Hospitalisation si</vt:lpstr>
      <vt:lpstr>Erreurs à éviter</vt:lpstr>
      <vt:lpstr>Indication d’une antibiothérapie en médecine ambulatoire</vt:lpstr>
      <vt:lpstr>Fièvre aiguë récente isolée Raisonnement selon la durée</vt:lpstr>
      <vt:lpstr>Etiologies prouvées des fièvres &gt; 5 jours sans point d’appel </vt:lpstr>
      <vt:lpstr>Principales infections pouvant être responsables de fièvre récente isolée</vt:lpstr>
      <vt:lpstr>Fièvre isolée &gt; 5j Examens complémentaires utiles en première intention</vt:lpstr>
      <vt:lpstr>Situations particulières</vt:lpstr>
      <vt:lpstr>Fièvre récente et sujet âgé</vt:lpstr>
      <vt:lpstr>Fièvre aiguë isolée chez la femme enceinte</vt:lpstr>
      <vt:lpstr>Fièvre chez le neutropénique</vt:lpstr>
      <vt:lpstr>Fièvre chez le neutropénique</vt:lpstr>
      <vt:lpstr>Fièvre aiguë isolée  et retour de voyage</vt:lpstr>
      <vt:lpstr>Fièvre aiguë isolée  et syndrome mononucléosique</vt:lpstr>
      <vt:lpstr>Fièvre aiguë isolée  et cytolyse hépatique</vt:lpstr>
      <vt:lpstr>Pour la pratique</vt:lpstr>
      <vt:lpstr>Fièvre aiguë &lt; 5j</vt:lpstr>
      <vt:lpstr>Fièvre aiguë &gt; 5j</vt:lpstr>
      <vt:lpstr>TRAITEMENT</vt:lpstr>
      <vt:lpstr>Diapositive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Fièvre aiguë récente isolée</dc:title>
  <dc:creator>olivier grossi</dc:creator>
  <cp:lastModifiedBy>Acer</cp:lastModifiedBy>
  <cp:revision>22</cp:revision>
  <dcterms:created xsi:type="dcterms:W3CDTF">2008-12-06T14:07:04Z</dcterms:created>
  <dcterms:modified xsi:type="dcterms:W3CDTF">2013-05-20T16:11:27Z</dcterms:modified>
</cp:coreProperties>
</file>