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57" r:id="rId3"/>
    <p:sldId id="283" r:id="rId4"/>
    <p:sldId id="284" r:id="rId5"/>
    <p:sldId id="258" r:id="rId6"/>
    <p:sldId id="280" r:id="rId7"/>
    <p:sldId id="286" r:id="rId8"/>
    <p:sldId id="288" r:id="rId9"/>
    <p:sldId id="290" r:id="rId10"/>
    <p:sldId id="262" r:id="rId11"/>
    <p:sldId id="263" r:id="rId12"/>
    <p:sldId id="274" r:id="rId13"/>
    <p:sldId id="276" r:id="rId14"/>
    <p:sldId id="277" r:id="rId15"/>
    <p:sldId id="264" r:id="rId16"/>
    <p:sldId id="265" r:id="rId17"/>
    <p:sldId id="268" r:id="rId18"/>
    <p:sldId id="269" r:id="rId19"/>
    <p:sldId id="270" r:id="rId20"/>
    <p:sldId id="272" r:id="rId21"/>
    <p:sldId id="27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55C1BF-DEB0-430E-B398-7F7DCF8DCB1D}" type="datetimeFigureOut">
              <a:rPr lang="fr-FR" smtClean="0"/>
              <a:pPr/>
              <a:t>28/09/2020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61D663-8219-4C33-AE53-FE8F1D0B534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I C</a:t>
            </a:r>
          </a:p>
          <a:p>
            <a:r>
              <a:rPr lang="fr-FR" sz="1200" kern="1200" baseline="0" dirty="0" smtClean="0">
                <a:solidFill>
                  <a:schemeClr val="tx1"/>
                </a:solidFill>
                <a:latin typeface="+mn-lt"/>
                <a:ea typeface="+mn-ea"/>
                <a:cs typeface="+mn-cs"/>
              </a:rPr>
              <a:t>Les états septiques sont caractérisés par l’hétérogénéité des terrains, des pathogènes responsables, des variations physiopathologiques, des présentations cliniques, du degré d’évolution lors de la prise en charge et des réponses aux thérapeutiques mises en </a:t>
            </a:r>
            <a:r>
              <a:rPr lang="fr-FR" sz="1200" kern="1200" baseline="0" dirty="0" err="1" smtClean="0">
                <a:solidFill>
                  <a:schemeClr val="tx1"/>
                </a:solidFill>
                <a:latin typeface="+mn-lt"/>
                <a:ea typeface="+mn-ea"/>
                <a:cs typeface="+mn-cs"/>
              </a:rPr>
              <a:t>oeuvre</a:t>
            </a:r>
            <a:r>
              <a:rPr lang="fr-FR" sz="1200" kern="1200" baseline="0" dirty="0" smtClean="0">
                <a:solidFill>
                  <a:schemeClr val="tx1"/>
                </a:solidFill>
                <a:latin typeface="+mn-lt"/>
                <a:ea typeface="+mn-ea"/>
                <a:cs typeface="+mn-cs"/>
              </a:rPr>
              <a:t>. Cette extrême hétérogénéité rend nécessaire l’utilisation de définitions pour le continuum allant du syndrome de réaction inflammatoire systémique (SRIS) jusqu’au choc septique malgré leur caractère arbitraire et réducteur </a:t>
            </a:r>
            <a:endParaRPr lang="fr-FR" dirty="0"/>
          </a:p>
        </p:txBody>
      </p:sp>
      <p:sp>
        <p:nvSpPr>
          <p:cNvPr id="4" name="Espace réservé du numéro de diapositive 3"/>
          <p:cNvSpPr>
            <a:spLocks noGrp="1"/>
          </p:cNvSpPr>
          <p:nvPr>
            <p:ph type="sldNum" sz="quarter" idx="10"/>
          </p:nvPr>
        </p:nvSpPr>
        <p:spPr/>
        <p:txBody>
          <a:bodyPr/>
          <a:lstStyle/>
          <a:p>
            <a:fld id="{02349BED-280B-4E70-BB6B-3B330670DADB}"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BC08CB40-734F-493A-84D9-8F441E9DADB7}" type="datetimeFigureOut">
              <a:rPr lang="fr-FR" smtClean="0"/>
              <a:pPr/>
              <a:t>28/09/2020</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ED27CAA5-65D1-4A47-ADE9-66905524C62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C08CB40-734F-493A-84D9-8F441E9DADB7}" type="datetimeFigureOut">
              <a:rPr lang="fr-FR" smtClean="0"/>
              <a:pPr/>
              <a:t>28/09/2020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D27CAA5-65D1-4A47-ADE9-66905524C62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C08CB40-734F-493A-84D9-8F441E9DADB7}" type="datetimeFigureOut">
              <a:rPr lang="fr-FR" smtClean="0"/>
              <a:pPr/>
              <a:t>28/09/2020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D27CAA5-65D1-4A47-ADE9-66905524C62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C08CB40-734F-493A-84D9-8F441E9DADB7}" type="datetimeFigureOut">
              <a:rPr lang="fr-FR" smtClean="0"/>
              <a:pPr/>
              <a:t>28/09/2020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D27CAA5-65D1-4A47-ADE9-66905524C620}"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BC08CB40-734F-493A-84D9-8F441E9DADB7}" type="datetimeFigureOut">
              <a:rPr lang="fr-FR" smtClean="0"/>
              <a:pPr/>
              <a:t>28/09/2020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D27CAA5-65D1-4A47-ADE9-66905524C620}"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C08CB40-734F-493A-84D9-8F441E9DADB7}" type="datetimeFigureOut">
              <a:rPr lang="fr-FR" smtClean="0"/>
              <a:pPr/>
              <a:t>28/09/2020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ED27CAA5-65D1-4A47-ADE9-66905524C620}"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C08CB40-734F-493A-84D9-8F441E9DADB7}" type="datetimeFigureOut">
              <a:rPr lang="fr-FR" smtClean="0"/>
              <a:pPr/>
              <a:t>28/09/2020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ED27CAA5-65D1-4A47-ADE9-66905524C62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BC08CB40-734F-493A-84D9-8F441E9DADB7}" type="datetimeFigureOut">
              <a:rPr lang="fr-FR" smtClean="0"/>
              <a:pPr/>
              <a:t>28/09/2020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ED27CAA5-65D1-4A47-ADE9-66905524C620}"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BC08CB40-734F-493A-84D9-8F441E9DADB7}" type="datetimeFigureOut">
              <a:rPr lang="fr-FR" smtClean="0"/>
              <a:pPr/>
              <a:t>28/09/2020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ED27CAA5-65D1-4A47-ADE9-66905524C62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BC08CB40-734F-493A-84D9-8F441E9DADB7}" type="datetimeFigureOut">
              <a:rPr lang="fr-FR" smtClean="0"/>
              <a:pPr/>
              <a:t>28/09/2020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ED27CAA5-65D1-4A47-ADE9-66905524C62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BC08CB40-734F-493A-84D9-8F441E9DADB7}" type="datetimeFigureOut">
              <a:rPr lang="fr-FR" smtClean="0"/>
              <a:pPr/>
              <a:t>28/09/2020</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ED27CAA5-65D1-4A47-ADE9-66905524C620}"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08CB40-734F-493A-84D9-8F441E9DADB7}" type="datetimeFigureOut">
              <a:rPr lang="fr-FR" smtClean="0"/>
              <a:pPr/>
              <a:t>28/09/2020</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D27CAA5-65D1-4A47-ADE9-66905524C62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Conduite à tenir devant une fièvre aigue récente </a:t>
            </a:r>
            <a:endParaRPr lang="fr-FR" dirty="0"/>
          </a:p>
        </p:txBody>
      </p:sp>
      <p:sp>
        <p:nvSpPr>
          <p:cNvPr id="3" name="Sous-titre 2"/>
          <p:cNvSpPr>
            <a:spLocks noGrp="1"/>
          </p:cNvSpPr>
          <p:nvPr>
            <p:ph type="subTitle" idx="1"/>
          </p:nvPr>
        </p:nvSpPr>
        <p:spPr>
          <a:xfrm>
            <a:off x="1371600" y="3929066"/>
            <a:ext cx="7772400" cy="1199704"/>
          </a:xfrm>
        </p:spPr>
        <p:txBody>
          <a:bodyPr>
            <a:normAutofit fontScale="40000" lnSpcReduction="20000"/>
          </a:bodyPr>
          <a:lstStyle/>
          <a:p>
            <a:endParaRPr lang="fr-FR" dirty="0" smtClean="0"/>
          </a:p>
          <a:p>
            <a:endParaRPr lang="fr-FR" dirty="0"/>
          </a:p>
          <a:p>
            <a:r>
              <a:rPr lang="fr-FR" sz="3800" dirty="0" smtClean="0">
                <a:solidFill>
                  <a:schemeClr val="tx1"/>
                </a:solidFill>
              </a:rPr>
              <a:t>      Dr  </a:t>
            </a:r>
            <a:r>
              <a:rPr lang="fr-FR" sz="3800" dirty="0" smtClean="0">
                <a:solidFill>
                  <a:schemeClr val="tx1"/>
                </a:solidFill>
              </a:rPr>
              <a:t>Charaoui </a:t>
            </a:r>
            <a:r>
              <a:rPr lang="fr-FR" sz="3800" dirty="0" err="1" smtClean="0">
                <a:solidFill>
                  <a:schemeClr val="tx1"/>
                </a:solidFill>
              </a:rPr>
              <a:t>Khalida</a:t>
            </a:r>
            <a:endParaRPr lang="fr-FR" sz="3800" dirty="0" smtClean="0">
              <a:solidFill>
                <a:schemeClr val="tx1"/>
              </a:solidFill>
            </a:endParaRPr>
          </a:p>
          <a:p>
            <a:r>
              <a:rPr lang="fr-FR" sz="3800" dirty="0" smtClean="0">
                <a:solidFill>
                  <a:schemeClr val="tx1"/>
                </a:solidFill>
              </a:rPr>
              <a:t>Maitre de conférence B</a:t>
            </a:r>
          </a:p>
          <a:p>
            <a:r>
              <a:rPr lang="fr-FR" sz="3800" dirty="0" smtClean="0">
                <a:solidFill>
                  <a:schemeClr val="tx1"/>
                </a:solidFill>
              </a:rPr>
              <a:t>Faculté de médecine, université Constantine </a:t>
            </a:r>
            <a:r>
              <a:rPr lang="fr-FR" sz="3800" dirty="0" smtClean="0"/>
              <a:t>3 </a:t>
            </a:r>
            <a:endParaRPr lang="fr-FR" sz="3800" dirty="0" smtClean="0"/>
          </a:p>
        </p:txBody>
      </p:sp>
      <p:sp>
        <p:nvSpPr>
          <p:cNvPr id="4" name="ZoneTexte 3"/>
          <p:cNvSpPr txBox="1"/>
          <p:nvPr/>
        </p:nvSpPr>
        <p:spPr>
          <a:xfrm>
            <a:off x="3286116" y="0"/>
            <a:ext cx="2610010" cy="646331"/>
          </a:xfrm>
          <a:prstGeom prst="rect">
            <a:avLst/>
          </a:prstGeom>
          <a:noFill/>
        </p:spPr>
        <p:txBody>
          <a:bodyPr wrap="none" rtlCol="0">
            <a:spAutoFit/>
          </a:bodyPr>
          <a:lstStyle/>
          <a:p>
            <a:r>
              <a:rPr lang="fr-FR" dirty="0" smtClean="0"/>
              <a:t>4</a:t>
            </a:r>
            <a:r>
              <a:rPr lang="fr-FR" baseline="30000" dirty="0" smtClean="0"/>
              <a:t>ème</a:t>
            </a:r>
            <a:r>
              <a:rPr lang="fr-FR" dirty="0" smtClean="0"/>
              <a:t> année médecine </a:t>
            </a:r>
          </a:p>
          <a:p>
            <a:r>
              <a:rPr lang="fr-FR" dirty="0" smtClean="0"/>
              <a:t>     29 /09/2020</a:t>
            </a:r>
            <a:endParaRPr lang="fr-FR" dirty="0"/>
          </a:p>
        </p:txBody>
      </p:sp>
    </p:spTree>
    <p:extLst>
      <p:ext uri="{BB962C8B-B14F-4D97-AF65-F5344CB8AC3E}">
        <p14:creationId xmlns="" xmlns:p14="http://schemas.microsoft.com/office/powerpoint/2010/main" val="1535960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buNone/>
            </a:pPr>
            <a:r>
              <a:rPr lang="fr-FR" dirty="0" smtClean="0"/>
              <a:t>         </a:t>
            </a:r>
          </a:p>
          <a:p>
            <a:pPr marL="0" indent="0">
              <a:buNone/>
            </a:pPr>
            <a:r>
              <a:rPr lang="fr-FR" b="1" dirty="0" smtClean="0"/>
              <a:t>              </a:t>
            </a:r>
            <a:r>
              <a:rPr lang="fr-FR" sz="4400" b="1" dirty="0" smtClean="0"/>
              <a:t>Que doit on faire </a:t>
            </a:r>
            <a:r>
              <a:rPr lang="fr-FR" sz="4400" b="1" dirty="0" smtClean="0"/>
              <a:t>devant un </a:t>
            </a:r>
            <a:r>
              <a:rPr lang="fr-FR" sz="4400" b="1" dirty="0" smtClean="0"/>
              <a:t>patient fébrile </a:t>
            </a:r>
            <a:r>
              <a:rPr lang="fr-FR" sz="4400" b="1" dirty="0" smtClean="0"/>
              <a:t>?</a:t>
            </a:r>
          </a:p>
          <a:p>
            <a:pPr marL="0" indent="0">
              <a:buNone/>
            </a:pPr>
            <a:endParaRPr lang="fr-FR" sz="4400" b="1" dirty="0" smtClean="0"/>
          </a:p>
          <a:p>
            <a:pPr marL="0" indent="0">
              <a:buNone/>
            </a:pPr>
            <a:r>
              <a:rPr lang="fr-FR" sz="4400" b="1" dirty="0" smtClean="0"/>
              <a:t>« Toute fièvre aigue est une urgence jusqu’ à preuve du contraire » </a:t>
            </a:r>
            <a:endParaRPr lang="fr-FR" sz="4400" b="1" dirty="0"/>
          </a:p>
        </p:txBody>
      </p:sp>
      <p:sp>
        <p:nvSpPr>
          <p:cNvPr id="2" name="Titre 1"/>
          <p:cNvSpPr>
            <a:spLocks noGrp="1"/>
          </p:cNvSpPr>
          <p:nvPr>
            <p:ph type="title"/>
          </p:nvPr>
        </p:nvSpPr>
        <p:spPr/>
        <p:txBody>
          <a:bodyPr/>
          <a:lstStyle/>
          <a:p>
            <a:r>
              <a:rPr lang="fr-FR" dirty="0" smtClean="0"/>
              <a:t>Conduite à tenir</a:t>
            </a:r>
            <a:endParaRPr lang="fr-FR" dirty="0"/>
          </a:p>
        </p:txBody>
      </p:sp>
    </p:spTree>
    <p:extLst>
      <p:ext uri="{BB962C8B-B14F-4D97-AF65-F5344CB8AC3E}">
        <p14:creationId xmlns="" xmlns:p14="http://schemas.microsoft.com/office/powerpoint/2010/main" val="1701334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571612"/>
            <a:ext cx="3247770" cy="4871183"/>
          </a:xfrm>
        </p:spPr>
        <p:txBody>
          <a:bodyPr>
            <a:normAutofit fontScale="85000" lnSpcReduction="20000"/>
          </a:bodyPr>
          <a:lstStyle/>
          <a:p>
            <a:pPr marL="0" indent="0">
              <a:buNone/>
            </a:pPr>
            <a:r>
              <a:rPr lang="fr-FR" b="1" dirty="0" smtClean="0"/>
              <a:t> </a:t>
            </a:r>
          </a:p>
          <a:p>
            <a:pPr marL="0" indent="0">
              <a:buNone/>
            </a:pPr>
            <a:r>
              <a:rPr lang="fr-FR" sz="2600" b="1" dirty="0" smtClean="0">
                <a:latin typeface="Arial" pitchFamily="34" charset="0"/>
                <a:cs typeface="Arial" pitchFamily="34" charset="0"/>
              </a:rPr>
              <a:t>Rechercher </a:t>
            </a:r>
            <a:r>
              <a:rPr lang="fr-FR" sz="2600" b="1" dirty="0" smtClean="0">
                <a:latin typeface="Arial" pitchFamily="34" charset="0"/>
                <a:cs typeface="Arial" pitchFamily="34" charset="0"/>
              </a:rPr>
              <a:t>les signes de </a:t>
            </a:r>
            <a:r>
              <a:rPr lang="fr-FR" sz="2600" b="1" dirty="0" smtClean="0">
                <a:latin typeface="Arial" pitchFamily="34" charset="0"/>
                <a:cs typeface="Arial" pitchFamily="34" charset="0"/>
              </a:rPr>
              <a:t>gravité +++</a:t>
            </a:r>
            <a:endParaRPr lang="fr-FR" sz="2600" b="1" dirty="0" smtClean="0">
              <a:latin typeface="Arial" pitchFamily="34" charset="0"/>
              <a:cs typeface="Arial" pitchFamily="34" charset="0"/>
            </a:endParaRPr>
          </a:p>
          <a:p>
            <a:pPr marL="0" indent="0">
              <a:buNone/>
            </a:pPr>
            <a:r>
              <a:rPr lang="fr-FR" sz="2600" dirty="0">
                <a:latin typeface="Arial" pitchFamily="34" charset="0"/>
                <a:cs typeface="Arial" pitchFamily="34" charset="0"/>
              </a:rPr>
              <a:t> </a:t>
            </a:r>
            <a:r>
              <a:rPr lang="fr-FR" sz="2600" dirty="0" smtClean="0">
                <a:latin typeface="Arial" pitchFamily="34" charset="0"/>
                <a:cs typeface="Arial" pitchFamily="34" charset="0"/>
              </a:rPr>
              <a:t>                 </a:t>
            </a:r>
            <a:r>
              <a:rPr lang="fr-FR" sz="2600" dirty="0" smtClean="0">
                <a:latin typeface="Arial" pitchFamily="34" charset="0"/>
                <a:cs typeface="Arial" pitchFamily="34" charset="0"/>
              </a:rPr>
              <a:t>                                  </a:t>
            </a:r>
            <a:r>
              <a:rPr lang="fr-FR" sz="2600" dirty="0" smtClean="0">
                <a:latin typeface="Arial" pitchFamily="34" charset="0"/>
                <a:cs typeface="Arial" pitchFamily="34" charset="0"/>
              </a:rPr>
              <a:t>T</a:t>
            </a:r>
            <a:r>
              <a:rPr lang="fr-FR" sz="2600" dirty="0" smtClean="0">
                <a:latin typeface="Arial" pitchFamily="34" charset="0"/>
                <a:cs typeface="Arial" pitchFamily="34" charset="0"/>
              </a:rPr>
              <a:t>roubles </a:t>
            </a:r>
            <a:r>
              <a:rPr lang="fr-FR" sz="2600" dirty="0" smtClean="0">
                <a:latin typeface="Arial" pitchFamily="34" charset="0"/>
                <a:cs typeface="Arial" pitchFamily="34" charset="0"/>
              </a:rPr>
              <a:t>de la conscience</a:t>
            </a:r>
          </a:p>
          <a:p>
            <a:pPr marL="0" indent="0">
              <a:buNone/>
            </a:pPr>
            <a:r>
              <a:rPr lang="fr-FR" sz="2600" dirty="0" smtClean="0">
                <a:latin typeface="Arial" pitchFamily="34" charset="0"/>
                <a:cs typeface="Arial" pitchFamily="34" charset="0"/>
              </a:rPr>
              <a:t>TA </a:t>
            </a:r>
            <a:r>
              <a:rPr lang="fr-FR" sz="2600" dirty="0" smtClean="0">
                <a:latin typeface="Arial" pitchFamily="34" charset="0"/>
                <a:cs typeface="Arial" pitchFamily="34" charset="0"/>
              </a:rPr>
              <a:t>&lt; 90 mmHg</a:t>
            </a:r>
          </a:p>
          <a:p>
            <a:pPr marL="0" indent="0">
              <a:buNone/>
            </a:pPr>
            <a:r>
              <a:rPr lang="fr-FR" sz="2600" dirty="0" smtClean="0">
                <a:latin typeface="Arial" pitchFamily="34" charset="0"/>
                <a:cs typeface="Arial" pitchFamily="34" charset="0"/>
              </a:rPr>
              <a:t>FC </a:t>
            </a:r>
            <a:r>
              <a:rPr lang="fr-FR" sz="2600" dirty="0" smtClean="0">
                <a:latin typeface="Arial" pitchFamily="34" charset="0"/>
                <a:cs typeface="Arial" pitchFamily="34" charset="0"/>
              </a:rPr>
              <a:t>&gt; 120 </a:t>
            </a:r>
            <a:r>
              <a:rPr lang="fr-FR" sz="2600" dirty="0" smtClean="0">
                <a:latin typeface="Arial" pitchFamily="34" charset="0"/>
                <a:cs typeface="Arial" pitchFamily="34" charset="0"/>
              </a:rPr>
              <a:t>BPM</a:t>
            </a:r>
            <a:r>
              <a:rPr lang="fr-FR" sz="2600" dirty="0" smtClean="0">
                <a:latin typeface="Arial" pitchFamily="34" charset="0"/>
                <a:cs typeface="Arial" pitchFamily="34" charset="0"/>
              </a:rPr>
              <a:t>/min</a:t>
            </a:r>
            <a:endParaRPr lang="fr-FR" sz="2600" dirty="0" smtClean="0">
              <a:latin typeface="Arial" pitchFamily="34" charset="0"/>
              <a:cs typeface="Arial" pitchFamily="34" charset="0"/>
            </a:endParaRPr>
          </a:p>
          <a:p>
            <a:pPr marL="0" indent="0">
              <a:buNone/>
            </a:pPr>
            <a:r>
              <a:rPr lang="fr-FR" sz="2600" dirty="0" smtClean="0">
                <a:latin typeface="Arial" pitchFamily="34" charset="0"/>
                <a:cs typeface="Arial" pitchFamily="34" charset="0"/>
              </a:rPr>
              <a:t>FR &gt; </a:t>
            </a:r>
            <a:r>
              <a:rPr lang="fr-FR" sz="2600" dirty="0" smtClean="0">
                <a:latin typeface="Arial" pitchFamily="34" charset="0"/>
                <a:cs typeface="Arial" pitchFamily="34" charset="0"/>
              </a:rPr>
              <a:t>24 /min</a:t>
            </a:r>
          </a:p>
          <a:p>
            <a:pPr marL="0" indent="0">
              <a:buNone/>
            </a:pPr>
            <a:r>
              <a:rPr lang="fr-FR" sz="2600" dirty="0" smtClean="0">
                <a:latin typeface="Arial" pitchFamily="34" charset="0"/>
                <a:cs typeface="Arial" pitchFamily="34" charset="0"/>
              </a:rPr>
              <a:t>Déshydratation</a:t>
            </a:r>
            <a:endParaRPr lang="fr-FR" sz="2600" dirty="0" smtClean="0">
              <a:latin typeface="Arial" pitchFamily="34" charset="0"/>
              <a:cs typeface="Arial" pitchFamily="34" charset="0"/>
            </a:endParaRPr>
          </a:p>
          <a:p>
            <a:pPr marL="0" indent="0">
              <a:buNone/>
            </a:pPr>
            <a:r>
              <a:rPr lang="fr-FR" sz="2600" dirty="0" err="1" smtClean="0">
                <a:latin typeface="Arial" pitchFamily="34" charset="0"/>
                <a:cs typeface="Arial" pitchFamily="34" charset="0"/>
              </a:rPr>
              <a:t>O</a:t>
            </a:r>
            <a:r>
              <a:rPr lang="fr-FR" sz="2600" dirty="0" err="1" smtClean="0">
                <a:latin typeface="Arial" pitchFamily="34" charset="0"/>
                <a:cs typeface="Arial" pitchFamily="34" charset="0"/>
              </a:rPr>
              <a:t>ligo</a:t>
            </a:r>
            <a:r>
              <a:rPr lang="fr-FR" sz="2600" dirty="0" smtClean="0">
                <a:latin typeface="Arial" pitchFamily="34" charset="0"/>
                <a:cs typeface="Arial" pitchFamily="34" charset="0"/>
              </a:rPr>
              <a:t>-anurie                                                                                                </a:t>
            </a:r>
          </a:p>
          <a:p>
            <a:pPr marL="0" indent="0">
              <a:buNone/>
            </a:pPr>
            <a:r>
              <a:rPr lang="fr-FR" sz="2600" dirty="0" smtClean="0">
                <a:latin typeface="Arial" pitchFamily="34" charset="0"/>
                <a:cs typeface="Arial" pitchFamily="34" charset="0"/>
              </a:rPr>
              <a:t>                                                                              </a:t>
            </a:r>
            <a:endParaRPr lang="fr-FR" sz="2600" dirty="0" smtClean="0">
              <a:latin typeface="Arial" pitchFamily="34" charset="0"/>
              <a:cs typeface="Arial" pitchFamily="34" charset="0"/>
            </a:endParaRPr>
          </a:p>
          <a:p>
            <a:pPr marL="0" indent="0">
              <a:buNone/>
            </a:pPr>
            <a:r>
              <a:rPr lang="fr-FR" sz="2600" dirty="0">
                <a:latin typeface="Arial" pitchFamily="34" charset="0"/>
                <a:cs typeface="Arial" pitchFamily="34" charset="0"/>
              </a:rPr>
              <a:t> </a:t>
            </a:r>
            <a:r>
              <a:rPr lang="fr-FR" sz="2600" dirty="0" smtClean="0">
                <a:latin typeface="Arial" pitchFamily="34" charset="0"/>
                <a:cs typeface="Arial" pitchFamily="34" charset="0"/>
              </a:rPr>
              <a:t>                                      </a:t>
            </a:r>
            <a:r>
              <a:rPr lang="fr-FR" sz="2600" dirty="0" smtClean="0">
                <a:solidFill>
                  <a:srgbClr val="FF0000"/>
                </a:solidFill>
                <a:latin typeface="Arial" pitchFamily="34" charset="0"/>
                <a:cs typeface="Arial" pitchFamily="34" charset="0"/>
              </a:rPr>
              <a:t>HOSPITALISATION +++</a:t>
            </a:r>
          </a:p>
          <a:p>
            <a:pPr marL="0" indent="0">
              <a:buNone/>
            </a:pPr>
            <a:r>
              <a:rPr lang="fr-FR" sz="2600" dirty="0">
                <a:latin typeface="Arial" pitchFamily="34" charset="0"/>
                <a:cs typeface="Arial" pitchFamily="34" charset="0"/>
              </a:rPr>
              <a:t> </a:t>
            </a:r>
            <a:r>
              <a:rPr lang="fr-FR" sz="2600" dirty="0" smtClean="0">
                <a:latin typeface="Arial" pitchFamily="34" charset="0"/>
                <a:cs typeface="Arial" pitchFamily="34" charset="0"/>
              </a:rPr>
              <a:t>                           </a:t>
            </a:r>
            <a:endParaRPr lang="fr-FR" sz="2600" dirty="0">
              <a:latin typeface="Arial" pitchFamily="34" charset="0"/>
              <a:cs typeface="Arial" pitchFamily="34" charset="0"/>
            </a:endParaRPr>
          </a:p>
        </p:txBody>
      </p:sp>
      <p:sp>
        <p:nvSpPr>
          <p:cNvPr id="2" name="Titre 1"/>
          <p:cNvSpPr>
            <a:spLocks noGrp="1"/>
          </p:cNvSpPr>
          <p:nvPr>
            <p:ph type="title"/>
          </p:nvPr>
        </p:nvSpPr>
        <p:spPr/>
        <p:txBody>
          <a:bodyPr/>
          <a:lstStyle/>
          <a:p>
            <a:r>
              <a:rPr lang="fr-FR" dirty="0" smtClean="0"/>
              <a:t>Conduite à tenir</a:t>
            </a:r>
            <a:endParaRPr lang="fr-FR" dirty="0"/>
          </a:p>
        </p:txBody>
      </p:sp>
      <p:pic>
        <p:nvPicPr>
          <p:cNvPr id="4" name="Espace réservé du contenu 3" descr="Capture2.PNG"/>
          <p:cNvPicPr>
            <a:picLocks noChangeAspect="1"/>
          </p:cNvPicPr>
          <p:nvPr/>
        </p:nvPicPr>
        <p:blipFill>
          <a:blip r:embed="rId2"/>
          <a:stretch>
            <a:fillRect/>
          </a:stretch>
        </p:blipFill>
        <p:spPr>
          <a:xfrm>
            <a:off x="3714744" y="1500174"/>
            <a:ext cx="5214973" cy="5019696"/>
          </a:xfrm>
          <a:prstGeom prst="rect">
            <a:avLst/>
          </a:prstGeom>
        </p:spPr>
      </p:pic>
    </p:spTree>
    <p:extLst>
      <p:ext uri="{BB962C8B-B14F-4D97-AF65-F5344CB8AC3E}">
        <p14:creationId xmlns="" xmlns:p14="http://schemas.microsoft.com/office/powerpoint/2010/main" val="3366525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25000" lnSpcReduction="20000"/>
          </a:bodyPr>
          <a:lstStyle/>
          <a:p>
            <a:pPr marL="0" indent="0">
              <a:buNone/>
            </a:pPr>
            <a:endParaRPr lang="fr-FR" dirty="0" smtClean="0"/>
          </a:p>
          <a:p>
            <a:pPr marL="0" indent="0"/>
            <a:r>
              <a:rPr lang="fr-FR" sz="6400" dirty="0" smtClean="0">
                <a:latin typeface="Arial" pitchFamily="34" charset="0"/>
                <a:cs typeface="Arial" pitchFamily="34" charset="0"/>
              </a:rPr>
              <a:t>Syndrome </a:t>
            </a:r>
            <a:r>
              <a:rPr lang="fr-FR" sz="6400" dirty="0" smtClean="0">
                <a:latin typeface="Arial" pitchFamily="34" charset="0"/>
                <a:cs typeface="Arial" pitchFamily="34" charset="0"/>
              </a:rPr>
              <a:t>méningé ou coma fébrile → PL ,TDM </a:t>
            </a:r>
            <a:r>
              <a:rPr lang="fr-FR" sz="6400" dirty="0" smtClean="0">
                <a:latin typeface="Arial" pitchFamily="34" charset="0"/>
                <a:cs typeface="Arial" pitchFamily="34" charset="0"/>
              </a:rPr>
              <a:t>cérébrale</a:t>
            </a:r>
          </a:p>
          <a:p>
            <a:pPr marL="0" indent="0">
              <a:buNone/>
            </a:pPr>
            <a:endParaRPr lang="fr-FR" sz="6400" dirty="0" smtClean="0">
              <a:latin typeface="Arial" pitchFamily="34" charset="0"/>
              <a:cs typeface="Arial" pitchFamily="34" charset="0"/>
            </a:endParaRPr>
          </a:p>
          <a:p>
            <a:pPr marL="0" indent="0"/>
            <a:r>
              <a:rPr lang="fr-FR" sz="6400" dirty="0" smtClean="0">
                <a:latin typeface="Arial" pitchFamily="34" charset="0"/>
                <a:cs typeface="Arial" pitchFamily="34" charset="0"/>
              </a:rPr>
              <a:t>Purpura </a:t>
            </a:r>
            <a:r>
              <a:rPr lang="fr-FR" sz="6400" dirty="0" err="1" smtClean="0">
                <a:latin typeface="Arial" pitchFamily="34" charset="0"/>
                <a:cs typeface="Arial" pitchFamily="34" charset="0"/>
              </a:rPr>
              <a:t>fulminans</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ponction lombaire</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hémocultures</a:t>
            </a:r>
          </a:p>
          <a:p>
            <a:pPr marL="0" indent="0">
              <a:buNone/>
            </a:pPr>
            <a:endParaRPr lang="fr-FR" sz="6400" dirty="0" smtClean="0">
              <a:latin typeface="Arial" pitchFamily="34" charset="0"/>
              <a:cs typeface="Arial" pitchFamily="34" charset="0"/>
            </a:endParaRPr>
          </a:p>
          <a:p>
            <a:pPr marL="0" indent="0"/>
            <a:r>
              <a:rPr lang="fr-FR" sz="6400" dirty="0" err="1" smtClean="0">
                <a:latin typeface="Arial" pitchFamily="34" charset="0"/>
                <a:cs typeface="Arial" pitchFamily="34" charset="0"/>
              </a:rPr>
              <a:t>Neuropaludisme</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 frottis, goutte </a:t>
            </a:r>
            <a:r>
              <a:rPr lang="fr-FR" sz="6400" dirty="0" err="1" smtClean="0">
                <a:latin typeface="Arial" pitchFamily="34" charset="0"/>
                <a:cs typeface="Arial" pitchFamily="34" charset="0"/>
              </a:rPr>
              <a:t>epaisee</a:t>
            </a:r>
            <a:r>
              <a:rPr lang="fr-FR" sz="6400" dirty="0" smtClean="0">
                <a:latin typeface="Arial" pitchFamily="34" charset="0"/>
                <a:cs typeface="Arial" pitchFamily="34" charset="0"/>
              </a:rPr>
              <a:t> </a:t>
            </a:r>
          </a:p>
          <a:p>
            <a:pPr marL="0" indent="0">
              <a:buNone/>
            </a:pPr>
            <a:endParaRPr lang="fr-FR" sz="6400" dirty="0" smtClean="0">
              <a:latin typeface="Arial" pitchFamily="34" charset="0"/>
              <a:cs typeface="Arial" pitchFamily="34" charset="0"/>
            </a:endParaRPr>
          </a:p>
          <a:p>
            <a:pPr marL="0" indent="0"/>
            <a:r>
              <a:rPr lang="fr-FR" sz="6400" dirty="0" smtClean="0">
                <a:latin typeface="Arial" pitchFamily="34" charset="0"/>
                <a:cs typeface="Arial" pitchFamily="34" charset="0"/>
              </a:rPr>
              <a:t>Sepsis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signes d’insuffisance circulatoire aigue </a:t>
            </a:r>
          </a:p>
          <a:p>
            <a:pPr marL="0" indent="0">
              <a:buNone/>
            </a:pPr>
            <a:r>
              <a:rPr lang="fr-FR" sz="6400" dirty="0">
                <a:latin typeface="Arial" pitchFamily="34" charset="0"/>
                <a:cs typeface="Arial" pitchFamily="34" charset="0"/>
              </a:rPr>
              <a:t>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hémocultures , porte d’entrée </a:t>
            </a:r>
            <a:endParaRPr lang="fr-FR" sz="6400" dirty="0" smtClean="0">
              <a:latin typeface="Arial" pitchFamily="34" charset="0"/>
              <a:cs typeface="Arial" pitchFamily="34" charset="0"/>
            </a:endParaRPr>
          </a:p>
          <a:p>
            <a:pPr marL="0" indent="0">
              <a:buNone/>
            </a:pPr>
            <a:endParaRPr lang="fr-FR" sz="6400" dirty="0" smtClean="0">
              <a:latin typeface="Arial" pitchFamily="34" charset="0"/>
              <a:cs typeface="Arial" pitchFamily="34" charset="0"/>
            </a:endParaRPr>
          </a:p>
          <a:p>
            <a:pPr marL="0" indent="0"/>
            <a:r>
              <a:rPr lang="fr-FR" sz="6400" dirty="0" smtClean="0">
                <a:latin typeface="Arial" pitchFamily="34" charset="0"/>
                <a:cs typeface="Arial" pitchFamily="34" charset="0"/>
              </a:rPr>
              <a:t>Dermohypodermite nécrosante , gangrène gazeuse </a:t>
            </a:r>
          </a:p>
          <a:p>
            <a:pPr marL="0" indent="0">
              <a:buNone/>
            </a:pPr>
            <a:r>
              <a:rPr lang="fr-FR" sz="6400" dirty="0">
                <a:latin typeface="Arial" pitchFamily="34" charset="0"/>
                <a:cs typeface="Arial" pitchFamily="34" charset="0"/>
              </a:rPr>
              <a:t>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a:t>
            </a:r>
            <a:r>
              <a:rPr lang="fr-FR" sz="6400" dirty="0" smtClean="0">
                <a:latin typeface="Arial" pitchFamily="34" charset="0"/>
                <a:cs typeface="Arial" pitchFamily="34" charset="0"/>
              </a:rPr>
              <a:t>→ hémocultures , </a:t>
            </a:r>
            <a:r>
              <a:rPr lang="fr-FR" sz="6400" dirty="0" smtClean="0">
                <a:latin typeface="Arial" pitchFamily="34" charset="0"/>
                <a:cs typeface="Arial" pitchFamily="34" charset="0"/>
              </a:rPr>
              <a:t>prélèvements</a:t>
            </a:r>
          </a:p>
          <a:p>
            <a:pPr marL="0" indent="0">
              <a:buNone/>
            </a:pPr>
            <a:endParaRPr lang="fr-FR" sz="6400" dirty="0" smtClean="0">
              <a:latin typeface="Arial" pitchFamily="34" charset="0"/>
              <a:cs typeface="Arial" pitchFamily="34" charset="0"/>
            </a:endParaRPr>
          </a:p>
          <a:p>
            <a:pPr marL="0" indent="0"/>
            <a:r>
              <a:rPr lang="fr-FR" sz="6400" dirty="0" smtClean="0">
                <a:latin typeface="Arial" pitchFamily="34" charset="0"/>
                <a:cs typeface="Arial" pitchFamily="34" charset="0"/>
              </a:rPr>
              <a:t>Lombalgies </a:t>
            </a:r>
            <a:r>
              <a:rPr lang="fr-FR" sz="6400" dirty="0" smtClean="0">
                <a:latin typeface="Arial" pitchFamily="34" charset="0"/>
                <a:cs typeface="Arial" pitchFamily="34" charset="0"/>
              </a:rPr>
              <a:t>fébriles </a:t>
            </a:r>
            <a:r>
              <a:rPr lang="fr-FR" sz="6400" dirty="0" smtClean="0">
                <a:latin typeface="Arial" pitchFamily="34" charset="0"/>
                <a:cs typeface="Arial" pitchFamily="34" charset="0"/>
              </a:rPr>
              <a:t>→ echo rénale , ECBU, </a:t>
            </a:r>
            <a:r>
              <a:rPr lang="fr-FR" sz="6400" dirty="0" smtClean="0">
                <a:latin typeface="Arial" pitchFamily="34" charset="0"/>
                <a:cs typeface="Arial" pitchFamily="34" charset="0"/>
              </a:rPr>
              <a:t>hémocultures</a:t>
            </a:r>
          </a:p>
          <a:p>
            <a:pPr marL="0" indent="0">
              <a:buNone/>
            </a:pPr>
            <a:endParaRPr lang="fr-FR" sz="6400" dirty="0" smtClean="0">
              <a:latin typeface="Arial" pitchFamily="34" charset="0"/>
              <a:cs typeface="Arial" pitchFamily="34" charset="0"/>
            </a:endParaRPr>
          </a:p>
          <a:p>
            <a:pPr marL="0" indent="0"/>
            <a:r>
              <a:rPr lang="fr-FR" sz="6400" dirty="0" smtClean="0">
                <a:latin typeface="Arial" pitchFamily="34" charset="0"/>
                <a:cs typeface="Arial" pitchFamily="34" charset="0"/>
              </a:rPr>
              <a:t>Ictère fébrile </a:t>
            </a:r>
            <a:r>
              <a:rPr lang="fr-FR" sz="6400" dirty="0" smtClean="0">
                <a:latin typeface="Arial" pitchFamily="34" charset="0"/>
                <a:cs typeface="Arial" pitchFamily="34" charset="0"/>
              </a:rPr>
              <a:t>→ </a:t>
            </a:r>
            <a:r>
              <a:rPr lang="fr-FR" sz="6400" dirty="0" err="1" smtClean="0">
                <a:latin typeface="Arial" pitchFamily="34" charset="0"/>
                <a:cs typeface="Arial" pitchFamily="34" charset="0"/>
              </a:rPr>
              <a:t>echo</a:t>
            </a:r>
            <a:r>
              <a:rPr lang="fr-FR" sz="6400" dirty="0" smtClean="0">
                <a:latin typeface="Arial" pitchFamily="34" charset="0"/>
                <a:cs typeface="Arial" pitchFamily="34" charset="0"/>
              </a:rPr>
              <a:t> </a:t>
            </a:r>
            <a:r>
              <a:rPr lang="fr-FR" sz="6400" dirty="0" smtClean="0">
                <a:latin typeface="Arial" pitchFamily="34" charset="0"/>
                <a:cs typeface="Arial" pitchFamily="34" charset="0"/>
              </a:rPr>
              <a:t>abdominale, hémocultures</a:t>
            </a:r>
          </a:p>
          <a:p>
            <a:pPr marL="0" indent="0">
              <a:buNone/>
            </a:pPr>
            <a:endParaRPr lang="fr-FR" sz="6400" dirty="0" smtClean="0">
              <a:latin typeface="Arial" pitchFamily="34" charset="0"/>
              <a:cs typeface="Arial" pitchFamily="34" charset="0"/>
            </a:endParaRPr>
          </a:p>
          <a:p>
            <a:pPr marL="0" indent="0"/>
            <a:r>
              <a:rPr lang="fr-FR" sz="6400" dirty="0" smtClean="0">
                <a:latin typeface="Arial" pitchFamily="34" charset="0"/>
                <a:cs typeface="Arial" pitchFamily="34" charset="0"/>
              </a:rPr>
              <a:t>Abdomen aigu </a:t>
            </a:r>
            <a:r>
              <a:rPr lang="fr-FR" sz="6400" dirty="0" smtClean="0">
                <a:latin typeface="Arial" pitchFamily="34" charset="0"/>
                <a:cs typeface="Arial" pitchFamily="34" charset="0"/>
              </a:rPr>
              <a:t>fébrile→ </a:t>
            </a:r>
            <a:r>
              <a:rPr lang="fr-FR" sz="6400" dirty="0" smtClean="0">
                <a:latin typeface="Arial" pitchFamily="34" charset="0"/>
                <a:cs typeface="Arial" pitchFamily="34" charset="0"/>
              </a:rPr>
              <a:t>urgence </a:t>
            </a:r>
            <a:r>
              <a:rPr lang="fr-FR" sz="6400" dirty="0" smtClean="0">
                <a:latin typeface="Arial" pitchFamily="34" charset="0"/>
                <a:cs typeface="Arial" pitchFamily="34" charset="0"/>
              </a:rPr>
              <a:t>chirurgicale, </a:t>
            </a:r>
            <a:r>
              <a:rPr lang="fr-FR" sz="6400" dirty="0" err="1" smtClean="0">
                <a:latin typeface="Arial" pitchFamily="34" charset="0"/>
                <a:cs typeface="Arial" pitchFamily="34" charset="0"/>
              </a:rPr>
              <a:t>echo</a:t>
            </a:r>
            <a:r>
              <a:rPr lang="fr-FR" sz="6400" dirty="0" smtClean="0">
                <a:latin typeface="Arial" pitchFamily="34" charset="0"/>
                <a:cs typeface="Arial" pitchFamily="34" charset="0"/>
              </a:rPr>
              <a:t> ou scanner abdominal et hémocultures</a:t>
            </a:r>
            <a:endParaRPr lang="fr-FR" sz="6400" dirty="0">
              <a:latin typeface="Arial" pitchFamily="34" charset="0"/>
              <a:cs typeface="Arial" pitchFamily="34" charset="0"/>
            </a:endParaRPr>
          </a:p>
        </p:txBody>
      </p:sp>
      <p:sp>
        <p:nvSpPr>
          <p:cNvPr id="2" name="Titre 1"/>
          <p:cNvSpPr>
            <a:spLocks noGrp="1"/>
          </p:cNvSpPr>
          <p:nvPr>
            <p:ph type="title"/>
          </p:nvPr>
        </p:nvSpPr>
        <p:spPr/>
        <p:txBody>
          <a:bodyPr/>
          <a:lstStyle/>
          <a:p>
            <a:r>
              <a:rPr lang="fr-FR" dirty="0" smtClean="0"/>
              <a:t>Conduite à tenir</a:t>
            </a:r>
            <a:endParaRPr lang="fr-FR" dirty="0"/>
          </a:p>
        </p:txBody>
      </p:sp>
    </p:spTree>
    <p:extLst>
      <p:ext uri="{BB962C8B-B14F-4D97-AF65-F5344CB8AC3E}">
        <p14:creationId xmlns="" xmlns:p14="http://schemas.microsoft.com/office/powerpoint/2010/main" val="3928440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dirty="0" smtClean="0">
                <a:solidFill>
                  <a:srgbClr val="FF0000"/>
                </a:solidFill>
              </a:rPr>
              <a:t> situations imposant un trt ATB en urgence</a:t>
            </a:r>
          </a:p>
          <a:p>
            <a:pPr marL="0" indent="0">
              <a:buNone/>
            </a:pPr>
            <a:endParaRPr lang="fr-FR" dirty="0"/>
          </a:p>
        </p:txBody>
      </p:sp>
      <p:sp>
        <p:nvSpPr>
          <p:cNvPr id="2" name="Titre 1"/>
          <p:cNvSpPr>
            <a:spLocks noGrp="1"/>
          </p:cNvSpPr>
          <p:nvPr>
            <p:ph type="title"/>
          </p:nvPr>
        </p:nvSpPr>
        <p:spPr/>
        <p:txBody>
          <a:bodyPr/>
          <a:lstStyle/>
          <a:p>
            <a:r>
              <a:rPr lang="fr-FR" dirty="0" smtClean="0"/>
              <a:t>Conduite à tenir</a:t>
            </a:r>
            <a:endParaRPr lang="fr-FR"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61504" y="2276871"/>
            <a:ext cx="7581900" cy="439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84155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428736"/>
            <a:ext cx="8229600" cy="4525963"/>
          </a:xfrm>
        </p:spPr>
        <p:txBody>
          <a:bodyPr/>
          <a:lstStyle/>
          <a:p>
            <a:pPr marL="0" indent="0">
              <a:buNone/>
            </a:pPr>
            <a:r>
              <a:rPr lang="fr-FR" dirty="0" smtClean="0"/>
              <a:t> </a:t>
            </a:r>
            <a:r>
              <a:rPr lang="fr-FR" dirty="0" smtClean="0"/>
              <a:t>                 </a:t>
            </a:r>
            <a:r>
              <a:rPr lang="fr-FR" sz="2400" dirty="0" smtClean="0">
                <a:latin typeface="Arial" pitchFamily="34" charset="0"/>
                <a:cs typeface="Arial" pitchFamily="34" charset="0"/>
              </a:rPr>
              <a:t>en </a:t>
            </a:r>
            <a:r>
              <a:rPr lang="fr-FR" sz="2400" dirty="0" smtClean="0">
                <a:latin typeface="Arial" pitchFamily="34" charset="0"/>
                <a:cs typeface="Arial" pitchFamily="34" charset="0"/>
              </a:rPr>
              <a:t>dehors des urgences extrêmes</a:t>
            </a:r>
          </a:p>
          <a:p>
            <a:pPr marL="0" indent="0">
              <a:buNone/>
            </a:pPr>
            <a:r>
              <a:rPr lang="fr-FR" sz="2400" dirty="0" smtClean="0">
                <a:latin typeface="Arial" pitchFamily="34" charset="0"/>
                <a:cs typeface="Arial" pitchFamily="34" charset="0"/>
              </a:rPr>
              <a:t>                         </a:t>
            </a:r>
            <a:r>
              <a:rPr lang="fr-FR" sz="2400" dirty="0" smtClean="0">
                <a:latin typeface="Arial" pitchFamily="34" charset="0"/>
                <a:cs typeface="Arial" pitchFamily="34" charset="0"/>
              </a:rPr>
              <a:t>          </a:t>
            </a:r>
            <a:r>
              <a:rPr lang="fr-FR" sz="2400" dirty="0" smtClean="0">
                <a:latin typeface="Arial" pitchFamily="34" charset="0"/>
                <a:cs typeface="Arial" pitchFamily="34" charset="0"/>
              </a:rPr>
              <a:t>les fièvres aigues </a:t>
            </a:r>
          </a:p>
          <a:p>
            <a:pPr marL="0" indent="0">
              <a:buNone/>
            </a:pPr>
            <a:r>
              <a:rPr lang="fr-FR" sz="2400" dirty="0">
                <a:latin typeface="Arial" pitchFamily="34" charset="0"/>
                <a:cs typeface="Arial" pitchFamily="34" charset="0"/>
              </a:rPr>
              <a:t> </a:t>
            </a:r>
            <a:r>
              <a:rPr lang="fr-FR" sz="2400" dirty="0" smtClean="0">
                <a:latin typeface="Arial" pitchFamily="34" charset="0"/>
                <a:cs typeface="Arial" pitchFamily="34" charset="0"/>
              </a:rPr>
              <a:t>          </a:t>
            </a:r>
            <a:r>
              <a:rPr lang="fr-FR" sz="2400" dirty="0" smtClean="0">
                <a:latin typeface="Arial" pitchFamily="34" charset="0"/>
                <a:cs typeface="Arial" pitchFamily="34" charset="0"/>
              </a:rPr>
              <a:t>                   </a:t>
            </a:r>
            <a:r>
              <a:rPr lang="fr-FR" sz="2400" dirty="0" smtClean="0">
                <a:latin typeface="Arial" pitchFamily="34" charset="0"/>
                <a:cs typeface="Arial" pitchFamily="34" charset="0"/>
              </a:rPr>
              <a:t>↓                                   ↓</a:t>
            </a:r>
          </a:p>
          <a:p>
            <a:pPr marL="0" indent="0">
              <a:buNone/>
            </a:pPr>
            <a:r>
              <a:rPr lang="fr-FR" sz="2400" dirty="0">
                <a:latin typeface="Arial" pitchFamily="34" charset="0"/>
                <a:cs typeface="Arial" pitchFamily="34" charset="0"/>
              </a:rPr>
              <a:t> </a:t>
            </a:r>
            <a:r>
              <a:rPr lang="fr-FR" sz="2400" dirty="0" smtClean="0">
                <a:latin typeface="Arial" pitchFamily="34" charset="0"/>
                <a:cs typeface="Arial" pitchFamily="34" charset="0"/>
              </a:rPr>
              <a:t>    </a:t>
            </a:r>
            <a:r>
              <a:rPr lang="fr-FR" sz="2400" dirty="0" smtClean="0">
                <a:latin typeface="Arial" pitchFamily="34" charset="0"/>
                <a:cs typeface="Arial" pitchFamily="34" charset="0"/>
              </a:rPr>
              <a:t>       infections bactériennes          infections virales </a:t>
            </a:r>
            <a:endParaRPr lang="fr-FR" sz="2400" dirty="0" smtClean="0">
              <a:latin typeface="Arial" pitchFamily="34" charset="0"/>
              <a:cs typeface="Arial" pitchFamily="34" charset="0"/>
            </a:endParaRPr>
          </a:p>
          <a:p>
            <a:pPr marL="0" indent="0">
              <a:buNone/>
            </a:pPr>
            <a:endParaRPr lang="fr-FR" dirty="0"/>
          </a:p>
        </p:txBody>
      </p:sp>
      <p:sp>
        <p:nvSpPr>
          <p:cNvPr id="2" name="Titre 1"/>
          <p:cNvSpPr>
            <a:spLocks noGrp="1"/>
          </p:cNvSpPr>
          <p:nvPr>
            <p:ph type="title"/>
          </p:nvPr>
        </p:nvSpPr>
        <p:spPr/>
        <p:txBody>
          <a:bodyPr/>
          <a:lstStyle/>
          <a:p>
            <a:r>
              <a:rPr lang="fr-FR" dirty="0" smtClean="0"/>
              <a:t>Conduite à tenir</a:t>
            </a:r>
            <a:endParaRPr lang="fr-FR" dirty="0"/>
          </a:p>
        </p:txBody>
      </p:sp>
    </p:spTree>
    <p:extLst>
      <p:ext uri="{BB962C8B-B14F-4D97-AF65-F5344CB8AC3E}">
        <p14:creationId xmlns="" xmlns:p14="http://schemas.microsoft.com/office/powerpoint/2010/main" val="3363697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sz="2000" dirty="0" smtClean="0">
                <a:latin typeface="Arial" pitchFamily="34" charset="0"/>
                <a:cs typeface="Arial" pitchFamily="34" charset="0"/>
              </a:rPr>
              <a:t>                                </a:t>
            </a:r>
            <a:r>
              <a:rPr lang="fr-FR" sz="2000" b="1" dirty="0" smtClean="0">
                <a:latin typeface="Arial" pitchFamily="34" charset="0"/>
                <a:cs typeface="Arial" pitchFamily="34" charset="0"/>
              </a:rPr>
              <a:t>Anamnèse du patient fébrile</a:t>
            </a:r>
          </a:p>
          <a:p>
            <a:pPr marL="0" indent="0">
              <a:buNone/>
            </a:pPr>
            <a:endParaRPr lang="fr-FR" sz="2000" dirty="0" smtClean="0">
              <a:latin typeface="Arial" pitchFamily="34" charset="0"/>
              <a:cs typeface="Arial" pitchFamily="34" charset="0"/>
            </a:endParaRPr>
          </a:p>
          <a:p>
            <a:pPr marL="0" indent="0">
              <a:buNone/>
            </a:pPr>
            <a:r>
              <a:rPr lang="fr-FR" sz="2000" dirty="0" smtClean="0">
                <a:latin typeface="Arial" pitchFamily="34" charset="0"/>
                <a:cs typeface="Arial" pitchFamily="34" charset="0"/>
              </a:rPr>
              <a:t> âge, profession, mode de vie, comorbidités, état vaccinal, exposition à un risque (tropical, animal, contage ou autres malades dans l’entourage), antécédents médicaux et chirurgicaux, traitements suivis et récemment introduits, séjours à l’étranger.</a:t>
            </a:r>
          </a:p>
          <a:p>
            <a:pPr marL="0" indent="0">
              <a:buNone/>
            </a:pPr>
            <a:endParaRPr lang="fr-FR" sz="2000" dirty="0" smtClean="0">
              <a:latin typeface="Arial" pitchFamily="34" charset="0"/>
              <a:cs typeface="Arial" pitchFamily="34" charset="0"/>
            </a:endParaRPr>
          </a:p>
          <a:p>
            <a:pPr marL="0" indent="0">
              <a:buNone/>
            </a:pPr>
            <a:r>
              <a:rPr lang="fr-FR" sz="2000" b="1" dirty="0" smtClean="0">
                <a:latin typeface="Arial" pitchFamily="34" charset="0"/>
                <a:cs typeface="Arial" pitchFamily="34" charset="0"/>
              </a:rPr>
              <a:t>                             Caractéristiques de la fièvre +++</a:t>
            </a:r>
          </a:p>
          <a:p>
            <a:pPr marL="0" indent="0">
              <a:buNone/>
            </a:pPr>
            <a:endParaRPr lang="fr-FR" sz="2000" dirty="0" smtClean="0">
              <a:latin typeface="Arial" pitchFamily="34" charset="0"/>
              <a:cs typeface="Arial" pitchFamily="34" charset="0"/>
            </a:endParaRPr>
          </a:p>
          <a:p>
            <a:pPr marL="0" indent="0">
              <a:buNone/>
            </a:pPr>
            <a:r>
              <a:rPr lang="fr-FR" sz="2000" dirty="0" smtClean="0">
                <a:latin typeface="Arial" pitchFamily="34" charset="0"/>
                <a:cs typeface="Arial" pitchFamily="34" charset="0"/>
              </a:rPr>
              <a:t>                                    </a:t>
            </a:r>
            <a:r>
              <a:rPr lang="fr-FR" sz="2000" b="1" dirty="0" smtClean="0">
                <a:latin typeface="Arial" pitchFamily="34" charset="0"/>
                <a:cs typeface="Arial" pitchFamily="34" charset="0"/>
              </a:rPr>
              <a:t>symptômes associés </a:t>
            </a:r>
          </a:p>
          <a:p>
            <a:pPr marL="0" indent="0">
              <a:buNone/>
            </a:pPr>
            <a:r>
              <a:rPr lang="fr-FR" sz="2000" dirty="0" smtClean="0">
                <a:latin typeface="Arial" pitchFamily="34" charset="0"/>
                <a:cs typeface="Arial" pitchFamily="34" charset="0"/>
              </a:rPr>
              <a:t>   frissons ,sueurs, myalgies, courbatures, céphalées, arthralgies</a:t>
            </a:r>
          </a:p>
          <a:p>
            <a:pPr marL="0" indent="0">
              <a:buNone/>
            </a:pPr>
            <a:r>
              <a:rPr lang="fr-FR" sz="2000" dirty="0" smtClean="0">
                <a:latin typeface="Arial" pitchFamily="34" charset="0"/>
                <a:cs typeface="Arial" pitchFamily="34" charset="0"/>
              </a:rPr>
              <a:t>  retentissement sur l’état général</a:t>
            </a:r>
          </a:p>
          <a:p>
            <a:pPr marL="0" indent="0">
              <a:buNone/>
            </a:pPr>
            <a:r>
              <a:rPr lang="fr-FR" sz="2000" dirty="0" smtClean="0">
                <a:latin typeface="Arial" pitchFamily="34" charset="0"/>
                <a:cs typeface="Arial" pitchFamily="34" charset="0"/>
              </a:rPr>
              <a:t>  atteinte d’un ou plusieurs organes.</a:t>
            </a:r>
          </a:p>
          <a:p>
            <a:pPr marL="0" indent="0">
              <a:buNone/>
            </a:pPr>
            <a:endParaRPr lang="fr-FR" sz="2000" dirty="0">
              <a:latin typeface="Arial" pitchFamily="34" charset="0"/>
              <a:cs typeface="Arial" pitchFamily="34" charset="0"/>
            </a:endParaRPr>
          </a:p>
        </p:txBody>
      </p:sp>
      <p:sp>
        <p:nvSpPr>
          <p:cNvPr id="2" name="Titre 1"/>
          <p:cNvSpPr>
            <a:spLocks noGrp="1"/>
          </p:cNvSpPr>
          <p:nvPr>
            <p:ph type="title"/>
          </p:nvPr>
        </p:nvSpPr>
        <p:spPr/>
        <p:txBody>
          <a:bodyPr/>
          <a:lstStyle/>
          <a:p>
            <a:r>
              <a:rPr lang="fr-FR" dirty="0" smtClean="0"/>
              <a:t>Conduite à tenir</a:t>
            </a:r>
            <a:endParaRPr lang="fr-FR" dirty="0"/>
          </a:p>
        </p:txBody>
      </p:sp>
    </p:spTree>
    <p:extLst>
      <p:ext uri="{BB962C8B-B14F-4D97-AF65-F5344CB8AC3E}">
        <p14:creationId xmlns="" xmlns:p14="http://schemas.microsoft.com/office/powerpoint/2010/main" val="3778293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dirty="0" smtClean="0">
                <a:solidFill>
                  <a:srgbClr val="FF0000"/>
                </a:solidFill>
                <a:latin typeface="Arial" pitchFamily="34" charset="0"/>
                <a:cs typeface="Arial" pitchFamily="34" charset="0"/>
              </a:rPr>
              <a:t>Examen clinique</a:t>
            </a:r>
            <a:r>
              <a:rPr lang="fr-FR" dirty="0" smtClean="0">
                <a:latin typeface="Arial" pitchFamily="34" charset="0"/>
                <a:cs typeface="Arial" pitchFamily="34" charset="0"/>
              </a:rPr>
              <a:t> </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système nerveux</a:t>
            </a:r>
          </a:p>
          <a:p>
            <a:pPr marL="0" indent="0">
              <a:buNone/>
            </a:pPr>
            <a:r>
              <a:rPr lang="fr-FR" dirty="0" smtClean="0">
                <a:latin typeface="Arial" pitchFamily="34" charset="0"/>
                <a:cs typeface="Arial" pitchFamily="34" charset="0"/>
              </a:rPr>
              <a:t>                              cardiopulmonaire</a:t>
            </a:r>
          </a:p>
          <a:p>
            <a:pPr marL="0" indent="0">
              <a:buNone/>
            </a:pPr>
            <a:r>
              <a:rPr lang="fr-FR" dirty="0" smtClean="0">
                <a:latin typeface="Arial" pitchFamily="34" charset="0"/>
                <a:cs typeface="Arial" pitchFamily="34" charset="0"/>
              </a:rPr>
              <a:t>                              abdomen: HPM,SPM</a:t>
            </a:r>
          </a:p>
          <a:p>
            <a:pPr marL="0" indent="0">
              <a:buNone/>
            </a:pPr>
            <a:r>
              <a:rPr lang="fr-FR" dirty="0" smtClean="0">
                <a:latin typeface="Arial" pitchFamily="34" charset="0"/>
                <a:cs typeface="Arial" pitchFamily="34" charset="0"/>
              </a:rPr>
              <a:t>                              système uro-génital.</a:t>
            </a:r>
            <a:endParaRPr lang="fr-FR" dirty="0" smtClean="0">
              <a:solidFill>
                <a:srgbClr val="FF0000"/>
              </a:solidFill>
              <a:latin typeface="Arial" pitchFamily="34" charset="0"/>
              <a:cs typeface="Arial" pitchFamily="34" charset="0"/>
            </a:endParaRPr>
          </a:p>
          <a:p>
            <a:pPr marL="0" indent="0">
              <a:buNone/>
            </a:pPr>
            <a:r>
              <a:rPr lang="fr-FR" dirty="0" smtClean="0">
                <a:latin typeface="Arial" pitchFamily="34" charset="0"/>
                <a:cs typeface="Arial" pitchFamily="34" charset="0"/>
              </a:rPr>
              <a:t>                              revêtement cutané , ADP</a:t>
            </a:r>
          </a:p>
          <a:p>
            <a:pPr marL="0" indent="0">
              <a:buNone/>
            </a:pPr>
            <a:r>
              <a:rPr lang="fr-FR" dirty="0" smtClean="0">
                <a:latin typeface="Arial" pitchFamily="34" charset="0"/>
                <a:cs typeface="Arial" pitchFamily="34" charset="0"/>
              </a:rPr>
              <a:t>                              cavité buccales,  </a:t>
            </a:r>
            <a:r>
              <a:rPr lang="fr-FR" dirty="0">
                <a:latin typeface="Arial" pitchFamily="34" charset="0"/>
                <a:cs typeface="Arial" pitchFamily="34" charset="0"/>
              </a:rPr>
              <a:t>l</a:t>
            </a:r>
            <a:r>
              <a:rPr lang="fr-FR" dirty="0" smtClean="0">
                <a:latin typeface="Arial" pitchFamily="34" charset="0"/>
                <a:cs typeface="Arial" pitchFamily="34" charset="0"/>
              </a:rPr>
              <a:t>es dents </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la sphère ORL (tympans).</a:t>
            </a:r>
          </a:p>
          <a:p>
            <a:pPr marL="0" indent="0">
              <a:buNone/>
            </a:pPr>
            <a:r>
              <a:rPr lang="fr-FR" dirty="0" smtClean="0">
                <a:latin typeface="Arial" pitchFamily="34" charset="0"/>
                <a:cs typeface="Arial" pitchFamily="34" charset="0"/>
              </a:rPr>
              <a:t>                              Touchers pelviens</a:t>
            </a:r>
          </a:p>
          <a:p>
            <a:pPr marL="0" indent="0">
              <a:buNone/>
            </a:pPr>
            <a:endParaRPr lang="fr-FR" dirty="0"/>
          </a:p>
        </p:txBody>
      </p:sp>
      <p:sp>
        <p:nvSpPr>
          <p:cNvPr id="2" name="Titre 1"/>
          <p:cNvSpPr>
            <a:spLocks noGrp="1"/>
          </p:cNvSpPr>
          <p:nvPr>
            <p:ph type="title"/>
          </p:nvPr>
        </p:nvSpPr>
        <p:spPr/>
        <p:txBody>
          <a:bodyPr/>
          <a:lstStyle/>
          <a:p>
            <a:r>
              <a:rPr lang="fr-FR" dirty="0" smtClean="0"/>
              <a:t>Conduite à tenir</a:t>
            </a:r>
            <a:endParaRPr lang="fr-FR" dirty="0"/>
          </a:p>
        </p:txBody>
      </p:sp>
    </p:spTree>
    <p:extLst>
      <p:ext uri="{BB962C8B-B14F-4D97-AF65-F5344CB8AC3E}">
        <p14:creationId xmlns="" xmlns:p14="http://schemas.microsoft.com/office/powerpoint/2010/main" val="1463754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55000" lnSpcReduction="20000"/>
          </a:bodyPr>
          <a:lstStyle/>
          <a:p>
            <a:pPr marL="0" indent="0">
              <a:buNone/>
            </a:pPr>
            <a:r>
              <a:rPr lang="fr-FR" dirty="0" smtClean="0">
                <a:solidFill>
                  <a:srgbClr val="FF0000"/>
                </a:solidFill>
              </a:rPr>
              <a:t>               </a:t>
            </a:r>
          </a:p>
          <a:p>
            <a:pPr marL="0" indent="0">
              <a:buNone/>
            </a:pPr>
            <a:r>
              <a:rPr lang="fr-FR" b="1" dirty="0" smtClean="0">
                <a:latin typeface="Arial" pitchFamily="34" charset="0"/>
                <a:cs typeface="Arial" pitchFamily="34" charset="0"/>
              </a:rPr>
              <a:t>Si suspicion d’infections bactériennes</a:t>
            </a:r>
          </a:p>
          <a:p>
            <a:pPr marL="0" indent="0">
              <a:buNone/>
            </a:pPr>
            <a:endParaRPr lang="fr-FR" sz="3300" b="1" dirty="0" smtClean="0">
              <a:latin typeface="Arial" pitchFamily="34" charset="0"/>
              <a:cs typeface="Arial" pitchFamily="34" charset="0"/>
            </a:endParaRPr>
          </a:p>
          <a:p>
            <a:pPr marL="0" indent="0">
              <a:buNone/>
            </a:pPr>
            <a:r>
              <a:rPr lang="fr-FR" b="1" dirty="0">
                <a:latin typeface="Arial" pitchFamily="34" charset="0"/>
                <a:cs typeface="Arial" pitchFamily="34" charset="0"/>
              </a:rPr>
              <a:t> </a:t>
            </a:r>
            <a:r>
              <a:rPr lang="fr-FR" b="1" dirty="0" smtClean="0">
                <a:latin typeface="Arial" pitchFamily="34" charset="0"/>
                <a:cs typeface="Arial" pitchFamily="34" charset="0"/>
              </a:rPr>
              <a:t>        1- avec </a:t>
            </a:r>
            <a:r>
              <a:rPr lang="fr-FR" b="1" dirty="0" smtClean="0">
                <a:latin typeface="Arial" pitchFamily="34" charset="0"/>
                <a:cs typeface="Arial" pitchFamily="34" charset="0"/>
              </a:rPr>
              <a:t>signes de gravité</a:t>
            </a:r>
            <a:endParaRPr lang="fr-FR" b="1" dirty="0" smtClean="0">
              <a:latin typeface="Arial" pitchFamily="34" charset="0"/>
              <a:cs typeface="Arial" pitchFamily="34" charset="0"/>
            </a:endParaRP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bactériémie  </a:t>
            </a:r>
            <a:r>
              <a:rPr lang="fr-FR" dirty="0">
                <a:latin typeface="Arial" pitchFamily="34" charset="0"/>
                <a:cs typeface="Arial" pitchFamily="34" charset="0"/>
              </a:rPr>
              <a:t>+/- </a:t>
            </a:r>
            <a:r>
              <a:rPr lang="fr-FR" dirty="0" smtClean="0">
                <a:latin typeface="Arial" pitchFamily="34" charset="0"/>
                <a:cs typeface="Arial" pitchFamily="34" charset="0"/>
              </a:rPr>
              <a:t> foyer  bactérien (orl, bronchopulm, intra-abd)</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a:t>
            </a:r>
            <a:r>
              <a:rPr lang="fr-FR" dirty="0" smtClean="0">
                <a:latin typeface="Arial" pitchFamily="34" charset="0"/>
                <a:cs typeface="Arial" pitchFamily="34" charset="0"/>
              </a:rPr>
              <a:t>        </a:t>
            </a:r>
            <a:r>
              <a:rPr lang="fr-FR" dirty="0" smtClean="0">
                <a:latin typeface="Arial" pitchFamily="34" charset="0"/>
                <a:cs typeface="Arial" pitchFamily="34" charset="0"/>
              </a:rPr>
              <a:t>→ </a:t>
            </a:r>
            <a:r>
              <a:rPr lang="fr-FR" b="1" dirty="0" smtClean="0">
                <a:latin typeface="Arial" pitchFamily="34" charset="0"/>
                <a:cs typeface="Arial" pitchFamily="34" charset="0"/>
              </a:rPr>
              <a:t>Hémocultures </a:t>
            </a:r>
            <a:r>
              <a:rPr lang="fr-FR" b="1" dirty="0">
                <a:latin typeface="Arial" pitchFamily="34" charset="0"/>
                <a:cs typeface="Arial" pitchFamily="34" charset="0"/>
              </a:rPr>
              <a:t>,</a:t>
            </a:r>
            <a:r>
              <a:rPr lang="fr-FR" b="1" dirty="0" smtClean="0">
                <a:latin typeface="Arial" pitchFamily="34" charset="0"/>
                <a:cs typeface="Arial" pitchFamily="34" charset="0"/>
              </a:rPr>
              <a:t> </a:t>
            </a:r>
            <a:r>
              <a:rPr lang="fr-FR" b="1" dirty="0" smtClean="0">
                <a:latin typeface="Arial" pitchFamily="34" charset="0"/>
                <a:cs typeface="Arial" pitchFamily="34" charset="0"/>
              </a:rPr>
              <a:t>prélèvements microbiologiques </a:t>
            </a:r>
            <a:endParaRPr lang="fr-FR" b="1" dirty="0" smtClean="0">
              <a:latin typeface="Arial" pitchFamily="34" charset="0"/>
              <a:cs typeface="Arial" pitchFamily="34" charset="0"/>
            </a:endParaRP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a:t>
            </a:r>
            <a:r>
              <a:rPr lang="fr-FR" dirty="0" smtClean="0">
                <a:latin typeface="Arial" pitchFamily="34" charset="0"/>
                <a:cs typeface="Arial" pitchFamily="34" charset="0"/>
              </a:rPr>
              <a:t>       </a:t>
            </a:r>
            <a:r>
              <a:rPr lang="fr-FR" dirty="0" smtClean="0">
                <a:latin typeface="Arial" pitchFamily="34" charset="0"/>
                <a:cs typeface="Arial" pitchFamily="34" charset="0"/>
              </a:rPr>
              <a:t>→ </a:t>
            </a:r>
            <a:r>
              <a:rPr lang="fr-FR" dirty="0" smtClean="0">
                <a:latin typeface="Arial" pitchFamily="34" charset="0"/>
                <a:cs typeface="Arial" pitchFamily="34" charset="0"/>
              </a:rPr>
              <a:t>Antibiothérapie </a:t>
            </a:r>
            <a:r>
              <a:rPr lang="fr-FR" dirty="0" smtClean="0">
                <a:latin typeface="Arial" pitchFamily="34" charset="0"/>
                <a:cs typeface="Arial" pitchFamily="34" charset="0"/>
              </a:rPr>
              <a:t>probabiliste après pvts </a:t>
            </a:r>
          </a:p>
          <a:p>
            <a:pPr marL="0" indent="0">
              <a:buNone/>
            </a:pPr>
            <a:endParaRPr lang="fr-FR" dirty="0" smtClean="0">
              <a:latin typeface="Arial" pitchFamily="34" charset="0"/>
              <a:cs typeface="Arial" pitchFamily="34" charset="0"/>
            </a:endParaRP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a:t>
            </a:r>
            <a:r>
              <a:rPr lang="fr-FR" b="1" dirty="0" smtClean="0">
                <a:latin typeface="Arial" pitchFamily="34" charset="0"/>
                <a:cs typeface="Arial" pitchFamily="34" charset="0"/>
              </a:rPr>
              <a:t>2-sans signes de gravité </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ATB si : foyer infectieux identifié cliniquement </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sans nécessité de pvts bacterio</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exp : pneumopathie , sinusite , cystite simple</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ATTENTION ! </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a:t>
            </a:r>
            <a:r>
              <a:rPr lang="fr-FR" dirty="0" smtClean="0">
                <a:latin typeface="Arial" pitchFamily="34" charset="0"/>
                <a:cs typeface="Arial" pitchFamily="34" charset="0"/>
              </a:rPr>
              <a:t>En  </a:t>
            </a:r>
            <a:r>
              <a:rPr lang="fr-FR" dirty="0" smtClean="0">
                <a:latin typeface="Arial" pitchFamily="34" charset="0"/>
                <a:cs typeface="Arial" pitchFamily="34" charset="0"/>
              </a:rPr>
              <a:t>absence de </a:t>
            </a:r>
            <a:r>
              <a:rPr lang="fr-FR" dirty="0" smtClean="0">
                <a:latin typeface="Arial" pitchFamily="34" charset="0"/>
                <a:cs typeface="Arial" pitchFamily="34" charset="0"/>
              </a:rPr>
              <a:t>sig</a:t>
            </a:r>
            <a:r>
              <a:rPr lang="fr-FR" dirty="0" smtClean="0">
                <a:latin typeface="Arial" pitchFamily="34" charset="0"/>
                <a:cs typeface="Arial" pitchFamily="34" charset="0"/>
              </a:rPr>
              <a:t>nes </a:t>
            </a:r>
            <a:r>
              <a:rPr lang="fr-FR" dirty="0" smtClean="0">
                <a:latin typeface="Arial" pitchFamily="34" charset="0"/>
                <a:cs typeface="Arial" pitchFamily="34" charset="0"/>
              </a:rPr>
              <a:t>de gravité, </a:t>
            </a:r>
            <a:r>
              <a:rPr lang="fr-FR" dirty="0" smtClean="0">
                <a:latin typeface="Arial" pitchFamily="34" charset="0"/>
                <a:cs typeface="Arial" pitchFamily="34" charset="0"/>
              </a:rPr>
              <a:t>de </a:t>
            </a:r>
            <a:r>
              <a:rPr lang="fr-FR" dirty="0" smtClean="0">
                <a:latin typeface="Arial" pitchFamily="34" charset="0"/>
                <a:cs typeface="Arial" pitchFamily="34" charset="0"/>
              </a:rPr>
              <a:t>foyer </a:t>
            </a:r>
            <a:r>
              <a:rPr lang="fr-FR" dirty="0" smtClean="0">
                <a:latin typeface="Arial" pitchFamily="34" charset="0"/>
                <a:cs typeface="Arial" pitchFamily="34" charset="0"/>
              </a:rPr>
              <a:t>infectieux  </a:t>
            </a:r>
            <a:r>
              <a:rPr lang="fr-FR" dirty="0" smtClean="0">
                <a:latin typeface="Arial" pitchFamily="34" charset="0"/>
                <a:cs typeface="Arial" pitchFamily="34" charset="0"/>
              </a:rPr>
              <a:t>identifié et de </a:t>
            </a:r>
            <a:r>
              <a:rPr lang="fr-FR" dirty="0" smtClean="0">
                <a:latin typeface="Arial" pitchFamily="34" charset="0"/>
                <a:cs typeface="Arial" pitchFamily="34" charset="0"/>
              </a:rPr>
              <a:t> neutropénie :</a:t>
            </a:r>
            <a:endParaRPr lang="fr-FR" dirty="0" smtClean="0">
              <a:latin typeface="Arial" pitchFamily="34" charset="0"/>
              <a:cs typeface="Arial" pitchFamily="34" charset="0"/>
            </a:endParaRP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  PAS  D’ </a:t>
            </a:r>
            <a:r>
              <a:rPr lang="fr-FR" dirty="0" smtClean="0">
                <a:latin typeface="Arial" pitchFamily="34" charset="0"/>
                <a:cs typeface="Arial" pitchFamily="34" charset="0"/>
              </a:rPr>
              <a:t>Antibiotique  </a:t>
            </a:r>
            <a:r>
              <a:rPr lang="fr-FR" dirty="0" smtClean="0">
                <a:latin typeface="Arial" pitchFamily="34" charset="0"/>
                <a:cs typeface="Arial" pitchFamily="34" charset="0"/>
              </a:rPr>
              <a:t>+++</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 SURVEILLER LE MALADE  +++</a:t>
            </a:r>
          </a:p>
          <a:p>
            <a:pPr marL="0" indent="0">
              <a:buNone/>
            </a:pPr>
            <a:r>
              <a:rPr lang="fr-FR" dirty="0">
                <a:latin typeface="Arial" pitchFamily="34" charset="0"/>
                <a:cs typeface="Arial" pitchFamily="34" charset="0"/>
              </a:rPr>
              <a:t> </a:t>
            </a:r>
            <a:r>
              <a:rPr lang="fr-FR" dirty="0" smtClean="0">
                <a:latin typeface="Arial" pitchFamily="34" charset="0"/>
                <a:cs typeface="Arial" pitchFamily="34" charset="0"/>
              </a:rPr>
              <a:t>              →ATTENDRE  LES  RESULTATS  D’EVENTUELS PVTS  BACTERIO+++</a:t>
            </a:r>
          </a:p>
          <a:p>
            <a:pPr marL="0" indent="0">
              <a:buNone/>
            </a:pPr>
            <a:r>
              <a:rPr lang="fr-FR" dirty="0">
                <a:latin typeface="+mj-lt"/>
              </a:rPr>
              <a:t> </a:t>
            </a:r>
            <a:r>
              <a:rPr lang="fr-FR" dirty="0" smtClean="0">
                <a:latin typeface="+mj-lt"/>
              </a:rPr>
              <a:t>                  </a:t>
            </a:r>
          </a:p>
          <a:p>
            <a:pPr marL="0" indent="0">
              <a:buNone/>
            </a:pPr>
            <a:endParaRPr lang="fr-FR" dirty="0">
              <a:solidFill>
                <a:srgbClr val="FF0000"/>
              </a:solidFill>
            </a:endParaRPr>
          </a:p>
        </p:txBody>
      </p:sp>
      <p:sp>
        <p:nvSpPr>
          <p:cNvPr id="2" name="Titre 1"/>
          <p:cNvSpPr>
            <a:spLocks noGrp="1"/>
          </p:cNvSpPr>
          <p:nvPr>
            <p:ph type="title"/>
          </p:nvPr>
        </p:nvSpPr>
        <p:spPr/>
        <p:txBody>
          <a:bodyPr/>
          <a:lstStyle/>
          <a:p>
            <a:r>
              <a:rPr lang="fr-FR" dirty="0" smtClean="0"/>
              <a:t>Conduite à tenir</a:t>
            </a:r>
            <a:endParaRPr lang="fr-FR" dirty="0"/>
          </a:p>
        </p:txBody>
      </p:sp>
    </p:spTree>
    <p:extLst>
      <p:ext uri="{BB962C8B-B14F-4D97-AF65-F5344CB8AC3E}">
        <p14:creationId xmlns="" xmlns:p14="http://schemas.microsoft.com/office/powerpoint/2010/main" val="338739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sz="1800" dirty="0" smtClean="0">
                <a:latin typeface="Arial" pitchFamily="34" charset="0"/>
                <a:cs typeface="Arial" pitchFamily="34" charset="0"/>
              </a:rPr>
              <a:t> </a:t>
            </a:r>
            <a:endParaRPr lang="fr-FR" sz="1800" dirty="0" smtClean="0">
              <a:latin typeface="Arial" pitchFamily="34" charset="0"/>
              <a:cs typeface="Arial" pitchFamily="34" charset="0"/>
            </a:endParaRPr>
          </a:p>
          <a:p>
            <a:pPr marL="0" indent="0">
              <a:buNone/>
            </a:pPr>
            <a:r>
              <a:rPr lang="fr-FR" sz="1800" dirty="0" smtClean="0">
                <a:latin typeface="Arial" pitchFamily="34" charset="0"/>
                <a:cs typeface="Arial" pitchFamily="34" charset="0"/>
              </a:rPr>
              <a:t> </a:t>
            </a:r>
            <a:r>
              <a:rPr lang="fr-FR" sz="1800" b="1" dirty="0" smtClean="0">
                <a:latin typeface="Arial" pitchFamily="34" charset="0"/>
                <a:cs typeface="Arial" pitchFamily="34" charset="0"/>
              </a:rPr>
              <a:t>si suspicion d’infections virales</a:t>
            </a:r>
          </a:p>
          <a:p>
            <a:pPr marL="0" indent="0">
              <a:buNone/>
            </a:pPr>
            <a:endParaRPr lang="fr-FR" sz="1800" dirty="0" smtClean="0">
              <a:latin typeface="Arial" pitchFamily="34" charset="0"/>
              <a:cs typeface="Arial" pitchFamily="34" charset="0"/>
            </a:endParaRPr>
          </a:p>
          <a:p>
            <a:pPr marL="0" indent="0">
              <a:buNone/>
            </a:pPr>
            <a:r>
              <a:rPr lang="fr-FR" sz="1800" dirty="0" smtClean="0">
                <a:latin typeface="Arial" pitchFamily="34" charset="0"/>
                <a:cs typeface="Arial" pitchFamily="34" charset="0"/>
              </a:rPr>
              <a:t>Notion d’</a:t>
            </a:r>
            <a:r>
              <a:rPr lang="fr-FR" sz="1800" dirty="0" smtClean="0">
                <a:latin typeface="Arial" pitchFamily="34" charset="0"/>
                <a:cs typeface="Arial" pitchFamily="34" charset="0"/>
              </a:rPr>
              <a:t>é</a:t>
            </a:r>
            <a:r>
              <a:rPr lang="fr-FR" sz="1800" dirty="0" smtClean="0">
                <a:latin typeface="Arial" pitchFamily="34" charset="0"/>
                <a:cs typeface="Arial" pitchFamily="34" charset="0"/>
              </a:rPr>
              <a:t>pidémie </a:t>
            </a:r>
            <a:r>
              <a:rPr lang="fr-FR" sz="1800" dirty="0" smtClean="0">
                <a:latin typeface="Arial" pitchFamily="34" charset="0"/>
                <a:cs typeface="Arial" pitchFamily="34" charset="0"/>
              </a:rPr>
              <a:t>ou de contage</a:t>
            </a:r>
          </a:p>
          <a:p>
            <a:pPr marL="0" indent="0">
              <a:buNone/>
            </a:pPr>
            <a:r>
              <a:rPr lang="fr-FR" sz="1800" dirty="0" smtClean="0">
                <a:latin typeface="Arial" pitchFamily="34" charset="0"/>
                <a:cs typeface="Arial" pitchFamily="34" charset="0"/>
              </a:rPr>
              <a:t>Enfant ,adolescent ou adulte jeune</a:t>
            </a:r>
          </a:p>
          <a:p>
            <a:pPr marL="0" indent="0">
              <a:buNone/>
            </a:pPr>
            <a:r>
              <a:rPr lang="fr-FR" sz="1800" dirty="0" smtClean="0">
                <a:latin typeface="Arial" pitchFamily="34" charset="0"/>
                <a:cs typeface="Arial" pitchFamily="34" charset="0"/>
              </a:rPr>
              <a:t>Fièvre isolée bien tolérée→ Virose saisonnière</a:t>
            </a:r>
          </a:p>
          <a:p>
            <a:pPr marL="0" indent="0">
              <a:buNone/>
            </a:pPr>
            <a:r>
              <a:rPr lang="fr-FR" sz="1800" dirty="0" smtClean="0">
                <a:latin typeface="Arial" pitchFamily="34" charset="0"/>
                <a:cs typeface="Arial" pitchFamily="34" charset="0"/>
              </a:rPr>
              <a:t>Guérison &lt; 1 semaine </a:t>
            </a:r>
          </a:p>
          <a:p>
            <a:pPr marL="0" indent="0">
              <a:buNone/>
            </a:pPr>
            <a:r>
              <a:rPr lang="fr-FR" sz="1800" dirty="0" smtClean="0">
                <a:latin typeface="Arial" pitchFamily="34" charset="0"/>
                <a:cs typeface="Arial" pitchFamily="34" charset="0"/>
              </a:rPr>
              <a:t>Aucun examen complémentaire</a:t>
            </a:r>
          </a:p>
          <a:p>
            <a:pPr marL="0" indent="0">
              <a:buNone/>
            </a:pPr>
            <a:r>
              <a:rPr lang="fr-FR" sz="1800" dirty="0" smtClean="0">
                <a:latin typeface="Arial" pitchFamily="34" charset="0"/>
                <a:cs typeface="Arial" pitchFamily="34" charset="0"/>
              </a:rPr>
              <a:t>Pas d’ </a:t>
            </a:r>
            <a:r>
              <a:rPr lang="fr-FR" sz="1800" dirty="0" smtClean="0">
                <a:latin typeface="Arial" pitchFamily="34" charset="0"/>
                <a:cs typeface="Arial" pitchFamily="34" charset="0"/>
              </a:rPr>
              <a:t>antibiotiques </a:t>
            </a:r>
            <a:r>
              <a:rPr lang="fr-FR" sz="1800" dirty="0" smtClean="0">
                <a:latin typeface="Arial" pitchFamily="34" charset="0"/>
                <a:cs typeface="Arial" pitchFamily="34" charset="0"/>
              </a:rPr>
              <a:t>  </a:t>
            </a:r>
            <a:r>
              <a:rPr lang="fr-FR" sz="1800" dirty="0" smtClean="0">
                <a:latin typeface="Arial" pitchFamily="34" charset="0"/>
                <a:cs typeface="Arial" pitchFamily="34" charset="0"/>
              </a:rPr>
              <a:t>+++</a:t>
            </a:r>
          </a:p>
          <a:p>
            <a:pPr marL="0" indent="0">
              <a:buNone/>
            </a:pPr>
            <a:r>
              <a:rPr lang="fr-FR" sz="1800" dirty="0" smtClean="0">
                <a:latin typeface="Arial" pitchFamily="34" charset="0"/>
                <a:cs typeface="Arial" pitchFamily="34" charset="0"/>
              </a:rPr>
              <a:t>Si doute → FNS , procalcitonine ,CRP</a:t>
            </a:r>
            <a:endParaRPr lang="fr-FR" sz="1800" dirty="0">
              <a:latin typeface="Arial" pitchFamily="34" charset="0"/>
              <a:cs typeface="Arial" pitchFamily="34" charset="0"/>
            </a:endParaRPr>
          </a:p>
        </p:txBody>
      </p:sp>
      <p:sp>
        <p:nvSpPr>
          <p:cNvPr id="2" name="Titre 1"/>
          <p:cNvSpPr>
            <a:spLocks noGrp="1"/>
          </p:cNvSpPr>
          <p:nvPr>
            <p:ph type="title"/>
          </p:nvPr>
        </p:nvSpPr>
        <p:spPr/>
        <p:txBody>
          <a:bodyPr/>
          <a:lstStyle/>
          <a:p>
            <a:r>
              <a:rPr lang="fr-FR" dirty="0" smtClean="0"/>
              <a:t>Conduite à tenir</a:t>
            </a:r>
            <a:endParaRPr lang="fr-FR" dirty="0"/>
          </a:p>
        </p:txBody>
      </p:sp>
    </p:spTree>
    <p:extLst>
      <p:ext uri="{BB962C8B-B14F-4D97-AF65-F5344CB8AC3E}">
        <p14:creationId xmlns="" xmlns:p14="http://schemas.microsoft.com/office/powerpoint/2010/main" val="3319548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916832"/>
            <a:ext cx="8229600" cy="4525963"/>
          </a:xfrm>
        </p:spPr>
        <p:txBody>
          <a:bodyPr>
            <a:normAutofit fontScale="70000" lnSpcReduction="20000"/>
          </a:bodyPr>
          <a:lstStyle/>
          <a:p>
            <a:pPr marL="0" indent="0">
              <a:buNone/>
            </a:pPr>
            <a:endParaRPr lang="fr-FR" sz="2900" b="1" dirty="0" smtClean="0">
              <a:latin typeface="Arial" pitchFamily="34" charset="0"/>
              <a:cs typeface="Arial" pitchFamily="34" charset="0"/>
            </a:endParaRPr>
          </a:p>
          <a:p>
            <a:pPr marL="0" indent="0">
              <a:buNone/>
            </a:pPr>
            <a:r>
              <a:rPr lang="fr-FR" sz="2900" b="1" dirty="0" smtClean="0">
                <a:latin typeface="Arial" pitchFamily="34" charset="0"/>
                <a:cs typeface="Arial" pitchFamily="34" charset="0"/>
              </a:rPr>
              <a:t>Situations </a:t>
            </a:r>
            <a:r>
              <a:rPr lang="fr-FR" sz="2900" b="1" dirty="0" smtClean="0">
                <a:latin typeface="Arial" pitchFamily="34" charset="0"/>
                <a:cs typeface="Arial" pitchFamily="34" charset="0"/>
              </a:rPr>
              <a:t>particulières </a:t>
            </a:r>
          </a:p>
          <a:p>
            <a:pPr marL="0" indent="0">
              <a:buNone/>
            </a:pPr>
            <a:endParaRPr lang="fr-FR" sz="2900" dirty="0" smtClean="0">
              <a:latin typeface="Arial" pitchFamily="34" charset="0"/>
              <a:cs typeface="Arial" pitchFamily="34" charset="0"/>
            </a:endParaRPr>
          </a:p>
          <a:p>
            <a:pPr marL="0" indent="0">
              <a:buNone/>
            </a:pPr>
            <a:r>
              <a:rPr lang="fr-FR" sz="2900" dirty="0" smtClean="0">
                <a:latin typeface="Arial" pitchFamily="34" charset="0"/>
                <a:cs typeface="Arial" pitchFamily="34" charset="0"/>
              </a:rPr>
              <a:t>Nourrisson: infections   ORL, </a:t>
            </a:r>
            <a:r>
              <a:rPr lang="fr-FR" sz="2900" dirty="0" smtClean="0">
                <a:latin typeface="Arial" pitchFamily="34" charset="0"/>
                <a:cs typeface="Arial" pitchFamily="34" charset="0"/>
              </a:rPr>
              <a:t>broncho-pulmonaires, </a:t>
            </a:r>
            <a:r>
              <a:rPr lang="fr-FR" sz="2900" dirty="0" smtClean="0">
                <a:latin typeface="Arial" pitchFamily="34" charset="0"/>
                <a:cs typeface="Arial" pitchFamily="34" charset="0"/>
              </a:rPr>
              <a:t>méningées ,digest      </a:t>
            </a:r>
          </a:p>
          <a:p>
            <a:pPr marL="0" indent="0">
              <a:buNone/>
            </a:pPr>
            <a:r>
              <a:rPr lang="fr-FR" sz="2900" dirty="0" smtClean="0">
                <a:latin typeface="Arial" pitchFamily="34" charset="0"/>
                <a:cs typeface="Arial" pitchFamily="34" charset="0"/>
              </a:rPr>
              <a:t>                    → </a:t>
            </a:r>
            <a:r>
              <a:rPr lang="fr-FR" sz="2900" dirty="0" smtClean="0">
                <a:latin typeface="Arial" pitchFamily="34" charset="0"/>
                <a:cs typeface="Arial" pitchFamily="34" charset="0"/>
              </a:rPr>
              <a:t>ponction lombaire </a:t>
            </a:r>
            <a:r>
              <a:rPr lang="fr-FR" sz="2900" dirty="0" smtClean="0">
                <a:latin typeface="Arial" pitchFamily="34" charset="0"/>
                <a:cs typeface="Arial" pitchFamily="34" charset="0"/>
              </a:rPr>
              <a:t>au </a:t>
            </a:r>
            <a:r>
              <a:rPr lang="fr-FR" sz="2900" dirty="0" smtClean="0">
                <a:latin typeface="Arial" pitchFamily="34" charset="0"/>
                <a:cs typeface="Arial" pitchFamily="34" charset="0"/>
              </a:rPr>
              <a:t>moindre doute +++</a:t>
            </a:r>
          </a:p>
          <a:p>
            <a:pPr marL="0" indent="0">
              <a:buNone/>
            </a:pPr>
            <a:endParaRPr lang="fr-FR" sz="2900" dirty="0" smtClean="0">
              <a:latin typeface="Arial" pitchFamily="34" charset="0"/>
              <a:cs typeface="Arial" pitchFamily="34" charset="0"/>
            </a:endParaRPr>
          </a:p>
          <a:p>
            <a:pPr marL="0" indent="0">
              <a:buNone/>
            </a:pPr>
            <a:r>
              <a:rPr lang="fr-FR" sz="2900" dirty="0" smtClean="0">
                <a:latin typeface="Arial" pitchFamily="34" charset="0"/>
                <a:cs typeface="Arial" pitchFamily="34" charset="0"/>
              </a:rPr>
              <a:t>Enfant </a:t>
            </a:r>
            <a:r>
              <a:rPr lang="fr-FR" sz="2900" dirty="0" smtClean="0">
                <a:latin typeface="Arial" pitchFamily="34" charset="0"/>
                <a:cs typeface="Arial" pitchFamily="34" charset="0"/>
              </a:rPr>
              <a:t>:  </a:t>
            </a:r>
            <a:r>
              <a:rPr lang="fr-FR" sz="2900" dirty="0" smtClean="0">
                <a:latin typeface="Arial" pitchFamily="34" charset="0"/>
                <a:cs typeface="Arial" pitchFamily="34" charset="0"/>
              </a:rPr>
              <a:t>contage →fièvre éruptive</a:t>
            </a:r>
          </a:p>
          <a:p>
            <a:pPr marL="0" indent="0">
              <a:buNone/>
            </a:pPr>
            <a:endParaRPr lang="fr-FR" sz="2900" dirty="0" smtClean="0">
              <a:latin typeface="Arial" pitchFamily="34" charset="0"/>
              <a:cs typeface="Arial" pitchFamily="34" charset="0"/>
            </a:endParaRPr>
          </a:p>
          <a:p>
            <a:pPr marL="0" indent="0">
              <a:buNone/>
            </a:pPr>
            <a:r>
              <a:rPr lang="fr-FR" sz="2900" dirty="0" smtClean="0">
                <a:latin typeface="Arial" pitchFamily="34" charset="0"/>
                <a:cs typeface="Arial" pitchFamily="34" charset="0"/>
              </a:rPr>
              <a:t>Femme enceinte : </a:t>
            </a:r>
            <a:r>
              <a:rPr lang="fr-FR" sz="2900" dirty="0" smtClean="0">
                <a:latin typeface="Arial" pitchFamily="34" charset="0"/>
                <a:cs typeface="Arial" pitchFamily="34" charset="0"/>
              </a:rPr>
              <a:t>pyélonéphrite aigue </a:t>
            </a:r>
            <a:r>
              <a:rPr lang="fr-FR" sz="2900" dirty="0" smtClean="0">
                <a:latin typeface="Arial" pitchFamily="34" charset="0"/>
                <a:cs typeface="Arial" pitchFamily="34" charset="0"/>
              </a:rPr>
              <a:t>, listériose </a:t>
            </a:r>
          </a:p>
          <a:p>
            <a:pPr marL="0" indent="0">
              <a:buNone/>
            </a:pPr>
            <a:endParaRPr lang="fr-FR" sz="2900" dirty="0" smtClean="0">
              <a:latin typeface="Arial" pitchFamily="34" charset="0"/>
              <a:cs typeface="Arial" pitchFamily="34" charset="0"/>
            </a:endParaRPr>
          </a:p>
          <a:p>
            <a:pPr marL="0" indent="0">
              <a:buNone/>
            </a:pPr>
            <a:r>
              <a:rPr lang="fr-FR" sz="2900" dirty="0" smtClean="0">
                <a:latin typeface="Arial" pitchFamily="34" charset="0"/>
                <a:cs typeface="Arial" pitchFamily="34" charset="0"/>
              </a:rPr>
              <a:t>Sujet âgé :    infections respiratoires , </a:t>
            </a:r>
            <a:r>
              <a:rPr lang="fr-FR" sz="2900" dirty="0" smtClean="0">
                <a:latin typeface="Arial" pitchFamily="34" charset="0"/>
                <a:cs typeface="Arial" pitchFamily="34" charset="0"/>
              </a:rPr>
              <a:t>urinaires, </a:t>
            </a:r>
            <a:r>
              <a:rPr lang="fr-FR" sz="2900" dirty="0" smtClean="0">
                <a:latin typeface="Arial" pitchFamily="34" charset="0"/>
                <a:cs typeface="Arial" pitchFamily="34" charset="0"/>
              </a:rPr>
              <a:t>urgences chirurgicales</a:t>
            </a:r>
          </a:p>
          <a:p>
            <a:pPr marL="0" indent="0">
              <a:buNone/>
            </a:pPr>
            <a:endParaRPr lang="fr-FR" sz="2900" dirty="0" smtClean="0">
              <a:latin typeface="Arial" pitchFamily="34" charset="0"/>
              <a:cs typeface="Arial" pitchFamily="34" charset="0"/>
            </a:endParaRPr>
          </a:p>
          <a:p>
            <a:pPr marL="0" indent="0">
              <a:buNone/>
            </a:pPr>
            <a:r>
              <a:rPr lang="fr-FR" sz="2900" dirty="0" smtClean="0">
                <a:latin typeface="Arial" pitchFamily="34" charset="0"/>
                <a:cs typeface="Arial" pitchFamily="34" charset="0"/>
              </a:rPr>
              <a:t>Autres terrains : post </a:t>
            </a:r>
            <a:r>
              <a:rPr lang="fr-FR" sz="2900" dirty="0" smtClean="0">
                <a:latin typeface="Arial" pitchFamily="34" charset="0"/>
                <a:cs typeface="Arial" pitchFamily="34" charset="0"/>
              </a:rPr>
              <a:t>opératoire, </a:t>
            </a:r>
            <a:r>
              <a:rPr lang="fr-FR" sz="2900" dirty="0" err="1" smtClean="0">
                <a:latin typeface="Arial" pitchFamily="34" charset="0"/>
                <a:cs typeface="Arial" pitchFamily="34" charset="0"/>
              </a:rPr>
              <a:t>valvulopathie</a:t>
            </a:r>
            <a:r>
              <a:rPr lang="fr-FR" sz="2900" dirty="0" smtClean="0">
                <a:latin typeface="Arial" pitchFamily="34" charset="0"/>
                <a:cs typeface="Arial" pitchFamily="34" charset="0"/>
              </a:rPr>
              <a:t>,</a:t>
            </a:r>
            <a:r>
              <a:rPr lang="fr-FR" sz="2900" dirty="0" smtClean="0">
                <a:latin typeface="Arial" pitchFamily="34" charset="0"/>
                <a:cs typeface="Arial" pitchFamily="34" charset="0"/>
              </a:rPr>
              <a:t> </a:t>
            </a:r>
            <a:r>
              <a:rPr lang="fr-FR" sz="2900" dirty="0" smtClean="0">
                <a:latin typeface="Arial" pitchFamily="34" charset="0"/>
                <a:cs typeface="Arial" pitchFamily="34" charset="0"/>
              </a:rPr>
              <a:t>prothèses valvulaires</a:t>
            </a:r>
          </a:p>
          <a:p>
            <a:pPr marL="0" indent="0">
              <a:buNone/>
            </a:pPr>
            <a:endParaRPr lang="fr-FR" dirty="0">
              <a:latin typeface="Calibri" pitchFamily="34" charset="0"/>
              <a:cs typeface="Calibri" pitchFamily="34" charset="0"/>
            </a:endParaRPr>
          </a:p>
        </p:txBody>
      </p:sp>
      <p:sp>
        <p:nvSpPr>
          <p:cNvPr id="2" name="Titre 1"/>
          <p:cNvSpPr>
            <a:spLocks noGrp="1"/>
          </p:cNvSpPr>
          <p:nvPr>
            <p:ph type="title"/>
          </p:nvPr>
        </p:nvSpPr>
        <p:spPr/>
        <p:txBody>
          <a:bodyPr/>
          <a:lstStyle/>
          <a:p>
            <a:r>
              <a:rPr lang="fr-FR" dirty="0" smtClean="0"/>
              <a:t>Conduite à tenir</a:t>
            </a:r>
            <a:endParaRPr lang="fr-FR" dirty="0"/>
          </a:p>
        </p:txBody>
      </p:sp>
    </p:spTree>
    <p:extLst>
      <p:ext uri="{BB962C8B-B14F-4D97-AF65-F5344CB8AC3E}">
        <p14:creationId xmlns="" xmlns:p14="http://schemas.microsoft.com/office/powerpoint/2010/main" val="1238481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916832"/>
            <a:ext cx="8435280" cy="4209331"/>
          </a:xfrm>
        </p:spPr>
        <p:txBody>
          <a:bodyPr>
            <a:normAutofit/>
          </a:bodyPr>
          <a:lstStyle/>
          <a:p>
            <a:pPr marL="137160" indent="0">
              <a:buNone/>
            </a:pPr>
            <a:endParaRPr lang="fr-FR" dirty="0" smtClean="0"/>
          </a:p>
          <a:p>
            <a:pPr marL="137160" indent="0">
              <a:buNone/>
            </a:pPr>
            <a:r>
              <a:rPr lang="fr-FR" sz="2000" dirty="0" smtClean="0">
                <a:latin typeface="Arial" pitchFamily="34" charset="0"/>
                <a:cs typeface="Arial" pitchFamily="34" charset="0"/>
              </a:rPr>
              <a:t>Élévation pathologique de la température corporelle </a:t>
            </a:r>
          </a:p>
          <a:p>
            <a:pPr marL="137160" indent="0">
              <a:buNone/>
            </a:pPr>
            <a:r>
              <a:rPr lang="fr-FR" sz="2000" dirty="0" err="1" smtClean="0">
                <a:latin typeface="Arial" pitchFamily="34" charset="0"/>
                <a:cs typeface="Arial" pitchFamily="34" charset="0"/>
              </a:rPr>
              <a:t>médiée</a:t>
            </a:r>
            <a:r>
              <a:rPr lang="fr-FR" sz="2000" dirty="0" smtClean="0">
                <a:latin typeface="Arial" pitchFamily="34" charset="0"/>
                <a:cs typeface="Arial" pitchFamily="34" charset="0"/>
              </a:rPr>
              <a:t> par une libération de pyrogènes (cytokines et d’autres produits)</a:t>
            </a:r>
          </a:p>
          <a:p>
            <a:pPr marL="137160" indent="0">
              <a:buNone/>
            </a:pPr>
            <a:r>
              <a:rPr lang="fr-FR" sz="2000" dirty="0" smtClean="0">
                <a:latin typeface="Arial" pitchFamily="34" charset="0"/>
                <a:cs typeface="Arial" pitchFamily="34" charset="0"/>
              </a:rPr>
              <a:t>Symptô</a:t>
            </a:r>
            <a:r>
              <a:rPr lang="fr-FR" sz="2000" dirty="0" smtClean="0">
                <a:latin typeface="Arial" pitchFamily="34" charset="0"/>
                <a:cs typeface="Arial" pitchFamily="34" charset="0"/>
              </a:rPr>
              <a:t>me le plus fréquent des maladies infectieuses</a:t>
            </a:r>
          </a:p>
          <a:p>
            <a:pPr marL="137160" indent="0">
              <a:buNone/>
            </a:pPr>
            <a:r>
              <a:rPr lang="fr-FR" sz="2000" dirty="0" smtClean="0">
                <a:latin typeface="Arial" pitchFamily="34" charset="0"/>
                <a:cs typeface="Arial" pitchFamily="34" charset="0"/>
              </a:rPr>
              <a:t>La définition de la fièvre n’est pas consensuelle</a:t>
            </a:r>
            <a:endParaRPr lang="fr-FR" sz="2000" dirty="0" smtClean="0">
              <a:latin typeface="Arial" pitchFamily="34" charset="0"/>
              <a:cs typeface="Arial" pitchFamily="34" charset="0"/>
            </a:endParaRPr>
          </a:p>
          <a:p>
            <a:pPr marL="137160" indent="0">
              <a:buNone/>
            </a:pPr>
            <a:endParaRPr lang="fr-FR" sz="2000" dirty="0" smtClean="0">
              <a:latin typeface="Arial" pitchFamily="34" charset="0"/>
              <a:cs typeface="Arial" pitchFamily="34" charset="0"/>
            </a:endParaRPr>
          </a:p>
          <a:p>
            <a:pPr marL="137160" indent="0">
              <a:buNone/>
            </a:pPr>
            <a:r>
              <a:rPr lang="fr-FR" sz="2000" dirty="0" smtClean="0">
                <a:latin typeface="Arial" pitchFamily="34" charset="0"/>
                <a:cs typeface="Arial" pitchFamily="34" charset="0"/>
              </a:rPr>
              <a:t>Température anormalement élevée</a:t>
            </a:r>
            <a:r>
              <a:rPr lang="fr-FR" sz="2000" dirty="0" smtClean="0">
                <a:latin typeface="Arial" pitchFamily="34" charset="0"/>
                <a:cs typeface="Arial" pitchFamily="34" charset="0"/>
              </a:rPr>
              <a:t> </a:t>
            </a:r>
            <a:r>
              <a:rPr lang="fr-FR" sz="2000" dirty="0" smtClean="0">
                <a:latin typeface="Arial" pitchFamily="34" charset="0"/>
                <a:cs typeface="Arial" pitchFamily="34" charset="0"/>
              </a:rPr>
              <a:t>→ T &gt; 37,5 ° C  le matin et T &gt; 37,8 ° C le </a:t>
            </a:r>
            <a:r>
              <a:rPr lang="fr-FR" sz="2000" dirty="0" smtClean="0">
                <a:latin typeface="Arial" pitchFamily="34" charset="0"/>
                <a:cs typeface="Arial" pitchFamily="34" charset="0"/>
              </a:rPr>
              <a:t>soir</a:t>
            </a:r>
          </a:p>
          <a:p>
            <a:pPr marL="137160" indent="0">
              <a:buNone/>
            </a:pPr>
            <a:r>
              <a:rPr lang="fr-FR" sz="2000" dirty="0" smtClean="0">
                <a:latin typeface="Arial" pitchFamily="34" charset="0"/>
                <a:cs typeface="Arial" pitchFamily="34" charset="0"/>
              </a:rPr>
              <a:t>Fièvre si température </a:t>
            </a:r>
            <a:r>
              <a:rPr lang="fr-FR" sz="2000" b="1" dirty="0" smtClean="0">
                <a:latin typeface="Arial" pitchFamily="34" charset="0"/>
                <a:cs typeface="Arial" pitchFamily="34" charset="0"/>
              </a:rPr>
              <a:t>&gt; 38°C le matin et  &gt;38°3 le soir </a:t>
            </a:r>
            <a:endParaRPr lang="fr-FR" sz="2000" b="1" dirty="0" smtClean="0">
              <a:latin typeface="Arial" pitchFamily="34" charset="0"/>
              <a:cs typeface="Arial" pitchFamily="34" charset="0"/>
            </a:endParaRPr>
          </a:p>
          <a:p>
            <a:pPr marL="137160" indent="0">
              <a:buNone/>
            </a:pPr>
            <a:r>
              <a:rPr lang="fr-FR" sz="2000" dirty="0" smtClean="0">
                <a:latin typeface="Arial" pitchFamily="34" charset="0"/>
                <a:cs typeface="Arial" pitchFamily="34" charset="0"/>
              </a:rPr>
              <a:t>Fébricule est une température comprise entre 37,5 et 38°C</a:t>
            </a:r>
            <a:endParaRPr lang="fr-FR" sz="2000" dirty="0" smtClean="0">
              <a:latin typeface="Arial" pitchFamily="34" charset="0"/>
              <a:cs typeface="Arial" pitchFamily="34" charset="0"/>
            </a:endParaRPr>
          </a:p>
          <a:p>
            <a:pPr marL="137160" indent="0">
              <a:buNone/>
            </a:pPr>
            <a:endParaRPr lang="fr-FR" dirty="0" smtClean="0">
              <a:solidFill>
                <a:srgbClr val="FFFF00"/>
              </a:solidFill>
              <a:latin typeface="Book Antiqua"/>
            </a:endParaRPr>
          </a:p>
          <a:p>
            <a:pPr marL="0" indent="0">
              <a:buNone/>
            </a:pPr>
            <a:endParaRPr lang="fr-FR" dirty="0"/>
          </a:p>
        </p:txBody>
      </p:sp>
      <p:sp>
        <p:nvSpPr>
          <p:cNvPr id="2" name="Titre 1"/>
          <p:cNvSpPr>
            <a:spLocks noGrp="1"/>
          </p:cNvSpPr>
          <p:nvPr>
            <p:ph type="title"/>
          </p:nvPr>
        </p:nvSpPr>
        <p:spPr/>
        <p:txBody>
          <a:bodyPr/>
          <a:lstStyle/>
          <a:p>
            <a:r>
              <a:rPr lang="fr-FR" dirty="0" smtClean="0"/>
              <a:t>Introduction – définition </a:t>
            </a:r>
            <a:endParaRPr lang="fr-FR" dirty="0"/>
          </a:p>
        </p:txBody>
      </p:sp>
    </p:spTree>
    <p:extLst>
      <p:ext uri="{BB962C8B-B14F-4D97-AF65-F5344CB8AC3E}">
        <p14:creationId xmlns="" xmlns:p14="http://schemas.microsoft.com/office/powerpoint/2010/main" val="3921058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marL="0" indent="0">
              <a:buNone/>
            </a:pPr>
            <a:endParaRPr lang="fr-FR" sz="2400" b="0" i="0" u="none" strike="noStrike" baseline="0" dirty="0" smtClean="0">
              <a:solidFill>
                <a:srgbClr val="FF0000"/>
              </a:solidFill>
              <a:latin typeface="Arial" pitchFamily="34" charset="0"/>
              <a:cs typeface="Arial" pitchFamily="34" charset="0"/>
            </a:endParaRPr>
          </a:p>
          <a:p>
            <a:pPr marL="0" indent="0">
              <a:buNone/>
            </a:pPr>
            <a:r>
              <a:rPr lang="fr-FR" sz="2400" b="0" i="0" u="none" strike="noStrike" baseline="0" dirty="0" smtClean="0">
                <a:solidFill>
                  <a:srgbClr val="FF0000"/>
                </a:solidFill>
                <a:latin typeface="Arial" pitchFamily="34" charset="0"/>
                <a:cs typeface="Arial" pitchFamily="34" charset="0"/>
              </a:rPr>
              <a:t>  </a:t>
            </a:r>
            <a:r>
              <a:rPr lang="fr-FR" sz="2400" b="1" i="0" u="none" strike="noStrike" baseline="0" dirty="0" smtClean="0">
                <a:latin typeface="Arial" pitchFamily="34" charset="0"/>
                <a:cs typeface="Arial" pitchFamily="34" charset="0"/>
              </a:rPr>
              <a:t>Traitement symptomatique</a:t>
            </a:r>
          </a:p>
          <a:p>
            <a:pPr marL="0" indent="0">
              <a:buNone/>
            </a:pPr>
            <a:endParaRPr lang="fr-FR" sz="2400" b="0" i="0" u="none" strike="noStrike" baseline="0" dirty="0" smtClean="0">
              <a:solidFill>
                <a:srgbClr val="FF0000"/>
              </a:solidFill>
              <a:latin typeface="Arial" pitchFamily="34" charset="0"/>
              <a:cs typeface="Arial" pitchFamily="34" charset="0"/>
            </a:endParaRPr>
          </a:p>
          <a:p>
            <a:pPr marL="0" indent="0">
              <a:buNone/>
            </a:pPr>
            <a:r>
              <a:rPr lang="fr-FR" sz="2400" b="1" dirty="0">
                <a:solidFill>
                  <a:srgbClr val="000000"/>
                </a:solidFill>
                <a:latin typeface="Arial" pitchFamily="34" charset="0"/>
                <a:cs typeface="Arial" pitchFamily="34" charset="0"/>
              </a:rPr>
              <a:t> </a:t>
            </a:r>
            <a:r>
              <a:rPr lang="fr-FR" sz="2400" b="1" dirty="0" smtClean="0">
                <a:solidFill>
                  <a:srgbClr val="000000"/>
                </a:solidFill>
                <a:latin typeface="Arial" pitchFamily="34" charset="0"/>
                <a:cs typeface="Arial" pitchFamily="34" charset="0"/>
              </a:rPr>
              <a:t>   </a:t>
            </a:r>
            <a:r>
              <a:rPr lang="fr-FR" sz="2400" b="1" i="0" u="none" strike="noStrike" baseline="0" dirty="0" smtClean="0">
                <a:solidFill>
                  <a:srgbClr val="000000"/>
                </a:solidFill>
                <a:latin typeface="Arial" pitchFamily="34" charset="0"/>
                <a:cs typeface="Arial" pitchFamily="34" charset="0"/>
              </a:rPr>
              <a:t> Traitement antipyrétique  </a:t>
            </a:r>
          </a:p>
          <a:p>
            <a:endParaRPr lang="fr-FR" sz="2400" b="0" i="1" u="none" strike="noStrike" baseline="0" dirty="0" smtClean="0">
              <a:solidFill>
                <a:srgbClr val="000000"/>
              </a:solidFill>
              <a:latin typeface="Arial" pitchFamily="34" charset="0"/>
              <a:cs typeface="Arial" pitchFamily="34" charset="0"/>
            </a:endParaRPr>
          </a:p>
          <a:p>
            <a:pPr marL="0" indent="0">
              <a:buNone/>
            </a:pPr>
            <a:r>
              <a:rPr lang="fr-FR" sz="2400" b="0" i="0" u="none" strike="noStrike" baseline="0" dirty="0" smtClean="0">
                <a:solidFill>
                  <a:srgbClr val="808080"/>
                </a:solidFill>
                <a:latin typeface="Arial" pitchFamily="34" charset="0"/>
                <a:cs typeface="Arial" pitchFamily="34" charset="0"/>
              </a:rPr>
              <a:t>     </a:t>
            </a:r>
            <a:r>
              <a:rPr lang="fr-FR" sz="2400" b="0" i="0" u="none" strike="noStrike" baseline="0" dirty="0" smtClean="0">
                <a:solidFill>
                  <a:srgbClr val="000000"/>
                </a:solidFill>
                <a:latin typeface="Arial" pitchFamily="34" charset="0"/>
                <a:cs typeface="Arial" pitchFamily="34" charset="0"/>
              </a:rPr>
              <a:t>Paracétamol sans dépasser 4g/j chez l’adulte </a:t>
            </a:r>
            <a:endParaRPr lang="fr-FR" sz="2400" dirty="0">
              <a:solidFill>
                <a:srgbClr val="000000"/>
              </a:solidFill>
              <a:latin typeface="Arial" pitchFamily="34" charset="0"/>
              <a:cs typeface="Arial" pitchFamily="34" charset="0"/>
            </a:endParaRPr>
          </a:p>
          <a:p>
            <a:pPr marL="0" indent="0">
              <a:buNone/>
            </a:pPr>
            <a:r>
              <a:rPr lang="fr-FR" sz="2400" b="0" i="0" u="none" strike="noStrike" dirty="0" smtClean="0">
                <a:solidFill>
                  <a:srgbClr val="000000"/>
                </a:solidFill>
                <a:latin typeface="Arial" pitchFamily="34" charset="0"/>
                <a:cs typeface="Arial" pitchFamily="34" charset="0"/>
              </a:rPr>
              <a:t>                                                  </a:t>
            </a:r>
            <a:r>
              <a:rPr lang="fr-FR" sz="2400" b="0" i="0" u="none" strike="noStrike" baseline="0" dirty="0" smtClean="0">
                <a:solidFill>
                  <a:srgbClr val="000000"/>
                </a:solidFill>
                <a:latin typeface="Arial" pitchFamily="34" charset="0"/>
                <a:cs typeface="Arial" pitchFamily="34" charset="0"/>
              </a:rPr>
              <a:t> </a:t>
            </a:r>
            <a:r>
              <a:rPr lang="fr-FR" sz="2400" dirty="0" smtClean="0">
                <a:solidFill>
                  <a:srgbClr val="000000"/>
                </a:solidFill>
                <a:latin typeface="Arial" pitchFamily="34" charset="0"/>
                <a:cs typeface="Arial" pitchFamily="34" charset="0"/>
              </a:rPr>
              <a:t>25</a:t>
            </a:r>
            <a:r>
              <a:rPr lang="fr-FR" sz="2400" b="0" i="0" u="none" strike="noStrike" baseline="0" dirty="0" smtClean="0">
                <a:solidFill>
                  <a:srgbClr val="000000"/>
                </a:solidFill>
                <a:latin typeface="Arial" pitchFamily="34" charset="0"/>
                <a:cs typeface="Arial" pitchFamily="34" charset="0"/>
              </a:rPr>
              <a:t> mg/kg  puis 12,5mg/</a:t>
            </a:r>
            <a:r>
              <a:rPr lang="fr-FR" sz="2400" dirty="0" smtClean="0">
                <a:solidFill>
                  <a:srgbClr val="000000"/>
                </a:solidFill>
                <a:latin typeface="Arial" pitchFamily="34" charset="0"/>
                <a:cs typeface="Arial" pitchFamily="34" charset="0"/>
              </a:rPr>
              <a:t>kg</a:t>
            </a:r>
            <a:r>
              <a:rPr lang="fr-FR" sz="2400" b="0" i="0" u="none" strike="noStrike" baseline="0" dirty="0" smtClean="0">
                <a:solidFill>
                  <a:srgbClr val="000000"/>
                </a:solidFill>
                <a:latin typeface="Arial" pitchFamily="34" charset="0"/>
                <a:cs typeface="Arial" pitchFamily="34" charset="0"/>
              </a:rPr>
              <a:t>x4/j chez </a:t>
            </a:r>
          </a:p>
          <a:p>
            <a:pPr marL="0" indent="0">
              <a:buNone/>
            </a:pPr>
            <a:r>
              <a:rPr lang="fr-FR" sz="2400" dirty="0">
                <a:solidFill>
                  <a:srgbClr val="000000"/>
                </a:solidFill>
                <a:latin typeface="Arial" pitchFamily="34" charset="0"/>
                <a:cs typeface="Arial" pitchFamily="34" charset="0"/>
              </a:rPr>
              <a:t> </a:t>
            </a:r>
            <a:r>
              <a:rPr lang="fr-FR" sz="2400" dirty="0" smtClean="0">
                <a:solidFill>
                  <a:srgbClr val="000000"/>
                </a:solidFill>
                <a:latin typeface="Arial" pitchFamily="34" charset="0"/>
                <a:cs typeface="Arial" pitchFamily="34" charset="0"/>
              </a:rPr>
              <a:t>                                                 </a:t>
            </a:r>
            <a:r>
              <a:rPr lang="fr-FR" sz="2400" b="0" i="0" u="none" strike="noStrike" baseline="0" dirty="0" smtClean="0">
                <a:solidFill>
                  <a:srgbClr val="000000"/>
                </a:solidFill>
                <a:latin typeface="Arial" pitchFamily="34" charset="0"/>
                <a:cs typeface="Arial" pitchFamily="34" charset="0"/>
              </a:rPr>
              <a:t>l’enfant.</a:t>
            </a:r>
          </a:p>
          <a:p>
            <a:pPr marL="0" indent="0">
              <a:buNone/>
            </a:pPr>
            <a:r>
              <a:rPr lang="fr-FR" sz="2400" dirty="0">
                <a:solidFill>
                  <a:srgbClr val="000000"/>
                </a:solidFill>
                <a:latin typeface="Arial" pitchFamily="34" charset="0"/>
                <a:cs typeface="Arial" pitchFamily="34" charset="0"/>
              </a:rPr>
              <a:t> </a:t>
            </a:r>
            <a:r>
              <a:rPr lang="fr-FR" sz="2400" dirty="0" smtClean="0">
                <a:solidFill>
                  <a:srgbClr val="000000"/>
                </a:solidFill>
                <a:latin typeface="Arial" pitchFamily="34" charset="0"/>
                <a:cs typeface="Arial" pitchFamily="34" charset="0"/>
              </a:rPr>
              <a:t>    </a:t>
            </a:r>
            <a:r>
              <a:rPr lang="fr-FR" sz="2400" b="0" i="0" u="none" strike="noStrike" baseline="0" dirty="0" smtClean="0">
                <a:solidFill>
                  <a:srgbClr val="808080"/>
                </a:solidFill>
                <a:latin typeface="Arial" pitchFamily="34" charset="0"/>
                <a:cs typeface="Arial" pitchFamily="34" charset="0"/>
              </a:rPr>
              <a:t></a:t>
            </a:r>
            <a:r>
              <a:rPr lang="fr-FR" sz="2400" b="0" i="0" u="none" strike="noStrike" baseline="0" dirty="0" smtClean="0">
                <a:solidFill>
                  <a:srgbClr val="000000"/>
                </a:solidFill>
                <a:latin typeface="Arial" pitchFamily="34" charset="0"/>
                <a:cs typeface="Arial" pitchFamily="34" charset="0"/>
              </a:rPr>
              <a:t>Hydratation.</a:t>
            </a:r>
          </a:p>
          <a:p>
            <a:pPr marL="0" indent="0">
              <a:buNone/>
            </a:pPr>
            <a:r>
              <a:rPr lang="fr-FR" sz="2400" b="0" i="0" u="none" strike="noStrike" baseline="0" dirty="0" smtClean="0">
                <a:solidFill>
                  <a:srgbClr val="808080"/>
                </a:solidFill>
                <a:latin typeface="Arial" pitchFamily="34" charset="0"/>
                <a:cs typeface="Arial" pitchFamily="34" charset="0"/>
              </a:rPr>
              <a:t>     </a:t>
            </a:r>
            <a:r>
              <a:rPr lang="fr-FR" sz="2400" b="0" i="0" u="none" strike="noStrike" baseline="0" dirty="0" smtClean="0">
                <a:solidFill>
                  <a:srgbClr val="000000"/>
                </a:solidFill>
                <a:latin typeface="Arial" pitchFamily="34" charset="0"/>
                <a:cs typeface="Arial" pitchFamily="34" charset="0"/>
              </a:rPr>
              <a:t>Baisse du chauffage, rejet des couvertures.</a:t>
            </a:r>
          </a:p>
          <a:p>
            <a:pPr marL="0" indent="0">
              <a:buNone/>
            </a:pPr>
            <a:endParaRPr lang="fr-FR" sz="2400" b="0" i="0" u="none" strike="noStrike" baseline="0" dirty="0" smtClean="0">
              <a:solidFill>
                <a:srgbClr val="000000"/>
              </a:solidFill>
              <a:latin typeface="Arial" pitchFamily="34" charset="0"/>
              <a:cs typeface="Arial" pitchFamily="34" charset="0"/>
            </a:endParaRPr>
          </a:p>
          <a:p>
            <a:pPr marL="0" indent="0">
              <a:buNone/>
            </a:pPr>
            <a:r>
              <a:rPr lang="fr-FR" sz="2400" b="1" i="0" u="none" strike="noStrike" baseline="0" dirty="0" smtClean="0">
                <a:solidFill>
                  <a:srgbClr val="000000"/>
                </a:solidFill>
                <a:latin typeface="Arial" pitchFamily="34" charset="0"/>
                <a:cs typeface="Arial" pitchFamily="34" charset="0"/>
              </a:rPr>
              <a:t> </a:t>
            </a:r>
            <a:r>
              <a:rPr lang="fr-FR" sz="2400" b="1" i="0" u="none" strike="noStrike" dirty="0" smtClean="0">
                <a:solidFill>
                  <a:srgbClr val="000000"/>
                </a:solidFill>
                <a:latin typeface="Arial" pitchFamily="34" charset="0"/>
                <a:cs typeface="Arial" pitchFamily="34" charset="0"/>
              </a:rPr>
              <a:t>  </a:t>
            </a:r>
            <a:r>
              <a:rPr lang="fr-FR" sz="2400" b="1" i="0" u="none" strike="noStrike" baseline="0" dirty="0" smtClean="0">
                <a:solidFill>
                  <a:srgbClr val="000000"/>
                </a:solidFill>
                <a:latin typeface="Arial" pitchFamily="34" charset="0"/>
                <a:cs typeface="Arial" pitchFamily="34" charset="0"/>
              </a:rPr>
              <a:t> </a:t>
            </a:r>
            <a:r>
              <a:rPr lang="fr-FR" sz="2400" b="1" dirty="0" smtClean="0">
                <a:solidFill>
                  <a:srgbClr val="000000"/>
                </a:solidFill>
                <a:latin typeface="Arial" pitchFamily="34" charset="0"/>
                <a:cs typeface="Arial" pitchFamily="34" charset="0"/>
              </a:rPr>
              <a:t>prévention des </a:t>
            </a:r>
            <a:r>
              <a:rPr lang="fr-FR" sz="2400" b="1" i="0" u="none" strike="noStrike" baseline="0" dirty="0" smtClean="0">
                <a:solidFill>
                  <a:srgbClr val="000000"/>
                </a:solidFill>
                <a:latin typeface="Arial" pitchFamily="34" charset="0"/>
                <a:cs typeface="Arial" pitchFamily="34" charset="0"/>
              </a:rPr>
              <a:t> crises convulsives </a:t>
            </a:r>
            <a:r>
              <a:rPr lang="fr-FR" sz="2400" b="1" i="0" u="none" strike="noStrike" dirty="0" smtClean="0">
                <a:solidFill>
                  <a:srgbClr val="000000"/>
                </a:solidFill>
                <a:latin typeface="Arial" pitchFamily="34" charset="0"/>
                <a:cs typeface="Arial" pitchFamily="34" charset="0"/>
              </a:rPr>
              <a:t> </a:t>
            </a:r>
            <a:r>
              <a:rPr lang="fr-FR" sz="2400" b="1" dirty="0" smtClean="0">
                <a:solidFill>
                  <a:srgbClr val="000000"/>
                </a:solidFill>
                <a:latin typeface="Arial" pitchFamily="34" charset="0"/>
                <a:cs typeface="Arial" pitchFamily="34" charset="0"/>
              </a:rPr>
              <a:t>: </a:t>
            </a:r>
            <a:r>
              <a:rPr lang="fr-FR" sz="2400" b="1" i="0" u="none" strike="noStrike" dirty="0" smtClean="0">
                <a:solidFill>
                  <a:srgbClr val="000000"/>
                </a:solidFill>
                <a:latin typeface="Arial" pitchFamily="34" charset="0"/>
                <a:cs typeface="Arial" pitchFamily="34" charset="0"/>
              </a:rPr>
              <a:t>enfant à risque</a:t>
            </a:r>
            <a:r>
              <a:rPr lang="fr-FR" sz="2400" b="1" i="0" u="none" strike="noStrike" baseline="0" dirty="0" smtClean="0">
                <a:solidFill>
                  <a:srgbClr val="000000"/>
                </a:solidFill>
                <a:latin typeface="Arial" pitchFamily="34" charset="0"/>
                <a:cs typeface="Arial" pitchFamily="34" charset="0"/>
              </a:rPr>
              <a:t> </a:t>
            </a:r>
            <a:endParaRPr lang="fr-FR" sz="2400" dirty="0">
              <a:solidFill>
                <a:srgbClr val="000000"/>
              </a:solidFill>
              <a:latin typeface="Arial" pitchFamily="34" charset="0"/>
              <a:cs typeface="Arial" pitchFamily="34" charset="0"/>
            </a:endParaRPr>
          </a:p>
          <a:p>
            <a:pPr marL="0" indent="0">
              <a:buNone/>
            </a:pPr>
            <a:r>
              <a:rPr lang="fr-FR" sz="2400" b="0" i="0" u="none" strike="noStrike" dirty="0" smtClean="0">
                <a:solidFill>
                  <a:srgbClr val="000000"/>
                </a:solidFill>
                <a:latin typeface="Arial" pitchFamily="34" charset="0"/>
                <a:cs typeface="Arial" pitchFamily="34" charset="0"/>
              </a:rPr>
              <a:t>    </a:t>
            </a:r>
            <a:r>
              <a:rPr lang="fr-FR" sz="2400" b="0" i="0" u="none" strike="noStrike" baseline="0" dirty="0" smtClean="0">
                <a:solidFill>
                  <a:srgbClr val="000000"/>
                </a:solidFill>
                <a:latin typeface="Arial" pitchFamily="34" charset="0"/>
                <a:cs typeface="Arial" pitchFamily="34" charset="0"/>
              </a:rPr>
              <a:t>  diazépam 0,5-1 mg /kg en 4 prises</a:t>
            </a:r>
          </a:p>
          <a:p>
            <a:pPr marL="0" indent="0">
              <a:buNone/>
            </a:pPr>
            <a:endParaRPr lang="fr-FR" sz="2400" b="0" i="0" u="none" strike="noStrike" baseline="0" dirty="0" smtClean="0">
              <a:solidFill>
                <a:srgbClr val="000000"/>
              </a:solidFill>
              <a:latin typeface="Arial" pitchFamily="34" charset="0"/>
              <a:cs typeface="Arial" pitchFamily="34" charset="0"/>
            </a:endParaRPr>
          </a:p>
          <a:p>
            <a:pPr marL="0" indent="0">
              <a:buNone/>
            </a:pPr>
            <a:r>
              <a:rPr lang="fr-FR" sz="2400" b="0" i="0" u="none" strike="noStrike" baseline="0" dirty="0" smtClean="0">
                <a:solidFill>
                  <a:srgbClr val="000000"/>
                </a:solidFill>
                <a:latin typeface="Arial" pitchFamily="34" charset="0"/>
                <a:cs typeface="Arial" pitchFamily="34" charset="0"/>
              </a:rPr>
              <a:t>.</a:t>
            </a:r>
            <a:endParaRPr lang="fr-FR" sz="2400" dirty="0">
              <a:latin typeface="Arial" pitchFamily="34" charset="0"/>
              <a:cs typeface="Arial" pitchFamily="34" charset="0"/>
            </a:endParaRPr>
          </a:p>
        </p:txBody>
      </p:sp>
      <p:sp>
        <p:nvSpPr>
          <p:cNvPr id="2" name="Titre 1"/>
          <p:cNvSpPr>
            <a:spLocks noGrp="1"/>
          </p:cNvSpPr>
          <p:nvPr>
            <p:ph type="title"/>
          </p:nvPr>
        </p:nvSpPr>
        <p:spPr/>
        <p:txBody>
          <a:bodyPr/>
          <a:lstStyle/>
          <a:p>
            <a:r>
              <a:rPr lang="fr-FR" dirty="0" smtClean="0"/>
              <a:t>Traitement d’une fièvre aigue</a:t>
            </a:r>
            <a:endParaRPr lang="fr-FR" dirty="0"/>
          </a:p>
        </p:txBody>
      </p:sp>
    </p:spTree>
    <p:extLst>
      <p:ext uri="{BB962C8B-B14F-4D97-AF65-F5344CB8AC3E}">
        <p14:creationId xmlns="" xmlns:p14="http://schemas.microsoft.com/office/powerpoint/2010/main" val="3465286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marL="0" indent="0">
              <a:buNone/>
            </a:pPr>
            <a:r>
              <a:rPr lang="fr-FR" dirty="0" smtClean="0"/>
              <a:t>  </a:t>
            </a:r>
            <a:r>
              <a:rPr lang="fr-FR" sz="3600" dirty="0">
                <a:solidFill>
                  <a:srgbClr val="FF0000"/>
                </a:solidFill>
                <a:latin typeface="DIN-Medium"/>
              </a:rPr>
              <a:t> </a:t>
            </a:r>
            <a:r>
              <a:rPr lang="fr-FR" sz="3100" dirty="0" smtClean="0">
                <a:latin typeface="Arial" pitchFamily="34" charset="0"/>
                <a:cs typeface="Arial" pitchFamily="34" charset="0"/>
              </a:rPr>
              <a:t>RAPPEL </a:t>
            </a:r>
          </a:p>
          <a:p>
            <a:pPr marL="0" indent="0">
              <a:buNone/>
            </a:pPr>
            <a:r>
              <a:rPr lang="fr-FR" sz="3100" dirty="0">
                <a:latin typeface="Arial" pitchFamily="34" charset="0"/>
                <a:cs typeface="Arial" pitchFamily="34" charset="0"/>
              </a:rPr>
              <a:t> </a:t>
            </a:r>
            <a:r>
              <a:rPr lang="fr-FR" sz="3100" dirty="0" smtClean="0">
                <a:latin typeface="Arial" pitchFamily="34" charset="0"/>
                <a:cs typeface="Arial" pitchFamily="34" charset="0"/>
              </a:rPr>
              <a:t>       L’ Antibiothérapie</a:t>
            </a:r>
          </a:p>
          <a:p>
            <a:pPr marL="0" indent="0">
              <a:buNone/>
            </a:pPr>
            <a:endParaRPr lang="fr-FR" sz="3100" dirty="0">
              <a:latin typeface="Arial" pitchFamily="34" charset="0"/>
              <a:cs typeface="Arial" pitchFamily="34" charset="0"/>
            </a:endParaRPr>
          </a:p>
          <a:p>
            <a:pPr marL="0" indent="0">
              <a:buNone/>
            </a:pPr>
            <a:r>
              <a:rPr lang="fr-FR" sz="3100" dirty="0" smtClean="0">
                <a:latin typeface="Arial" pitchFamily="34" charset="0"/>
                <a:cs typeface="Arial" pitchFamily="34" charset="0"/>
              </a:rPr>
              <a:t>          </a:t>
            </a:r>
            <a:r>
              <a:rPr lang="fr-FR" sz="3100" dirty="0">
                <a:latin typeface="Arial" pitchFamily="34" charset="0"/>
                <a:cs typeface="Arial" pitchFamily="34" charset="0"/>
              </a:rPr>
              <a:t></a:t>
            </a:r>
            <a:r>
              <a:rPr lang="fr-FR" sz="3100" b="1" dirty="0">
                <a:latin typeface="Arial" pitchFamily="34" charset="0"/>
                <a:cs typeface="Arial" pitchFamily="34" charset="0"/>
              </a:rPr>
              <a:t>non </a:t>
            </a:r>
            <a:r>
              <a:rPr lang="fr-FR" sz="3100" b="1" dirty="0" smtClean="0">
                <a:latin typeface="Arial" pitchFamily="34" charset="0"/>
                <a:cs typeface="Arial" pitchFamily="34" charset="0"/>
              </a:rPr>
              <a:t>systématique: </a:t>
            </a:r>
            <a:r>
              <a:rPr lang="fr-FR" sz="3100" dirty="0" smtClean="0">
                <a:latin typeface="Arial" pitchFamily="34" charset="0"/>
                <a:cs typeface="Arial" pitchFamily="34" charset="0"/>
              </a:rPr>
              <a:t>dans  </a:t>
            </a:r>
            <a:r>
              <a:rPr lang="fr-FR" sz="3100" dirty="0">
                <a:latin typeface="Arial" pitchFamily="34" charset="0"/>
                <a:cs typeface="Arial" pitchFamily="34" charset="0"/>
              </a:rPr>
              <a:t>la majorité des infections, notamment chez </a:t>
            </a:r>
            <a:r>
              <a:rPr lang="fr-FR" sz="3100" dirty="0" smtClean="0">
                <a:latin typeface="Arial" pitchFamily="34" charset="0"/>
                <a:cs typeface="Arial" pitchFamily="34" charset="0"/>
              </a:rPr>
              <a:t>le nourrisson </a:t>
            </a:r>
            <a:r>
              <a:rPr lang="fr-FR" sz="3100" dirty="0">
                <a:latin typeface="Arial" pitchFamily="34" charset="0"/>
                <a:cs typeface="Arial" pitchFamily="34" charset="0"/>
              </a:rPr>
              <a:t>et le jeune </a:t>
            </a:r>
            <a:r>
              <a:rPr lang="fr-FR" sz="3100" dirty="0" smtClean="0">
                <a:latin typeface="Arial" pitchFamily="34" charset="0"/>
                <a:cs typeface="Arial" pitchFamily="34" charset="0"/>
              </a:rPr>
              <a:t>enfant car souvent d’origine  </a:t>
            </a:r>
            <a:r>
              <a:rPr lang="fr-FR" sz="3100" dirty="0" smtClean="0">
                <a:latin typeface="Arial" pitchFamily="34" charset="0"/>
                <a:cs typeface="Arial" pitchFamily="34" charset="0"/>
              </a:rPr>
              <a:t>virale.</a:t>
            </a:r>
          </a:p>
          <a:p>
            <a:pPr marL="0" indent="0">
              <a:buNone/>
            </a:pPr>
            <a:endParaRPr lang="fr-FR" sz="3100" dirty="0">
              <a:latin typeface="Arial" pitchFamily="34" charset="0"/>
              <a:cs typeface="Arial" pitchFamily="34" charset="0"/>
            </a:endParaRPr>
          </a:p>
          <a:p>
            <a:pPr marL="0" indent="0">
              <a:buNone/>
            </a:pPr>
            <a:r>
              <a:rPr lang="fr-FR" sz="3100" b="1" dirty="0">
                <a:latin typeface="Arial" pitchFamily="34" charset="0"/>
                <a:cs typeface="Arial" pitchFamily="34" charset="0"/>
              </a:rPr>
              <a:t>     </a:t>
            </a:r>
            <a:r>
              <a:rPr lang="fr-FR" sz="3100" b="1" dirty="0" smtClean="0">
                <a:latin typeface="Arial" pitchFamily="34" charset="0"/>
                <a:cs typeface="Arial" pitchFamily="34" charset="0"/>
              </a:rPr>
              <a:t>      </a:t>
            </a:r>
            <a:r>
              <a:rPr lang="fr-FR" sz="3100" b="1" dirty="0" smtClean="0">
                <a:latin typeface="Arial" pitchFamily="34" charset="0"/>
                <a:cs typeface="Arial" pitchFamily="34" charset="0"/>
              </a:rPr>
              <a:t>impérative</a:t>
            </a:r>
            <a:r>
              <a:rPr lang="fr-FR" sz="3100" dirty="0" smtClean="0">
                <a:latin typeface="Arial" pitchFamily="34" charset="0"/>
                <a:cs typeface="Arial" pitchFamily="34" charset="0"/>
              </a:rPr>
              <a:t>: </a:t>
            </a:r>
            <a:r>
              <a:rPr lang="fr-FR" sz="3100" dirty="0" smtClean="0">
                <a:latin typeface="Arial" pitchFamily="34" charset="0"/>
                <a:cs typeface="Arial" pitchFamily="34" charset="0"/>
              </a:rPr>
              <a:t>si </a:t>
            </a:r>
            <a:r>
              <a:rPr lang="fr-FR" sz="3100" dirty="0">
                <a:latin typeface="Arial" pitchFamily="34" charset="0"/>
                <a:cs typeface="Arial" pitchFamily="34" charset="0"/>
              </a:rPr>
              <a:t>suspicion d’infection </a:t>
            </a:r>
            <a:r>
              <a:rPr lang="fr-FR" sz="3100" dirty="0" smtClean="0">
                <a:latin typeface="Arial" pitchFamily="34" charset="0"/>
                <a:cs typeface="Arial" pitchFamily="34" charset="0"/>
              </a:rPr>
              <a:t> </a:t>
            </a:r>
          </a:p>
          <a:p>
            <a:pPr marL="0" indent="0">
              <a:buNone/>
            </a:pPr>
            <a:r>
              <a:rPr lang="fr-FR" sz="3100" dirty="0" smtClean="0">
                <a:latin typeface="Arial" pitchFamily="34" charset="0"/>
                <a:cs typeface="Arial" pitchFamily="34" charset="0"/>
              </a:rPr>
              <a:t> </a:t>
            </a:r>
            <a:r>
              <a:rPr lang="fr-FR" sz="3100" dirty="0" smtClean="0">
                <a:latin typeface="Arial" pitchFamily="34" charset="0"/>
                <a:cs typeface="Arial" pitchFamily="34" charset="0"/>
              </a:rPr>
              <a:t>         </a:t>
            </a:r>
            <a:r>
              <a:rPr lang="fr-FR" sz="3100" dirty="0" smtClean="0">
                <a:latin typeface="Arial" pitchFamily="34" charset="0"/>
                <a:cs typeface="Arial" pitchFamily="34" charset="0"/>
              </a:rPr>
              <a:t>bactérienne</a:t>
            </a:r>
            <a:r>
              <a:rPr lang="fr-FR" sz="3100" dirty="0">
                <a:latin typeface="Arial" pitchFamily="34" charset="0"/>
                <a:cs typeface="Arial" pitchFamily="34" charset="0"/>
              </a:rPr>
              <a:t>,</a:t>
            </a:r>
          </a:p>
          <a:p>
            <a:pPr marL="0" indent="0">
              <a:buNone/>
            </a:pPr>
            <a:r>
              <a:rPr lang="fr-FR" sz="3100" dirty="0">
                <a:latin typeface="Arial" pitchFamily="34" charset="0"/>
                <a:cs typeface="Arial" pitchFamily="34" charset="0"/>
              </a:rPr>
              <a:t>          </a:t>
            </a:r>
            <a:r>
              <a:rPr lang="fr-FR" sz="3100" dirty="0" smtClean="0">
                <a:latin typeface="Arial" pitchFamily="34" charset="0"/>
                <a:cs typeface="Arial" pitchFamily="34" charset="0"/>
              </a:rPr>
              <a:t>si signes de </a:t>
            </a:r>
            <a:r>
              <a:rPr lang="fr-FR" sz="3100" dirty="0" smtClean="0">
                <a:latin typeface="Arial" pitchFamily="34" charset="0"/>
                <a:cs typeface="Arial" pitchFamily="34" charset="0"/>
              </a:rPr>
              <a:t>gravité ou terrain neutropénique</a:t>
            </a:r>
            <a:endParaRPr lang="fr-FR" sz="3100" dirty="0">
              <a:latin typeface="Arial" pitchFamily="34" charset="0"/>
              <a:cs typeface="Arial" pitchFamily="34" charset="0"/>
            </a:endParaRPr>
          </a:p>
          <a:p>
            <a:pPr marL="0" indent="0">
              <a:buNone/>
            </a:pPr>
            <a:r>
              <a:rPr lang="fr-FR" sz="3100" dirty="0">
                <a:latin typeface="Arial" pitchFamily="34" charset="0"/>
                <a:cs typeface="Arial" pitchFamily="34" charset="0"/>
              </a:rPr>
              <a:t>         </a:t>
            </a:r>
            <a:r>
              <a:rPr lang="fr-FR" sz="3100" dirty="0" smtClean="0">
                <a:latin typeface="Arial" pitchFamily="34" charset="0"/>
                <a:cs typeface="Arial" pitchFamily="34" charset="0"/>
              </a:rPr>
              <a:t> </a:t>
            </a:r>
            <a:r>
              <a:rPr lang="fr-FR" sz="3100" dirty="0">
                <a:latin typeface="Arial" pitchFamily="34" charset="0"/>
                <a:cs typeface="Arial" pitchFamily="34" charset="0"/>
              </a:rPr>
              <a:t>adaptée à l’étiologie suspectée ou </a:t>
            </a:r>
            <a:r>
              <a:rPr lang="fr-FR" sz="3100" dirty="0" smtClean="0">
                <a:latin typeface="Arial" pitchFamily="34" charset="0"/>
                <a:cs typeface="Arial" pitchFamily="34" charset="0"/>
              </a:rPr>
              <a:t>documentée</a:t>
            </a:r>
            <a:endParaRPr lang="fr-FR" sz="3100" dirty="0">
              <a:latin typeface="Arial" pitchFamily="34" charset="0"/>
              <a:cs typeface="Arial" pitchFamily="34" charset="0"/>
            </a:endParaRPr>
          </a:p>
        </p:txBody>
      </p:sp>
      <p:sp>
        <p:nvSpPr>
          <p:cNvPr id="2" name="Titre 1"/>
          <p:cNvSpPr>
            <a:spLocks noGrp="1"/>
          </p:cNvSpPr>
          <p:nvPr>
            <p:ph type="title"/>
          </p:nvPr>
        </p:nvSpPr>
        <p:spPr/>
        <p:txBody>
          <a:bodyPr/>
          <a:lstStyle/>
          <a:p>
            <a:r>
              <a:rPr lang="fr-FR" dirty="0" smtClean="0"/>
              <a:t>Conduite à tenir</a:t>
            </a:r>
            <a:endParaRPr lang="fr-FR" dirty="0"/>
          </a:p>
        </p:txBody>
      </p:sp>
    </p:spTree>
    <p:extLst>
      <p:ext uri="{BB962C8B-B14F-4D97-AF65-F5344CB8AC3E}">
        <p14:creationId xmlns="" xmlns:p14="http://schemas.microsoft.com/office/powerpoint/2010/main" val="337373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sz="2000" dirty="0" smtClean="0">
              <a:latin typeface="Arial" pitchFamily="34" charset="0"/>
              <a:cs typeface="Arial" pitchFamily="34" charset="0"/>
            </a:endParaRPr>
          </a:p>
          <a:p>
            <a:r>
              <a:rPr lang="fr-FR" sz="2000" dirty="0" smtClean="0">
                <a:latin typeface="Arial" pitchFamily="34" charset="0"/>
                <a:cs typeface="Arial" pitchFamily="34" charset="0"/>
              </a:rPr>
              <a:t>Mesure de la température: à distance des repas après un repos de 20 minutes</a:t>
            </a:r>
          </a:p>
          <a:p>
            <a:pPr>
              <a:buNone/>
            </a:pPr>
            <a:endParaRPr lang="fr-FR" sz="2000" dirty="0" smtClean="0">
              <a:latin typeface="Arial" pitchFamily="34" charset="0"/>
              <a:cs typeface="Arial" pitchFamily="34" charset="0"/>
            </a:endParaRPr>
          </a:p>
          <a:p>
            <a:r>
              <a:rPr lang="fr-FR" sz="2000" dirty="0" smtClean="0">
                <a:latin typeface="Arial" pitchFamily="34" charset="0"/>
                <a:cs typeface="Arial" pitchFamily="34" charset="0"/>
              </a:rPr>
              <a:t>Les chiffres de température obtenus par voie buccale ou axillaire doivent être augmentés de 0,5°C pour évaluer la température centrale</a:t>
            </a:r>
          </a:p>
          <a:p>
            <a:pPr>
              <a:buNone/>
            </a:pPr>
            <a:r>
              <a:rPr lang="fr-FR" dirty="0" smtClean="0"/>
              <a:t> </a:t>
            </a:r>
            <a:endParaRPr lang="fr-FR" dirty="0"/>
          </a:p>
        </p:txBody>
      </p:sp>
      <p:sp>
        <p:nvSpPr>
          <p:cNvPr id="3" name="Titre 2"/>
          <p:cNvSpPr>
            <a:spLocks noGrp="1"/>
          </p:cNvSpPr>
          <p:nvPr>
            <p:ph type="title"/>
          </p:nvPr>
        </p:nvSpPr>
        <p:spPr/>
        <p:txBody>
          <a:bodyPr/>
          <a:lstStyle/>
          <a:p>
            <a:r>
              <a:rPr lang="fr-FR" dirty="0" smtClean="0"/>
              <a:t>Introduction – Définition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428736"/>
            <a:ext cx="8229600" cy="4525963"/>
          </a:xfrm>
        </p:spPr>
        <p:txBody>
          <a:bodyPr>
            <a:normAutofit/>
          </a:bodyPr>
          <a:lstStyle/>
          <a:p>
            <a:r>
              <a:rPr lang="fr-FR" sz="1800" dirty="0" smtClean="0">
                <a:latin typeface="Arial" pitchFamily="34" charset="0"/>
                <a:cs typeface="Arial" pitchFamily="34" charset="0"/>
              </a:rPr>
              <a:t>Dérèglement du centre thermorégulateur hypothalamique qui s’équilibre à un niveau plus élevé que normalement.</a:t>
            </a:r>
          </a:p>
          <a:p>
            <a:pPr>
              <a:buNone/>
            </a:pPr>
            <a:endParaRPr lang="fr-FR" sz="1800" dirty="0" smtClean="0">
              <a:latin typeface="Arial" pitchFamily="34" charset="0"/>
              <a:cs typeface="Arial" pitchFamily="34" charset="0"/>
            </a:endParaRPr>
          </a:p>
          <a:p>
            <a:r>
              <a:rPr lang="fr-FR" sz="1800" dirty="0" smtClean="0">
                <a:latin typeface="Arial" pitchFamily="34" charset="0"/>
                <a:cs typeface="Arial" pitchFamily="34" charset="0"/>
              </a:rPr>
              <a:t>Induit par des substances pyrogènes</a:t>
            </a:r>
          </a:p>
          <a:p>
            <a:pPr>
              <a:buNone/>
            </a:pPr>
            <a:endParaRPr lang="fr-FR" sz="1800" dirty="0" smtClean="0">
              <a:latin typeface="Arial" pitchFamily="34" charset="0"/>
              <a:cs typeface="Arial" pitchFamily="34" charset="0"/>
            </a:endParaRPr>
          </a:p>
          <a:p>
            <a:r>
              <a:rPr lang="fr-FR" sz="1800" dirty="0" smtClean="0">
                <a:latin typeface="Arial" pitchFamily="34" charset="0"/>
                <a:cs typeface="Arial" pitchFamily="34" charset="0"/>
              </a:rPr>
              <a:t>Production locale accrue de prostaglandines(E2)</a:t>
            </a:r>
          </a:p>
          <a:p>
            <a:pPr>
              <a:buNone/>
            </a:pPr>
            <a:endParaRPr lang="fr-FR" sz="1800" dirty="0" smtClean="0">
              <a:latin typeface="Arial" pitchFamily="34" charset="0"/>
              <a:cs typeface="Arial" pitchFamily="34" charset="0"/>
            </a:endParaRPr>
          </a:p>
          <a:p>
            <a:r>
              <a:rPr lang="fr-FR" sz="1800" dirty="0" smtClean="0">
                <a:latin typeface="Arial" pitchFamily="34" charset="0"/>
                <a:cs typeface="Arial" pitchFamily="34" charset="0"/>
              </a:rPr>
              <a:t>Modification de l’équilibre des mécanismes responsables de la déperdition de la chaleur au niveau des tissus périphériques</a:t>
            </a:r>
          </a:p>
          <a:p>
            <a:pPr>
              <a:buNone/>
            </a:pPr>
            <a:endParaRPr lang="fr-FR" sz="1800" dirty="0" smtClean="0">
              <a:latin typeface="Arial" pitchFamily="34" charset="0"/>
              <a:cs typeface="Arial" pitchFamily="34" charset="0"/>
            </a:endParaRPr>
          </a:p>
          <a:p>
            <a:r>
              <a:rPr lang="fr-FR" sz="1800" dirty="0" smtClean="0">
                <a:latin typeface="Arial" pitchFamily="34" charset="0"/>
                <a:cs typeface="Arial" pitchFamily="34" charset="0"/>
              </a:rPr>
              <a:t>Les pyrogènes exogènes sont essentiellement des produits bactériens qui interagissent avec des cellules du système immunitaire→ pyrogènes endogènes actifs au niveau hypothalamique (IL1, TNF,IFN…)</a:t>
            </a:r>
            <a:endParaRPr lang="fr-FR" sz="1800" dirty="0">
              <a:latin typeface="Arial" pitchFamily="34" charset="0"/>
              <a:cs typeface="Arial" pitchFamily="34" charset="0"/>
            </a:endParaRPr>
          </a:p>
        </p:txBody>
      </p:sp>
      <p:sp>
        <p:nvSpPr>
          <p:cNvPr id="3" name="Titre 2"/>
          <p:cNvSpPr>
            <a:spLocks noGrp="1"/>
          </p:cNvSpPr>
          <p:nvPr>
            <p:ph type="title"/>
          </p:nvPr>
        </p:nvSpPr>
        <p:spPr/>
        <p:txBody>
          <a:bodyPr/>
          <a:lstStyle/>
          <a:p>
            <a:r>
              <a:rPr lang="fr-FR" dirty="0" smtClean="0"/>
              <a:t>Physiopathologie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endParaRPr lang="fr-FR" dirty="0" smtClean="0">
              <a:solidFill>
                <a:srgbClr val="FF0000"/>
              </a:solidFill>
            </a:endParaRPr>
          </a:p>
          <a:p>
            <a:pPr marL="137160" indent="0">
              <a:buNone/>
            </a:pPr>
            <a:r>
              <a:rPr lang="fr-FR" dirty="0" smtClean="0">
                <a:latin typeface="Arial" pitchFamily="34" charset="0"/>
                <a:cs typeface="Arial" pitchFamily="34" charset="0"/>
              </a:rPr>
              <a:t>  Les fièvres aigues récente  </a:t>
            </a:r>
            <a:r>
              <a:rPr lang="fr-FR" dirty="0" smtClean="0">
                <a:solidFill>
                  <a:srgbClr val="FF0000"/>
                </a:solidFill>
                <a:latin typeface="Arial" pitchFamily="34" charset="0"/>
                <a:cs typeface="Arial" pitchFamily="34" charset="0"/>
              </a:rPr>
              <a:t>&lt; 5 jours</a:t>
            </a:r>
          </a:p>
          <a:p>
            <a:pPr marL="137160" indent="0">
              <a:buNone/>
            </a:pPr>
            <a:r>
              <a:rPr lang="fr-FR" dirty="0" smtClean="0">
                <a:latin typeface="Arial" pitchFamily="34" charset="0"/>
                <a:cs typeface="Arial" pitchFamily="34" charset="0"/>
              </a:rPr>
              <a:t>  Les fièvres de durée intermédiaire </a:t>
            </a:r>
            <a:r>
              <a:rPr lang="fr-FR" dirty="0" smtClean="0">
                <a:solidFill>
                  <a:srgbClr val="FF0000"/>
                </a:solidFill>
                <a:latin typeface="Arial" pitchFamily="34" charset="0"/>
                <a:cs typeface="Arial" pitchFamily="34" charset="0"/>
              </a:rPr>
              <a:t>5 - 20 jours</a:t>
            </a:r>
          </a:p>
          <a:p>
            <a:pPr marL="137160" indent="0">
              <a:buNone/>
            </a:pPr>
            <a:r>
              <a:rPr lang="fr-FR" dirty="0" smtClean="0">
                <a:latin typeface="Arial" pitchFamily="34" charset="0"/>
                <a:cs typeface="Arial" pitchFamily="34" charset="0"/>
              </a:rPr>
              <a:t>  Les fièvres persistantes ou au long </a:t>
            </a:r>
            <a:r>
              <a:rPr lang="fr-FR" dirty="0" smtClean="0">
                <a:latin typeface="Arial" pitchFamily="34" charset="0"/>
                <a:cs typeface="Arial" pitchFamily="34" charset="0"/>
              </a:rPr>
              <a:t>cours ou prolongées  </a:t>
            </a:r>
            <a:r>
              <a:rPr lang="fr-FR" dirty="0" smtClean="0">
                <a:latin typeface="Arial" pitchFamily="34" charset="0"/>
                <a:cs typeface="Arial" pitchFamily="34" charset="0"/>
                <a:sym typeface="Symbol"/>
              </a:rPr>
              <a:t> </a:t>
            </a:r>
            <a:r>
              <a:rPr lang="fr-FR" dirty="0" smtClean="0">
                <a:solidFill>
                  <a:srgbClr val="FF0000"/>
                </a:solidFill>
                <a:latin typeface="Arial" pitchFamily="34" charset="0"/>
                <a:cs typeface="Arial" pitchFamily="34" charset="0"/>
                <a:sym typeface="Symbol"/>
              </a:rPr>
              <a:t>20 jours</a:t>
            </a:r>
            <a:endParaRPr lang="fr-FR" dirty="0" smtClean="0">
              <a:solidFill>
                <a:srgbClr val="FF0000"/>
              </a:solidFill>
              <a:latin typeface="Arial" pitchFamily="34" charset="0"/>
              <a:cs typeface="Arial" pitchFamily="34" charset="0"/>
            </a:endParaRPr>
          </a:p>
          <a:p>
            <a:pPr marL="137160" indent="0">
              <a:buNone/>
            </a:pPr>
            <a:r>
              <a:rPr lang="fr-FR" dirty="0" smtClean="0">
                <a:solidFill>
                  <a:srgbClr val="FF0000"/>
                </a:solidFill>
                <a:latin typeface="Arial" pitchFamily="34" charset="0"/>
                <a:cs typeface="Arial" pitchFamily="34" charset="0"/>
              </a:rPr>
              <a:t>     </a:t>
            </a:r>
          </a:p>
          <a:p>
            <a:pPr marL="137160" indent="0">
              <a:buNone/>
            </a:pPr>
            <a:r>
              <a:rPr lang="fr-FR" dirty="0" smtClean="0">
                <a:solidFill>
                  <a:srgbClr val="FF0000"/>
                </a:solidFill>
                <a:latin typeface="Book Antiqua"/>
              </a:rPr>
              <a:t>     </a:t>
            </a:r>
          </a:p>
          <a:p>
            <a:pPr marL="0" indent="0">
              <a:buNone/>
            </a:pPr>
            <a:endParaRPr lang="fr-FR" dirty="0">
              <a:solidFill>
                <a:srgbClr val="FF0000"/>
              </a:solidFill>
            </a:endParaRPr>
          </a:p>
        </p:txBody>
      </p:sp>
      <p:sp>
        <p:nvSpPr>
          <p:cNvPr id="2" name="Titre 1"/>
          <p:cNvSpPr>
            <a:spLocks noGrp="1"/>
          </p:cNvSpPr>
          <p:nvPr>
            <p:ph type="title"/>
          </p:nvPr>
        </p:nvSpPr>
        <p:spPr/>
        <p:txBody>
          <a:bodyPr/>
          <a:lstStyle/>
          <a:p>
            <a:r>
              <a:rPr lang="fr-FR" dirty="0" smtClean="0"/>
              <a:t>Définitions </a:t>
            </a:r>
            <a:endParaRPr lang="fr-FR" dirty="0"/>
          </a:p>
        </p:txBody>
      </p:sp>
    </p:spTree>
    <p:extLst>
      <p:ext uri="{BB962C8B-B14F-4D97-AF65-F5344CB8AC3E}">
        <p14:creationId xmlns="" xmlns:p14="http://schemas.microsoft.com/office/powerpoint/2010/main" val="3116014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Définitions </a:t>
            </a:r>
            <a:br>
              <a:rPr lang="fr-FR" dirty="0" smtClean="0"/>
            </a:br>
            <a:r>
              <a:rPr lang="fr-FR" dirty="0" smtClean="0"/>
              <a:t>( Consensus  SFAR, SRLF 2003)</a:t>
            </a:r>
            <a:endParaRPr lang="fr-FR" dirty="0"/>
          </a:p>
        </p:txBody>
      </p:sp>
      <p:pic>
        <p:nvPicPr>
          <p:cNvPr id="5" name="Espace réservé du contenu 4" descr="Capture choc.PNG"/>
          <p:cNvPicPr>
            <a:picLocks noGrp="1" noChangeAspect="1"/>
          </p:cNvPicPr>
          <p:nvPr>
            <p:ph idx="1"/>
          </p:nvPr>
        </p:nvPicPr>
        <p:blipFill>
          <a:blip r:embed="rId3"/>
          <a:stretch>
            <a:fillRect/>
          </a:stretch>
        </p:blipFill>
        <p:spPr>
          <a:xfrm>
            <a:off x="0" y="1500174"/>
            <a:ext cx="9144000" cy="5357826"/>
          </a:xfrm>
        </p:spPr>
      </p:pic>
      <p:sp>
        <p:nvSpPr>
          <p:cNvPr id="4" name="ZoneTexte 3"/>
          <p:cNvSpPr txBox="1"/>
          <p:nvPr/>
        </p:nvSpPr>
        <p:spPr>
          <a:xfrm>
            <a:off x="3214678" y="2643182"/>
            <a:ext cx="3000396" cy="369332"/>
          </a:xfrm>
          <a:prstGeom prst="rect">
            <a:avLst/>
          </a:prstGeom>
          <a:solidFill>
            <a:schemeClr val="tx1"/>
          </a:solidFill>
        </p:spPr>
        <p:txBody>
          <a:bodyPr wrap="square" rtlCol="0">
            <a:spAutoFit/>
          </a:bodyPr>
          <a:lstStyle/>
          <a:p>
            <a:endParaRPr lang="fr-FR" dirty="0"/>
          </a:p>
        </p:txBody>
      </p:sp>
      <p:sp>
        <p:nvSpPr>
          <p:cNvPr id="7" name="ZoneTexte 6"/>
          <p:cNvSpPr txBox="1"/>
          <p:nvPr/>
        </p:nvSpPr>
        <p:spPr>
          <a:xfrm>
            <a:off x="3214678" y="2786058"/>
            <a:ext cx="3000396" cy="369332"/>
          </a:xfrm>
          <a:prstGeom prst="rect">
            <a:avLst/>
          </a:prstGeom>
          <a:solidFill>
            <a:schemeClr val="tx1"/>
          </a:solidFill>
        </p:spPr>
        <p:txBody>
          <a:bodyPr wrap="square" rtlCol="0">
            <a:spAutoFit/>
          </a:bodyPr>
          <a:lstStyle/>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sz="4400" dirty="0">
                <a:solidFill>
                  <a:srgbClr val="FF0000"/>
                </a:solidFill>
                <a:latin typeface="Arial" pitchFamily="34" charset="0"/>
                <a:cs typeface="Arial" pitchFamily="34" charset="0"/>
              </a:rPr>
              <a:t>Définitions du sepsis: 2003 vs 2016</a:t>
            </a:r>
            <a:endParaRPr lang="fr-FR" dirty="0"/>
          </a:p>
        </p:txBody>
      </p:sp>
      <p:pic>
        <p:nvPicPr>
          <p:cNvPr id="4" name="Picture 2"/>
          <p:cNvPicPr>
            <a:picLocks noGrp="1" noChangeAspect="1" noChangeArrowheads="1"/>
          </p:cNvPicPr>
          <p:nvPr>
            <p:ph idx="1"/>
          </p:nvPr>
        </p:nvPicPr>
        <p:blipFill rotWithShape="1">
          <a:blip r:embed="rId2" cstate="print"/>
          <a:srcRect l="4849" t="9066" r="5950"/>
          <a:stretch/>
        </p:blipFill>
        <p:spPr bwMode="auto">
          <a:xfrm>
            <a:off x="0" y="1481138"/>
            <a:ext cx="9144000" cy="5376862"/>
          </a:xfrm>
          <a:prstGeom prst="rect">
            <a:avLst/>
          </a:prstGeom>
          <a:noFill/>
          <a:ln w="9525">
            <a:solidFill>
              <a:schemeClr val="tx1"/>
            </a:solidFill>
            <a:miter lim="800000"/>
            <a:headEnd/>
            <a:tailEnd/>
          </a:ln>
        </p:spPr>
      </p:pic>
    </p:spTree>
    <p:extLst>
      <p:ext uri="{BB962C8B-B14F-4D97-AF65-F5344CB8AC3E}">
        <p14:creationId xmlns="" xmlns:p14="http://schemas.microsoft.com/office/powerpoint/2010/main" val="195704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1.PNG"/>
          <p:cNvPicPr>
            <a:picLocks noGrp="1" noChangeAspect="1"/>
          </p:cNvPicPr>
          <p:nvPr>
            <p:ph idx="1"/>
          </p:nvPr>
        </p:nvPicPr>
        <p:blipFill>
          <a:blip r:embed="rId2"/>
          <a:stretch>
            <a:fillRect/>
          </a:stretch>
        </p:blipFill>
        <p:spPr>
          <a:xfrm>
            <a:off x="2000232" y="1909742"/>
            <a:ext cx="4929222" cy="4948258"/>
          </a:xfrm>
        </p:spPr>
      </p:pic>
      <p:sp>
        <p:nvSpPr>
          <p:cNvPr id="3" name="Titre 2"/>
          <p:cNvSpPr>
            <a:spLocks noGrp="1"/>
          </p:cNvSpPr>
          <p:nvPr>
            <p:ph type="title"/>
          </p:nvPr>
        </p:nvSpPr>
        <p:spPr/>
        <p:txBody>
          <a:bodyPr/>
          <a:lstStyle/>
          <a:p>
            <a:r>
              <a:rPr lang="fr-FR" dirty="0" smtClean="0"/>
              <a:t>Définitions actuelles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SOFA-Score-Sepsis-3.0.png"/>
          <p:cNvPicPr>
            <a:picLocks noGrp="1" noChangeAspect="1"/>
          </p:cNvPicPr>
          <p:nvPr>
            <p:ph idx="1"/>
          </p:nvPr>
        </p:nvPicPr>
        <p:blipFill>
          <a:blip r:embed="rId2"/>
          <a:stretch>
            <a:fillRect/>
          </a:stretch>
        </p:blipFill>
        <p:spPr>
          <a:xfrm>
            <a:off x="1434887" y="1481138"/>
            <a:ext cx="6274226" cy="4525962"/>
          </a:xfrm>
        </p:spPr>
      </p:pic>
      <p:sp>
        <p:nvSpPr>
          <p:cNvPr id="3" name="Titre 2"/>
          <p:cNvSpPr>
            <a:spLocks noGrp="1"/>
          </p:cNvSpPr>
          <p:nvPr>
            <p:ph type="title"/>
          </p:nvPr>
        </p:nvSpPr>
        <p:spPr/>
        <p:txBody>
          <a:bodyPr/>
          <a:lstStyle/>
          <a:p>
            <a:r>
              <a:rPr lang="fr-FR" dirty="0" smtClean="0"/>
              <a:t>Score SOFA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443</TotalTime>
  <Words>963</Words>
  <Application>Microsoft Office PowerPoint</Application>
  <PresentationFormat>Affichage à l'écran (4:3)</PresentationFormat>
  <Paragraphs>182</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Rotonde</vt:lpstr>
      <vt:lpstr>Conduite à tenir devant une fièvre aigue récente </vt:lpstr>
      <vt:lpstr>Introduction – définition </vt:lpstr>
      <vt:lpstr>Introduction – Définition </vt:lpstr>
      <vt:lpstr>Physiopathologie </vt:lpstr>
      <vt:lpstr>Définitions </vt:lpstr>
      <vt:lpstr>Définitions  ( Consensus  SFAR, SRLF 2003)</vt:lpstr>
      <vt:lpstr>Définitions du sepsis: 2003 vs 2016</vt:lpstr>
      <vt:lpstr>Définitions actuelles </vt:lpstr>
      <vt:lpstr>Score SOFA </vt:lpstr>
      <vt:lpstr>Conduite à tenir</vt:lpstr>
      <vt:lpstr>Conduite à tenir</vt:lpstr>
      <vt:lpstr>Conduite à tenir</vt:lpstr>
      <vt:lpstr>Conduite à tenir</vt:lpstr>
      <vt:lpstr>Conduite à tenir</vt:lpstr>
      <vt:lpstr>Conduite à tenir</vt:lpstr>
      <vt:lpstr>Conduite à tenir</vt:lpstr>
      <vt:lpstr>Conduite à tenir</vt:lpstr>
      <vt:lpstr>Conduite à tenir</vt:lpstr>
      <vt:lpstr>Conduite à tenir</vt:lpstr>
      <vt:lpstr>Traitement d’une fièvre aigue</vt:lpstr>
      <vt:lpstr>Conduite à tenir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Conduite à tenir devant une fièvre aigue récente</dc:title>
  <dc:creator>j</dc:creator>
  <cp:lastModifiedBy>User</cp:lastModifiedBy>
  <cp:revision>32</cp:revision>
  <dcterms:created xsi:type="dcterms:W3CDTF">2012-03-06T19:53:32Z</dcterms:created>
  <dcterms:modified xsi:type="dcterms:W3CDTF">2020-09-28T20:30:58Z</dcterms:modified>
</cp:coreProperties>
</file>