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9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36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68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21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3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00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17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4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41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3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69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BA569-6AD3-468B-8DC0-1D16020BFD50}" type="datetimeFigureOut">
              <a:rPr lang="fr-FR" smtClean="0"/>
              <a:t>02/05/2017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5CA2B-57B5-4A20-9FFE-DAE6371A5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6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Conduite </a:t>
            </a:r>
            <a:r>
              <a:rPr lang="fr-FR" dirty="0" smtClean="0"/>
              <a:t>À </a:t>
            </a:r>
            <a:r>
              <a:rPr lang="fr-FR" dirty="0" smtClean="0"/>
              <a:t>Tenir devant un sepsis sévère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</a:t>
            </a:r>
            <a:r>
              <a:rPr lang="fr-FR" dirty="0" err="1" smtClean="0"/>
              <a:t>A.Filali</a:t>
            </a:r>
            <a:endParaRPr lang="fr-FR" dirty="0" smtClean="0"/>
          </a:p>
          <a:p>
            <a:r>
              <a:rPr lang="fr-FR" dirty="0" smtClean="0"/>
              <a:t>Service </a:t>
            </a:r>
            <a:r>
              <a:rPr lang="fr-FR" dirty="0" smtClean="0"/>
              <a:t>Des Maladies </a:t>
            </a:r>
            <a:r>
              <a:rPr lang="fr-FR" dirty="0"/>
              <a:t>I</a:t>
            </a:r>
            <a:r>
              <a:rPr lang="fr-FR" dirty="0" smtClean="0"/>
              <a:t>nfectieuses</a:t>
            </a:r>
            <a:endParaRPr lang="fr-FR" dirty="0" smtClean="0"/>
          </a:p>
          <a:p>
            <a:r>
              <a:rPr lang="fr-FR" dirty="0" smtClean="0"/>
              <a:t>Faculté </a:t>
            </a:r>
            <a:r>
              <a:rPr lang="fr-FR" dirty="0" smtClean="0"/>
              <a:t>De Médecine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• Hospitalisation </a:t>
            </a:r>
          </a:p>
          <a:p>
            <a:pPr marL="0" indent="0">
              <a:buNone/>
            </a:pPr>
            <a:r>
              <a:rPr lang="fr-FR" dirty="0" smtClean="0"/>
              <a:t>• Antibiothérapie probabiliste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Association de 2 antibiotiques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Bactéricides et synergiques </a:t>
            </a:r>
          </a:p>
          <a:p>
            <a:pPr marL="0" indent="0">
              <a:buNone/>
            </a:pPr>
            <a:r>
              <a:rPr lang="fr-FR" dirty="0" smtClean="0"/>
              <a:t>• Réévaluation à 48-72 heures </a:t>
            </a:r>
          </a:p>
          <a:p>
            <a:pPr marL="0" indent="0">
              <a:buNone/>
            </a:pPr>
            <a:r>
              <a:rPr lang="fr-FR" dirty="0" smtClean="0"/>
              <a:t>• Traitement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porte d’entrée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Métastases septiques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34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Sepsis sévère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                             Association de : </a:t>
            </a:r>
          </a:p>
          <a:p>
            <a:pPr marL="0" indent="0">
              <a:buNone/>
            </a:pPr>
            <a:r>
              <a:rPr lang="fr-FR" dirty="0" smtClean="0"/>
              <a:t>• Sepsis </a:t>
            </a:r>
          </a:p>
          <a:p>
            <a:pPr marL="0" indent="0">
              <a:buNone/>
            </a:pPr>
            <a:r>
              <a:rPr lang="fr-FR" dirty="0" smtClean="0"/>
              <a:t>• Dysfonction d’organe </a:t>
            </a:r>
          </a:p>
          <a:p>
            <a:pPr marL="0" indent="0">
              <a:buNone/>
            </a:pPr>
            <a:r>
              <a:rPr lang="fr-FR" dirty="0" smtClean="0"/>
              <a:t>• Ou hypo perfusion </a:t>
            </a:r>
          </a:p>
          <a:p>
            <a:pPr marL="0" indent="0">
              <a:buNone/>
            </a:pPr>
            <a:r>
              <a:rPr lang="fr-FR" dirty="0" smtClean="0"/>
              <a:t>• Ou hypotension </a:t>
            </a:r>
          </a:p>
          <a:p>
            <a:pPr marL="0" indent="0">
              <a:buNone/>
            </a:pPr>
            <a:r>
              <a:rPr lang="fr-FR" dirty="0" smtClean="0"/>
              <a:t>• Mortalité : 20-30 %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34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Dysfonction d’organe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Hypoxémie </a:t>
            </a:r>
          </a:p>
          <a:p>
            <a:r>
              <a:rPr lang="fr-FR" dirty="0" smtClean="0"/>
              <a:t>• Débit urinaire &lt; 0,5 ml/kg/h </a:t>
            </a:r>
          </a:p>
          <a:p>
            <a:r>
              <a:rPr lang="fr-FR" dirty="0" smtClean="0"/>
              <a:t>• Coagulopathie </a:t>
            </a:r>
          </a:p>
          <a:p>
            <a:r>
              <a:rPr lang="fr-FR" dirty="0" smtClean="0"/>
              <a:t>• Acidose métabolique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295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H</a:t>
            </a:r>
            <a:r>
              <a:rPr lang="fr-FR" dirty="0" err="1" smtClean="0"/>
              <a:t>ypoperfusion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Acidose lactique </a:t>
            </a:r>
          </a:p>
          <a:p>
            <a:r>
              <a:rPr lang="fr-FR" dirty="0" smtClean="0"/>
              <a:t>• Oligurie </a:t>
            </a:r>
          </a:p>
          <a:p>
            <a:r>
              <a:rPr lang="fr-FR" dirty="0" smtClean="0"/>
              <a:t>• Encéphalopathie aiguë</a:t>
            </a:r>
          </a:p>
          <a:p>
            <a:pPr marL="0" indent="0">
              <a:buNone/>
            </a:pPr>
            <a:r>
              <a:rPr lang="fr-FR" dirty="0" smtClean="0"/>
              <a:t>                           </a:t>
            </a:r>
            <a:r>
              <a:rPr lang="fr-FR" sz="4400" dirty="0" smtClean="0"/>
              <a:t>Hypotension</a:t>
            </a:r>
          </a:p>
          <a:p>
            <a:pPr marL="0" indent="0">
              <a:buNone/>
            </a:pPr>
            <a:r>
              <a:rPr lang="fr-FR" dirty="0" smtClean="0"/>
              <a:t>• PA systolique &lt; 90 </a:t>
            </a:r>
            <a:r>
              <a:rPr lang="fr-FR" dirty="0" err="1" smtClean="0"/>
              <a:t>mmHg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• Réduction d’au moins 40 </a:t>
            </a:r>
            <a:r>
              <a:rPr lang="fr-FR" dirty="0" err="1" smtClean="0"/>
              <a:t>mmHg</a:t>
            </a:r>
            <a:r>
              <a:rPr lang="fr-FR" dirty="0" smtClean="0"/>
              <a:t> de PA habituelle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0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Conduite A Tenir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Hospitaliser en Unité de Soins Intensifs </a:t>
            </a:r>
          </a:p>
          <a:p>
            <a:r>
              <a:rPr lang="fr-FR" dirty="0" smtClean="0"/>
              <a:t>• Remplissage vasculaire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– 1000 cc SSI toutes les 20 min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– Pendant une heure maximum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– Sinon considérer comme </a:t>
            </a:r>
            <a:r>
              <a:rPr lang="fr-FR" b="1" dirty="0" smtClean="0">
                <a:solidFill>
                  <a:srgbClr val="FF0000"/>
                </a:solidFill>
              </a:rPr>
              <a:t>choc septique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Choc septique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                            Association de : </a:t>
            </a:r>
          </a:p>
          <a:p>
            <a:pPr marL="0" indent="0">
              <a:buNone/>
            </a:pPr>
            <a:r>
              <a:rPr lang="fr-FR" dirty="0" smtClean="0"/>
              <a:t>• Sepsis sévère </a:t>
            </a:r>
          </a:p>
          <a:p>
            <a:pPr marL="0" indent="0">
              <a:buNone/>
            </a:pPr>
            <a:r>
              <a:rPr lang="fr-FR" dirty="0" smtClean="0"/>
              <a:t>• Hypotension persistante malgré remplissage </a:t>
            </a:r>
          </a:p>
          <a:p>
            <a:pPr marL="0" indent="0">
              <a:buNone/>
            </a:pPr>
            <a:r>
              <a:rPr lang="fr-FR" dirty="0" smtClean="0"/>
              <a:t>• Avec ou sans </a:t>
            </a:r>
            <a:r>
              <a:rPr lang="fr-FR" dirty="0" err="1" smtClean="0"/>
              <a:t>hypoperfusion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• Mortalité : 40-50 %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809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Retentissement viscéral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Rénal : diurèse, urée, créatinine, ionogramme </a:t>
            </a:r>
          </a:p>
          <a:p>
            <a:r>
              <a:rPr lang="fr-FR" dirty="0" smtClean="0"/>
              <a:t>• Pulmonaire : SDRA, OAP lésionnel </a:t>
            </a:r>
          </a:p>
          <a:p>
            <a:r>
              <a:rPr lang="fr-FR" dirty="0" smtClean="0"/>
              <a:t>• Neurologique : encéphalopathie </a:t>
            </a:r>
          </a:p>
          <a:p>
            <a:r>
              <a:rPr lang="fr-FR" dirty="0" smtClean="0"/>
              <a:t>• Digestif : hémorragies </a:t>
            </a:r>
          </a:p>
          <a:p>
            <a:r>
              <a:rPr lang="fr-FR" dirty="0" smtClean="0"/>
              <a:t>• Hépatique : cytolyse, cholestase </a:t>
            </a:r>
          </a:p>
          <a:p>
            <a:r>
              <a:rPr lang="fr-FR" dirty="0" smtClean="0"/>
              <a:t>• Hémostase : CIVD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354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• Hospitaliser en Réanimation Médicale </a:t>
            </a:r>
          </a:p>
          <a:p>
            <a:r>
              <a:rPr lang="fr-FR" dirty="0" smtClean="0"/>
              <a:t>• Remplissage – </a:t>
            </a:r>
            <a:r>
              <a:rPr lang="fr-FR" dirty="0" err="1" smtClean="0"/>
              <a:t>Plasmagel</a:t>
            </a:r>
            <a:r>
              <a:rPr lang="fr-FR" dirty="0" smtClean="0"/>
              <a:t> (</a:t>
            </a:r>
            <a:r>
              <a:rPr lang="fr-FR" dirty="0" err="1" smtClean="0"/>
              <a:t>colloides</a:t>
            </a:r>
            <a:r>
              <a:rPr lang="fr-FR" dirty="0" smtClean="0"/>
              <a:t>) : 500 cc en 20 min </a:t>
            </a:r>
          </a:p>
          <a:p>
            <a:r>
              <a:rPr lang="fr-FR" dirty="0" smtClean="0"/>
              <a:t>• Si échec – </a:t>
            </a:r>
            <a:r>
              <a:rPr lang="fr-FR" dirty="0" err="1" smtClean="0"/>
              <a:t>Plasmagel</a:t>
            </a:r>
            <a:r>
              <a:rPr lang="fr-FR" dirty="0" smtClean="0"/>
              <a:t> : 500 cc en 20 min </a:t>
            </a:r>
          </a:p>
          <a:p>
            <a:r>
              <a:rPr lang="fr-FR" dirty="0" smtClean="0"/>
              <a:t>• Si échec – Dopamine 10-20 </a:t>
            </a:r>
            <a:r>
              <a:rPr lang="el-GR" dirty="0" smtClean="0"/>
              <a:t>μ</a:t>
            </a:r>
            <a:r>
              <a:rPr lang="fr-FR" dirty="0" smtClean="0"/>
              <a:t>g/kg/min </a:t>
            </a:r>
          </a:p>
          <a:p>
            <a:r>
              <a:rPr lang="fr-FR" dirty="0" smtClean="0"/>
              <a:t>• Si échec – Ajouter </a:t>
            </a:r>
            <a:r>
              <a:rPr lang="fr-FR" dirty="0" err="1" smtClean="0"/>
              <a:t>Dobutamine</a:t>
            </a:r>
            <a:r>
              <a:rPr lang="fr-FR" dirty="0" smtClean="0"/>
              <a:t> 5-15 </a:t>
            </a:r>
            <a:r>
              <a:rPr lang="el-GR" dirty="0" smtClean="0"/>
              <a:t>μ</a:t>
            </a:r>
            <a:r>
              <a:rPr lang="fr-FR" dirty="0" smtClean="0"/>
              <a:t>g/kg/min </a:t>
            </a:r>
          </a:p>
          <a:p>
            <a:r>
              <a:rPr lang="fr-FR" dirty="0" smtClean="0"/>
              <a:t>• Si échec – Adrénaline 0,5-5 </a:t>
            </a:r>
            <a:r>
              <a:rPr lang="el-GR" dirty="0" smtClean="0"/>
              <a:t>μ</a:t>
            </a:r>
            <a:r>
              <a:rPr lang="fr-FR" dirty="0" smtClean="0"/>
              <a:t>g/kg/min </a:t>
            </a:r>
          </a:p>
          <a:p>
            <a:r>
              <a:rPr lang="fr-FR" dirty="0" smtClean="0"/>
              <a:t>• Si échec :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54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Syndrome de défaillance </a:t>
            </a:r>
            <a:r>
              <a:rPr lang="fr-FR" dirty="0" err="1" smtClean="0"/>
              <a:t>multiviscérale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Plusieurs dysfonctions d’organe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– Cerveau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– Cœur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– Poumon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– Rein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– Moelle osseuse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– foie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62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 des états infectieux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Infection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Syndrome de Réponse Inflammatoire Systémique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Sepsis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Sepsis sévère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Choc septique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Syndrome de Défaillance Multi viscérale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Décès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Résultat d’une agression de l’Homme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Réponse inflammatoire </a:t>
            </a:r>
          </a:p>
          <a:p>
            <a:r>
              <a:rPr lang="fr-FR" dirty="0" smtClean="0"/>
              <a:t>• Bactériémie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– Présence de bactéries viables dans le sang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– Hémocultures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46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Syndrome de Réponse Inflammatoire Systémique (SRIS)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Température &gt; 38 °C ou &lt; 36 °C </a:t>
            </a:r>
          </a:p>
          <a:p>
            <a:r>
              <a:rPr lang="fr-FR" dirty="0" smtClean="0"/>
              <a:t>• Rythme cardiaque &gt; 90 battements/min </a:t>
            </a:r>
          </a:p>
          <a:p>
            <a:r>
              <a:rPr lang="fr-FR" dirty="0" smtClean="0"/>
              <a:t>• Rythme respiratoire &gt; 20/min – Ou Hyperventilation : PaCO2 &lt; 32 </a:t>
            </a:r>
            <a:r>
              <a:rPr lang="fr-FR" dirty="0" err="1" smtClean="0"/>
              <a:t>mmHg</a:t>
            </a:r>
            <a:r>
              <a:rPr lang="fr-FR" dirty="0" smtClean="0"/>
              <a:t> </a:t>
            </a:r>
          </a:p>
          <a:p>
            <a:r>
              <a:rPr lang="fr-FR" dirty="0" smtClean="0"/>
              <a:t>• Leucocytes &gt; 12.000/mm3 ou &lt; 4.000/mm3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  </a:t>
            </a:r>
            <a:r>
              <a:rPr lang="fr-FR" b="1" dirty="0" smtClean="0">
                <a:solidFill>
                  <a:srgbClr val="FF0000"/>
                </a:solidFill>
              </a:rPr>
              <a:t>Au moins 2 signes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3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Sepsis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                           Association de : </a:t>
            </a:r>
          </a:p>
          <a:p>
            <a:pPr marL="0" indent="0">
              <a:buNone/>
            </a:pPr>
            <a:r>
              <a:rPr lang="fr-FR" dirty="0" smtClean="0"/>
              <a:t>• SRIS </a:t>
            </a:r>
          </a:p>
          <a:p>
            <a:pPr marL="0" indent="0">
              <a:buNone/>
            </a:pPr>
            <a:r>
              <a:rPr lang="fr-FR" dirty="0" smtClean="0"/>
              <a:t>• Infection confirmée au moins cliniquement </a:t>
            </a:r>
          </a:p>
          <a:p>
            <a:pPr marL="0" indent="0">
              <a:buNone/>
            </a:pPr>
            <a:r>
              <a:rPr lang="fr-FR" dirty="0" smtClean="0"/>
              <a:t>• Mortalité : 10-15 %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6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Conduite A Tenir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Rechercher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– la porte d’entrée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– une localisation secondaire </a:t>
            </a:r>
          </a:p>
          <a:p>
            <a:r>
              <a:rPr lang="fr-FR" dirty="0" smtClean="0"/>
              <a:t>• Rechercher l’étiologie du sepsis </a:t>
            </a:r>
          </a:p>
          <a:p>
            <a:r>
              <a:rPr lang="fr-FR" dirty="0" smtClean="0"/>
              <a:t>• Traiter </a:t>
            </a:r>
          </a:p>
          <a:p>
            <a:r>
              <a:rPr lang="fr-FR" dirty="0" smtClean="0"/>
              <a:t>• Surveiller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34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Porte d’entrée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– Cutanée (staphylocoques, streptocoques)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– ORL (pneumocoques…)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– Digestive (BGN)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– Urinaire (BGN)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– Nosocomiale (germes résistants)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32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• Localisations métastatiques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Pleuro-pulmonaires : abcès, pneumopathies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Cardiaques : endocardites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</a:t>
            </a:r>
            <a:r>
              <a:rPr lang="fr-FR" dirty="0" err="1" smtClean="0"/>
              <a:t>Cérébro</a:t>
            </a:r>
            <a:r>
              <a:rPr lang="fr-FR" dirty="0" smtClean="0"/>
              <a:t>-méningées : abcès, méningites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Ostéo-articulaires : ostéomyélites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Rénales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Hépatiques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21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Étiologie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• Hémocultures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2-3 espacées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Frissons ou pics fébriles </a:t>
            </a:r>
          </a:p>
          <a:p>
            <a:pPr marL="0" indent="0">
              <a:buNone/>
            </a:pPr>
            <a:r>
              <a:rPr lang="fr-FR" dirty="0" smtClean="0"/>
              <a:t>• Prélèvements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Porte d’entrée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Localisations secondaires </a:t>
            </a:r>
          </a:p>
          <a:p>
            <a:pPr marL="0" indent="0">
              <a:buNone/>
            </a:pPr>
            <a:r>
              <a:rPr lang="fr-FR" dirty="0" smtClean="0"/>
              <a:t>• Radiologie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Radiographie du thorax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– échographies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99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547</Words>
  <Application>Microsoft Office PowerPoint</Application>
  <PresentationFormat>Affichage à l'écran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Conduite À Tenir devant un sepsis sévère</vt:lpstr>
      <vt:lpstr>Définitions des états infectieux </vt:lpstr>
      <vt:lpstr>Infection  </vt:lpstr>
      <vt:lpstr>Syndrome de Réponse Inflammatoire Systémique (SRIS) </vt:lpstr>
      <vt:lpstr>Sepsis  </vt:lpstr>
      <vt:lpstr>Conduite A Tenir ? </vt:lpstr>
      <vt:lpstr>Infection 1</vt:lpstr>
      <vt:lpstr>Infection 2</vt:lpstr>
      <vt:lpstr>Étiologie  </vt:lpstr>
      <vt:lpstr>Traitement</vt:lpstr>
      <vt:lpstr>Sepsis sévère </vt:lpstr>
      <vt:lpstr>Dysfonction d’organe</vt:lpstr>
      <vt:lpstr>Hypoperfusion </vt:lpstr>
      <vt:lpstr>Conduite A Tenir ?</vt:lpstr>
      <vt:lpstr>Choc septique</vt:lpstr>
      <vt:lpstr>Retentissement viscéral</vt:lpstr>
      <vt:lpstr>Présentation PowerPoint</vt:lpstr>
      <vt:lpstr>Syndrome de défaillance multiviscérale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Conduite A Tenir devant un sepsis sévère</dc:title>
  <dc:creator>wissal</dc:creator>
  <cp:lastModifiedBy>wissal</cp:lastModifiedBy>
  <cp:revision>7</cp:revision>
  <dcterms:created xsi:type="dcterms:W3CDTF">2017-05-01T21:09:24Z</dcterms:created>
  <dcterms:modified xsi:type="dcterms:W3CDTF">2017-05-02T08:39:41Z</dcterms:modified>
</cp:coreProperties>
</file>