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74" r:id="rId5"/>
    <p:sldId id="275" r:id="rId6"/>
    <p:sldId id="260" r:id="rId7"/>
    <p:sldId id="262" r:id="rId8"/>
    <p:sldId id="264" r:id="rId9"/>
    <p:sldId id="266" r:id="rId10"/>
    <p:sldId id="268" r:id="rId11"/>
    <p:sldId id="270" r:id="rId12"/>
    <p:sldId id="279" r:id="rId13"/>
    <p:sldId id="277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26/03/2021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Conduite à tenir devant une morsure par un animal (chien)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Dr </a:t>
            </a:r>
            <a:r>
              <a:rPr lang="fr-FR" dirty="0" err="1" smtClean="0"/>
              <a:t>Dehimi</a:t>
            </a:r>
            <a:r>
              <a:rPr lang="fr-FR" dirty="0" smtClean="0"/>
              <a:t>  PR </a:t>
            </a:r>
            <a:r>
              <a:rPr lang="fr-FR" smtClean="0"/>
              <a:t>Charaoui;K</a:t>
            </a:r>
            <a:endParaRPr lang="fr-FR" dirty="0" smtClean="0"/>
          </a:p>
          <a:p>
            <a:r>
              <a:rPr lang="fr-FR" dirty="0" smtClean="0"/>
              <a:t>Service des maladies infectieuses</a:t>
            </a:r>
          </a:p>
          <a:p>
            <a:r>
              <a:rPr lang="fr-FR" dirty="0" smtClean="0"/>
              <a:t>CHUC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Selon le type d’exposition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</a:t>
            </a:r>
            <a:r>
              <a:rPr lang="fr-FR" dirty="0" smtClean="0"/>
              <a:t> </a:t>
            </a:r>
            <a:r>
              <a:rPr lang="fr-FR" b="1" dirty="0" smtClean="0"/>
              <a:t>Catégorie 1</a:t>
            </a:r>
          </a:p>
          <a:p>
            <a:pPr>
              <a:buNone/>
            </a:pPr>
            <a:r>
              <a:rPr lang="fr-FR" dirty="0" smtClean="0"/>
              <a:t>    Contact ou alimentation de l’animal ou léchage sur peau </a:t>
            </a:r>
            <a:r>
              <a:rPr lang="fr-FR" dirty="0" err="1" smtClean="0"/>
              <a:t>saine→</a:t>
            </a:r>
            <a:r>
              <a:rPr lang="fr-FR" b="1" dirty="0" err="1" smtClean="0"/>
              <a:t>pas</a:t>
            </a:r>
            <a:r>
              <a:rPr lang="fr-FR" b="1" dirty="0" smtClean="0"/>
              <a:t> de vaccin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Catégorie 2</a:t>
            </a:r>
          </a:p>
          <a:p>
            <a:pPr>
              <a:buNone/>
            </a:pPr>
            <a:r>
              <a:rPr lang="fr-FR" dirty="0" smtClean="0"/>
              <a:t>   Peau découverte mordillée, griffures bénignes ou léchage sur peau </a:t>
            </a:r>
            <a:r>
              <a:rPr lang="fr-FR" dirty="0" err="1" smtClean="0"/>
              <a:t>excoriée→vaccination</a:t>
            </a:r>
            <a:r>
              <a:rPr lang="fr-FR" dirty="0" smtClean="0"/>
              <a:t> anti rabique.</a:t>
            </a:r>
          </a:p>
          <a:p>
            <a:pPr>
              <a:buNone/>
            </a:pPr>
            <a:r>
              <a:rPr lang="fr-FR" dirty="0" smtClean="0"/>
              <a:t>   Si animal en bonne santé après 14j d observation ou si recherche de la rage négative si l animal est </a:t>
            </a:r>
            <a:r>
              <a:rPr lang="fr-FR" dirty="0" err="1" smtClean="0"/>
              <a:t>mort→arrêter</a:t>
            </a:r>
            <a:r>
              <a:rPr lang="fr-FR" dirty="0" smtClean="0"/>
              <a:t> la vaccination. 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traitement après exposition 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Categorie3</a:t>
            </a:r>
          </a:p>
          <a:p>
            <a:r>
              <a:rPr lang="fr-FR" dirty="0" smtClean="0"/>
              <a:t>Morsures ou griffures ayant traversé la peau, contamination des muqueuse par léchage, morsure de la face, du cou ou des </a:t>
            </a:r>
            <a:r>
              <a:rPr lang="fr-FR" dirty="0" err="1" smtClean="0"/>
              <a:t>extrémité→sérovaccination</a:t>
            </a:r>
            <a:r>
              <a:rPr lang="fr-FR" dirty="0" smtClean="0"/>
              <a:t> précoce.</a:t>
            </a:r>
          </a:p>
          <a:p>
            <a:r>
              <a:rPr lang="fr-FR" dirty="0" smtClean="0"/>
              <a:t>Si animal en bonne santé après 14j d’observation vétérinaire ou si après sa mort la recherche de la rage par technique approprié est </a:t>
            </a:r>
            <a:r>
              <a:rPr lang="fr-FR" dirty="0" err="1" smtClean="0"/>
              <a:t>négative→arrêter</a:t>
            </a:r>
            <a:r>
              <a:rPr lang="fr-FR" dirty="0" smtClean="0"/>
              <a:t> le traitement.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Categorie4</a:t>
            </a:r>
          </a:p>
          <a:p>
            <a:r>
              <a:rPr lang="fr-FR" dirty="0" smtClean="0"/>
              <a:t>Si animal inconnu ou disparu ou son cadavre détruit…traitement vaccinal complet associé a la sérothérapie si morsure grave.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traitement </a:t>
            </a:r>
            <a:r>
              <a:rPr lang="fr-FR" dirty="0" err="1" smtClean="0"/>
              <a:t>apres</a:t>
            </a:r>
            <a:r>
              <a:rPr lang="fr-FR" dirty="0" smtClean="0"/>
              <a:t> exposition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                       </a:t>
            </a:r>
            <a:r>
              <a:rPr lang="fr-FR" dirty="0" smtClean="0">
                <a:solidFill>
                  <a:srgbClr val="FF0000"/>
                </a:solidFill>
              </a:rPr>
              <a:t>selon l’animal 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1er cas </a:t>
            </a:r>
            <a:r>
              <a:rPr lang="fr-FR" dirty="0" smtClean="0"/>
              <a:t>: animal disparu , inconnu ,cadavre détruit</a:t>
            </a:r>
          </a:p>
          <a:p>
            <a:pPr>
              <a:buNone/>
            </a:pPr>
            <a:r>
              <a:rPr lang="fr-FR" dirty="0" smtClean="0"/>
              <a:t>                 → </a:t>
            </a:r>
            <a:r>
              <a:rPr lang="fr-FR" dirty="0" err="1" smtClean="0"/>
              <a:t>trt</a:t>
            </a:r>
            <a:r>
              <a:rPr lang="fr-FR" dirty="0" smtClean="0"/>
              <a:t> vaccinal complet</a:t>
            </a:r>
          </a:p>
          <a:p>
            <a:r>
              <a:rPr lang="fr-FR" b="1" dirty="0" smtClean="0"/>
              <a:t>2em cas </a:t>
            </a:r>
            <a:r>
              <a:rPr lang="fr-FR" dirty="0" smtClean="0"/>
              <a:t>: animal mort mais tète intacte</a:t>
            </a:r>
          </a:p>
          <a:p>
            <a:pPr>
              <a:buNone/>
            </a:pPr>
            <a:r>
              <a:rPr lang="fr-FR" dirty="0" smtClean="0"/>
              <a:t>                 → </a:t>
            </a:r>
            <a:r>
              <a:rPr lang="fr-FR" dirty="0" err="1" smtClean="0"/>
              <a:t>trt</a:t>
            </a:r>
            <a:r>
              <a:rPr lang="fr-FR" dirty="0" smtClean="0"/>
              <a:t> vaccinal et laboratoire</a:t>
            </a:r>
          </a:p>
          <a:p>
            <a:r>
              <a:rPr lang="fr-FR" b="1" dirty="0" smtClean="0"/>
              <a:t>3em cas </a:t>
            </a:r>
            <a:r>
              <a:rPr lang="fr-FR" dirty="0" smtClean="0"/>
              <a:t>:animal vivant suspect 1er examen</a:t>
            </a:r>
          </a:p>
          <a:p>
            <a:pPr>
              <a:buNone/>
            </a:pPr>
            <a:r>
              <a:rPr lang="fr-FR" dirty="0" smtClean="0"/>
              <a:t>                 → vaccin et vétérinaire</a:t>
            </a:r>
          </a:p>
          <a:p>
            <a:r>
              <a:rPr lang="fr-FR" b="1" dirty="0" smtClean="0"/>
              <a:t>4em cas </a:t>
            </a:r>
            <a:r>
              <a:rPr lang="fr-FR" dirty="0" smtClean="0"/>
              <a:t>: animal vivant apparemment sain</a:t>
            </a:r>
          </a:p>
          <a:p>
            <a:pPr>
              <a:buNone/>
            </a:pPr>
            <a:r>
              <a:rPr lang="fr-FR" dirty="0" smtClean="0"/>
              <a:t>                 → vaccin ? et vétérinaire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vaccin antirabique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rag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8429684" cy="457203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de l’OMS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dirty="0" smtClean="0"/>
          </a:p>
          <a:p>
            <a:pPr lvl="0"/>
            <a:r>
              <a:rPr lang="fr-FR" dirty="0" smtClean="0"/>
              <a:t>Lavage abondant de la plaie a l’eau savonneuse puis rinçage a l’eau pure.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Désinfection par une solution iodée.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 Suture si nécessaire après parage soigneux.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vérifier l’immunité antitétanique du patient.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antibiotique ampicilline ou </a:t>
            </a:r>
            <a:r>
              <a:rPr lang="fr-FR" dirty="0" err="1" smtClean="0"/>
              <a:t>amoxicilline</a:t>
            </a:r>
            <a:r>
              <a:rPr lang="fr-FR" dirty="0" smtClean="0"/>
              <a:t> AC </a:t>
            </a:r>
            <a:r>
              <a:rPr lang="fr-FR" dirty="0" err="1" smtClean="0"/>
              <a:t>clavulanique</a:t>
            </a:r>
            <a:r>
              <a:rPr lang="fr-FR" dirty="0" smtClean="0"/>
              <a:t> si lésion infectée 7-10js.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si l’animal est vivant, il doit obligatoirement être placé </a:t>
            </a:r>
            <a:r>
              <a:rPr lang="fr-FR" dirty="0" err="1" smtClean="0"/>
              <a:t>ss</a:t>
            </a:r>
            <a:r>
              <a:rPr lang="fr-FR" dirty="0" smtClean="0"/>
              <a:t> surveillance vétérinaire pendant 14  jours avec trois certificats J0,J7,J14</a:t>
            </a:r>
          </a:p>
          <a:p>
            <a:pPr lvl="0">
              <a:buNone/>
            </a:pPr>
            <a:endParaRPr lang="fr-FR" dirty="0" smtClean="0"/>
          </a:p>
          <a:p>
            <a:r>
              <a:rPr lang="fr-FR" dirty="0" smtClean="0"/>
              <a:t>adresser le patient à un centre antirabique.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Récapitulatif …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dirty="0" smtClean="0"/>
              <a:t>Zoonose des animaux à sang chaud.</a:t>
            </a:r>
          </a:p>
          <a:p>
            <a:pPr lvl="0">
              <a:buNone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Problème de santé publique.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Accidentellement humaine. 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 Transmise le plus souvent par le chien.</a:t>
            </a:r>
          </a:p>
          <a:p>
            <a:pPr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Encéphalite toujours mortelle. 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 Pas de traitement de la rage humaine déclarée. 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La sérovaccination après exposition au risque rabique constitue, l’essentiel du traitement de la rage. 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Maladie à déclaration obligatoire.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</a:p>
          <a:p>
            <a:r>
              <a:rPr lang="fr-FR" dirty="0" smtClean="0"/>
              <a:t>Enzootie rabique : milieu rural +++</a:t>
            </a:r>
          </a:p>
          <a:p>
            <a:r>
              <a:rPr lang="fr-FR" dirty="0" smtClean="0"/>
              <a:t>Etat de l’animal mordeur</a:t>
            </a:r>
          </a:p>
          <a:p>
            <a:r>
              <a:rPr lang="fr-FR" dirty="0" smtClean="0"/>
              <a:t>siège de la morsure : face , cou, extrémités</a:t>
            </a:r>
          </a:p>
          <a:p>
            <a:pPr>
              <a:buNone/>
            </a:pPr>
            <a:r>
              <a:rPr lang="fr-FR" dirty="0" smtClean="0"/>
              <a:t>  muqueuses</a:t>
            </a:r>
          </a:p>
          <a:p>
            <a:r>
              <a:rPr lang="fr-FR" dirty="0" smtClean="0"/>
              <a:t>type de l’exposition : morsure , griffure,   gravité de la morsure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Appréciation du risque de contamination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1-animal vivant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son état est apprécié par un vétérinaire avec document attestant:</a:t>
            </a:r>
          </a:p>
          <a:p>
            <a:r>
              <a:rPr lang="fr-FR" dirty="0" smtClean="0"/>
              <a:t>de son comportement du moment</a:t>
            </a:r>
          </a:p>
          <a:p>
            <a:r>
              <a:rPr lang="fr-FR" dirty="0" smtClean="0"/>
              <a:t>de son statut vaccinal: moins d’une année et plus d’un mois</a:t>
            </a:r>
          </a:p>
          <a:p>
            <a:r>
              <a:rPr lang="fr-FR" dirty="0" smtClean="0"/>
              <a:t>03 certificats de mise en observation obligatoire </a:t>
            </a:r>
            <a:r>
              <a:rPr lang="fr-FR" dirty="0" smtClean="0">
                <a:solidFill>
                  <a:srgbClr val="FF0000"/>
                </a:solidFill>
              </a:rPr>
              <a:t>J0 J7 J14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Si l’animal est sauvage: risque majeur de rage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2- animal mort ou tué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sa tète adressée d’urgence, dans la glace, au labo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de l’animal mordeur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Capture r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1-1-les vaccins</a:t>
            </a:r>
            <a:r>
              <a:rPr lang="fr-FR" dirty="0" smtClean="0"/>
              <a:t> :Deux types de vaccin en Algérie.</a:t>
            </a:r>
          </a:p>
          <a:p>
            <a:pPr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 smtClean="0"/>
              <a:t>   Vaccin préparé à partir de tissu cérébral de souriceaux inactivé, c’est la vaccin de l’institut pasteur d’Algérie IPA</a:t>
            </a:r>
          </a:p>
          <a:p>
            <a:pPr>
              <a:buNone/>
            </a:pPr>
            <a:r>
              <a:rPr lang="fr-FR" dirty="0" smtClean="0"/>
              <a:t>   Effets secondaires :érythème ou induration au point d’injection ;rarement polyradiculonévrite.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>
              <a:buNone/>
            </a:pPr>
            <a:r>
              <a:rPr lang="fr-FR" dirty="0" smtClean="0"/>
              <a:t>   Vaccin préparé sur culture cellulaire.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/>
              <a:t>V</a:t>
            </a:r>
            <a:r>
              <a:rPr lang="fr-FR" dirty="0" err="1" smtClean="0"/>
              <a:t>erorab</a:t>
            </a:r>
            <a:r>
              <a:rPr lang="fr-FR" dirty="0" smtClean="0"/>
              <a:t>  , Plus onéreux</a:t>
            </a:r>
          </a:p>
          <a:p>
            <a:pPr>
              <a:buNone/>
            </a:pPr>
            <a:r>
              <a:rPr lang="fr-FR" dirty="0" smtClean="0"/>
              <a:t>   Effets secondaires très rares.  </a:t>
            </a:r>
          </a:p>
          <a:p>
            <a:pPr lvl="0">
              <a:buNone/>
            </a:pP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Moyens thérapeutiques.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b="1" dirty="0" smtClean="0"/>
              <a:t>1-2-sérum antirabique ou immunoglobulines spécifiques.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 lvl="0">
              <a:buNone/>
            </a:pPr>
            <a:r>
              <a:rPr lang="fr-FR" dirty="0" smtClean="0"/>
              <a:t>  Origine animale : Immunoglobulines antirabiques obtenues à partir des chevaux hyperimmunisés</a:t>
            </a:r>
          </a:p>
          <a:p>
            <a:pPr>
              <a:buNone/>
            </a:pPr>
            <a:r>
              <a:rPr lang="fr-FR" dirty="0" smtClean="0"/>
              <a:t>   Effets secondaires : réactions allergiques</a:t>
            </a:r>
          </a:p>
          <a:p>
            <a:pPr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 smtClean="0"/>
              <a:t>  Origine humaine : immunoglobulines obtenues a partir des donneurs humains vaccinés contre la rage</a:t>
            </a:r>
          </a:p>
          <a:p>
            <a:pPr>
              <a:buNone/>
            </a:pPr>
            <a:r>
              <a:rPr lang="fr-FR" dirty="0" smtClean="0"/>
              <a:t>  Cout élevé. 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Moyens thérapeutiques.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b="1" dirty="0" smtClean="0"/>
              <a:t>2-1-vaccin IPA :</a:t>
            </a:r>
          </a:p>
          <a:p>
            <a:pPr>
              <a:buNone/>
            </a:pPr>
            <a:r>
              <a:rPr lang="fr-FR" dirty="0" smtClean="0"/>
              <a:t>   Injection sous cutanée </a:t>
            </a:r>
            <a:r>
              <a:rPr lang="fr-FR" dirty="0" err="1" smtClean="0"/>
              <a:t>ds</a:t>
            </a:r>
            <a:r>
              <a:rPr lang="fr-FR" dirty="0" smtClean="0"/>
              <a:t> la région </a:t>
            </a:r>
            <a:r>
              <a:rPr lang="fr-FR" dirty="0" err="1" smtClean="0"/>
              <a:t>périombilicale</a:t>
            </a:r>
            <a:r>
              <a:rPr lang="fr-FR" dirty="0" smtClean="0"/>
              <a:t> 7 jours de suite</a:t>
            </a:r>
          </a:p>
          <a:p>
            <a:pPr>
              <a:buNone/>
            </a:pPr>
            <a:r>
              <a:rPr lang="fr-FR" dirty="0" smtClean="0"/>
              <a:t>   rappels a  J10,J14,J29,J90</a:t>
            </a:r>
          </a:p>
          <a:p>
            <a:pPr>
              <a:buNone/>
            </a:pPr>
            <a:r>
              <a:rPr lang="fr-FR" dirty="0" smtClean="0"/>
              <a:t>   en cas d’administration de sérum antirabique, les rappels se feront a J10 ,J14,J24 ,J34 et J90.</a:t>
            </a:r>
          </a:p>
          <a:p>
            <a:pPr>
              <a:buNone/>
            </a:pPr>
            <a:r>
              <a:rPr lang="fr-FR" dirty="0" smtClean="0"/>
              <a:t>   Les rappels se font par injection  intradermique a la face antérieure de l’avant-bras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2-2-vaccin </a:t>
            </a:r>
            <a:r>
              <a:rPr lang="fr-FR" b="1" dirty="0" err="1" smtClean="0"/>
              <a:t>Verorab</a:t>
            </a:r>
            <a:r>
              <a:rPr lang="fr-FR" b="1" dirty="0" smtClean="0"/>
              <a:t> </a:t>
            </a:r>
            <a:r>
              <a:rPr lang="fr-FR" dirty="0" smtClean="0"/>
              <a:t>ampoule 1ml </a:t>
            </a:r>
          </a:p>
          <a:p>
            <a:pPr>
              <a:buNone/>
            </a:pPr>
            <a:r>
              <a:rPr lang="fr-FR" dirty="0" smtClean="0"/>
              <a:t>   Injection IM dans la région deltoïdienne</a:t>
            </a:r>
          </a:p>
          <a:p>
            <a:pPr>
              <a:buNone/>
            </a:pPr>
            <a:r>
              <a:rPr lang="fr-FR" dirty="0" smtClean="0"/>
              <a:t>   J0-J3-J7-J14-J28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Protocoles thérapeutiques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2-3-</a:t>
            </a:r>
            <a:r>
              <a:rPr lang="fr-FR" b="1" dirty="0" err="1" smtClean="0"/>
              <a:t>sérotherapie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  But :neutraliser le virus in situ avant l’action de la vaccination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err="1" smtClean="0"/>
              <a:t>Ig</a:t>
            </a:r>
            <a:r>
              <a:rPr lang="fr-FR" dirty="0" smtClean="0"/>
              <a:t> antirabique d’origine équine 40UI /kg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err="1" smtClean="0"/>
              <a:t>Ig</a:t>
            </a:r>
            <a:r>
              <a:rPr lang="fr-FR" dirty="0" smtClean="0"/>
              <a:t> antirabique d’origine humaine 20UI/kg</a:t>
            </a:r>
          </a:p>
          <a:p>
            <a:pPr>
              <a:buNone/>
            </a:pPr>
            <a:r>
              <a:rPr lang="fr-FR" dirty="0" smtClean="0"/>
              <a:t>  Selon méthode de </a:t>
            </a:r>
            <a:r>
              <a:rPr lang="fr-FR" dirty="0" err="1" smtClean="0"/>
              <a:t>besredka</a:t>
            </a:r>
            <a:r>
              <a:rPr lang="fr-FR" dirty="0" smtClean="0"/>
              <a:t> car risque d’allergie.</a:t>
            </a:r>
          </a:p>
          <a:p>
            <a:pPr>
              <a:buNone/>
            </a:pPr>
            <a:r>
              <a:rPr lang="fr-FR" dirty="0" smtClean="0"/>
              <a:t>  La moitié de la dose injectée au niveau de la blessure.</a:t>
            </a:r>
          </a:p>
          <a:p>
            <a:pPr>
              <a:buNone/>
            </a:pPr>
            <a:r>
              <a:rPr lang="fr-FR" dirty="0" smtClean="0"/>
              <a:t>   L autre moitié en IM ou </a:t>
            </a:r>
            <a:r>
              <a:rPr lang="fr-FR" dirty="0" err="1" smtClean="0"/>
              <a:t>ss</a:t>
            </a:r>
            <a:r>
              <a:rPr lang="fr-FR" dirty="0" smtClean="0"/>
              <a:t> cutanée dans un autre site anatomique que la première injection de vaccin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Protocoles thérapeutiques. 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488</Words>
  <Application>Microsoft Office PowerPoint</Application>
  <PresentationFormat>Affichage à l'écran (4:3)</PresentationFormat>
  <Paragraphs>121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Rotonde</vt:lpstr>
      <vt:lpstr>Conduite à tenir devant une morsure par un animal (chien) </vt:lpstr>
      <vt:lpstr>Introduction </vt:lpstr>
      <vt:lpstr>Appréciation du risque de contamination</vt:lpstr>
      <vt:lpstr>Etat de l’animal mordeur</vt:lpstr>
      <vt:lpstr>Présentation PowerPoint</vt:lpstr>
      <vt:lpstr>Moyens thérapeutiques. </vt:lpstr>
      <vt:lpstr>Moyens thérapeutiques. </vt:lpstr>
      <vt:lpstr>Protocoles thérapeutiques </vt:lpstr>
      <vt:lpstr>Protocoles thérapeutiques. </vt:lpstr>
      <vt:lpstr>Indications du traitement après exposition  </vt:lpstr>
      <vt:lpstr>Indications du traitement apres exposition  </vt:lpstr>
      <vt:lpstr>Indications du vaccin antirabique</vt:lpstr>
      <vt:lpstr>Recommandations de l’OMS</vt:lpstr>
      <vt:lpstr>Récapitulatif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</dc:creator>
  <cp:lastModifiedBy>Utilisateur Windows</cp:lastModifiedBy>
  <cp:revision>4</cp:revision>
  <dcterms:created xsi:type="dcterms:W3CDTF">2017-04-03T18:26:09Z</dcterms:created>
  <dcterms:modified xsi:type="dcterms:W3CDTF">2021-03-26T10:50:08Z</dcterms:modified>
</cp:coreProperties>
</file>