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256" r:id="rId2"/>
    <p:sldId id="257" r:id="rId3"/>
    <p:sldId id="260" r:id="rId4"/>
    <p:sldId id="261" r:id="rId5"/>
    <p:sldId id="262" r:id="rId6"/>
    <p:sldId id="304"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90" r:id="rId30"/>
    <p:sldId id="286" r:id="rId31"/>
    <p:sldId id="287" r:id="rId32"/>
    <p:sldId id="288" r:id="rId33"/>
    <p:sldId id="289" r:id="rId34"/>
    <p:sldId id="291" r:id="rId35"/>
    <p:sldId id="292" r:id="rId36"/>
    <p:sldId id="293" r:id="rId37"/>
    <p:sldId id="294" r:id="rId38"/>
    <p:sldId id="295" r:id="rId39"/>
    <p:sldId id="296" r:id="rId40"/>
    <p:sldId id="297" r:id="rId41"/>
    <p:sldId id="298" r:id="rId42"/>
    <p:sldId id="299" r:id="rId43"/>
    <p:sldId id="300" r:id="rId44"/>
    <p:sldId id="301" r:id="rId45"/>
    <p:sldId id="303" r:id="rId46"/>
    <p:sldId id="302"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5"/>
    <p:restoredTop sz="94656"/>
  </p:normalViewPr>
  <p:slideViewPr>
    <p:cSldViewPr snapToGrid="0" snapToObjects="1">
      <p:cViewPr>
        <p:scale>
          <a:sx n="76" d="100"/>
          <a:sy n="76" d="100"/>
        </p:scale>
        <p:origin x="-1200"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99309A-7338-C541-AD13-DF912C79B4F3}" type="datetimeFigureOut">
              <a:rPr lang="fr-FR" smtClean="0"/>
              <a:t>01/04/2019</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45AAFF-9D9B-5946-9E51-12A25CB5C409}" type="slidenum">
              <a:rPr lang="fr-FR" smtClean="0"/>
              <a:t>‹N°›</a:t>
            </a:fld>
            <a:endParaRPr lang="fr-FR"/>
          </a:p>
        </p:txBody>
      </p:sp>
    </p:spTree>
    <p:extLst>
      <p:ext uri="{BB962C8B-B14F-4D97-AF65-F5344CB8AC3E}">
        <p14:creationId xmlns:p14="http://schemas.microsoft.com/office/powerpoint/2010/main" val="1790688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B45AAFF-9D9B-5946-9E51-12A25CB5C409}" type="slidenum">
              <a:rPr lang="fr-FR" smtClean="0"/>
              <a:t>17</a:t>
            </a:fld>
            <a:endParaRPr lang="fr-FR"/>
          </a:p>
        </p:txBody>
      </p:sp>
    </p:spTree>
    <p:extLst>
      <p:ext uri="{BB962C8B-B14F-4D97-AF65-F5344CB8AC3E}">
        <p14:creationId xmlns:p14="http://schemas.microsoft.com/office/powerpoint/2010/main" val="1259992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‹N°›</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dirty="0"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4/1/2019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4/1/2019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4/1/2019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4/1/2019</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8.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969" y="297112"/>
            <a:ext cx="8905886" cy="6560888"/>
          </a:xfrm>
          <a:prstGeom prst="rect">
            <a:avLst/>
          </a:prstGeom>
        </p:spPr>
      </p:pic>
      <p:sp>
        <p:nvSpPr>
          <p:cNvPr id="5" name="TextBox 4"/>
          <p:cNvSpPr txBox="1"/>
          <p:nvPr/>
        </p:nvSpPr>
        <p:spPr>
          <a:xfrm>
            <a:off x="358190" y="593631"/>
            <a:ext cx="3891236" cy="1754327"/>
          </a:xfrm>
          <a:prstGeom prst="rect">
            <a:avLst/>
          </a:prstGeom>
          <a:noFill/>
        </p:spPr>
        <p:txBody>
          <a:bodyPr wrap="square" rtlCol="0">
            <a:spAutoFit/>
          </a:bodyPr>
          <a:lstStyle/>
          <a:p>
            <a:pPr algn="ctr"/>
            <a:r>
              <a:rPr lang="fr-FR" sz="3600" b="1" dirty="0">
                <a:solidFill>
                  <a:schemeClr val="bg1"/>
                </a:solidFill>
                <a:latin typeface="Times New Roman"/>
                <a:cs typeface="Times New Roman"/>
              </a:rPr>
              <a:t>CAT DEVANT UN RISQUE RABIQUE </a:t>
            </a:r>
            <a:endParaRPr lang="fr-FR" sz="3600" dirty="0">
              <a:solidFill>
                <a:schemeClr val="bg1"/>
              </a:solidFill>
              <a:latin typeface="Times New Roman"/>
              <a:cs typeface="Times New Roman"/>
            </a:endParaRPr>
          </a:p>
        </p:txBody>
      </p:sp>
      <p:sp>
        <p:nvSpPr>
          <p:cNvPr id="2" name="Sous-titre 1"/>
          <p:cNvSpPr>
            <a:spLocks noGrp="1"/>
          </p:cNvSpPr>
          <p:nvPr>
            <p:ph type="subTitle" idx="1"/>
          </p:nvPr>
        </p:nvSpPr>
        <p:spPr>
          <a:xfrm>
            <a:off x="1317832" y="4564141"/>
            <a:ext cx="6498159" cy="1861711"/>
          </a:xfrm>
        </p:spPr>
        <p:txBody>
          <a:bodyPr>
            <a:noAutofit/>
          </a:bodyPr>
          <a:lstStyle/>
          <a:p>
            <a:r>
              <a:rPr lang="fr-FR" sz="2800" b="1" i="1" dirty="0" smtClean="0">
                <a:solidFill>
                  <a:srgbClr val="92D050"/>
                </a:solidFill>
              </a:rPr>
              <a:t>DR A. FILALI</a:t>
            </a:r>
          </a:p>
          <a:p>
            <a:r>
              <a:rPr lang="fr-FR" sz="2800" b="1" i="1" dirty="0" smtClean="0">
                <a:solidFill>
                  <a:srgbClr val="92D050"/>
                </a:solidFill>
              </a:rPr>
              <a:t>SERVICE DES MALADIES INFECTIEUSES</a:t>
            </a:r>
          </a:p>
          <a:p>
            <a:r>
              <a:rPr lang="fr-FR" sz="2800" b="1" i="1" dirty="0" smtClean="0">
                <a:solidFill>
                  <a:srgbClr val="92D050"/>
                </a:solidFill>
              </a:rPr>
              <a:t>UNIVERSITE DE CONSTANTINE 3</a:t>
            </a:r>
            <a:endParaRPr lang="fr-FR" sz="2800" b="1" i="1" dirty="0">
              <a:solidFill>
                <a:srgbClr val="92D050"/>
              </a:solidFill>
            </a:endParaRPr>
          </a:p>
        </p:txBody>
      </p:sp>
    </p:spTree>
    <p:extLst>
      <p:ext uri="{BB962C8B-B14F-4D97-AF65-F5344CB8AC3E}">
        <p14:creationId xmlns:p14="http://schemas.microsoft.com/office/powerpoint/2010/main" val="1402384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600" b="1" dirty="0" smtClean="0">
                <a:latin typeface="Times New Roman"/>
                <a:cs typeface="Times New Roman"/>
              </a:rPr>
              <a:t>PROPHYLAXIE</a:t>
            </a:r>
            <a:r>
              <a:rPr lang="fr-FR" b="1" dirty="0" smtClean="0"/>
              <a:t> </a:t>
            </a:r>
            <a:r>
              <a:rPr lang="fr-FR" sz="3600" b="1" dirty="0" smtClean="0">
                <a:latin typeface="Times New Roman"/>
                <a:cs typeface="Times New Roman"/>
              </a:rPr>
              <a:t>ANTIRABIQUE APRES EXPOSITION </a:t>
            </a:r>
            <a:endParaRPr lang="fr-FR" sz="3600" b="1" dirty="0">
              <a:latin typeface="Times New Roman"/>
              <a:cs typeface="Times New Roman"/>
            </a:endParaRPr>
          </a:p>
        </p:txBody>
      </p:sp>
      <p:sp>
        <p:nvSpPr>
          <p:cNvPr id="3" name="Content Placeholder 2"/>
          <p:cNvSpPr>
            <a:spLocks noGrp="1"/>
          </p:cNvSpPr>
          <p:nvPr>
            <p:ph idx="1"/>
          </p:nvPr>
        </p:nvSpPr>
        <p:spPr/>
        <p:txBody>
          <a:bodyPr>
            <a:normAutofit fontScale="92500" lnSpcReduction="20000"/>
          </a:bodyPr>
          <a:lstStyle/>
          <a:p>
            <a:pPr marL="0" indent="0">
              <a:buNone/>
            </a:pPr>
            <a:r>
              <a:rPr lang="fr-FR" b="1" u="sng" dirty="0" smtClean="0">
                <a:latin typeface="Times New Roman"/>
                <a:cs typeface="Times New Roman"/>
              </a:rPr>
              <a:t>1. PRINCIPES :  </a:t>
            </a:r>
          </a:p>
          <a:p>
            <a:r>
              <a:rPr lang="fr-FR" dirty="0">
                <a:latin typeface="Times New Roman"/>
                <a:cs typeface="Times New Roman"/>
              </a:rPr>
              <a:t>La prophylaxie antirabique </a:t>
            </a:r>
            <a:r>
              <a:rPr lang="fr-FR" dirty="0" smtClean="0">
                <a:latin typeface="Times New Roman"/>
                <a:cs typeface="Times New Roman"/>
              </a:rPr>
              <a:t>après </a:t>
            </a:r>
            <a:r>
              <a:rPr lang="fr-FR" dirty="0">
                <a:latin typeface="Times New Roman"/>
                <a:cs typeface="Times New Roman"/>
              </a:rPr>
              <a:t>exposition est un </a:t>
            </a:r>
            <a:r>
              <a:rPr lang="fr-FR" dirty="0">
                <a:solidFill>
                  <a:srgbClr val="FF0000"/>
                </a:solidFill>
                <a:latin typeface="Times New Roman"/>
                <a:cs typeface="Times New Roman"/>
              </a:rPr>
              <a:t>CAS </a:t>
            </a:r>
            <a:r>
              <a:rPr lang="fr-FR" dirty="0" smtClean="0">
                <a:solidFill>
                  <a:srgbClr val="FF0000"/>
                </a:solidFill>
                <a:latin typeface="Times New Roman"/>
                <a:cs typeface="Times New Roman"/>
              </a:rPr>
              <a:t>D’URGENCE </a:t>
            </a:r>
            <a:r>
              <a:rPr lang="fr-FR" dirty="0">
                <a:latin typeface="Times New Roman"/>
                <a:cs typeface="Times New Roman"/>
              </a:rPr>
              <a:t>quelle que soit </a:t>
            </a:r>
            <a:r>
              <a:rPr lang="fr-FR" dirty="0" smtClean="0">
                <a:latin typeface="Times New Roman"/>
                <a:cs typeface="Times New Roman"/>
              </a:rPr>
              <a:t>l’ancienneté </a:t>
            </a:r>
            <a:r>
              <a:rPr lang="fr-FR" dirty="0">
                <a:latin typeface="Times New Roman"/>
                <a:cs typeface="Times New Roman"/>
              </a:rPr>
              <a:t>de l'exposition au risque </a:t>
            </a:r>
            <a:r>
              <a:rPr lang="fr-FR" dirty="0" smtClean="0">
                <a:latin typeface="Times New Roman"/>
                <a:cs typeface="Times New Roman"/>
              </a:rPr>
              <a:t>rabique</a:t>
            </a:r>
            <a:r>
              <a:rPr lang="fr-FR" dirty="0">
                <a:latin typeface="Times New Roman"/>
                <a:cs typeface="Times New Roman"/>
              </a:rPr>
              <a:t>. Ainsi, les sujets qui se </a:t>
            </a:r>
            <a:r>
              <a:rPr lang="fr-FR" dirty="0" smtClean="0">
                <a:latin typeface="Times New Roman"/>
                <a:cs typeface="Times New Roman"/>
              </a:rPr>
              <a:t>présentent </a:t>
            </a:r>
            <a:r>
              <a:rPr lang="fr-FR" dirty="0">
                <a:latin typeface="Times New Roman"/>
                <a:cs typeface="Times New Roman"/>
              </a:rPr>
              <a:t>en </a:t>
            </a:r>
            <a:r>
              <a:rPr lang="fr-FR" dirty="0" smtClean="0">
                <a:latin typeface="Times New Roman"/>
                <a:cs typeface="Times New Roman"/>
              </a:rPr>
              <a:t>consultation, même </a:t>
            </a:r>
            <a:r>
              <a:rPr lang="fr-FR" dirty="0">
                <a:latin typeface="Times New Roman"/>
                <a:cs typeface="Times New Roman"/>
              </a:rPr>
              <a:t>des semaines </a:t>
            </a:r>
            <a:r>
              <a:rPr lang="fr-FR" dirty="0" smtClean="0">
                <a:latin typeface="Times New Roman"/>
                <a:cs typeface="Times New Roman"/>
              </a:rPr>
              <a:t>après </a:t>
            </a:r>
            <a:r>
              <a:rPr lang="fr-FR" dirty="0">
                <a:latin typeface="Times New Roman"/>
                <a:cs typeface="Times New Roman"/>
              </a:rPr>
              <a:t>avoir </a:t>
            </a:r>
            <a:r>
              <a:rPr lang="fr-FR" dirty="0" smtClean="0">
                <a:latin typeface="Times New Roman"/>
                <a:cs typeface="Times New Roman"/>
              </a:rPr>
              <a:t>été exposés </a:t>
            </a:r>
            <a:r>
              <a:rPr lang="fr-FR" dirty="0">
                <a:latin typeface="Times New Roman"/>
                <a:cs typeface="Times New Roman"/>
              </a:rPr>
              <a:t>au risque </a:t>
            </a:r>
            <a:r>
              <a:rPr lang="fr-FR" dirty="0" smtClean="0">
                <a:latin typeface="Times New Roman"/>
                <a:cs typeface="Times New Roman"/>
              </a:rPr>
              <a:t>rabique, </a:t>
            </a:r>
            <a:r>
              <a:rPr lang="fr-FR" dirty="0">
                <a:latin typeface="Times New Roman"/>
                <a:cs typeface="Times New Roman"/>
              </a:rPr>
              <a:t>doivent recevoir le </a:t>
            </a:r>
            <a:r>
              <a:rPr lang="fr-FR" dirty="0" smtClean="0">
                <a:latin typeface="Times New Roman"/>
                <a:cs typeface="Times New Roman"/>
              </a:rPr>
              <a:t>même </a:t>
            </a:r>
            <a:r>
              <a:rPr lang="fr-FR" dirty="0">
                <a:latin typeface="Times New Roman"/>
                <a:cs typeface="Times New Roman"/>
              </a:rPr>
              <a:t>t</a:t>
            </a:r>
            <a:r>
              <a:rPr lang="fr-FR" dirty="0" smtClean="0">
                <a:latin typeface="Times New Roman"/>
                <a:cs typeface="Times New Roman"/>
              </a:rPr>
              <a:t>raitement </a:t>
            </a:r>
            <a:r>
              <a:rPr lang="fr-FR" dirty="0">
                <a:latin typeface="Times New Roman"/>
                <a:cs typeface="Times New Roman"/>
              </a:rPr>
              <a:t>que dans l</a:t>
            </a:r>
            <a:r>
              <a:rPr lang="fr-FR" dirty="0" smtClean="0">
                <a:latin typeface="Times New Roman"/>
                <a:cs typeface="Times New Roman"/>
              </a:rPr>
              <a:t>e </a:t>
            </a:r>
            <a:r>
              <a:rPr lang="fr-FR" dirty="0">
                <a:latin typeface="Times New Roman"/>
                <a:cs typeface="Times New Roman"/>
              </a:rPr>
              <a:t>cas </a:t>
            </a:r>
            <a:r>
              <a:rPr lang="fr-FR" dirty="0" smtClean="0">
                <a:latin typeface="Times New Roman"/>
                <a:cs typeface="Times New Roman"/>
              </a:rPr>
              <a:t>d’un contact récent. </a:t>
            </a:r>
            <a:endParaRPr lang="fr-FR" dirty="0">
              <a:latin typeface="Times New Roman"/>
              <a:cs typeface="Times New Roman"/>
            </a:endParaRPr>
          </a:p>
          <a:p>
            <a:r>
              <a:rPr lang="fr-FR" dirty="0">
                <a:latin typeface="Times New Roman"/>
                <a:cs typeface="Times New Roman"/>
              </a:rPr>
              <a:t>La prophylaxie </a:t>
            </a:r>
            <a:r>
              <a:rPr lang="fr-FR" dirty="0" smtClean="0">
                <a:latin typeface="Times New Roman"/>
                <a:cs typeface="Times New Roman"/>
              </a:rPr>
              <a:t>antirabique </a:t>
            </a:r>
            <a:r>
              <a:rPr lang="fr-FR" dirty="0">
                <a:latin typeface="Times New Roman"/>
                <a:cs typeface="Times New Roman"/>
              </a:rPr>
              <a:t>doit </a:t>
            </a:r>
            <a:r>
              <a:rPr lang="fr-FR" dirty="0" smtClean="0">
                <a:latin typeface="Times New Roman"/>
                <a:cs typeface="Times New Roman"/>
              </a:rPr>
              <a:t>être entamée </a:t>
            </a:r>
            <a:r>
              <a:rPr lang="fr-FR" dirty="0">
                <a:solidFill>
                  <a:srgbClr val="FF0000"/>
                </a:solidFill>
                <a:latin typeface="Times New Roman"/>
                <a:cs typeface="Times New Roman"/>
              </a:rPr>
              <a:t>IMMÉDIATEMENT </a:t>
            </a:r>
            <a:r>
              <a:rPr lang="fr-FR" dirty="0">
                <a:latin typeface="Times New Roman"/>
                <a:cs typeface="Times New Roman"/>
              </a:rPr>
              <a:t>sans attendre 1es </a:t>
            </a:r>
            <a:r>
              <a:rPr lang="fr-FR" dirty="0" smtClean="0">
                <a:latin typeface="Times New Roman"/>
                <a:cs typeface="Times New Roman"/>
              </a:rPr>
              <a:t>résultats </a:t>
            </a:r>
            <a:r>
              <a:rPr lang="fr-FR" dirty="0">
                <a:latin typeface="Times New Roman"/>
                <a:cs typeface="Times New Roman"/>
              </a:rPr>
              <a:t>du diagnostic de laboratoire ni ceux de </a:t>
            </a:r>
            <a:r>
              <a:rPr lang="fr-FR" dirty="0" smtClean="0">
                <a:latin typeface="Times New Roman"/>
                <a:cs typeface="Times New Roman"/>
              </a:rPr>
              <a:t>l'observation </a:t>
            </a:r>
            <a:r>
              <a:rPr lang="fr-FR" dirty="0">
                <a:latin typeface="Times New Roman"/>
                <a:cs typeface="Times New Roman"/>
              </a:rPr>
              <a:t>de l'animal en c</a:t>
            </a:r>
            <a:r>
              <a:rPr lang="fr-FR" dirty="0" smtClean="0">
                <a:latin typeface="Times New Roman"/>
                <a:cs typeface="Times New Roman"/>
              </a:rPr>
              <a:t>ause</a:t>
            </a:r>
            <a:r>
              <a:rPr lang="fr-FR" dirty="0">
                <a:latin typeface="Times New Roman"/>
                <a:cs typeface="Times New Roman"/>
              </a:rPr>
              <a:t>. </a:t>
            </a:r>
          </a:p>
          <a:p>
            <a:r>
              <a:rPr lang="fr-FR" dirty="0" smtClean="0">
                <a:latin typeface="Times New Roman"/>
                <a:cs typeface="Times New Roman"/>
              </a:rPr>
              <a:t>L'immunoprophylaxie </a:t>
            </a:r>
            <a:r>
              <a:rPr lang="fr-FR" dirty="0" smtClean="0">
                <a:solidFill>
                  <a:srgbClr val="FF0000"/>
                </a:solidFill>
                <a:latin typeface="Times New Roman"/>
                <a:cs typeface="Times New Roman"/>
              </a:rPr>
              <a:t>N’EST PLUS INDIQUÉE </a:t>
            </a:r>
            <a:r>
              <a:rPr lang="fr-FR" dirty="0" smtClean="0">
                <a:latin typeface="Times New Roman"/>
                <a:cs typeface="Times New Roman"/>
              </a:rPr>
              <a:t>après un délai </a:t>
            </a:r>
            <a:r>
              <a:rPr lang="fr-FR" dirty="0">
                <a:latin typeface="Times New Roman"/>
                <a:cs typeface="Times New Roman"/>
              </a:rPr>
              <a:t>de 8 jours </a:t>
            </a:r>
            <a:r>
              <a:rPr lang="fr-FR" dirty="0" smtClean="0">
                <a:latin typeface="Times New Roman"/>
                <a:cs typeface="Times New Roman"/>
              </a:rPr>
              <a:t>après </a:t>
            </a:r>
            <a:r>
              <a:rPr lang="fr-FR" dirty="0">
                <a:latin typeface="Times New Roman"/>
                <a:cs typeface="Times New Roman"/>
              </a:rPr>
              <a:t>le </a:t>
            </a:r>
            <a:r>
              <a:rPr lang="fr-FR" dirty="0" smtClean="0">
                <a:latin typeface="Times New Roman"/>
                <a:cs typeface="Times New Roman"/>
              </a:rPr>
              <a:t>début </a:t>
            </a:r>
            <a:r>
              <a:rPr lang="fr-FR" dirty="0">
                <a:latin typeface="Times New Roman"/>
                <a:cs typeface="Times New Roman"/>
              </a:rPr>
              <a:t>de la vaccination </a:t>
            </a:r>
            <a:r>
              <a:rPr lang="fr-FR" dirty="0" smtClean="0">
                <a:latin typeface="Times New Roman"/>
                <a:cs typeface="Times New Roman"/>
              </a:rPr>
              <a:t>antirabique</a:t>
            </a:r>
            <a:r>
              <a:rPr lang="fr-FR" dirty="0">
                <a:latin typeface="Times New Roman"/>
                <a:cs typeface="Times New Roman"/>
              </a:rPr>
              <a:t>. </a:t>
            </a:r>
          </a:p>
          <a:p>
            <a:pPr marL="0" indent="0">
              <a:buNone/>
            </a:pPr>
            <a:endParaRPr lang="fr-FR" b="1" u="sng" dirty="0">
              <a:latin typeface="Times New Roman"/>
              <a:cs typeface="Times New Roman"/>
            </a:endParaRPr>
          </a:p>
        </p:txBody>
      </p:sp>
    </p:spTree>
    <p:extLst>
      <p:ext uri="{BB962C8B-B14F-4D97-AF65-F5344CB8AC3E}">
        <p14:creationId xmlns:p14="http://schemas.microsoft.com/office/powerpoint/2010/main" val="14993702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600" b="1" dirty="0">
                <a:latin typeface="Times New Roman"/>
                <a:cs typeface="Times New Roman"/>
              </a:rPr>
              <a:t>PROPHYLAXIE ANTIRABIQUE APRES EXPOSITION </a:t>
            </a:r>
            <a:endParaRPr lang="fr-FR" sz="3600" dirty="0">
              <a:latin typeface="Times New Roman"/>
              <a:cs typeface="Times New Roman"/>
            </a:endParaRPr>
          </a:p>
        </p:txBody>
      </p:sp>
      <p:sp>
        <p:nvSpPr>
          <p:cNvPr id="3" name="Content Placeholder 2"/>
          <p:cNvSpPr>
            <a:spLocks noGrp="1"/>
          </p:cNvSpPr>
          <p:nvPr>
            <p:ph idx="1"/>
          </p:nvPr>
        </p:nvSpPr>
        <p:spPr/>
        <p:txBody>
          <a:bodyPr>
            <a:normAutofit lnSpcReduction="10000"/>
          </a:bodyPr>
          <a:lstStyle/>
          <a:p>
            <a:r>
              <a:rPr lang="en-US" dirty="0">
                <a:latin typeface="Times New Roman"/>
                <a:cs typeface="Times New Roman"/>
              </a:rPr>
              <a:t>L</a:t>
            </a:r>
            <a:r>
              <a:rPr lang="en-US" dirty="0" smtClean="0">
                <a:latin typeface="Times New Roman"/>
                <a:cs typeface="Times New Roman"/>
              </a:rPr>
              <a:t>es </a:t>
            </a:r>
            <a:r>
              <a:rPr lang="en-US" dirty="0" err="1" smtClean="0">
                <a:latin typeface="Times New Roman"/>
                <a:cs typeface="Times New Roman"/>
              </a:rPr>
              <a:t>soins</a:t>
            </a:r>
            <a:r>
              <a:rPr lang="en-US" dirty="0" smtClean="0">
                <a:latin typeface="Times New Roman"/>
                <a:cs typeface="Times New Roman"/>
              </a:rPr>
              <a:t> </a:t>
            </a:r>
            <a:r>
              <a:rPr lang="en-US" dirty="0" err="1" smtClean="0">
                <a:latin typeface="Times New Roman"/>
                <a:cs typeface="Times New Roman"/>
              </a:rPr>
              <a:t>locaux</a:t>
            </a:r>
            <a:r>
              <a:rPr lang="en-US" dirty="0" smtClean="0">
                <a:latin typeface="Times New Roman"/>
                <a:cs typeface="Times New Roman"/>
              </a:rPr>
              <a:t>, en </a:t>
            </a:r>
            <a:r>
              <a:rPr lang="en-US" dirty="0" err="1" smtClean="0">
                <a:latin typeface="Times New Roman"/>
                <a:cs typeface="Times New Roman"/>
              </a:rPr>
              <a:t>cas</a:t>
            </a:r>
            <a:r>
              <a:rPr lang="en-US" dirty="0" smtClean="0">
                <a:latin typeface="Times New Roman"/>
                <a:cs typeface="Times New Roman"/>
              </a:rPr>
              <a:t> de </a:t>
            </a:r>
            <a:r>
              <a:rPr lang="en-US" dirty="0" err="1" smtClean="0">
                <a:latin typeface="Times New Roman"/>
                <a:cs typeface="Times New Roman"/>
              </a:rPr>
              <a:t>plaie</a:t>
            </a:r>
            <a:r>
              <a:rPr lang="en-US" dirty="0" smtClean="0">
                <a:latin typeface="Times New Roman"/>
                <a:cs typeface="Times New Roman"/>
              </a:rPr>
              <a:t> (s), </a:t>
            </a:r>
            <a:r>
              <a:rPr lang="en-US" dirty="0" err="1" smtClean="0">
                <a:latin typeface="Times New Roman"/>
                <a:cs typeface="Times New Roman"/>
              </a:rPr>
              <a:t>doivent</a:t>
            </a:r>
            <a:r>
              <a:rPr lang="en-US" dirty="0" smtClean="0">
                <a:latin typeface="Times New Roman"/>
                <a:cs typeface="Times New Roman"/>
              </a:rPr>
              <a:t> </a:t>
            </a:r>
            <a:r>
              <a:rPr lang="en-US" dirty="0" err="1" smtClean="0">
                <a:latin typeface="Times New Roman"/>
                <a:cs typeface="Times New Roman"/>
              </a:rPr>
              <a:t>être</a:t>
            </a:r>
            <a:r>
              <a:rPr lang="en-US" dirty="0" smtClean="0">
                <a:latin typeface="Times New Roman"/>
                <a:cs typeface="Times New Roman"/>
              </a:rPr>
              <a:t> </a:t>
            </a:r>
            <a:r>
              <a:rPr lang="en-US" dirty="0" err="1" smtClean="0">
                <a:latin typeface="Times New Roman"/>
                <a:cs typeface="Times New Roman"/>
              </a:rPr>
              <a:t>pratiqués</a:t>
            </a:r>
            <a:r>
              <a:rPr lang="en-US" dirty="0" smtClean="0">
                <a:latin typeface="Times New Roman"/>
                <a:cs typeface="Times New Roman"/>
              </a:rPr>
              <a:t> </a:t>
            </a:r>
            <a:r>
              <a:rPr lang="en-US" dirty="0" smtClean="0">
                <a:solidFill>
                  <a:srgbClr val="FF0000"/>
                </a:solidFill>
                <a:latin typeface="Times New Roman"/>
                <a:cs typeface="Times New Roman"/>
              </a:rPr>
              <a:t>IMPÉRATIVEMENT</a:t>
            </a:r>
            <a:r>
              <a:rPr lang="en-US" dirty="0" smtClean="0">
                <a:latin typeface="Times New Roman"/>
                <a:cs typeface="Times New Roman"/>
              </a:rPr>
              <a:t> et </a:t>
            </a:r>
            <a:r>
              <a:rPr lang="en-US" dirty="0" smtClean="0">
                <a:solidFill>
                  <a:srgbClr val="FF0000"/>
                </a:solidFill>
                <a:latin typeface="Times New Roman"/>
                <a:cs typeface="Times New Roman"/>
              </a:rPr>
              <a:t>IMMÉDIATEMENT</a:t>
            </a:r>
            <a:r>
              <a:rPr lang="en-US" dirty="0" smtClean="0">
                <a:latin typeface="Times New Roman"/>
                <a:cs typeface="Times New Roman"/>
              </a:rPr>
              <a:t> </a:t>
            </a:r>
            <a:r>
              <a:rPr lang="en-US" dirty="0" err="1" smtClean="0">
                <a:latin typeface="Times New Roman"/>
                <a:cs typeface="Times New Roman"/>
              </a:rPr>
              <a:t>quels</a:t>
            </a:r>
            <a:r>
              <a:rPr lang="en-US" dirty="0" smtClean="0">
                <a:latin typeface="Times New Roman"/>
                <a:cs typeface="Times New Roman"/>
              </a:rPr>
              <a:t> </a:t>
            </a:r>
            <a:r>
              <a:rPr lang="en-US" dirty="0" err="1" smtClean="0">
                <a:latin typeface="Times New Roman"/>
                <a:cs typeface="Times New Roman"/>
              </a:rPr>
              <a:t>que</a:t>
            </a:r>
            <a:r>
              <a:rPr lang="en-US" dirty="0" smtClean="0">
                <a:latin typeface="Times New Roman"/>
                <a:cs typeface="Times New Roman"/>
              </a:rPr>
              <a:t> </a:t>
            </a:r>
            <a:r>
              <a:rPr lang="en-US" dirty="0" err="1" smtClean="0">
                <a:latin typeface="Times New Roman"/>
                <a:cs typeface="Times New Roman"/>
              </a:rPr>
              <a:t>soient</a:t>
            </a:r>
            <a:r>
              <a:rPr lang="en-US" dirty="0" smtClean="0">
                <a:latin typeface="Times New Roman"/>
                <a:cs typeface="Times New Roman"/>
              </a:rPr>
              <a:t> </a:t>
            </a:r>
            <a:r>
              <a:rPr lang="en-US" dirty="0" err="1" smtClean="0">
                <a:latin typeface="Times New Roman"/>
                <a:cs typeface="Times New Roman"/>
              </a:rPr>
              <a:t>l’état</a:t>
            </a:r>
            <a:r>
              <a:rPr lang="en-US" dirty="0" smtClean="0">
                <a:latin typeface="Times New Roman"/>
                <a:cs typeface="Times New Roman"/>
              </a:rPr>
              <a:t> de </a:t>
            </a:r>
            <a:r>
              <a:rPr lang="en-US" dirty="0" err="1" smtClean="0">
                <a:latin typeface="Times New Roman"/>
                <a:cs typeface="Times New Roman"/>
              </a:rPr>
              <a:t>l’animal</a:t>
            </a:r>
            <a:r>
              <a:rPr lang="en-US" dirty="0" smtClean="0">
                <a:latin typeface="Times New Roman"/>
                <a:cs typeface="Times New Roman"/>
              </a:rPr>
              <a:t> en cause et la date de </a:t>
            </a:r>
            <a:r>
              <a:rPr lang="en-US" dirty="0" err="1" smtClean="0">
                <a:latin typeface="Times New Roman"/>
                <a:cs typeface="Times New Roman"/>
              </a:rPr>
              <a:t>l’exposition</a:t>
            </a:r>
            <a:r>
              <a:rPr lang="en-US" dirty="0" smtClean="0">
                <a:latin typeface="Times New Roman"/>
                <a:cs typeface="Times New Roman"/>
              </a:rPr>
              <a:t> au </a:t>
            </a:r>
            <a:r>
              <a:rPr lang="en-US" dirty="0" err="1" smtClean="0">
                <a:latin typeface="Times New Roman"/>
                <a:cs typeface="Times New Roman"/>
              </a:rPr>
              <a:t>risque</a:t>
            </a:r>
            <a:r>
              <a:rPr lang="en-US" dirty="0" smtClean="0">
                <a:latin typeface="Times New Roman"/>
                <a:cs typeface="Times New Roman"/>
              </a:rPr>
              <a:t> </a:t>
            </a:r>
            <a:r>
              <a:rPr lang="en-US" dirty="0" err="1" smtClean="0">
                <a:latin typeface="Times New Roman"/>
                <a:cs typeface="Times New Roman"/>
              </a:rPr>
              <a:t>rabique</a:t>
            </a:r>
            <a:r>
              <a:rPr lang="en-US" dirty="0">
                <a:latin typeface="Times New Roman"/>
                <a:cs typeface="Times New Roman"/>
              </a:rPr>
              <a:t>.</a:t>
            </a:r>
          </a:p>
          <a:p>
            <a:r>
              <a:rPr lang="en-US" dirty="0">
                <a:solidFill>
                  <a:srgbClr val="FF0000"/>
                </a:solidFill>
                <a:latin typeface="Times New Roman"/>
                <a:cs typeface="Times New Roman"/>
              </a:rPr>
              <a:t>LES PLAIES NE DOIVENT </a:t>
            </a:r>
            <a:r>
              <a:rPr lang="en-US" dirty="0" smtClean="0">
                <a:solidFill>
                  <a:srgbClr val="FF0000"/>
                </a:solidFill>
                <a:latin typeface="Times New Roman"/>
                <a:cs typeface="Times New Roman"/>
              </a:rPr>
              <a:t>PAS ÊTRE SUTURÉES </a:t>
            </a:r>
            <a:r>
              <a:rPr lang="en-US" dirty="0" smtClean="0">
                <a:latin typeface="Times New Roman"/>
                <a:cs typeface="Times New Roman"/>
              </a:rPr>
              <a:t>: </a:t>
            </a:r>
            <a:r>
              <a:rPr lang="en-US" dirty="0" err="1" smtClean="0">
                <a:latin typeface="Times New Roman"/>
                <a:cs typeface="Times New Roman"/>
              </a:rPr>
              <a:t>si</a:t>
            </a:r>
            <a:r>
              <a:rPr lang="en-US" dirty="0" smtClean="0">
                <a:latin typeface="Times New Roman"/>
                <a:cs typeface="Times New Roman"/>
              </a:rPr>
              <a:t> </a:t>
            </a:r>
            <a:r>
              <a:rPr lang="en-US" dirty="0">
                <a:latin typeface="Times New Roman"/>
                <a:cs typeface="Times New Roman"/>
              </a:rPr>
              <a:t>l</a:t>
            </a:r>
            <a:r>
              <a:rPr lang="en-US" dirty="0" smtClean="0">
                <a:latin typeface="Times New Roman"/>
                <a:cs typeface="Times New Roman"/>
              </a:rPr>
              <a:t>a </a:t>
            </a:r>
            <a:r>
              <a:rPr lang="en-US" dirty="0">
                <a:latin typeface="Times New Roman"/>
                <a:cs typeface="Times New Roman"/>
              </a:rPr>
              <a:t>suture de la </a:t>
            </a:r>
            <a:r>
              <a:rPr lang="en-US" dirty="0" err="1">
                <a:latin typeface="Times New Roman"/>
                <a:cs typeface="Times New Roman"/>
              </a:rPr>
              <a:t>plaie</a:t>
            </a:r>
            <a:r>
              <a:rPr lang="en-US" dirty="0">
                <a:latin typeface="Times New Roman"/>
                <a:cs typeface="Times New Roman"/>
              </a:rPr>
              <a:t> </a:t>
            </a:r>
            <a:r>
              <a:rPr lang="en-US" dirty="0" err="1">
                <a:latin typeface="Times New Roman"/>
                <a:cs typeface="Times New Roman"/>
              </a:rPr>
              <a:t>est</a:t>
            </a:r>
            <a:r>
              <a:rPr lang="en-US" dirty="0">
                <a:latin typeface="Times New Roman"/>
                <a:cs typeface="Times New Roman"/>
              </a:rPr>
              <a:t> </a:t>
            </a:r>
            <a:r>
              <a:rPr lang="en-US" dirty="0" err="1">
                <a:latin typeface="Times New Roman"/>
                <a:cs typeface="Times New Roman"/>
              </a:rPr>
              <a:t>inévitable</a:t>
            </a:r>
            <a:r>
              <a:rPr lang="en-US" dirty="0">
                <a:latin typeface="Times New Roman"/>
                <a:cs typeface="Times New Roman"/>
              </a:rPr>
              <a:t> (</a:t>
            </a:r>
            <a:r>
              <a:rPr lang="en-US" dirty="0" err="1">
                <a:latin typeface="Times New Roman"/>
                <a:cs typeface="Times New Roman"/>
              </a:rPr>
              <a:t>pronostic</a:t>
            </a:r>
            <a:r>
              <a:rPr lang="en-US" dirty="0">
                <a:latin typeface="Times New Roman"/>
                <a:cs typeface="Times New Roman"/>
              </a:rPr>
              <a:t> </a:t>
            </a:r>
            <a:r>
              <a:rPr lang="en-US" dirty="0" err="1">
                <a:latin typeface="Times New Roman"/>
                <a:cs typeface="Times New Roman"/>
              </a:rPr>
              <a:t>fonctionnel</a:t>
            </a:r>
            <a:r>
              <a:rPr lang="en-US" dirty="0">
                <a:latin typeface="Times New Roman"/>
                <a:cs typeface="Times New Roman"/>
              </a:rPr>
              <a:t> </a:t>
            </a:r>
            <a:r>
              <a:rPr lang="en-US" dirty="0" err="1">
                <a:latin typeface="Times New Roman"/>
                <a:cs typeface="Times New Roman"/>
              </a:rPr>
              <a:t>ou</a:t>
            </a:r>
            <a:r>
              <a:rPr lang="en-US" dirty="0">
                <a:latin typeface="Times New Roman"/>
                <a:cs typeface="Times New Roman"/>
              </a:rPr>
              <a:t> </a:t>
            </a:r>
            <a:r>
              <a:rPr lang="en-US" dirty="0" err="1">
                <a:latin typeface="Times New Roman"/>
                <a:cs typeface="Times New Roman"/>
              </a:rPr>
              <a:t>esthétique</a:t>
            </a:r>
            <a:r>
              <a:rPr lang="en-US" dirty="0">
                <a:latin typeface="Times New Roman"/>
                <a:cs typeface="Times New Roman"/>
              </a:rPr>
              <a:t> et </a:t>
            </a:r>
            <a:r>
              <a:rPr lang="en-US" dirty="0" err="1">
                <a:latin typeface="Times New Roman"/>
                <a:cs typeface="Times New Roman"/>
              </a:rPr>
              <a:t>impératifs</a:t>
            </a:r>
            <a:r>
              <a:rPr lang="en-US" dirty="0">
                <a:latin typeface="Times New Roman"/>
                <a:cs typeface="Times New Roman"/>
              </a:rPr>
              <a:t> </a:t>
            </a:r>
            <a:r>
              <a:rPr lang="en-US" dirty="0" err="1">
                <a:latin typeface="Times New Roman"/>
                <a:cs typeface="Times New Roman"/>
              </a:rPr>
              <a:t>d'hémostase</a:t>
            </a:r>
            <a:r>
              <a:rPr lang="en-US" dirty="0">
                <a:latin typeface="Times New Roman"/>
                <a:cs typeface="Times New Roman"/>
              </a:rPr>
              <a:t>), </a:t>
            </a:r>
            <a:r>
              <a:rPr lang="en-US" dirty="0" err="1">
                <a:latin typeface="Times New Roman"/>
                <a:cs typeface="Times New Roman"/>
              </a:rPr>
              <a:t>elle</a:t>
            </a:r>
            <a:r>
              <a:rPr lang="en-US" dirty="0">
                <a:latin typeface="Times New Roman"/>
                <a:cs typeface="Times New Roman"/>
              </a:rPr>
              <a:t> ne </a:t>
            </a:r>
            <a:r>
              <a:rPr lang="en-US" dirty="0" err="1">
                <a:latin typeface="Times New Roman"/>
                <a:cs typeface="Times New Roman"/>
              </a:rPr>
              <a:t>doit</a:t>
            </a:r>
            <a:r>
              <a:rPr lang="en-US" dirty="0">
                <a:latin typeface="Times New Roman"/>
                <a:cs typeface="Times New Roman"/>
              </a:rPr>
              <a:t> </a:t>
            </a:r>
            <a:r>
              <a:rPr lang="en-US" dirty="0" err="1">
                <a:latin typeface="Times New Roman"/>
                <a:cs typeface="Times New Roman"/>
              </a:rPr>
              <a:t>l'être</a:t>
            </a:r>
            <a:r>
              <a:rPr lang="en-US" dirty="0">
                <a:latin typeface="Times New Roman"/>
                <a:cs typeface="Times New Roman"/>
              </a:rPr>
              <a:t> </a:t>
            </a:r>
            <a:r>
              <a:rPr lang="en-US" dirty="0" err="1" smtClean="0">
                <a:latin typeface="Times New Roman"/>
                <a:cs typeface="Times New Roman"/>
              </a:rPr>
              <a:t>qu'en</a:t>
            </a:r>
            <a:r>
              <a:rPr lang="en-US" dirty="0" smtClean="0">
                <a:latin typeface="Times New Roman"/>
                <a:cs typeface="Times New Roman"/>
              </a:rPr>
              <a:t> </a:t>
            </a:r>
            <a:r>
              <a:rPr lang="en-US" dirty="0">
                <a:latin typeface="Times New Roman"/>
                <a:cs typeface="Times New Roman"/>
              </a:rPr>
              <a:t>milieu chirurgical et </a:t>
            </a:r>
            <a:r>
              <a:rPr lang="en-US" dirty="0" err="1">
                <a:latin typeface="Times New Roman"/>
                <a:cs typeface="Times New Roman"/>
              </a:rPr>
              <a:t>après</a:t>
            </a:r>
            <a:r>
              <a:rPr lang="en-US" dirty="0">
                <a:latin typeface="Times New Roman"/>
                <a:cs typeface="Times New Roman"/>
              </a:rPr>
              <a:t> infiltration avec les </a:t>
            </a:r>
            <a:r>
              <a:rPr lang="en-US" dirty="0" err="1" smtClean="0">
                <a:latin typeface="Times New Roman"/>
                <a:cs typeface="Times New Roman"/>
              </a:rPr>
              <a:t>Ig</a:t>
            </a:r>
            <a:r>
              <a:rPr lang="en-US" dirty="0" smtClean="0">
                <a:latin typeface="Times New Roman"/>
                <a:cs typeface="Times New Roman"/>
              </a:rPr>
              <a:t> </a:t>
            </a:r>
            <a:r>
              <a:rPr lang="en-US" dirty="0" err="1" smtClean="0">
                <a:latin typeface="Times New Roman"/>
                <a:cs typeface="Times New Roman"/>
              </a:rPr>
              <a:t>antirabiques</a:t>
            </a:r>
            <a:r>
              <a:rPr lang="en-US" dirty="0" smtClean="0">
                <a:latin typeface="Times New Roman"/>
                <a:cs typeface="Times New Roman"/>
              </a:rPr>
              <a:t> </a:t>
            </a:r>
            <a:r>
              <a:rPr lang="en-US" dirty="0">
                <a:latin typeface="Times New Roman"/>
                <a:cs typeface="Times New Roman"/>
              </a:rPr>
              <a:t>de la </a:t>
            </a:r>
            <a:r>
              <a:rPr lang="en-US" dirty="0" err="1">
                <a:latin typeface="Times New Roman"/>
                <a:cs typeface="Times New Roman"/>
              </a:rPr>
              <a:t>plaie</a:t>
            </a:r>
            <a:r>
              <a:rPr lang="en-US" dirty="0">
                <a:latin typeface="Times New Roman"/>
                <a:cs typeface="Times New Roman"/>
              </a:rPr>
              <a:t> qui a fait </a:t>
            </a:r>
            <a:r>
              <a:rPr lang="en-US" dirty="0" err="1">
                <a:latin typeface="Times New Roman"/>
                <a:cs typeface="Times New Roman"/>
              </a:rPr>
              <a:t>l</a:t>
            </a:r>
            <a:r>
              <a:rPr lang="en-US" dirty="0" err="1" smtClean="0">
                <a:latin typeface="Times New Roman"/>
                <a:cs typeface="Times New Roman"/>
              </a:rPr>
              <a:t>'objet</a:t>
            </a:r>
            <a:r>
              <a:rPr lang="en-US" dirty="0" smtClean="0">
                <a:latin typeface="Times New Roman"/>
                <a:cs typeface="Times New Roman"/>
              </a:rPr>
              <a:t> </a:t>
            </a:r>
            <a:r>
              <a:rPr lang="en-US" dirty="0">
                <a:latin typeface="Times New Roman"/>
                <a:cs typeface="Times New Roman"/>
              </a:rPr>
              <a:t>de </a:t>
            </a:r>
            <a:r>
              <a:rPr lang="en-US" dirty="0" err="1">
                <a:latin typeface="Times New Roman"/>
                <a:cs typeface="Times New Roman"/>
              </a:rPr>
              <a:t>soins</a:t>
            </a:r>
            <a:r>
              <a:rPr lang="en-US" dirty="0">
                <a:latin typeface="Times New Roman"/>
                <a:cs typeface="Times New Roman"/>
              </a:rPr>
              <a:t> </a:t>
            </a:r>
            <a:r>
              <a:rPr lang="en-US" dirty="0" err="1" smtClean="0">
                <a:latin typeface="Times New Roman"/>
                <a:cs typeface="Times New Roman"/>
              </a:rPr>
              <a:t>locaux</a:t>
            </a:r>
            <a:r>
              <a:rPr lang="en-US" dirty="0" smtClean="0">
                <a:latin typeface="Times New Roman"/>
                <a:cs typeface="Times New Roman"/>
              </a:rPr>
              <a:t> </a:t>
            </a:r>
            <a:r>
              <a:rPr lang="en-US" dirty="0">
                <a:latin typeface="Times New Roman"/>
                <a:cs typeface="Times New Roman"/>
              </a:rPr>
              <a:t>au </a:t>
            </a:r>
            <a:r>
              <a:rPr lang="en-US" dirty="0" err="1">
                <a:latin typeface="Times New Roman"/>
                <a:cs typeface="Times New Roman"/>
              </a:rPr>
              <a:t>préalable</a:t>
            </a:r>
            <a:r>
              <a:rPr lang="en-US" dirty="0">
                <a:latin typeface="Times New Roman"/>
                <a:cs typeface="Times New Roman"/>
              </a:rPr>
              <a:t> et </a:t>
            </a:r>
            <a:r>
              <a:rPr lang="en-US" dirty="0" err="1">
                <a:latin typeface="Times New Roman"/>
                <a:cs typeface="Times New Roman"/>
              </a:rPr>
              <a:t>ce</a:t>
            </a:r>
            <a:r>
              <a:rPr lang="en-US" dirty="0">
                <a:latin typeface="Times New Roman"/>
                <a:cs typeface="Times New Roman"/>
              </a:rPr>
              <a:t>, </a:t>
            </a:r>
            <a:r>
              <a:rPr lang="en-US" dirty="0" err="1">
                <a:latin typeface="Times New Roman"/>
                <a:cs typeface="Times New Roman"/>
              </a:rPr>
              <a:t>afin</a:t>
            </a:r>
            <a:r>
              <a:rPr lang="en-US" dirty="0">
                <a:latin typeface="Times New Roman"/>
                <a:cs typeface="Times New Roman"/>
              </a:rPr>
              <a:t> de </a:t>
            </a:r>
            <a:r>
              <a:rPr lang="en-US" dirty="0" err="1">
                <a:latin typeface="Times New Roman"/>
                <a:cs typeface="Times New Roman"/>
              </a:rPr>
              <a:t>permettre</a:t>
            </a:r>
            <a:r>
              <a:rPr lang="en-US" dirty="0">
                <a:latin typeface="Times New Roman"/>
                <a:cs typeface="Times New Roman"/>
              </a:rPr>
              <a:t> l</a:t>
            </a:r>
            <a:r>
              <a:rPr lang="en-US" dirty="0" smtClean="0">
                <a:latin typeface="Times New Roman"/>
                <a:cs typeface="Times New Roman"/>
              </a:rPr>
              <a:t>a </a:t>
            </a:r>
            <a:r>
              <a:rPr lang="en-US" dirty="0">
                <a:latin typeface="Times New Roman"/>
                <a:cs typeface="Times New Roman"/>
              </a:rPr>
              <a:t>diffusion des </a:t>
            </a:r>
            <a:r>
              <a:rPr lang="en-US" dirty="0" err="1">
                <a:latin typeface="Times New Roman"/>
                <a:cs typeface="Times New Roman"/>
              </a:rPr>
              <a:t>anticorps</a:t>
            </a:r>
            <a:r>
              <a:rPr lang="en-US" dirty="0">
                <a:latin typeface="Times New Roman"/>
                <a:cs typeface="Times New Roman"/>
              </a:rPr>
              <a:t> </a:t>
            </a:r>
            <a:r>
              <a:rPr lang="en-US" dirty="0" err="1">
                <a:latin typeface="Times New Roman"/>
                <a:cs typeface="Times New Roman"/>
              </a:rPr>
              <a:t>dans</a:t>
            </a:r>
            <a:r>
              <a:rPr lang="en-US" dirty="0">
                <a:latin typeface="Times New Roman"/>
                <a:cs typeface="Times New Roman"/>
              </a:rPr>
              <a:t> les </a:t>
            </a:r>
            <a:r>
              <a:rPr lang="en-US" dirty="0" err="1">
                <a:latin typeface="Times New Roman"/>
                <a:cs typeface="Times New Roman"/>
              </a:rPr>
              <a:t>tissus</a:t>
            </a:r>
            <a:r>
              <a:rPr lang="en-US" dirty="0">
                <a:latin typeface="Times New Roman"/>
                <a:cs typeface="Times New Roman"/>
              </a:rPr>
              <a:t> </a:t>
            </a:r>
            <a:r>
              <a:rPr lang="en-US" dirty="0" err="1" smtClean="0">
                <a:latin typeface="Times New Roman"/>
                <a:cs typeface="Times New Roman"/>
              </a:rPr>
              <a:t>environnants</a:t>
            </a:r>
            <a:r>
              <a:rPr lang="en-US" dirty="0" smtClean="0">
                <a:latin typeface="Times New Roman"/>
                <a:cs typeface="Times New Roman"/>
              </a:rPr>
              <a:t> ( au maximum 6 </a:t>
            </a:r>
            <a:r>
              <a:rPr lang="en-US" dirty="0" err="1" smtClean="0">
                <a:latin typeface="Times New Roman"/>
                <a:cs typeface="Times New Roman"/>
              </a:rPr>
              <a:t>à</a:t>
            </a:r>
            <a:r>
              <a:rPr lang="en-US" dirty="0" smtClean="0">
                <a:latin typeface="Times New Roman"/>
                <a:cs typeface="Times New Roman"/>
              </a:rPr>
              <a:t> 8h après la </a:t>
            </a:r>
            <a:r>
              <a:rPr lang="en-US" dirty="0" err="1" smtClean="0">
                <a:latin typeface="Times New Roman"/>
                <a:cs typeface="Times New Roman"/>
              </a:rPr>
              <a:t>morsure</a:t>
            </a:r>
            <a:r>
              <a:rPr lang="en-US" dirty="0" smtClean="0">
                <a:latin typeface="Times New Roman"/>
                <a:cs typeface="Times New Roman"/>
              </a:rPr>
              <a:t>). </a:t>
            </a:r>
            <a:endParaRPr lang="en-US" dirty="0">
              <a:latin typeface="Times New Roman"/>
              <a:cs typeface="Times New Roman"/>
            </a:endParaRPr>
          </a:p>
        </p:txBody>
      </p:sp>
    </p:spTree>
    <p:extLst>
      <p:ext uri="{BB962C8B-B14F-4D97-AF65-F5344CB8AC3E}">
        <p14:creationId xmlns:p14="http://schemas.microsoft.com/office/powerpoint/2010/main" val="35893436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600" b="1" dirty="0">
                <a:latin typeface="Times New Roman"/>
                <a:cs typeface="Times New Roman"/>
              </a:rPr>
              <a:t>PROPHYLAXIE ANTIRABIQUE APRES EXPOSITION </a:t>
            </a:r>
            <a:endParaRPr lang="fr-FR" sz="3600" dirty="0"/>
          </a:p>
        </p:txBody>
      </p:sp>
      <p:sp>
        <p:nvSpPr>
          <p:cNvPr id="3" name="Content Placeholder 2"/>
          <p:cNvSpPr>
            <a:spLocks noGrp="1"/>
          </p:cNvSpPr>
          <p:nvPr>
            <p:ph idx="1"/>
          </p:nvPr>
        </p:nvSpPr>
        <p:spPr/>
        <p:txBody>
          <a:bodyPr>
            <a:normAutofit/>
          </a:bodyPr>
          <a:lstStyle/>
          <a:p>
            <a:pPr marL="0" indent="0">
              <a:buNone/>
            </a:pPr>
            <a:r>
              <a:rPr lang="fr-FR" sz="3200" b="1" u="sng" dirty="0" smtClean="0">
                <a:latin typeface="Times New Roman"/>
                <a:cs typeface="Times New Roman"/>
              </a:rPr>
              <a:t>2. Armes thérapeutiques :</a:t>
            </a:r>
          </a:p>
          <a:p>
            <a:pPr>
              <a:buFont typeface="Wingdings" charset="2"/>
              <a:buChar char="q"/>
            </a:pPr>
            <a:r>
              <a:rPr lang="fr-FR" sz="2800" b="1" u="sng" dirty="0" smtClean="0">
                <a:solidFill>
                  <a:srgbClr val="FF0000"/>
                </a:solidFill>
                <a:latin typeface="Times New Roman"/>
                <a:cs typeface="Times New Roman"/>
              </a:rPr>
              <a:t>LES SOINS LOCAUX </a:t>
            </a:r>
          </a:p>
          <a:p>
            <a:pPr>
              <a:buFont typeface="Wingdings" charset="2"/>
              <a:buChar char="q"/>
            </a:pPr>
            <a:r>
              <a:rPr lang="fr-FR" sz="2800" b="1" u="sng" dirty="0" smtClean="0">
                <a:solidFill>
                  <a:srgbClr val="FF0000"/>
                </a:solidFill>
                <a:latin typeface="Times New Roman"/>
                <a:cs typeface="Times New Roman"/>
              </a:rPr>
              <a:t>LES IMMUNOGLOBULINES ANTIRABIQUES (SERUM ANTIRABIQUE)</a:t>
            </a:r>
          </a:p>
          <a:p>
            <a:pPr>
              <a:buFont typeface="Wingdings" charset="2"/>
              <a:buChar char="q"/>
            </a:pPr>
            <a:r>
              <a:rPr lang="fr-FR" sz="2800" b="1" u="sng" dirty="0" smtClean="0">
                <a:solidFill>
                  <a:srgbClr val="FF0000"/>
                </a:solidFill>
                <a:latin typeface="Times New Roman"/>
                <a:cs typeface="Times New Roman"/>
              </a:rPr>
              <a:t>VACCINS ANTIRABIQUES  </a:t>
            </a:r>
          </a:p>
        </p:txBody>
      </p:sp>
    </p:spTree>
    <p:extLst>
      <p:ext uri="{BB962C8B-B14F-4D97-AF65-F5344CB8AC3E}">
        <p14:creationId xmlns:p14="http://schemas.microsoft.com/office/powerpoint/2010/main" val="13085681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600" b="1" dirty="0" smtClean="0">
                <a:latin typeface="Times New Roman"/>
                <a:cs typeface="Times New Roman"/>
              </a:rPr>
              <a:t>LES SOINS LOCAUX </a:t>
            </a:r>
            <a:endParaRPr lang="fr-FR" sz="3600" b="1" dirty="0">
              <a:latin typeface="Times New Roman"/>
              <a:cs typeface="Times New Roman"/>
            </a:endParaRPr>
          </a:p>
        </p:txBody>
      </p:sp>
      <p:sp>
        <p:nvSpPr>
          <p:cNvPr id="3" name="Content Placeholder 2"/>
          <p:cNvSpPr>
            <a:spLocks noGrp="1"/>
          </p:cNvSpPr>
          <p:nvPr>
            <p:ph idx="1"/>
          </p:nvPr>
        </p:nvSpPr>
        <p:spPr/>
        <p:txBody>
          <a:bodyPr>
            <a:normAutofit fontScale="77500" lnSpcReduction="20000"/>
          </a:bodyPr>
          <a:lstStyle/>
          <a:p>
            <a:r>
              <a:rPr lang="fr-FR" dirty="0">
                <a:latin typeface="Times New Roman"/>
                <a:cs typeface="Times New Roman"/>
              </a:rPr>
              <a:t>Les soins </a:t>
            </a:r>
            <a:r>
              <a:rPr lang="fr-FR" dirty="0" smtClean="0">
                <a:latin typeface="Times New Roman"/>
                <a:cs typeface="Times New Roman"/>
              </a:rPr>
              <a:t>locaux </a:t>
            </a:r>
            <a:r>
              <a:rPr lang="fr-FR" dirty="0">
                <a:latin typeface="Times New Roman"/>
                <a:cs typeface="Times New Roman"/>
              </a:rPr>
              <a:t>doivent </a:t>
            </a:r>
            <a:r>
              <a:rPr lang="fr-FR" dirty="0" smtClean="0">
                <a:latin typeface="Times New Roman"/>
                <a:cs typeface="Times New Roman"/>
              </a:rPr>
              <a:t>être </a:t>
            </a:r>
            <a:r>
              <a:rPr lang="fr-FR" dirty="0">
                <a:latin typeface="Times New Roman"/>
                <a:cs typeface="Times New Roman"/>
              </a:rPr>
              <a:t>entrepris aussi </a:t>
            </a:r>
            <a:r>
              <a:rPr lang="fr-FR" dirty="0" smtClean="0">
                <a:latin typeface="Times New Roman"/>
                <a:cs typeface="Times New Roman"/>
              </a:rPr>
              <a:t>rapidement </a:t>
            </a:r>
            <a:r>
              <a:rPr lang="fr-FR" dirty="0">
                <a:latin typeface="Times New Roman"/>
                <a:cs typeface="Times New Roman"/>
              </a:rPr>
              <a:t>que possible, </a:t>
            </a:r>
            <a:r>
              <a:rPr lang="fr-FR" dirty="0" smtClean="0">
                <a:latin typeface="Times New Roman"/>
                <a:cs typeface="Times New Roman"/>
              </a:rPr>
              <a:t>même </a:t>
            </a:r>
            <a:r>
              <a:rPr lang="fr-FR" dirty="0">
                <a:latin typeface="Times New Roman"/>
                <a:cs typeface="Times New Roman"/>
              </a:rPr>
              <a:t>quand le sujet consulte tardivement, et dans tous les cas, quelle que soit la nature du contact. </a:t>
            </a:r>
            <a:r>
              <a:rPr lang="fr-FR" dirty="0" smtClean="0">
                <a:latin typeface="Times New Roman"/>
                <a:cs typeface="Times New Roman"/>
              </a:rPr>
              <a:t>Ils </a:t>
            </a:r>
            <a:r>
              <a:rPr lang="fr-FR" dirty="0">
                <a:latin typeface="Times New Roman"/>
                <a:cs typeface="Times New Roman"/>
              </a:rPr>
              <a:t>agissent </a:t>
            </a:r>
            <a:r>
              <a:rPr lang="fr-FR" dirty="0" smtClean="0">
                <a:latin typeface="Times New Roman"/>
                <a:cs typeface="Times New Roman"/>
              </a:rPr>
              <a:t>mécaniquement </a:t>
            </a:r>
            <a:r>
              <a:rPr lang="fr-FR" dirty="0">
                <a:latin typeface="Times New Roman"/>
                <a:cs typeface="Times New Roman"/>
              </a:rPr>
              <a:t>en </a:t>
            </a:r>
            <a:r>
              <a:rPr lang="fr-FR" dirty="0" smtClean="0">
                <a:latin typeface="Times New Roman"/>
                <a:cs typeface="Times New Roman"/>
              </a:rPr>
              <a:t>réduisant la quantité </a:t>
            </a:r>
            <a:r>
              <a:rPr lang="fr-FR" dirty="0">
                <a:latin typeface="Times New Roman"/>
                <a:cs typeface="Times New Roman"/>
              </a:rPr>
              <a:t>des virus et en </a:t>
            </a:r>
            <a:r>
              <a:rPr lang="fr-FR" dirty="0" smtClean="0">
                <a:latin typeface="Times New Roman"/>
                <a:cs typeface="Times New Roman"/>
              </a:rPr>
              <a:t>inactivant </a:t>
            </a:r>
            <a:r>
              <a:rPr lang="fr-FR" dirty="0">
                <a:latin typeface="Times New Roman"/>
                <a:cs typeface="Times New Roman"/>
              </a:rPr>
              <a:t>ceux </a:t>
            </a:r>
            <a:r>
              <a:rPr lang="fr-FR" dirty="0" smtClean="0">
                <a:latin typeface="Times New Roman"/>
                <a:cs typeface="Times New Roman"/>
              </a:rPr>
              <a:t>qui </a:t>
            </a:r>
            <a:r>
              <a:rPr lang="fr-FR" dirty="0">
                <a:latin typeface="Times New Roman"/>
                <a:cs typeface="Times New Roman"/>
              </a:rPr>
              <a:t>demeurent dans la plaie par leur </a:t>
            </a:r>
            <a:r>
              <a:rPr lang="fr-FR" dirty="0" smtClean="0">
                <a:latin typeface="Times New Roman"/>
                <a:cs typeface="Times New Roman"/>
              </a:rPr>
              <a:t>action désinfectante. </a:t>
            </a:r>
            <a:r>
              <a:rPr lang="fr-FR" dirty="0">
                <a:latin typeface="Times New Roman"/>
                <a:cs typeface="Times New Roman"/>
              </a:rPr>
              <a:t>Ils </a:t>
            </a:r>
            <a:r>
              <a:rPr lang="fr-FR" dirty="0" smtClean="0">
                <a:latin typeface="Times New Roman"/>
                <a:cs typeface="Times New Roman"/>
              </a:rPr>
              <a:t>interviennent </a:t>
            </a:r>
            <a:r>
              <a:rPr lang="fr-FR" dirty="0">
                <a:latin typeface="Times New Roman"/>
                <a:cs typeface="Times New Roman"/>
              </a:rPr>
              <a:t>dans la </a:t>
            </a:r>
            <a:r>
              <a:rPr lang="fr-FR" dirty="0" smtClean="0">
                <a:latin typeface="Times New Roman"/>
                <a:cs typeface="Times New Roman"/>
              </a:rPr>
              <a:t>prévention </a:t>
            </a:r>
            <a:r>
              <a:rPr lang="fr-FR" dirty="0">
                <a:latin typeface="Times New Roman"/>
                <a:cs typeface="Times New Roman"/>
              </a:rPr>
              <a:t>de la </a:t>
            </a:r>
            <a:r>
              <a:rPr lang="fr-FR" dirty="0" smtClean="0">
                <a:latin typeface="Times New Roman"/>
                <a:cs typeface="Times New Roman"/>
              </a:rPr>
              <a:t>surinfection  bactérienne</a:t>
            </a:r>
            <a:r>
              <a:rPr lang="fr-FR" dirty="0">
                <a:latin typeface="Times New Roman"/>
                <a:cs typeface="Times New Roman"/>
              </a:rPr>
              <a:t>. </a:t>
            </a:r>
          </a:p>
          <a:p>
            <a:r>
              <a:rPr lang="fr-FR" dirty="0">
                <a:latin typeface="Times New Roman"/>
                <a:cs typeface="Times New Roman"/>
              </a:rPr>
              <a:t>Ces soins consistent à : </a:t>
            </a:r>
          </a:p>
          <a:p>
            <a:pPr>
              <a:buFont typeface="Wingdings" charset="2"/>
              <a:buChar char="ü"/>
            </a:pPr>
            <a:r>
              <a:rPr lang="fr-FR" dirty="0" smtClean="0">
                <a:latin typeface="Times New Roman"/>
                <a:cs typeface="Times New Roman"/>
              </a:rPr>
              <a:t>nettoyer </a:t>
            </a:r>
            <a:r>
              <a:rPr lang="fr-FR" dirty="0">
                <a:latin typeface="Times New Roman"/>
                <a:cs typeface="Times New Roman"/>
              </a:rPr>
              <a:t>en profondeur la plaie à </a:t>
            </a:r>
            <a:r>
              <a:rPr lang="fr-FR" dirty="0" smtClean="0">
                <a:latin typeface="Times New Roman"/>
                <a:cs typeface="Times New Roman"/>
              </a:rPr>
              <a:t>l’eau </a:t>
            </a:r>
            <a:r>
              <a:rPr lang="fr-FR" dirty="0">
                <a:latin typeface="Times New Roman"/>
                <a:cs typeface="Times New Roman"/>
              </a:rPr>
              <a:t>sous un jet d'eau à forte pression pendant au moins 15 minutes avec du savon liquide </a:t>
            </a:r>
            <a:r>
              <a:rPr lang="fr-FR" dirty="0" smtClean="0">
                <a:latin typeface="Times New Roman"/>
                <a:cs typeface="Times New Roman"/>
              </a:rPr>
              <a:t>antiseptique ou de Marseille </a:t>
            </a:r>
            <a:r>
              <a:rPr lang="fr-FR" dirty="0">
                <a:latin typeface="Times New Roman"/>
                <a:cs typeface="Times New Roman"/>
              </a:rPr>
              <a:t>puis à l'eau </a:t>
            </a:r>
            <a:r>
              <a:rPr lang="fr-FR" dirty="0" smtClean="0">
                <a:latin typeface="Times New Roman"/>
                <a:cs typeface="Times New Roman"/>
              </a:rPr>
              <a:t>javellisée à 12° </a:t>
            </a:r>
            <a:r>
              <a:rPr lang="fr-FR" dirty="0">
                <a:latin typeface="Times New Roman"/>
                <a:cs typeface="Times New Roman"/>
              </a:rPr>
              <a:t>; </a:t>
            </a:r>
            <a:endParaRPr lang="fr-FR" dirty="0" smtClean="0">
              <a:latin typeface="Times New Roman"/>
              <a:cs typeface="Times New Roman"/>
            </a:endParaRPr>
          </a:p>
          <a:p>
            <a:pPr>
              <a:buFont typeface="Wingdings" charset="2"/>
              <a:buChar char="ü"/>
            </a:pPr>
            <a:r>
              <a:rPr lang="fr-FR" dirty="0" smtClean="0">
                <a:latin typeface="Times New Roman"/>
                <a:cs typeface="Times New Roman"/>
              </a:rPr>
              <a:t>rincer </a:t>
            </a:r>
            <a:r>
              <a:rPr lang="fr-FR" dirty="0">
                <a:latin typeface="Times New Roman"/>
                <a:cs typeface="Times New Roman"/>
              </a:rPr>
              <a:t>abondamment et appliquer sur la </a:t>
            </a:r>
            <a:r>
              <a:rPr lang="fr-FR" dirty="0" smtClean="0">
                <a:latin typeface="Times New Roman"/>
                <a:cs typeface="Times New Roman"/>
              </a:rPr>
              <a:t>(les) plaie</a:t>
            </a:r>
            <a:r>
              <a:rPr lang="fr-FR" dirty="0">
                <a:latin typeface="Times New Roman"/>
                <a:cs typeface="Times New Roman"/>
              </a:rPr>
              <a:t>(s) de l'alcool à </a:t>
            </a:r>
            <a:r>
              <a:rPr lang="fr-FR" dirty="0" smtClean="0">
                <a:latin typeface="Times New Roman"/>
                <a:cs typeface="Times New Roman"/>
              </a:rPr>
              <a:t>70° </a:t>
            </a:r>
            <a:r>
              <a:rPr lang="fr-FR" dirty="0">
                <a:latin typeface="Times New Roman"/>
                <a:cs typeface="Times New Roman"/>
              </a:rPr>
              <a:t>ou une solution d'alcool </a:t>
            </a:r>
            <a:r>
              <a:rPr lang="fr-FR" dirty="0" err="1">
                <a:latin typeface="Times New Roman"/>
                <a:cs typeface="Times New Roman"/>
              </a:rPr>
              <a:t>iodée</a:t>
            </a:r>
            <a:r>
              <a:rPr lang="fr-FR" dirty="0">
                <a:latin typeface="Times New Roman"/>
                <a:cs typeface="Times New Roman"/>
              </a:rPr>
              <a:t> ou de la </a:t>
            </a:r>
            <a:r>
              <a:rPr lang="fr-FR" dirty="0" err="1">
                <a:latin typeface="Times New Roman"/>
                <a:cs typeface="Times New Roman"/>
              </a:rPr>
              <a:t>povidone</a:t>
            </a:r>
            <a:r>
              <a:rPr lang="fr-FR" dirty="0">
                <a:latin typeface="Times New Roman"/>
                <a:cs typeface="Times New Roman"/>
              </a:rPr>
              <a:t> </a:t>
            </a:r>
            <a:r>
              <a:rPr lang="fr-FR" dirty="0" err="1">
                <a:latin typeface="Times New Roman"/>
                <a:cs typeface="Times New Roman"/>
              </a:rPr>
              <a:t>iodée</a:t>
            </a:r>
            <a:r>
              <a:rPr lang="fr-FR" dirty="0">
                <a:latin typeface="Times New Roman"/>
                <a:cs typeface="Times New Roman"/>
              </a:rPr>
              <a:t> ; </a:t>
            </a:r>
            <a:endParaRPr lang="fr-FR" dirty="0" smtClean="0">
              <a:latin typeface="Times New Roman"/>
              <a:cs typeface="Times New Roman"/>
            </a:endParaRPr>
          </a:p>
          <a:p>
            <a:pPr>
              <a:buFont typeface="Wingdings" charset="2"/>
              <a:buChar char="ü"/>
            </a:pPr>
            <a:r>
              <a:rPr lang="fr-FR" dirty="0" smtClean="0">
                <a:latin typeface="Times New Roman"/>
                <a:cs typeface="Times New Roman"/>
              </a:rPr>
              <a:t>laver </a:t>
            </a:r>
            <a:r>
              <a:rPr lang="fr-FR" dirty="0">
                <a:latin typeface="Times New Roman"/>
                <a:cs typeface="Times New Roman"/>
              </a:rPr>
              <a:t>abondamment </a:t>
            </a:r>
            <a:r>
              <a:rPr lang="fr-FR" dirty="0" smtClean="0">
                <a:latin typeface="Times New Roman"/>
                <a:cs typeface="Times New Roman"/>
              </a:rPr>
              <a:t>à l'eau </a:t>
            </a:r>
            <a:r>
              <a:rPr lang="fr-FR" dirty="0">
                <a:latin typeface="Times New Roman"/>
                <a:cs typeface="Times New Roman"/>
              </a:rPr>
              <a:t>ou </a:t>
            </a:r>
            <a:r>
              <a:rPr lang="fr-FR" dirty="0" smtClean="0">
                <a:latin typeface="Times New Roman"/>
                <a:cs typeface="Times New Roman"/>
              </a:rPr>
              <a:t>au </a:t>
            </a:r>
            <a:r>
              <a:rPr lang="fr-FR" dirty="0" err="1">
                <a:latin typeface="Times New Roman"/>
                <a:cs typeface="Times New Roman"/>
              </a:rPr>
              <a:t>sérum</a:t>
            </a:r>
            <a:r>
              <a:rPr lang="fr-FR" dirty="0">
                <a:latin typeface="Times New Roman"/>
                <a:cs typeface="Times New Roman"/>
              </a:rPr>
              <a:t> physiologique pour les muqueuses. </a:t>
            </a:r>
          </a:p>
          <a:p>
            <a:pPr marL="0" indent="0">
              <a:buNone/>
            </a:pPr>
            <a:endParaRPr lang="fr-FR" b="1" u="sng" dirty="0">
              <a:latin typeface="Times New Roman"/>
              <a:cs typeface="Times New Roman"/>
            </a:endParaRPr>
          </a:p>
          <a:p>
            <a:endParaRPr lang="fr-FR" dirty="0"/>
          </a:p>
        </p:txBody>
      </p:sp>
    </p:spTree>
    <p:extLst>
      <p:ext uri="{BB962C8B-B14F-4D97-AF65-F5344CB8AC3E}">
        <p14:creationId xmlns:p14="http://schemas.microsoft.com/office/powerpoint/2010/main" val="6736024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2800" b="1" dirty="0" smtClean="0">
                <a:latin typeface="Times New Roman"/>
                <a:cs typeface="Times New Roman"/>
              </a:rPr>
              <a:t>LES IMMUNOGLOBULINES ANTIRABIQUES (SÉRUM ANTIRABIQUE)</a:t>
            </a:r>
            <a:endParaRPr lang="fr-FR" sz="2800" b="1" dirty="0">
              <a:latin typeface="Times New Roman"/>
              <a:cs typeface="Times New Roman"/>
            </a:endParaRPr>
          </a:p>
        </p:txBody>
      </p:sp>
      <p:sp>
        <p:nvSpPr>
          <p:cNvPr id="3" name="Content Placeholder 2"/>
          <p:cNvSpPr>
            <a:spLocks noGrp="1"/>
          </p:cNvSpPr>
          <p:nvPr>
            <p:ph idx="1"/>
          </p:nvPr>
        </p:nvSpPr>
        <p:spPr/>
        <p:txBody>
          <a:bodyPr>
            <a:normAutofit fontScale="92500" lnSpcReduction="20000"/>
          </a:bodyPr>
          <a:lstStyle/>
          <a:p>
            <a:r>
              <a:rPr lang="fr-FR" sz="1900" b="1" u="sng" dirty="0" smtClean="0">
                <a:latin typeface="Times New Roman"/>
                <a:cs typeface="Times New Roman"/>
              </a:rPr>
              <a:t>But :</a:t>
            </a:r>
          </a:p>
          <a:p>
            <a:pPr lvl="1">
              <a:buFont typeface="Wingdings" charset="2"/>
              <a:buChar char="ü"/>
            </a:pPr>
            <a:r>
              <a:rPr lang="fr-FR" sz="1900" dirty="0" smtClean="0">
                <a:latin typeface="Times New Roman"/>
                <a:cs typeface="Times New Roman"/>
              </a:rPr>
              <a:t>Immunisation passive pour </a:t>
            </a:r>
            <a:r>
              <a:rPr lang="fr-FR" sz="1900" dirty="0">
                <a:latin typeface="Times New Roman"/>
                <a:cs typeface="Times New Roman"/>
              </a:rPr>
              <a:t>neutraliser le virus avant </a:t>
            </a:r>
            <a:r>
              <a:rPr lang="fr-FR" sz="1900" dirty="0" smtClean="0">
                <a:latin typeface="Times New Roman"/>
                <a:cs typeface="Times New Roman"/>
              </a:rPr>
              <a:t>qu’</a:t>
            </a:r>
            <a:r>
              <a:rPr lang="fr-FR" sz="1900" dirty="0">
                <a:latin typeface="Times New Roman"/>
                <a:cs typeface="Times New Roman"/>
              </a:rPr>
              <a:t>i</a:t>
            </a:r>
            <a:r>
              <a:rPr lang="fr-FR" sz="1900" dirty="0" smtClean="0">
                <a:latin typeface="Times New Roman"/>
                <a:cs typeface="Times New Roman"/>
              </a:rPr>
              <a:t>l </a:t>
            </a:r>
            <a:r>
              <a:rPr lang="fr-FR" sz="1900" dirty="0">
                <a:latin typeface="Times New Roman"/>
                <a:cs typeface="Times New Roman"/>
              </a:rPr>
              <a:t>n'atteigne le </a:t>
            </a:r>
            <a:r>
              <a:rPr lang="fr-FR" sz="1900" dirty="0" smtClean="0">
                <a:latin typeface="Times New Roman"/>
                <a:cs typeface="Times New Roman"/>
              </a:rPr>
              <a:t>système </a:t>
            </a:r>
            <a:r>
              <a:rPr lang="fr-FR" sz="1900" dirty="0">
                <a:latin typeface="Times New Roman"/>
                <a:cs typeface="Times New Roman"/>
              </a:rPr>
              <a:t>nerveux. </a:t>
            </a:r>
          </a:p>
          <a:p>
            <a:pPr lvl="1">
              <a:buFont typeface="Wingdings" charset="2"/>
              <a:buChar char="ü"/>
            </a:pPr>
            <a:r>
              <a:rPr lang="fr-FR" sz="1900" dirty="0" smtClean="0">
                <a:latin typeface="Times New Roman"/>
                <a:cs typeface="Times New Roman"/>
              </a:rPr>
              <a:t>Protection immédiate qui est nécessaire </a:t>
            </a:r>
            <a:r>
              <a:rPr lang="fr-FR" sz="1900" dirty="0">
                <a:latin typeface="Times New Roman"/>
                <a:cs typeface="Times New Roman"/>
              </a:rPr>
              <a:t>avant que le </a:t>
            </a:r>
            <a:r>
              <a:rPr lang="fr-FR" sz="1900" dirty="0" smtClean="0">
                <a:latin typeface="Times New Roman"/>
                <a:cs typeface="Times New Roman"/>
              </a:rPr>
              <a:t>système </a:t>
            </a:r>
            <a:r>
              <a:rPr lang="fr-FR" sz="1900" dirty="0">
                <a:latin typeface="Times New Roman"/>
                <a:cs typeface="Times New Roman"/>
              </a:rPr>
              <a:t>immunitaire ne </a:t>
            </a:r>
            <a:r>
              <a:rPr lang="fr-FR" sz="1900" dirty="0" smtClean="0">
                <a:latin typeface="Times New Roman"/>
                <a:cs typeface="Times New Roman"/>
              </a:rPr>
              <a:t>réponde </a:t>
            </a:r>
            <a:r>
              <a:rPr lang="fr-FR" sz="1900" dirty="0">
                <a:latin typeface="Times New Roman"/>
                <a:cs typeface="Times New Roman"/>
              </a:rPr>
              <a:t>à </a:t>
            </a:r>
            <a:r>
              <a:rPr lang="fr-FR" sz="1900" dirty="0" smtClean="0">
                <a:latin typeface="Times New Roman"/>
                <a:cs typeface="Times New Roman"/>
              </a:rPr>
              <a:t>l'immunisation </a:t>
            </a:r>
            <a:r>
              <a:rPr lang="fr-FR" sz="1900" dirty="0">
                <a:latin typeface="Times New Roman"/>
                <a:cs typeface="Times New Roman"/>
              </a:rPr>
              <a:t>active </a:t>
            </a:r>
            <a:r>
              <a:rPr lang="fr-FR" sz="1900" dirty="0" smtClean="0">
                <a:latin typeface="Times New Roman"/>
                <a:cs typeface="Times New Roman"/>
              </a:rPr>
              <a:t>(</a:t>
            </a:r>
            <a:r>
              <a:rPr lang="fr-FR" sz="1900" dirty="0">
                <a:latin typeface="Times New Roman"/>
                <a:cs typeface="Times New Roman"/>
              </a:rPr>
              <a:t>vaccination) qui </a:t>
            </a:r>
            <a:r>
              <a:rPr lang="fr-FR" sz="1900" dirty="0" smtClean="0">
                <a:latin typeface="Times New Roman"/>
                <a:cs typeface="Times New Roman"/>
              </a:rPr>
              <a:t>doit être  débutée </a:t>
            </a:r>
            <a:r>
              <a:rPr lang="fr-FR" sz="1900" dirty="0">
                <a:latin typeface="Times New Roman"/>
                <a:cs typeface="Times New Roman"/>
              </a:rPr>
              <a:t>en </a:t>
            </a:r>
            <a:r>
              <a:rPr lang="fr-FR" sz="1900" dirty="0" smtClean="0">
                <a:latin typeface="Times New Roman"/>
                <a:cs typeface="Times New Roman"/>
              </a:rPr>
              <a:t>même </a:t>
            </a:r>
            <a:r>
              <a:rPr lang="fr-FR" sz="1900" dirty="0">
                <a:latin typeface="Times New Roman"/>
                <a:cs typeface="Times New Roman"/>
              </a:rPr>
              <a:t>temps</a:t>
            </a:r>
            <a:r>
              <a:rPr lang="fr-FR" sz="1900" dirty="0" smtClean="0">
                <a:latin typeface="Times New Roman"/>
                <a:cs typeface="Times New Roman"/>
              </a:rPr>
              <a:t>. </a:t>
            </a:r>
          </a:p>
          <a:p>
            <a:r>
              <a:rPr lang="fr-FR" sz="1900" b="1" u="sng" dirty="0" smtClean="0">
                <a:latin typeface="Times New Roman"/>
                <a:cs typeface="Times New Roman"/>
              </a:rPr>
              <a:t>Points essentiels  :</a:t>
            </a:r>
          </a:p>
          <a:p>
            <a:pPr lvl="1">
              <a:buFont typeface="Wingdings" charset="2"/>
              <a:buChar char="ü"/>
            </a:pPr>
            <a:r>
              <a:rPr lang="fr-FR" sz="1900" dirty="0" smtClean="0">
                <a:latin typeface="Times New Roman"/>
                <a:cs typeface="Times New Roman"/>
              </a:rPr>
              <a:t>Les </a:t>
            </a:r>
            <a:r>
              <a:rPr lang="fr-FR" sz="1900" dirty="0" err="1" smtClean="0">
                <a:latin typeface="Times New Roman"/>
                <a:cs typeface="Times New Roman"/>
              </a:rPr>
              <a:t>Ig</a:t>
            </a:r>
            <a:r>
              <a:rPr lang="fr-FR" sz="1900" dirty="0" smtClean="0">
                <a:latin typeface="Times New Roman"/>
                <a:cs typeface="Times New Roman"/>
              </a:rPr>
              <a:t>  antirabiques doivent être </a:t>
            </a:r>
            <a:r>
              <a:rPr lang="fr-FR" sz="1900" dirty="0">
                <a:latin typeface="Times New Roman"/>
                <a:cs typeface="Times New Roman"/>
              </a:rPr>
              <a:t>toujours </a:t>
            </a:r>
            <a:r>
              <a:rPr lang="fr-FR" sz="1900" dirty="0" smtClean="0">
                <a:latin typeface="Times New Roman"/>
                <a:cs typeface="Times New Roman"/>
              </a:rPr>
              <a:t>associées, dès </a:t>
            </a:r>
            <a:r>
              <a:rPr lang="fr-FR" sz="1900" dirty="0">
                <a:latin typeface="Times New Roman"/>
                <a:cs typeface="Times New Roman"/>
              </a:rPr>
              <a:t>le premier jour, à la </a:t>
            </a:r>
            <a:r>
              <a:rPr lang="fr-FR" sz="1900" dirty="0" smtClean="0">
                <a:latin typeface="Times New Roman"/>
                <a:cs typeface="Times New Roman"/>
              </a:rPr>
              <a:t>vaccination antirabique</a:t>
            </a:r>
            <a:r>
              <a:rPr lang="fr-FR" sz="1900" dirty="0">
                <a:latin typeface="Times New Roman"/>
                <a:cs typeface="Times New Roman"/>
              </a:rPr>
              <a:t>. </a:t>
            </a:r>
            <a:endParaRPr lang="fr-FR" sz="1900" dirty="0" smtClean="0">
              <a:latin typeface="Times New Roman"/>
              <a:cs typeface="Times New Roman"/>
            </a:endParaRPr>
          </a:p>
          <a:p>
            <a:pPr lvl="1">
              <a:buFont typeface="Wingdings" charset="2"/>
              <a:buChar char="ü"/>
            </a:pPr>
            <a:r>
              <a:rPr lang="fr-FR" sz="1900" dirty="0" smtClean="0">
                <a:latin typeface="Times New Roman"/>
                <a:cs typeface="Times New Roman"/>
              </a:rPr>
              <a:t>Les </a:t>
            </a:r>
            <a:r>
              <a:rPr lang="fr-FR" sz="1900" dirty="0" err="1" smtClean="0">
                <a:latin typeface="Times New Roman"/>
                <a:cs typeface="Times New Roman"/>
              </a:rPr>
              <a:t>Ig</a:t>
            </a:r>
            <a:r>
              <a:rPr lang="fr-FR" sz="1900" dirty="0" smtClean="0">
                <a:latin typeface="Times New Roman"/>
                <a:cs typeface="Times New Roman"/>
              </a:rPr>
              <a:t> </a:t>
            </a:r>
            <a:r>
              <a:rPr lang="fr-FR" sz="1900" dirty="0">
                <a:latin typeface="Times New Roman"/>
                <a:cs typeface="Times New Roman"/>
              </a:rPr>
              <a:t>antirabiques ne doivent pas </a:t>
            </a:r>
            <a:r>
              <a:rPr lang="fr-FR" sz="1900" dirty="0" smtClean="0">
                <a:latin typeface="Times New Roman"/>
                <a:cs typeface="Times New Roman"/>
              </a:rPr>
              <a:t>être administrées </a:t>
            </a:r>
            <a:r>
              <a:rPr lang="fr-FR" sz="1900" dirty="0">
                <a:latin typeface="Times New Roman"/>
                <a:cs typeface="Times New Roman"/>
              </a:rPr>
              <a:t>dans la </a:t>
            </a:r>
            <a:r>
              <a:rPr lang="fr-FR" sz="1900" dirty="0" err="1">
                <a:latin typeface="Times New Roman"/>
                <a:cs typeface="Times New Roman"/>
              </a:rPr>
              <a:t>même</a:t>
            </a:r>
            <a:r>
              <a:rPr lang="fr-FR" sz="1900" dirty="0">
                <a:latin typeface="Times New Roman"/>
                <a:cs typeface="Times New Roman"/>
              </a:rPr>
              <a:t> seringue que le vaccin </a:t>
            </a:r>
            <a:r>
              <a:rPr lang="fr-FR" sz="1900" dirty="0" smtClean="0">
                <a:latin typeface="Times New Roman"/>
                <a:cs typeface="Times New Roman"/>
              </a:rPr>
              <a:t>antirabique </a:t>
            </a:r>
            <a:r>
              <a:rPr lang="fr-FR" sz="1900" dirty="0">
                <a:latin typeface="Times New Roman"/>
                <a:cs typeface="Times New Roman"/>
              </a:rPr>
              <a:t>et ne doivent pas </a:t>
            </a:r>
            <a:r>
              <a:rPr lang="fr-FR" sz="1900" dirty="0" err="1">
                <a:latin typeface="Times New Roman"/>
                <a:cs typeface="Times New Roman"/>
              </a:rPr>
              <a:t>être</a:t>
            </a:r>
            <a:r>
              <a:rPr lang="fr-FR" sz="1900" dirty="0">
                <a:latin typeface="Times New Roman"/>
                <a:cs typeface="Times New Roman"/>
              </a:rPr>
              <a:t> </a:t>
            </a:r>
            <a:r>
              <a:rPr lang="fr-FR" sz="1900" dirty="0" err="1">
                <a:latin typeface="Times New Roman"/>
                <a:cs typeface="Times New Roman"/>
              </a:rPr>
              <a:t>injectées</a:t>
            </a:r>
            <a:r>
              <a:rPr lang="fr-FR" sz="1900" dirty="0">
                <a:latin typeface="Times New Roman"/>
                <a:cs typeface="Times New Roman"/>
              </a:rPr>
              <a:t> au </a:t>
            </a:r>
            <a:r>
              <a:rPr lang="fr-FR" sz="1900" dirty="0" smtClean="0">
                <a:latin typeface="Times New Roman"/>
                <a:cs typeface="Times New Roman"/>
              </a:rPr>
              <a:t>delà du 8ème </a:t>
            </a:r>
            <a:r>
              <a:rPr lang="fr-FR" sz="1900" dirty="0">
                <a:latin typeface="Times New Roman"/>
                <a:cs typeface="Times New Roman"/>
              </a:rPr>
              <a:t>jour </a:t>
            </a:r>
            <a:r>
              <a:rPr lang="fr-FR" sz="1900" dirty="0" err="1">
                <a:latin typeface="Times New Roman"/>
                <a:cs typeface="Times New Roman"/>
              </a:rPr>
              <a:t>après</a:t>
            </a:r>
            <a:r>
              <a:rPr lang="fr-FR" sz="1900" dirty="0">
                <a:latin typeface="Times New Roman"/>
                <a:cs typeface="Times New Roman"/>
              </a:rPr>
              <a:t> le </a:t>
            </a:r>
            <a:r>
              <a:rPr lang="fr-FR" sz="1900" dirty="0" err="1">
                <a:latin typeface="Times New Roman"/>
                <a:cs typeface="Times New Roman"/>
              </a:rPr>
              <a:t>début</a:t>
            </a:r>
            <a:r>
              <a:rPr lang="fr-FR" sz="1900" dirty="0">
                <a:latin typeface="Times New Roman"/>
                <a:cs typeface="Times New Roman"/>
              </a:rPr>
              <a:t> du traitement vaccinal. </a:t>
            </a:r>
            <a:endParaRPr lang="fr-FR" sz="1900" dirty="0" smtClean="0">
              <a:latin typeface="Times New Roman"/>
              <a:cs typeface="Times New Roman"/>
            </a:endParaRPr>
          </a:p>
          <a:p>
            <a:pPr lvl="1">
              <a:buFont typeface="Wingdings" charset="2"/>
              <a:buChar char="ü"/>
            </a:pPr>
            <a:r>
              <a:rPr lang="fr-FR" sz="1900" dirty="0" err="1">
                <a:latin typeface="Times New Roman"/>
                <a:cs typeface="Times New Roman"/>
              </a:rPr>
              <a:t>Après</a:t>
            </a:r>
            <a:r>
              <a:rPr lang="fr-FR" sz="1900" dirty="0">
                <a:latin typeface="Times New Roman"/>
                <a:cs typeface="Times New Roman"/>
              </a:rPr>
              <a:t> toute administration </a:t>
            </a:r>
            <a:r>
              <a:rPr lang="fr-FR" sz="1900" dirty="0" smtClean="0">
                <a:latin typeface="Times New Roman"/>
                <a:cs typeface="Times New Roman"/>
              </a:rPr>
              <a:t>d’</a:t>
            </a:r>
            <a:r>
              <a:rPr lang="fr-FR" sz="1900" dirty="0" err="1" smtClean="0">
                <a:latin typeface="Times New Roman"/>
                <a:cs typeface="Times New Roman"/>
              </a:rPr>
              <a:t>Ig</a:t>
            </a:r>
            <a:r>
              <a:rPr lang="fr-FR" sz="1900" dirty="0" smtClean="0">
                <a:latin typeface="Times New Roman"/>
                <a:cs typeface="Times New Roman"/>
              </a:rPr>
              <a:t> </a:t>
            </a:r>
            <a:r>
              <a:rPr lang="fr-FR" sz="1900" dirty="0">
                <a:latin typeface="Times New Roman"/>
                <a:cs typeface="Times New Roman"/>
              </a:rPr>
              <a:t>antirabiques, il y a l</a:t>
            </a:r>
            <a:r>
              <a:rPr lang="fr-FR" sz="1900" dirty="0" smtClean="0">
                <a:latin typeface="Times New Roman"/>
                <a:cs typeface="Times New Roman"/>
              </a:rPr>
              <a:t>ieu </a:t>
            </a:r>
            <a:r>
              <a:rPr lang="fr-FR" sz="1900" dirty="0">
                <a:latin typeface="Times New Roman"/>
                <a:cs typeface="Times New Roman"/>
              </a:rPr>
              <a:t>de maintenir </a:t>
            </a:r>
            <a:r>
              <a:rPr lang="fr-FR" sz="1900" dirty="0" smtClean="0">
                <a:latin typeface="Times New Roman"/>
                <a:cs typeface="Times New Roman"/>
              </a:rPr>
              <a:t>le </a:t>
            </a:r>
            <a:r>
              <a:rPr lang="fr-FR" sz="1900" dirty="0">
                <a:latin typeface="Times New Roman"/>
                <a:cs typeface="Times New Roman"/>
              </a:rPr>
              <a:t>sujet en </a:t>
            </a:r>
            <a:r>
              <a:rPr lang="fr-FR" sz="1900" dirty="0" smtClean="0">
                <a:latin typeface="Times New Roman"/>
                <a:cs typeface="Times New Roman"/>
              </a:rPr>
              <a:t>observation pendant </a:t>
            </a:r>
            <a:r>
              <a:rPr lang="fr-FR" sz="1900" dirty="0">
                <a:latin typeface="Times New Roman"/>
                <a:cs typeface="Times New Roman"/>
              </a:rPr>
              <a:t>au moins 15 minutes et ce, afin de </a:t>
            </a:r>
            <a:r>
              <a:rPr lang="fr-FR" sz="1900" dirty="0" smtClean="0">
                <a:latin typeface="Times New Roman"/>
                <a:cs typeface="Times New Roman"/>
              </a:rPr>
              <a:t>faire </a:t>
            </a:r>
            <a:r>
              <a:rPr lang="fr-FR" sz="1900" dirty="0">
                <a:latin typeface="Times New Roman"/>
                <a:cs typeface="Times New Roman"/>
              </a:rPr>
              <a:t>face à d'</a:t>
            </a:r>
            <a:r>
              <a:rPr lang="fr-FR" sz="1900" dirty="0" err="1">
                <a:latin typeface="Times New Roman"/>
                <a:cs typeface="Times New Roman"/>
              </a:rPr>
              <a:t>éventuelles</a:t>
            </a:r>
            <a:r>
              <a:rPr lang="fr-FR" sz="1900" dirty="0">
                <a:latin typeface="Times New Roman"/>
                <a:cs typeface="Times New Roman"/>
              </a:rPr>
              <a:t> </a:t>
            </a:r>
            <a:r>
              <a:rPr lang="fr-FR" sz="1900" dirty="0" smtClean="0">
                <a:latin typeface="Times New Roman"/>
                <a:cs typeface="Times New Roman"/>
              </a:rPr>
              <a:t>réactions </a:t>
            </a:r>
            <a:r>
              <a:rPr lang="fr-FR" sz="1900" dirty="0" err="1">
                <a:latin typeface="Times New Roman"/>
                <a:cs typeface="Times New Roman"/>
              </a:rPr>
              <a:t>sévères</a:t>
            </a:r>
            <a:r>
              <a:rPr lang="fr-FR" sz="1900" dirty="0">
                <a:latin typeface="Times New Roman"/>
                <a:cs typeface="Times New Roman"/>
              </a:rPr>
              <a:t>. </a:t>
            </a:r>
          </a:p>
          <a:p>
            <a:pPr lvl="1">
              <a:buFont typeface="Wingdings" charset="2"/>
              <a:buChar char="ü"/>
            </a:pPr>
            <a:endParaRPr lang="fr-FR" sz="1800" dirty="0" smtClean="0">
              <a:latin typeface="Times New Roman"/>
              <a:cs typeface="Times New Roman"/>
            </a:endParaRPr>
          </a:p>
          <a:p>
            <a:endParaRPr lang="fr-FR" sz="1800" dirty="0">
              <a:latin typeface="Times New Roman"/>
              <a:cs typeface="Times New Roman"/>
            </a:endParaRPr>
          </a:p>
          <a:p>
            <a:endParaRPr lang="fr-FR" dirty="0">
              <a:latin typeface="Times New Roman"/>
              <a:cs typeface="Times New Roman"/>
            </a:endParaRPr>
          </a:p>
          <a:p>
            <a:endParaRPr lang="fr-FR" dirty="0" smtClean="0">
              <a:latin typeface="Times New Roman"/>
              <a:cs typeface="Times New Roman"/>
            </a:endParaRPr>
          </a:p>
          <a:p>
            <a:pPr marL="0" indent="0">
              <a:buNone/>
            </a:pPr>
            <a:endParaRPr lang="fr-FR" dirty="0">
              <a:latin typeface="Times New Roman"/>
              <a:cs typeface="Times New Roman"/>
            </a:endParaRPr>
          </a:p>
        </p:txBody>
      </p:sp>
    </p:spTree>
    <p:extLst>
      <p:ext uri="{BB962C8B-B14F-4D97-AF65-F5344CB8AC3E}">
        <p14:creationId xmlns:p14="http://schemas.microsoft.com/office/powerpoint/2010/main" val="5783492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2800" b="1" dirty="0">
                <a:latin typeface="Times New Roman"/>
                <a:cs typeface="Times New Roman"/>
              </a:rPr>
              <a:t>LES IMMUNOGLOBULINES ANTIRABIQUES (SÉRUM ANTIRABIQUE)</a:t>
            </a:r>
            <a:endParaRPr lang="fr-FR" sz="2800" dirty="0"/>
          </a:p>
        </p:txBody>
      </p:sp>
      <p:sp>
        <p:nvSpPr>
          <p:cNvPr id="3" name="Content Placeholder 2"/>
          <p:cNvSpPr>
            <a:spLocks noGrp="1"/>
          </p:cNvSpPr>
          <p:nvPr>
            <p:ph idx="1"/>
          </p:nvPr>
        </p:nvSpPr>
        <p:spPr/>
        <p:txBody>
          <a:bodyPr>
            <a:normAutofit/>
          </a:bodyPr>
          <a:lstStyle/>
          <a:p>
            <a:r>
              <a:rPr lang="fr-FR" sz="1800" b="1" u="sng" dirty="0" smtClean="0">
                <a:latin typeface="Times New Roman"/>
                <a:cs typeface="Times New Roman"/>
              </a:rPr>
              <a:t>Présentation : </a:t>
            </a:r>
          </a:p>
          <a:p>
            <a:pPr lvl="1">
              <a:buFont typeface="Wingdings" charset="2"/>
              <a:buChar char="ü"/>
            </a:pPr>
            <a:r>
              <a:rPr lang="fr-FR" sz="1800" dirty="0" smtClean="0">
                <a:latin typeface="Times New Roman"/>
                <a:cs typeface="Times New Roman"/>
              </a:rPr>
              <a:t>Origine équine</a:t>
            </a:r>
          </a:p>
          <a:p>
            <a:pPr lvl="1">
              <a:buFont typeface="Wingdings" charset="2"/>
              <a:buChar char="ü"/>
            </a:pPr>
            <a:r>
              <a:rPr lang="fr-FR" sz="1800" dirty="0" smtClean="0">
                <a:latin typeface="Times New Roman"/>
                <a:cs typeface="Times New Roman"/>
              </a:rPr>
              <a:t>Flacon de 5ml </a:t>
            </a:r>
          </a:p>
          <a:p>
            <a:pPr lvl="1">
              <a:buFont typeface="Wingdings" charset="2"/>
              <a:buChar char="ü"/>
            </a:pPr>
            <a:r>
              <a:rPr lang="fr-FR" sz="1800" dirty="0" smtClean="0">
                <a:latin typeface="Times New Roman"/>
                <a:cs typeface="Times New Roman"/>
              </a:rPr>
              <a:t>Titre à 200 UI/ml</a:t>
            </a:r>
          </a:p>
          <a:p>
            <a:r>
              <a:rPr lang="fr-FR" sz="1800" b="1" u="sng" dirty="0" smtClean="0">
                <a:latin typeface="Times New Roman"/>
                <a:cs typeface="Times New Roman"/>
              </a:rPr>
              <a:t>Posologie : </a:t>
            </a:r>
          </a:p>
          <a:p>
            <a:pPr lvl="1">
              <a:buFont typeface="Wingdings" charset="2"/>
              <a:buChar char="ü"/>
            </a:pPr>
            <a:r>
              <a:rPr lang="fr-FR" sz="1600" dirty="0" smtClean="0">
                <a:latin typeface="Times New Roman"/>
                <a:cs typeface="Times New Roman"/>
              </a:rPr>
              <a:t> 40 UI/kg </a:t>
            </a:r>
          </a:p>
          <a:p>
            <a:pPr lvl="1">
              <a:buFont typeface="Wingdings" charset="2"/>
              <a:buChar char="ü"/>
            </a:pPr>
            <a:r>
              <a:rPr lang="fr-FR" sz="1600" dirty="0" smtClean="0">
                <a:latin typeface="Times New Roman"/>
                <a:cs typeface="Times New Roman"/>
              </a:rPr>
              <a:t>Jamais inférieure à 800 UI (même pour les enfants pesant moins de 20 Kg)</a:t>
            </a:r>
          </a:p>
          <a:p>
            <a:pPr lvl="1">
              <a:buFont typeface="Wingdings" charset="2"/>
              <a:buChar char="ü"/>
            </a:pPr>
            <a:r>
              <a:rPr lang="fr-FR" sz="1600" dirty="0" smtClean="0">
                <a:latin typeface="Times New Roman"/>
                <a:cs typeface="Times New Roman"/>
              </a:rPr>
              <a:t>Ni supérieure à 3000 UI ( surdosage peut inhiber la production active d’anticorps et entrainer des accidents graves)</a:t>
            </a:r>
          </a:p>
          <a:p>
            <a:pPr lvl="1">
              <a:buFont typeface="Wingdings" charset="2"/>
              <a:buChar char="ü"/>
            </a:pPr>
            <a:r>
              <a:rPr lang="fr-FR" sz="1600" dirty="0" smtClean="0">
                <a:latin typeface="Times New Roman"/>
                <a:cs typeface="Times New Roman"/>
              </a:rPr>
              <a:t>Dose à injecter en ml = 40 UI X Poids corporel (Kg) / Titre du flacon (UI/ml)</a:t>
            </a:r>
          </a:p>
          <a:p>
            <a:endParaRPr lang="fr-FR" sz="1800" dirty="0" smtClean="0">
              <a:latin typeface="Times New Roman"/>
              <a:cs typeface="Times New Roman"/>
            </a:endParaRPr>
          </a:p>
          <a:p>
            <a:pPr marL="0" indent="0">
              <a:buNone/>
            </a:pPr>
            <a:endParaRPr lang="fr-FR" sz="1800" dirty="0">
              <a:latin typeface="Times New Roman"/>
              <a:cs typeface="Times New Roman"/>
            </a:endParaRPr>
          </a:p>
        </p:txBody>
      </p:sp>
    </p:spTree>
    <p:extLst>
      <p:ext uri="{BB962C8B-B14F-4D97-AF65-F5344CB8AC3E}">
        <p14:creationId xmlns:p14="http://schemas.microsoft.com/office/powerpoint/2010/main" val="14986262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2800" b="1" dirty="0">
                <a:latin typeface="Times New Roman"/>
                <a:cs typeface="Times New Roman"/>
              </a:rPr>
              <a:t>LES</a:t>
            </a:r>
            <a:r>
              <a:rPr lang="fr-FR" sz="4800" b="1" dirty="0">
                <a:latin typeface="Times New Roman"/>
                <a:cs typeface="Times New Roman"/>
              </a:rPr>
              <a:t> </a:t>
            </a:r>
            <a:r>
              <a:rPr lang="fr-FR" sz="2800" b="1" dirty="0">
                <a:latin typeface="Times New Roman"/>
                <a:cs typeface="Times New Roman"/>
              </a:rPr>
              <a:t>IMMUNOGLOBULINES ANTIRABIQUES (SÉRUM ANTIRABIQUE)</a:t>
            </a:r>
            <a:endParaRPr lang="fr-FR" sz="2800" dirty="0"/>
          </a:p>
        </p:txBody>
      </p:sp>
      <p:sp>
        <p:nvSpPr>
          <p:cNvPr id="3" name="Content Placeholder 2"/>
          <p:cNvSpPr>
            <a:spLocks noGrp="1"/>
          </p:cNvSpPr>
          <p:nvPr>
            <p:ph idx="1"/>
          </p:nvPr>
        </p:nvSpPr>
        <p:spPr/>
        <p:txBody>
          <a:bodyPr/>
          <a:lstStyle/>
          <a:p>
            <a:r>
              <a:rPr lang="fr-FR" b="1" u="sng" dirty="0" smtClean="0">
                <a:latin typeface="Times New Roman"/>
                <a:cs typeface="Times New Roman"/>
              </a:rPr>
              <a:t>Mode d’administration : </a:t>
            </a:r>
          </a:p>
          <a:p>
            <a:pPr marL="0" indent="0">
              <a:buNone/>
            </a:pPr>
            <a:r>
              <a:rPr lang="fr-FR" dirty="0" smtClean="0">
                <a:latin typeface="Times New Roman"/>
                <a:cs typeface="Times New Roman"/>
              </a:rPr>
              <a:t>Il y a lieu de vérifier avant l’administration d’</a:t>
            </a:r>
            <a:r>
              <a:rPr lang="fr-FR" dirty="0" err="1" smtClean="0">
                <a:latin typeface="Times New Roman"/>
                <a:cs typeface="Times New Roman"/>
              </a:rPr>
              <a:t>Ig</a:t>
            </a:r>
            <a:r>
              <a:rPr lang="fr-FR" dirty="0" smtClean="0">
                <a:latin typeface="Times New Roman"/>
                <a:cs typeface="Times New Roman"/>
              </a:rPr>
              <a:t> antirabiques : </a:t>
            </a:r>
          </a:p>
          <a:p>
            <a:pPr lvl="1">
              <a:buFont typeface="Wingdings" charset="2"/>
              <a:buChar char="ü"/>
            </a:pPr>
            <a:r>
              <a:rPr lang="fr-FR" dirty="0" smtClean="0">
                <a:latin typeface="Times New Roman"/>
                <a:cs typeface="Times New Roman"/>
              </a:rPr>
              <a:t> </a:t>
            </a:r>
            <a:r>
              <a:rPr lang="fr-FR" dirty="0" err="1" smtClean="0">
                <a:latin typeface="Times New Roman"/>
                <a:cs typeface="Times New Roman"/>
              </a:rPr>
              <a:t>T</a:t>
            </a:r>
            <a:r>
              <a:rPr lang="fr-FR" dirty="0" smtClean="0">
                <a:latin typeface="Times New Roman"/>
                <a:cs typeface="Times New Roman"/>
              </a:rPr>
              <a:t>° de conservation du sérum : 2°C-8°C (jamais congelées);</a:t>
            </a:r>
          </a:p>
          <a:p>
            <a:pPr lvl="1">
              <a:buFont typeface="Wingdings" charset="2"/>
              <a:buChar char="ü"/>
            </a:pPr>
            <a:r>
              <a:rPr lang="fr-FR" dirty="0" smtClean="0">
                <a:latin typeface="Times New Roman"/>
                <a:cs typeface="Times New Roman"/>
              </a:rPr>
              <a:t>Vérification du titre du flacon (variable d’un lot à un autre);</a:t>
            </a:r>
          </a:p>
          <a:p>
            <a:pPr lvl="1">
              <a:buFont typeface="Wingdings" charset="2"/>
              <a:buChar char="ü"/>
            </a:pPr>
            <a:r>
              <a:rPr lang="fr-FR" dirty="0" smtClean="0">
                <a:latin typeface="Times New Roman"/>
                <a:cs typeface="Times New Roman"/>
              </a:rPr>
              <a:t>Vérification de la date de péremption (jamais utiliser les </a:t>
            </a:r>
            <a:r>
              <a:rPr lang="fr-FR" dirty="0" err="1" smtClean="0">
                <a:latin typeface="Times New Roman"/>
                <a:cs typeface="Times New Roman"/>
              </a:rPr>
              <a:t>Ig</a:t>
            </a:r>
            <a:r>
              <a:rPr lang="fr-FR" dirty="0" smtClean="0">
                <a:latin typeface="Times New Roman"/>
                <a:cs typeface="Times New Roman"/>
              </a:rPr>
              <a:t> après la date limite);</a:t>
            </a:r>
          </a:p>
          <a:p>
            <a:pPr lvl="1">
              <a:buFont typeface="Wingdings" charset="2"/>
              <a:buChar char="ü"/>
            </a:pPr>
            <a:r>
              <a:rPr lang="fr-FR" dirty="0" smtClean="0">
                <a:latin typeface="Times New Roman"/>
                <a:cs typeface="Times New Roman"/>
              </a:rPr>
              <a:t>S’assurer de la disponibilité (obligatoire) de l’adrénaline et des corticoïdes (éventuelle réaction anaphylactique).</a:t>
            </a:r>
            <a:endParaRPr lang="fr-FR" dirty="0">
              <a:latin typeface="Times New Roman"/>
              <a:cs typeface="Times New Roman"/>
            </a:endParaRPr>
          </a:p>
        </p:txBody>
      </p:sp>
    </p:spTree>
    <p:extLst>
      <p:ext uri="{BB962C8B-B14F-4D97-AF65-F5344CB8AC3E}">
        <p14:creationId xmlns:p14="http://schemas.microsoft.com/office/powerpoint/2010/main" val="12086560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2800" b="1" dirty="0">
                <a:latin typeface="Times New Roman"/>
                <a:cs typeface="Times New Roman"/>
              </a:rPr>
              <a:t>LES IMMUNOGLOBULINES ANTIRABIQUES (SÉRUM ANTIRABIQUE)</a:t>
            </a:r>
            <a:endParaRPr lang="fr-FR" sz="2800" dirty="0"/>
          </a:p>
        </p:txBody>
      </p:sp>
      <p:sp>
        <p:nvSpPr>
          <p:cNvPr id="3" name="Content Placeholder 2"/>
          <p:cNvSpPr>
            <a:spLocks noGrp="1"/>
          </p:cNvSpPr>
          <p:nvPr>
            <p:ph idx="1"/>
          </p:nvPr>
        </p:nvSpPr>
        <p:spPr/>
        <p:txBody>
          <a:bodyPr>
            <a:normAutofit fontScale="92500" lnSpcReduction="20000"/>
          </a:bodyPr>
          <a:lstStyle/>
          <a:p>
            <a:r>
              <a:rPr lang="fr-FR" b="1" u="sng" dirty="0">
                <a:latin typeface="Times New Roman"/>
                <a:cs typeface="Times New Roman"/>
              </a:rPr>
              <a:t>Mode d’administration </a:t>
            </a:r>
            <a:r>
              <a:rPr lang="fr-FR" b="1" u="sng" dirty="0" smtClean="0">
                <a:latin typeface="Times New Roman"/>
                <a:cs typeface="Times New Roman"/>
              </a:rPr>
              <a:t>:</a:t>
            </a:r>
          </a:p>
          <a:p>
            <a:pPr marL="0" indent="0">
              <a:buNone/>
            </a:pPr>
            <a:r>
              <a:rPr lang="fr-FR" dirty="0">
                <a:latin typeface="Times New Roman"/>
                <a:cs typeface="Times New Roman"/>
              </a:rPr>
              <a:t>La </a:t>
            </a:r>
            <a:r>
              <a:rPr lang="fr-FR" dirty="0" smtClean="0">
                <a:latin typeface="Times New Roman"/>
                <a:cs typeface="Times New Roman"/>
              </a:rPr>
              <a:t>majorité </a:t>
            </a:r>
            <a:r>
              <a:rPr lang="fr-FR" dirty="0">
                <a:latin typeface="Times New Roman"/>
                <a:cs typeface="Times New Roman"/>
              </a:rPr>
              <a:t>voire la </a:t>
            </a:r>
            <a:r>
              <a:rPr lang="fr-FR" dirty="0" smtClean="0">
                <a:latin typeface="Times New Roman"/>
                <a:cs typeface="Times New Roman"/>
              </a:rPr>
              <a:t>totalité </a:t>
            </a:r>
            <a:r>
              <a:rPr lang="fr-FR" dirty="0">
                <a:latin typeface="Times New Roman"/>
                <a:cs typeface="Times New Roman"/>
              </a:rPr>
              <a:t>de la dose </a:t>
            </a:r>
            <a:r>
              <a:rPr lang="fr-FR" dirty="0" smtClean="0">
                <a:latin typeface="Times New Roman"/>
                <a:cs typeface="Times New Roman"/>
              </a:rPr>
              <a:t>d’</a:t>
            </a:r>
            <a:r>
              <a:rPr lang="fr-FR" dirty="0" err="1" smtClean="0">
                <a:latin typeface="Times New Roman"/>
                <a:cs typeface="Times New Roman"/>
              </a:rPr>
              <a:t>Ig</a:t>
            </a:r>
            <a:r>
              <a:rPr lang="fr-FR" dirty="0" smtClean="0">
                <a:latin typeface="Times New Roman"/>
                <a:cs typeface="Times New Roman"/>
              </a:rPr>
              <a:t> antirabiques </a:t>
            </a:r>
            <a:r>
              <a:rPr lang="fr-FR" dirty="0">
                <a:latin typeface="Times New Roman"/>
                <a:cs typeface="Times New Roman"/>
              </a:rPr>
              <a:t>doit donc </a:t>
            </a:r>
            <a:r>
              <a:rPr lang="fr-FR" dirty="0" err="1" smtClean="0">
                <a:latin typeface="Times New Roman"/>
                <a:cs typeface="Times New Roman"/>
              </a:rPr>
              <a:t>être</a:t>
            </a:r>
            <a:r>
              <a:rPr lang="fr-FR" dirty="0" smtClean="0">
                <a:latin typeface="Times New Roman"/>
                <a:cs typeface="Times New Roman"/>
              </a:rPr>
              <a:t> </a:t>
            </a:r>
            <a:r>
              <a:rPr lang="fr-FR" dirty="0" err="1">
                <a:latin typeface="Times New Roman"/>
                <a:cs typeface="Times New Roman"/>
              </a:rPr>
              <a:t>infiltrée</a:t>
            </a:r>
            <a:r>
              <a:rPr lang="fr-FR" dirty="0">
                <a:latin typeface="Times New Roman"/>
                <a:cs typeface="Times New Roman"/>
              </a:rPr>
              <a:t> en </a:t>
            </a:r>
            <a:r>
              <a:rPr lang="fr-FR" dirty="0" smtClean="0">
                <a:latin typeface="Times New Roman"/>
                <a:cs typeface="Times New Roman"/>
              </a:rPr>
              <a:t>profondeur et autour  de la plaie </a:t>
            </a:r>
            <a:r>
              <a:rPr lang="fr-FR" dirty="0">
                <a:latin typeface="Times New Roman"/>
                <a:cs typeface="Times New Roman"/>
              </a:rPr>
              <a:t>ou des </a:t>
            </a:r>
            <a:r>
              <a:rPr lang="fr-FR" dirty="0" smtClean="0">
                <a:latin typeface="Times New Roman"/>
                <a:cs typeface="Times New Roman"/>
              </a:rPr>
              <a:t>plaies, </a:t>
            </a:r>
            <a:r>
              <a:rPr lang="fr-FR" dirty="0" err="1" smtClean="0">
                <a:latin typeface="Times New Roman"/>
                <a:cs typeface="Times New Roman"/>
              </a:rPr>
              <a:t>même</a:t>
            </a:r>
            <a:r>
              <a:rPr lang="fr-FR" dirty="0" smtClean="0">
                <a:latin typeface="Times New Roman"/>
                <a:cs typeface="Times New Roman"/>
              </a:rPr>
              <a:t> </a:t>
            </a:r>
            <a:r>
              <a:rPr lang="fr-FR" dirty="0">
                <a:latin typeface="Times New Roman"/>
                <a:cs typeface="Times New Roman"/>
              </a:rPr>
              <a:t>si celles-ci sont </a:t>
            </a:r>
            <a:r>
              <a:rPr lang="fr-FR" dirty="0" err="1">
                <a:latin typeface="Times New Roman"/>
                <a:cs typeface="Times New Roman"/>
              </a:rPr>
              <a:t>cicatrisées</a:t>
            </a:r>
            <a:r>
              <a:rPr lang="fr-FR" dirty="0">
                <a:latin typeface="Times New Roman"/>
                <a:cs typeface="Times New Roman"/>
              </a:rPr>
              <a:t>. Le reste </a:t>
            </a:r>
            <a:r>
              <a:rPr lang="fr-FR" dirty="0" err="1" smtClean="0">
                <a:latin typeface="Times New Roman"/>
                <a:cs typeface="Times New Roman"/>
              </a:rPr>
              <a:t>éventuel</a:t>
            </a:r>
            <a:r>
              <a:rPr lang="fr-FR" dirty="0" smtClean="0">
                <a:latin typeface="Times New Roman"/>
                <a:cs typeface="Times New Roman"/>
              </a:rPr>
              <a:t> </a:t>
            </a:r>
            <a:r>
              <a:rPr lang="fr-FR" dirty="0">
                <a:latin typeface="Times New Roman"/>
                <a:cs typeface="Times New Roman"/>
              </a:rPr>
              <a:t>de la dose doit </a:t>
            </a:r>
            <a:r>
              <a:rPr lang="fr-FR" dirty="0" err="1">
                <a:latin typeface="Times New Roman"/>
                <a:cs typeface="Times New Roman"/>
              </a:rPr>
              <a:t>être</a:t>
            </a:r>
            <a:r>
              <a:rPr lang="fr-FR" dirty="0">
                <a:latin typeface="Times New Roman"/>
                <a:cs typeface="Times New Roman"/>
              </a:rPr>
              <a:t> </a:t>
            </a:r>
            <a:r>
              <a:rPr lang="fr-FR" dirty="0" smtClean="0">
                <a:latin typeface="Times New Roman"/>
                <a:cs typeface="Times New Roman"/>
              </a:rPr>
              <a:t>injecté </a:t>
            </a:r>
            <a:r>
              <a:rPr lang="fr-FR" dirty="0">
                <a:latin typeface="Times New Roman"/>
                <a:cs typeface="Times New Roman"/>
              </a:rPr>
              <a:t>par voie </a:t>
            </a:r>
            <a:r>
              <a:rPr lang="fr-FR" dirty="0" smtClean="0">
                <a:latin typeface="Times New Roman"/>
                <a:cs typeface="Times New Roman"/>
              </a:rPr>
              <a:t>IM au niveau </a:t>
            </a:r>
            <a:r>
              <a:rPr lang="fr-FR" dirty="0">
                <a:latin typeface="Times New Roman"/>
                <a:cs typeface="Times New Roman"/>
              </a:rPr>
              <a:t>du muscle fessier : </a:t>
            </a:r>
          </a:p>
          <a:p>
            <a:pPr lvl="1">
              <a:buFont typeface="Wingdings" charset="2"/>
              <a:buChar char="ü"/>
            </a:pPr>
            <a:r>
              <a:rPr lang="fr-FR" dirty="0" smtClean="0">
                <a:latin typeface="Times New Roman"/>
                <a:cs typeface="Times New Roman"/>
              </a:rPr>
              <a:t>pour faciliter </a:t>
            </a:r>
            <a:r>
              <a:rPr lang="fr-FR" dirty="0">
                <a:latin typeface="Times New Roman"/>
                <a:cs typeface="Times New Roman"/>
              </a:rPr>
              <a:t>la </a:t>
            </a:r>
            <a:r>
              <a:rPr lang="fr-FR" dirty="0" err="1">
                <a:latin typeface="Times New Roman"/>
                <a:cs typeface="Times New Roman"/>
              </a:rPr>
              <a:t>résorption</a:t>
            </a:r>
            <a:r>
              <a:rPr lang="fr-FR" dirty="0">
                <a:latin typeface="Times New Roman"/>
                <a:cs typeface="Times New Roman"/>
              </a:rPr>
              <a:t> des </a:t>
            </a:r>
            <a:r>
              <a:rPr lang="fr-FR" dirty="0" err="1" smtClean="0">
                <a:latin typeface="Times New Roman"/>
                <a:cs typeface="Times New Roman"/>
              </a:rPr>
              <a:t>Ig</a:t>
            </a:r>
            <a:r>
              <a:rPr lang="fr-FR" dirty="0" smtClean="0">
                <a:latin typeface="Times New Roman"/>
                <a:cs typeface="Times New Roman"/>
              </a:rPr>
              <a:t> </a:t>
            </a:r>
            <a:r>
              <a:rPr lang="fr-FR" dirty="0">
                <a:latin typeface="Times New Roman"/>
                <a:cs typeface="Times New Roman"/>
              </a:rPr>
              <a:t>antirabiques, il faut multiplier </a:t>
            </a:r>
            <a:r>
              <a:rPr lang="fr-FR" dirty="0" smtClean="0">
                <a:latin typeface="Times New Roman"/>
                <a:cs typeface="Times New Roman"/>
              </a:rPr>
              <a:t>au besoin </a:t>
            </a:r>
            <a:r>
              <a:rPr lang="fr-FR" dirty="0">
                <a:latin typeface="Times New Roman"/>
                <a:cs typeface="Times New Roman"/>
              </a:rPr>
              <a:t>l</a:t>
            </a:r>
            <a:r>
              <a:rPr lang="fr-FR" dirty="0" smtClean="0">
                <a:latin typeface="Times New Roman"/>
                <a:cs typeface="Times New Roman"/>
              </a:rPr>
              <a:t>es </a:t>
            </a:r>
            <a:r>
              <a:rPr lang="fr-FR" dirty="0">
                <a:latin typeface="Times New Roman"/>
                <a:cs typeface="Times New Roman"/>
              </a:rPr>
              <a:t>points </a:t>
            </a:r>
            <a:r>
              <a:rPr lang="fr-FR" dirty="0" smtClean="0">
                <a:latin typeface="Times New Roman"/>
                <a:cs typeface="Times New Roman"/>
              </a:rPr>
              <a:t>d'</a:t>
            </a:r>
            <a:r>
              <a:rPr lang="fr-FR" dirty="0" err="1" smtClean="0">
                <a:latin typeface="Times New Roman"/>
                <a:cs typeface="Times New Roman"/>
              </a:rPr>
              <a:t>infliltration</a:t>
            </a:r>
            <a:r>
              <a:rPr lang="fr-FR" dirty="0" smtClean="0">
                <a:latin typeface="Times New Roman"/>
                <a:cs typeface="Times New Roman"/>
              </a:rPr>
              <a:t> </a:t>
            </a:r>
            <a:r>
              <a:rPr lang="fr-FR" dirty="0">
                <a:latin typeface="Times New Roman"/>
                <a:cs typeface="Times New Roman"/>
              </a:rPr>
              <a:t>; </a:t>
            </a:r>
            <a:endParaRPr lang="fr-FR" dirty="0" smtClean="0">
              <a:latin typeface="Times New Roman"/>
              <a:cs typeface="Times New Roman"/>
            </a:endParaRPr>
          </a:p>
          <a:p>
            <a:pPr lvl="1">
              <a:buFont typeface="Wingdings" charset="2"/>
              <a:buChar char="ü"/>
            </a:pPr>
            <a:r>
              <a:rPr lang="fr-FR" dirty="0" smtClean="0">
                <a:latin typeface="Times New Roman"/>
                <a:cs typeface="Times New Roman"/>
              </a:rPr>
              <a:t>lors</a:t>
            </a:r>
            <a:r>
              <a:rPr lang="fr-FR" dirty="0">
                <a:latin typeface="Times New Roman"/>
                <a:cs typeface="Times New Roman"/>
              </a:rPr>
              <a:t>q</a:t>
            </a:r>
            <a:r>
              <a:rPr lang="fr-FR" dirty="0" smtClean="0">
                <a:latin typeface="Times New Roman"/>
                <a:cs typeface="Times New Roman"/>
              </a:rPr>
              <a:t>ue </a:t>
            </a:r>
            <a:r>
              <a:rPr lang="fr-FR" dirty="0">
                <a:latin typeface="Times New Roman"/>
                <a:cs typeface="Times New Roman"/>
              </a:rPr>
              <a:t>le </a:t>
            </a:r>
            <a:r>
              <a:rPr lang="fr-FR" dirty="0" smtClean="0">
                <a:latin typeface="Times New Roman"/>
                <a:cs typeface="Times New Roman"/>
              </a:rPr>
              <a:t>siège </a:t>
            </a:r>
            <a:r>
              <a:rPr lang="fr-FR" dirty="0">
                <a:latin typeface="Times New Roman"/>
                <a:cs typeface="Times New Roman"/>
              </a:rPr>
              <a:t>de la </a:t>
            </a:r>
            <a:r>
              <a:rPr lang="fr-FR" dirty="0" smtClean="0">
                <a:latin typeface="Times New Roman"/>
                <a:cs typeface="Times New Roman"/>
              </a:rPr>
              <a:t>lésion </a:t>
            </a:r>
            <a:r>
              <a:rPr lang="fr-FR" dirty="0">
                <a:latin typeface="Times New Roman"/>
                <a:cs typeface="Times New Roman"/>
              </a:rPr>
              <a:t>ne permet pas une infiltration </a:t>
            </a:r>
            <a:r>
              <a:rPr lang="fr-FR" dirty="0" smtClean="0">
                <a:latin typeface="Times New Roman"/>
                <a:cs typeface="Times New Roman"/>
              </a:rPr>
              <a:t>(œil </a:t>
            </a:r>
            <a:r>
              <a:rPr lang="fr-FR" dirty="0">
                <a:latin typeface="Times New Roman"/>
                <a:cs typeface="Times New Roman"/>
              </a:rPr>
              <a:t>et oreille), l'infiltration </a:t>
            </a:r>
            <a:r>
              <a:rPr lang="fr-FR" dirty="0" err="1">
                <a:latin typeface="Times New Roman"/>
                <a:cs typeface="Times New Roman"/>
              </a:rPr>
              <a:t>péri-lésionnelle</a:t>
            </a:r>
            <a:r>
              <a:rPr lang="fr-FR" dirty="0">
                <a:latin typeface="Times New Roman"/>
                <a:cs typeface="Times New Roman"/>
              </a:rPr>
              <a:t> devra </a:t>
            </a:r>
            <a:r>
              <a:rPr lang="fr-FR" dirty="0" err="1">
                <a:latin typeface="Times New Roman"/>
                <a:cs typeface="Times New Roman"/>
              </a:rPr>
              <a:t>être</a:t>
            </a:r>
            <a:r>
              <a:rPr lang="fr-FR" dirty="0">
                <a:latin typeface="Times New Roman"/>
                <a:cs typeface="Times New Roman"/>
              </a:rPr>
              <a:t> </a:t>
            </a:r>
            <a:r>
              <a:rPr lang="fr-FR" dirty="0" smtClean="0">
                <a:latin typeface="Times New Roman"/>
                <a:cs typeface="Times New Roman"/>
              </a:rPr>
              <a:t>privilégiée </a:t>
            </a:r>
            <a:r>
              <a:rPr lang="fr-FR" dirty="0">
                <a:latin typeface="Times New Roman"/>
                <a:cs typeface="Times New Roman"/>
              </a:rPr>
              <a:t>et le reste </a:t>
            </a:r>
            <a:r>
              <a:rPr lang="fr-FR" dirty="0" err="1">
                <a:latin typeface="Times New Roman"/>
                <a:cs typeface="Times New Roman"/>
              </a:rPr>
              <a:t>éventuel</a:t>
            </a:r>
            <a:r>
              <a:rPr lang="fr-FR" dirty="0">
                <a:latin typeface="Times New Roman"/>
                <a:cs typeface="Times New Roman"/>
              </a:rPr>
              <a:t> de la dose doit </a:t>
            </a:r>
            <a:r>
              <a:rPr lang="fr-FR" dirty="0" err="1">
                <a:latin typeface="Times New Roman"/>
                <a:cs typeface="Times New Roman"/>
              </a:rPr>
              <a:t>être</a:t>
            </a:r>
            <a:r>
              <a:rPr lang="fr-FR" dirty="0">
                <a:latin typeface="Times New Roman"/>
                <a:cs typeface="Times New Roman"/>
              </a:rPr>
              <a:t> injecté par voie </a:t>
            </a:r>
            <a:r>
              <a:rPr lang="fr-FR" dirty="0" smtClean="0">
                <a:latin typeface="Times New Roman"/>
                <a:cs typeface="Times New Roman"/>
              </a:rPr>
              <a:t>IM </a:t>
            </a:r>
            <a:r>
              <a:rPr lang="fr-FR" dirty="0">
                <a:latin typeface="Times New Roman"/>
                <a:cs typeface="Times New Roman"/>
              </a:rPr>
              <a:t>au niveau des muscles fessiers ; </a:t>
            </a:r>
            <a:endParaRPr lang="fr-FR" dirty="0" smtClean="0">
              <a:latin typeface="Times New Roman"/>
              <a:cs typeface="Times New Roman"/>
            </a:endParaRPr>
          </a:p>
          <a:p>
            <a:pPr lvl="1">
              <a:buFont typeface="Wingdings" charset="2"/>
              <a:buChar char="ü"/>
            </a:pPr>
            <a:r>
              <a:rPr lang="fr-FR" dirty="0" smtClean="0">
                <a:latin typeface="Times New Roman"/>
                <a:cs typeface="Times New Roman"/>
              </a:rPr>
              <a:t>Si </a:t>
            </a:r>
            <a:r>
              <a:rPr lang="fr-FR" dirty="0">
                <a:latin typeface="Times New Roman"/>
                <a:cs typeface="Times New Roman"/>
              </a:rPr>
              <a:t>l</a:t>
            </a:r>
            <a:r>
              <a:rPr lang="fr-FR" dirty="0" smtClean="0">
                <a:latin typeface="Times New Roman"/>
                <a:cs typeface="Times New Roman"/>
              </a:rPr>
              <a:t>a </a:t>
            </a:r>
            <a:r>
              <a:rPr lang="fr-FR" dirty="0">
                <a:latin typeface="Times New Roman"/>
                <a:cs typeface="Times New Roman"/>
              </a:rPr>
              <a:t>dose </a:t>
            </a:r>
            <a:r>
              <a:rPr lang="fr-FR" dirty="0" smtClean="0">
                <a:latin typeface="Times New Roman"/>
                <a:cs typeface="Times New Roman"/>
              </a:rPr>
              <a:t>calculée </a:t>
            </a:r>
            <a:r>
              <a:rPr lang="fr-FR" dirty="0">
                <a:latin typeface="Times New Roman"/>
                <a:cs typeface="Times New Roman"/>
              </a:rPr>
              <a:t>s'</a:t>
            </a:r>
            <a:r>
              <a:rPr lang="fr-FR" dirty="0" err="1">
                <a:latin typeface="Times New Roman"/>
                <a:cs typeface="Times New Roman"/>
              </a:rPr>
              <a:t>avère</a:t>
            </a:r>
            <a:r>
              <a:rPr lang="fr-FR" dirty="0">
                <a:latin typeface="Times New Roman"/>
                <a:cs typeface="Times New Roman"/>
              </a:rPr>
              <a:t> insuffisante pour infiltrer toutes </a:t>
            </a:r>
            <a:r>
              <a:rPr lang="fr-FR" dirty="0" smtClean="0">
                <a:latin typeface="Times New Roman"/>
                <a:cs typeface="Times New Roman"/>
              </a:rPr>
              <a:t>les </a:t>
            </a:r>
            <a:r>
              <a:rPr lang="fr-FR" dirty="0">
                <a:latin typeface="Times New Roman"/>
                <a:cs typeface="Times New Roman"/>
              </a:rPr>
              <a:t>plaies, le produit est dilué avec du </a:t>
            </a:r>
            <a:r>
              <a:rPr lang="fr-FR" dirty="0" smtClean="0">
                <a:latin typeface="Times New Roman"/>
                <a:cs typeface="Times New Roman"/>
              </a:rPr>
              <a:t>SS </a:t>
            </a:r>
            <a:r>
              <a:rPr lang="fr-FR" dirty="0">
                <a:latin typeface="Times New Roman"/>
                <a:cs typeface="Times New Roman"/>
              </a:rPr>
              <a:t>pour </a:t>
            </a:r>
            <a:r>
              <a:rPr lang="fr-FR" dirty="0" smtClean="0">
                <a:latin typeface="Times New Roman"/>
                <a:cs typeface="Times New Roman"/>
              </a:rPr>
              <a:t>obtenir </a:t>
            </a:r>
            <a:r>
              <a:rPr lang="fr-FR" dirty="0">
                <a:latin typeface="Times New Roman"/>
                <a:cs typeface="Times New Roman"/>
              </a:rPr>
              <a:t>la </a:t>
            </a:r>
            <a:r>
              <a:rPr lang="fr-FR" dirty="0" smtClean="0">
                <a:latin typeface="Times New Roman"/>
                <a:cs typeface="Times New Roman"/>
              </a:rPr>
              <a:t>quantité </a:t>
            </a:r>
            <a:r>
              <a:rPr lang="fr-FR" dirty="0" err="1" smtClean="0">
                <a:latin typeface="Times New Roman"/>
                <a:cs typeface="Times New Roman"/>
              </a:rPr>
              <a:t>nécessaire</a:t>
            </a:r>
            <a:r>
              <a:rPr lang="fr-FR" dirty="0" smtClean="0">
                <a:latin typeface="Times New Roman"/>
                <a:cs typeface="Times New Roman"/>
              </a:rPr>
              <a:t>, </a:t>
            </a:r>
            <a:r>
              <a:rPr lang="fr-FR" dirty="0">
                <a:latin typeface="Times New Roman"/>
                <a:cs typeface="Times New Roman"/>
              </a:rPr>
              <a:t>jusqu'à dilution de </a:t>
            </a:r>
            <a:r>
              <a:rPr lang="fr-FR" dirty="0" smtClean="0">
                <a:latin typeface="Times New Roman"/>
                <a:cs typeface="Times New Roman"/>
              </a:rPr>
              <a:t>1/3. </a:t>
            </a:r>
            <a:endParaRPr lang="fr-FR" dirty="0">
              <a:latin typeface="Times New Roman"/>
              <a:cs typeface="Times New Roman"/>
            </a:endParaRPr>
          </a:p>
          <a:p>
            <a:endParaRPr lang="fr-FR" dirty="0" smtClean="0">
              <a:latin typeface="Times New Roman"/>
              <a:cs typeface="Times New Roman"/>
            </a:endParaRPr>
          </a:p>
        </p:txBody>
      </p:sp>
    </p:spTree>
    <p:extLst>
      <p:ext uri="{BB962C8B-B14F-4D97-AF65-F5344CB8AC3E}">
        <p14:creationId xmlns:p14="http://schemas.microsoft.com/office/powerpoint/2010/main" val="13290323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2800" b="1" dirty="0">
                <a:latin typeface="Times New Roman"/>
                <a:cs typeface="Times New Roman"/>
              </a:rPr>
              <a:t>LES IMMUNOGLOBULINES ANTIRABIQUES (SÉRUM ANTIRABIQUE)</a:t>
            </a:r>
            <a:endParaRPr lang="fr-FR" sz="2800" dirty="0"/>
          </a:p>
        </p:txBody>
      </p:sp>
      <p:sp>
        <p:nvSpPr>
          <p:cNvPr id="3" name="Content Placeholder 2"/>
          <p:cNvSpPr>
            <a:spLocks noGrp="1"/>
          </p:cNvSpPr>
          <p:nvPr>
            <p:ph idx="1"/>
          </p:nvPr>
        </p:nvSpPr>
        <p:spPr/>
        <p:txBody>
          <a:bodyPr>
            <a:normAutofit/>
          </a:bodyPr>
          <a:lstStyle/>
          <a:p>
            <a:r>
              <a:rPr lang="fr-FR" sz="1800" b="1" u="sng" dirty="0" smtClean="0">
                <a:latin typeface="Times New Roman"/>
                <a:cs typeface="Times New Roman"/>
              </a:rPr>
              <a:t>Test de tolérance : </a:t>
            </a:r>
          </a:p>
          <a:p>
            <a:pPr marL="0" indent="0">
              <a:buNone/>
            </a:pPr>
            <a:r>
              <a:rPr lang="fr-FR" sz="1800" dirty="0" smtClean="0">
                <a:latin typeface="Times New Roman"/>
                <a:cs typeface="Times New Roman"/>
              </a:rPr>
              <a:t>Il y a lieu d’injecter </a:t>
            </a:r>
            <a:r>
              <a:rPr lang="fr-FR" sz="1800" dirty="0">
                <a:latin typeface="Times New Roman"/>
                <a:cs typeface="Times New Roman"/>
              </a:rPr>
              <a:t>une </a:t>
            </a:r>
            <a:r>
              <a:rPr lang="fr-FR" sz="1800" dirty="0" smtClean="0">
                <a:latin typeface="Times New Roman"/>
                <a:cs typeface="Times New Roman"/>
              </a:rPr>
              <a:t>quantité </a:t>
            </a:r>
            <a:r>
              <a:rPr lang="fr-FR" sz="1800" dirty="0">
                <a:latin typeface="Times New Roman"/>
                <a:cs typeface="Times New Roman"/>
              </a:rPr>
              <a:t>de </a:t>
            </a:r>
            <a:r>
              <a:rPr lang="fr-FR" sz="1800" dirty="0" smtClean="0">
                <a:latin typeface="Times New Roman"/>
                <a:cs typeface="Times New Roman"/>
              </a:rPr>
              <a:t>0,1 </a:t>
            </a:r>
            <a:r>
              <a:rPr lang="fr-FR" sz="1800" dirty="0">
                <a:latin typeface="Times New Roman"/>
                <a:cs typeface="Times New Roman"/>
              </a:rPr>
              <a:t>ml </a:t>
            </a:r>
            <a:r>
              <a:rPr lang="fr-FR" sz="1800" dirty="0" smtClean="0">
                <a:latin typeface="Times New Roman"/>
                <a:cs typeface="Times New Roman"/>
              </a:rPr>
              <a:t>d’</a:t>
            </a:r>
            <a:r>
              <a:rPr lang="fr-FR" sz="1800" dirty="0" err="1" smtClean="0">
                <a:latin typeface="Times New Roman"/>
                <a:cs typeface="Times New Roman"/>
              </a:rPr>
              <a:t>Ig</a:t>
            </a:r>
            <a:r>
              <a:rPr lang="fr-FR" sz="1800" dirty="0" smtClean="0">
                <a:latin typeface="Times New Roman"/>
                <a:cs typeface="Times New Roman"/>
              </a:rPr>
              <a:t> antirabiques dilué </a:t>
            </a:r>
            <a:r>
              <a:rPr lang="fr-FR" sz="1800" dirty="0">
                <a:latin typeface="Times New Roman"/>
                <a:cs typeface="Times New Roman"/>
              </a:rPr>
              <a:t>à 10 volumes en </a:t>
            </a:r>
            <a:r>
              <a:rPr lang="fr-FR" sz="1800" dirty="0" smtClean="0">
                <a:latin typeface="Times New Roman"/>
                <a:cs typeface="Times New Roman"/>
              </a:rPr>
              <a:t>ID dans l'avant- bras</a:t>
            </a:r>
            <a:r>
              <a:rPr lang="fr-FR" sz="1800" dirty="0">
                <a:latin typeface="Times New Roman"/>
                <a:cs typeface="Times New Roman"/>
              </a:rPr>
              <a:t>, </a:t>
            </a:r>
            <a:r>
              <a:rPr lang="fr-FR" sz="1800" dirty="0" smtClean="0">
                <a:latin typeface="Times New Roman"/>
                <a:cs typeface="Times New Roman"/>
              </a:rPr>
              <a:t>puis </a:t>
            </a:r>
            <a:r>
              <a:rPr lang="fr-FR" sz="1800" dirty="0">
                <a:latin typeface="Times New Roman"/>
                <a:cs typeface="Times New Roman"/>
              </a:rPr>
              <a:t>laisser </a:t>
            </a:r>
            <a:r>
              <a:rPr lang="fr-FR" sz="1800" dirty="0" smtClean="0">
                <a:latin typeface="Times New Roman"/>
                <a:cs typeface="Times New Roman"/>
              </a:rPr>
              <a:t>le </a:t>
            </a:r>
            <a:r>
              <a:rPr lang="fr-FR" sz="1800" dirty="0">
                <a:latin typeface="Times New Roman"/>
                <a:cs typeface="Times New Roman"/>
              </a:rPr>
              <a:t>sujet en </a:t>
            </a:r>
            <a:r>
              <a:rPr lang="fr-FR" sz="1800" dirty="0" smtClean="0">
                <a:latin typeface="Times New Roman"/>
                <a:cs typeface="Times New Roman"/>
              </a:rPr>
              <a:t>observation pendant au moins 15min :  </a:t>
            </a:r>
          </a:p>
          <a:p>
            <a:pPr lvl="1">
              <a:buFont typeface="Wingdings" charset="2"/>
              <a:buChar char="ü"/>
            </a:pPr>
            <a:r>
              <a:rPr lang="fr-FR" sz="1800" dirty="0" smtClean="0">
                <a:latin typeface="Times New Roman"/>
                <a:cs typeface="Times New Roman"/>
              </a:rPr>
              <a:t>Pas réaction allergique (test négatif) : administrer la </a:t>
            </a:r>
            <a:r>
              <a:rPr lang="fr-FR" sz="1800" dirty="0">
                <a:latin typeface="Times New Roman"/>
                <a:cs typeface="Times New Roman"/>
              </a:rPr>
              <a:t>dose requise en </a:t>
            </a:r>
            <a:r>
              <a:rPr lang="fr-FR" sz="1800" dirty="0" smtClean="0">
                <a:latin typeface="Times New Roman"/>
                <a:cs typeface="Times New Roman"/>
              </a:rPr>
              <a:t>infiltrant la plaie </a:t>
            </a:r>
            <a:r>
              <a:rPr lang="fr-FR" sz="1800" dirty="0">
                <a:latin typeface="Times New Roman"/>
                <a:cs typeface="Times New Roman"/>
              </a:rPr>
              <a:t>ou les plaies et le </a:t>
            </a:r>
            <a:r>
              <a:rPr lang="fr-FR" sz="1800" dirty="0" smtClean="0">
                <a:latin typeface="Times New Roman"/>
                <a:cs typeface="Times New Roman"/>
              </a:rPr>
              <a:t>reste </a:t>
            </a:r>
            <a:r>
              <a:rPr lang="fr-FR" sz="1800" dirty="0">
                <a:latin typeface="Times New Roman"/>
                <a:cs typeface="Times New Roman"/>
              </a:rPr>
              <a:t>en intramusculaire. </a:t>
            </a:r>
            <a:endParaRPr lang="fr-FR" sz="1800" dirty="0" smtClean="0">
              <a:latin typeface="Times New Roman"/>
              <a:cs typeface="Times New Roman"/>
            </a:endParaRPr>
          </a:p>
          <a:p>
            <a:pPr lvl="1">
              <a:buFont typeface="Wingdings" charset="2"/>
              <a:buChar char="ü"/>
            </a:pPr>
            <a:r>
              <a:rPr lang="fr-FR" sz="1800" dirty="0" smtClean="0">
                <a:latin typeface="Times New Roman"/>
                <a:cs typeface="Times New Roman"/>
              </a:rPr>
              <a:t>Réaction allergique (test positif) : appliquer la méthode de </a:t>
            </a:r>
            <a:r>
              <a:rPr lang="fr-FR" sz="1800" b="1" dirty="0" smtClean="0">
                <a:solidFill>
                  <a:srgbClr val="FF0000"/>
                </a:solidFill>
                <a:latin typeface="Times New Roman"/>
                <a:cs typeface="Times New Roman"/>
              </a:rPr>
              <a:t>BESREDKA </a:t>
            </a:r>
            <a:r>
              <a:rPr lang="fr-FR" sz="1800" dirty="0" smtClean="0">
                <a:latin typeface="Times New Roman"/>
                <a:cs typeface="Times New Roman"/>
              </a:rPr>
              <a:t> </a:t>
            </a:r>
            <a:r>
              <a:rPr lang="fr-FR" sz="1800" dirty="0">
                <a:latin typeface="Times New Roman"/>
                <a:cs typeface="Times New Roman"/>
              </a:rPr>
              <a:t>qui consiste à injecter 0,25 ml </a:t>
            </a:r>
            <a:r>
              <a:rPr lang="fr-FR" sz="1800" dirty="0" smtClean="0">
                <a:latin typeface="Times New Roman"/>
                <a:cs typeface="Times New Roman"/>
              </a:rPr>
              <a:t>d’</a:t>
            </a:r>
            <a:r>
              <a:rPr lang="fr-FR" sz="1800" dirty="0" err="1" smtClean="0">
                <a:latin typeface="Times New Roman"/>
                <a:cs typeface="Times New Roman"/>
              </a:rPr>
              <a:t>Ig</a:t>
            </a:r>
            <a:r>
              <a:rPr lang="fr-FR" sz="1800" dirty="0" smtClean="0">
                <a:latin typeface="Times New Roman"/>
                <a:cs typeface="Times New Roman"/>
              </a:rPr>
              <a:t> </a:t>
            </a:r>
            <a:r>
              <a:rPr lang="fr-FR" sz="1800" dirty="0">
                <a:latin typeface="Times New Roman"/>
                <a:cs typeface="Times New Roman"/>
              </a:rPr>
              <a:t>en </a:t>
            </a:r>
            <a:r>
              <a:rPr lang="fr-FR" sz="1800" dirty="0" smtClean="0">
                <a:latin typeface="Times New Roman"/>
                <a:cs typeface="Times New Roman"/>
              </a:rPr>
              <a:t>SC </a:t>
            </a:r>
            <a:r>
              <a:rPr lang="fr-FR" sz="1800" dirty="0">
                <a:latin typeface="Times New Roman"/>
                <a:cs typeface="Times New Roman"/>
              </a:rPr>
              <a:t>dans la </a:t>
            </a:r>
            <a:r>
              <a:rPr lang="fr-FR" sz="1800" dirty="0" smtClean="0">
                <a:latin typeface="Times New Roman"/>
                <a:cs typeface="Times New Roman"/>
              </a:rPr>
              <a:t>région péri-ombilicale et au bout </a:t>
            </a:r>
            <a:r>
              <a:rPr lang="fr-FR" sz="1800" dirty="0">
                <a:latin typeface="Times New Roman"/>
                <a:cs typeface="Times New Roman"/>
              </a:rPr>
              <a:t>d'un quart d'heure s'il n'y a pas de </a:t>
            </a:r>
            <a:r>
              <a:rPr lang="fr-FR" sz="1800" dirty="0" smtClean="0">
                <a:latin typeface="Times New Roman"/>
                <a:cs typeface="Times New Roman"/>
              </a:rPr>
              <a:t>réaction</a:t>
            </a:r>
            <a:r>
              <a:rPr lang="fr-FR" sz="1800" dirty="0">
                <a:latin typeface="Times New Roman"/>
                <a:cs typeface="Times New Roman"/>
              </a:rPr>
              <a:t>, injecter le maximum de la dose en infiltration et le </a:t>
            </a:r>
            <a:r>
              <a:rPr lang="fr-FR" sz="1800" dirty="0" smtClean="0">
                <a:latin typeface="Times New Roman"/>
                <a:cs typeface="Times New Roman"/>
              </a:rPr>
              <a:t>reste </a:t>
            </a:r>
            <a:r>
              <a:rPr lang="fr-FR" sz="1800" dirty="0">
                <a:latin typeface="Times New Roman"/>
                <a:cs typeface="Times New Roman"/>
              </a:rPr>
              <a:t>en IM. Dans le cas contraire, </a:t>
            </a:r>
            <a:r>
              <a:rPr lang="fr-FR" sz="1800" dirty="0" smtClean="0">
                <a:latin typeface="Times New Roman"/>
                <a:cs typeface="Times New Roman"/>
              </a:rPr>
              <a:t>administrer </a:t>
            </a:r>
            <a:r>
              <a:rPr lang="fr-FR" sz="1800" dirty="0">
                <a:latin typeface="Times New Roman"/>
                <a:cs typeface="Times New Roman"/>
              </a:rPr>
              <a:t>tous les </a:t>
            </a:r>
            <a:r>
              <a:rPr lang="fr-FR" sz="1800" dirty="0" smtClean="0">
                <a:latin typeface="Times New Roman"/>
                <a:cs typeface="Times New Roman"/>
              </a:rPr>
              <a:t>quarts </a:t>
            </a:r>
            <a:r>
              <a:rPr lang="fr-FR" sz="1800" dirty="0">
                <a:latin typeface="Times New Roman"/>
                <a:cs typeface="Times New Roman"/>
              </a:rPr>
              <a:t>d'heure </a:t>
            </a:r>
            <a:r>
              <a:rPr lang="fr-FR" sz="1800" dirty="0" smtClean="0">
                <a:latin typeface="Times New Roman"/>
                <a:cs typeface="Times New Roman"/>
              </a:rPr>
              <a:t>0,25 </a:t>
            </a:r>
            <a:r>
              <a:rPr lang="fr-FR" sz="1800" dirty="0">
                <a:latin typeface="Times New Roman"/>
                <a:cs typeface="Times New Roman"/>
              </a:rPr>
              <a:t>ml </a:t>
            </a:r>
            <a:r>
              <a:rPr lang="fr-FR" sz="1800" dirty="0" smtClean="0">
                <a:latin typeface="Times New Roman"/>
                <a:cs typeface="Times New Roman"/>
              </a:rPr>
              <a:t>d’</a:t>
            </a:r>
            <a:r>
              <a:rPr lang="fr-FR" sz="1800" dirty="0" err="1" smtClean="0">
                <a:latin typeface="Times New Roman"/>
                <a:cs typeface="Times New Roman"/>
              </a:rPr>
              <a:t>Ig</a:t>
            </a:r>
            <a:r>
              <a:rPr lang="fr-FR" sz="1800" dirty="0" smtClean="0">
                <a:latin typeface="Times New Roman"/>
                <a:cs typeface="Times New Roman"/>
              </a:rPr>
              <a:t> </a:t>
            </a:r>
            <a:r>
              <a:rPr lang="fr-FR" sz="1800" dirty="0">
                <a:latin typeface="Times New Roman"/>
                <a:cs typeface="Times New Roman"/>
              </a:rPr>
              <a:t>antirabiques en i</a:t>
            </a:r>
            <a:r>
              <a:rPr lang="fr-FR" sz="1800" dirty="0" smtClean="0">
                <a:latin typeface="Times New Roman"/>
                <a:cs typeface="Times New Roman"/>
              </a:rPr>
              <a:t>nfiltration </a:t>
            </a:r>
            <a:r>
              <a:rPr lang="fr-FR" sz="1800" dirty="0">
                <a:latin typeface="Times New Roman"/>
                <a:cs typeface="Times New Roman"/>
              </a:rPr>
              <a:t>jusqu'à </a:t>
            </a:r>
            <a:r>
              <a:rPr lang="fr-FR" sz="1800" dirty="0" smtClean="0">
                <a:latin typeface="Times New Roman"/>
                <a:cs typeface="Times New Roman"/>
              </a:rPr>
              <a:t>épuisement </a:t>
            </a:r>
            <a:r>
              <a:rPr lang="fr-FR" sz="1800" dirty="0">
                <a:latin typeface="Times New Roman"/>
                <a:cs typeface="Times New Roman"/>
              </a:rPr>
              <a:t>de la dose </a:t>
            </a:r>
            <a:r>
              <a:rPr lang="fr-FR" sz="1800" dirty="0" smtClean="0">
                <a:latin typeface="Times New Roman"/>
                <a:cs typeface="Times New Roman"/>
              </a:rPr>
              <a:t>recommandée. </a:t>
            </a:r>
            <a:endParaRPr lang="fr-FR" sz="1800" dirty="0">
              <a:latin typeface="Times New Roman"/>
              <a:cs typeface="Times New Roman"/>
            </a:endParaRPr>
          </a:p>
          <a:p>
            <a:pPr marL="349250" lvl="1" indent="0">
              <a:buNone/>
            </a:pPr>
            <a:endParaRPr lang="fr-FR" sz="1800" dirty="0">
              <a:latin typeface="Times New Roman"/>
              <a:cs typeface="Times New Roman"/>
            </a:endParaRPr>
          </a:p>
          <a:p>
            <a:pPr marL="0" indent="0">
              <a:buNone/>
            </a:pPr>
            <a:endParaRPr lang="fr-FR" sz="1800" dirty="0">
              <a:latin typeface="Times New Roman"/>
              <a:cs typeface="Times New Roman"/>
            </a:endParaRPr>
          </a:p>
        </p:txBody>
      </p:sp>
    </p:spTree>
    <p:extLst>
      <p:ext uri="{BB962C8B-B14F-4D97-AF65-F5344CB8AC3E}">
        <p14:creationId xmlns:p14="http://schemas.microsoft.com/office/powerpoint/2010/main" val="4369403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2800" b="1" dirty="0">
                <a:latin typeface="Times New Roman"/>
                <a:cs typeface="Times New Roman"/>
              </a:rPr>
              <a:t>LES IMMUNOGLOBULINES ANTIRABIQUES (SÉRUM ANTIRABIQUE)</a:t>
            </a:r>
            <a:endParaRPr lang="fr-FR" sz="2800" dirty="0">
              <a:latin typeface="Times New Roman"/>
              <a:cs typeface="Times New Roman"/>
            </a:endParaRPr>
          </a:p>
        </p:txBody>
      </p:sp>
      <p:sp>
        <p:nvSpPr>
          <p:cNvPr id="3" name="Content Placeholder 2"/>
          <p:cNvSpPr>
            <a:spLocks noGrp="1"/>
          </p:cNvSpPr>
          <p:nvPr>
            <p:ph idx="1"/>
          </p:nvPr>
        </p:nvSpPr>
        <p:spPr/>
        <p:txBody>
          <a:bodyPr>
            <a:noAutofit/>
          </a:bodyPr>
          <a:lstStyle/>
          <a:p>
            <a:r>
              <a:rPr lang="fr-FR" sz="1800" b="1" u="sng" dirty="0" smtClean="0">
                <a:latin typeface="Times New Roman"/>
                <a:cs typeface="Times New Roman"/>
              </a:rPr>
              <a:t>Effets indésirables : </a:t>
            </a:r>
          </a:p>
          <a:p>
            <a:pPr lvl="1">
              <a:buFont typeface="Wingdings" charset="2"/>
              <a:buChar char="ü"/>
            </a:pPr>
            <a:r>
              <a:rPr lang="fr-FR" sz="1800" dirty="0" smtClean="0">
                <a:latin typeface="Times New Roman"/>
                <a:cs typeface="Times New Roman"/>
              </a:rPr>
              <a:t>Ce sont des </a:t>
            </a:r>
            <a:r>
              <a:rPr lang="fr-FR" sz="1800" dirty="0" err="1">
                <a:latin typeface="Times New Roman"/>
                <a:cs typeface="Times New Roman"/>
              </a:rPr>
              <a:t>réactions</a:t>
            </a:r>
            <a:r>
              <a:rPr lang="fr-FR" sz="1800" dirty="0">
                <a:latin typeface="Times New Roman"/>
                <a:cs typeface="Times New Roman"/>
              </a:rPr>
              <a:t> allergiques locales </a:t>
            </a:r>
            <a:r>
              <a:rPr lang="fr-FR" sz="1800" dirty="0" smtClean="0">
                <a:latin typeface="Times New Roman"/>
                <a:cs typeface="Times New Roman"/>
              </a:rPr>
              <a:t>(</a:t>
            </a:r>
            <a:r>
              <a:rPr lang="fr-FR" sz="1800" i="1" dirty="0" err="1" smtClean="0">
                <a:solidFill>
                  <a:srgbClr val="FF0000"/>
                </a:solidFill>
                <a:latin typeface="Times New Roman"/>
                <a:cs typeface="Times New Roman"/>
              </a:rPr>
              <a:t>œdèmes</a:t>
            </a:r>
            <a:r>
              <a:rPr lang="fr-FR" sz="1800" i="1" dirty="0" smtClean="0">
                <a:solidFill>
                  <a:srgbClr val="FF0000"/>
                </a:solidFill>
                <a:latin typeface="Times New Roman"/>
                <a:cs typeface="Times New Roman"/>
              </a:rPr>
              <a:t> </a:t>
            </a:r>
            <a:r>
              <a:rPr lang="fr-FR" sz="1800" i="1" dirty="0">
                <a:solidFill>
                  <a:srgbClr val="FF0000"/>
                </a:solidFill>
                <a:latin typeface="Times New Roman"/>
                <a:cs typeface="Times New Roman"/>
              </a:rPr>
              <a:t>au point d'injection, </a:t>
            </a:r>
            <a:r>
              <a:rPr lang="fr-FR" sz="1800" i="1" dirty="0" smtClean="0">
                <a:solidFill>
                  <a:srgbClr val="FF0000"/>
                </a:solidFill>
                <a:latin typeface="Times New Roman"/>
                <a:cs typeface="Times New Roman"/>
              </a:rPr>
              <a:t>urticaire, </a:t>
            </a:r>
            <a:r>
              <a:rPr lang="fr-FR" sz="1800" i="1" dirty="0">
                <a:solidFill>
                  <a:srgbClr val="FF0000"/>
                </a:solidFill>
                <a:latin typeface="Times New Roman"/>
                <a:cs typeface="Times New Roman"/>
              </a:rPr>
              <a:t>rougeur</a:t>
            </a:r>
            <a:r>
              <a:rPr lang="fr-FR" sz="1800" dirty="0">
                <a:latin typeface="Times New Roman"/>
                <a:cs typeface="Times New Roman"/>
              </a:rPr>
              <a:t>) qui </a:t>
            </a:r>
            <a:r>
              <a:rPr lang="fr-FR" sz="1800" dirty="0" err="1">
                <a:latin typeface="Times New Roman"/>
                <a:cs typeface="Times New Roman"/>
              </a:rPr>
              <a:t>régressent</a:t>
            </a:r>
            <a:r>
              <a:rPr lang="fr-FR" sz="1800" dirty="0">
                <a:latin typeface="Times New Roman"/>
                <a:cs typeface="Times New Roman"/>
              </a:rPr>
              <a:t> et </a:t>
            </a:r>
            <a:r>
              <a:rPr lang="fr-FR" sz="1800" dirty="0" err="1">
                <a:latin typeface="Times New Roman"/>
                <a:cs typeface="Times New Roman"/>
              </a:rPr>
              <a:t>cèdent</a:t>
            </a:r>
            <a:r>
              <a:rPr lang="fr-FR" sz="1800" dirty="0">
                <a:latin typeface="Times New Roman"/>
                <a:cs typeface="Times New Roman"/>
              </a:rPr>
              <a:t> aux antihistaminiques. </a:t>
            </a:r>
          </a:p>
          <a:p>
            <a:pPr lvl="1">
              <a:buFont typeface="Wingdings" charset="2"/>
              <a:buChar char="ü"/>
            </a:pPr>
            <a:r>
              <a:rPr lang="fr-FR" sz="1800" dirty="0" smtClean="0">
                <a:latin typeface="Times New Roman"/>
                <a:cs typeface="Times New Roman"/>
              </a:rPr>
              <a:t>Dans </a:t>
            </a:r>
            <a:r>
              <a:rPr lang="fr-FR" sz="1800" dirty="0">
                <a:latin typeface="Times New Roman"/>
                <a:cs typeface="Times New Roman"/>
              </a:rPr>
              <a:t>le cas, de l</a:t>
            </a:r>
            <a:r>
              <a:rPr lang="fr-FR" sz="1800" dirty="0" smtClean="0">
                <a:latin typeface="Times New Roman"/>
                <a:cs typeface="Times New Roman"/>
              </a:rPr>
              <a:t>a </a:t>
            </a:r>
            <a:r>
              <a:rPr lang="fr-FR" sz="1800" dirty="0">
                <a:latin typeface="Times New Roman"/>
                <a:cs typeface="Times New Roman"/>
              </a:rPr>
              <a:t>survenue </a:t>
            </a:r>
            <a:r>
              <a:rPr lang="fr-FR" sz="1800" dirty="0" smtClean="0">
                <a:latin typeface="Times New Roman"/>
                <a:cs typeface="Times New Roman"/>
              </a:rPr>
              <a:t>d’une réaction anaphylactique </a:t>
            </a:r>
            <a:r>
              <a:rPr lang="fr-FR" sz="1800" dirty="0" err="1">
                <a:latin typeface="Times New Roman"/>
                <a:cs typeface="Times New Roman"/>
              </a:rPr>
              <a:t>éventuelle</a:t>
            </a:r>
            <a:r>
              <a:rPr lang="fr-FR" sz="1800" dirty="0">
                <a:latin typeface="Times New Roman"/>
                <a:cs typeface="Times New Roman"/>
              </a:rPr>
              <a:t>, qui est rare (1/45 000 cas), </a:t>
            </a:r>
            <a:r>
              <a:rPr lang="fr-FR" sz="1800" dirty="0" smtClean="0">
                <a:latin typeface="Times New Roman"/>
                <a:cs typeface="Times New Roman"/>
              </a:rPr>
              <a:t> l’intervention </a:t>
            </a:r>
            <a:r>
              <a:rPr lang="fr-FR" sz="1800" dirty="0">
                <a:latin typeface="Times New Roman"/>
                <a:cs typeface="Times New Roman"/>
              </a:rPr>
              <a:t>consistera </a:t>
            </a:r>
            <a:r>
              <a:rPr lang="fr-FR" sz="1800" dirty="0" smtClean="0">
                <a:latin typeface="Times New Roman"/>
                <a:cs typeface="Times New Roman"/>
              </a:rPr>
              <a:t>à : </a:t>
            </a:r>
          </a:p>
          <a:p>
            <a:pPr lvl="2">
              <a:buFont typeface="Courier New"/>
              <a:buChar char="o"/>
            </a:pPr>
            <a:r>
              <a:rPr lang="fr-FR" sz="1800" dirty="0">
                <a:latin typeface="Times New Roman"/>
                <a:cs typeface="Times New Roman"/>
              </a:rPr>
              <a:t>A</a:t>
            </a:r>
            <a:r>
              <a:rPr lang="fr-FR" sz="1800" dirty="0" smtClean="0">
                <a:latin typeface="Times New Roman"/>
                <a:cs typeface="Times New Roman"/>
              </a:rPr>
              <a:t>dministrer</a:t>
            </a:r>
            <a:r>
              <a:rPr lang="fr-FR" sz="1800" dirty="0">
                <a:latin typeface="Times New Roman"/>
                <a:cs typeface="Times New Roman"/>
              </a:rPr>
              <a:t>, sans tarder, </a:t>
            </a:r>
            <a:r>
              <a:rPr lang="fr-FR" sz="1800" dirty="0" smtClean="0">
                <a:latin typeface="Times New Roman"/>
                <a:cs typeface="Times New Roman"/>
              </a:rPr>
              <a:t>0,01 </a:t>
            </a:r>
            <a:r>
              <a:rPr lang="fr-FR" sz="1800" dirty="0">
                <a:latin typeface="Times New Roman"/>
                <a:cs typeface="Times New Roman"/>
              </a:rPr>
              <a:t>ml/kg (maximum 0,5 ml) d'</a:t>
            </a:r>
            <a:r>
              <a:rPr lang="fr-FR" sz="1800" dirty="0" err="1">
                <a:latin typeface="Times New Roman"/>
                <a:cs typeface="Times New Roman"/>
              </a:rPr>
              <a:t>adrénaline</a:t>
            </a:r>
            <a:r>
              <a:rPr lang="fr-FR" sz="1800" dirty="0">
                <a:latin typeface="Times New Roman"/>
                <a:cs typeface="Times New Roman"/>
              </a:rPr>
              <a:t> à </a:t>
            </a:r>
            <a:r>
              <a:rPr lang="fr-FR" sz="1800" dirty="0" smtClean="0">
                <a:latin typeface="Times New Roman"/>
                <a:cs typeface="Times New Roman"/>
              </a:rPr>
              <a:t>1°/</a:t>
            </a:r>
            <a:r>
              <a:rPr lang="fr-FR" sz="1800" baseline="-25000" dirty="0" smtClean="0">
                <a:latin typeface="Times New Roman"/>
                <a:cs typeface="Times New Roman"/>
              </a:rPr>
              <a:t>°°</a:t>
            </a:r>
            <a:r>
              <a:rPr lang="fr-FR" sz="1800" dirty="0" smtClean="0">
                <a:latin typeface="Times New Roman"/>
                <a:cs typeface="Times New Roman"/>
              </a:rPr>
              <a:t> </a:t>
            </a:r>
            <a:r>
              <a:rPr lang="fr-FR" sz="1800" dirty="0">
                <a:latin typeface="Times New Roman"/>
                <a:cs typeface="Times New Roman"/>
              </a:rPr>
              <a:t>par voie </a:t>
            </a:r>
            <a:r>
              <a:rPr lang="fr-FR" sz="1800" dirty="0" smtClean="0">
                <a:latin typeface="Times New Roman"/>
                <a:cs typeface="Times New Roman"/>
              </a:rPr>
              <a:t>IM. </a:t>
            </a:r>
            <a:r>
              <a:rPr lang="fr-FR" sz="1800" dirty="0">
                <a:latin typeface="Times New Roman"/>
                <a:cs typeface="Times New Roman"/>
              </a:rPr>
              <a:t>Cette dose peut </a:t>
            </a:r>
            <a:r>
              <a:rPr lang="fr-FR" sz="1800" dirty="0" err="1">
                <a:latin typeface="Times New Roman"/>
                <a:cs typeface="Times New Roman"/>
              </a:rPr>
              <a:t>être</a:t>
            </a:r>
            <a:r>
              <a:rPr lang="fr-FR" sz="1800" dirty="0">
                <a:latin typeface="Times New Roman"/>
                <a:cs typeface="Times New Roman"/>
              </a:rPr>
              <a:t> </a:t>
            </a:r>
            <a:r>
              <a:rPr lang="fr-FR" sz="1800" dirty="0" err="1">
                <a:latin typeface="Times New Roman"/>
                <a:cs typeface="Times New Roman"/>
              </a:rPr>
              <a:t>répétée</a:t>
            </a:r>
            <a:r>
              <a:rPr lang="fr-FR" sz="1800" dirty="0">
                <a:latin typeface="Times New Roman"/>
                <a:cs typeface="Times New Roman"/>
              </a:rPr>
              <a:t> à un autre site d'injection, toutes les 5 à 15 minutes selon l'</a:t>
            </a:r>
            <a:r>
              <a:rPr lang="fr-FR" sz="1800" dirty="0" err="1">
                <a:latin typeface="Times New Roman"/>
                <a:cs typeface="Times New Roman"/>
              </a:rPr>
              <a:t>état</a:t>
            </a:r>
            <a:r>
              <a:rPr lang="fr-FR" sz="1800" dirty="0">
                <a:latin typeface="Times New Roman"/>
                <a:cs typeface="Times New Roman"/>
              </a:rPr>
              <a:t> clinique, s'il n'y a pas d'</a:t>
            </a:r>
            <a:r>
              <a:rPr lang="fr-FR" sz="1800" dirty="0" err="1">
                <a:latin typeface="Times New Roman"/>
                <a:cs typeface="Times New Roman"/>
              </a:rPr>
              <a:t>amélioration</a:t>
            </a:r>
            <a:r>
              <a:rPr lang="fr-FR" sz="1800" dirty="0">
                <a:latin typeface="Times New Roman"/>
                <a:cs typeface="Times New Roman"/>
              </a:rPr>
              <a:t> des signes vitaux. </a:t>
            </a:r>
          </a:p>
          <a:p>
            <a:pPr lvl="2">
              <a:buFont typeface="Courier New"/>
              <a:buChar char="o"/>
            </a:pPr>
            <a:r>
              <a:rPr lang="fr-FR" sz="1800" dirty="0" smtClean="0">
                <a:latin typeface="Times New Roman"/>
                <a:cs typeface="Times New Roman"/>
              </a:rPr>
              <a:t>Coucher </a:t>
            </a:r>
            <a:r>
              <a:rPr lang="fr-FR" sz="1800" dirty="0">
                <a:latin typeface="Times New Roman"/>
                <a:cs typeface="Times New Roman"/>
              </a:rPr>
              <a:t>l</a:t>
            </a:r>
            <a:r>
              <a:rPr lang="fr-FR" sz="1800" dirty="0" smtClean="0">
                <a:latin typeface="Times New Roman"/>
                <a:cs typeface="Times New Roman"/>
              </a:rPr>
              <a:t>a </a:t>
            </a:r>
            <a:r>
              <a:rPr lang="fr-FR" sz="1800" dirty="0">
                <a:latin typeface="Times New Roman"/>
                <a:cs typeface="Times New Roman"/>
              </a:rPr>
              <a:t>personne sur le dos, </a:t>
            </a:r>
            <a:r>
              <a:rPr lang="fr-FR" sz="1800" dirty="0" smtClean="0">
                <a:latin typeface="Times New Roman"/>
                <a:cs typeface="Times New Roman"/>
              </a:rPr>
              <a:t> les </a:t>
            </a:r>
            <a:r>
              <a:rPr lang="fr-FR" sz="1800" dirty="0">
                <a:latin typeface="Times New Roman"/>
                <a:cs typeface="Times New Roman"/>
              </a:rPr>
              <a:t>jambes </a:t>
            </a:r>
            <a:r>
              <a:rPr lang="fr-FR" sz="1800" dirty="0" err="1" smtClean="0">
                <a:latin typeface="Times New Roman"/>
                <a:cs typeface="Times New Roman"/>
              </a:rPr>
              <a:t>surélevées</a:t>
            </a:r>
            <a:r>
              <a:rPr lang="fr-FR" sz="1800" dirty="0" smtClean="0">
                <a:latin typeface="Times New Roman"/>
                <a:cs typeface="Times New Roman"/>
              </a:rPr>
              <a:t> </a:t>
            </a:r>
            <a:r>
              <a:rPr lang="fr-FR" sz="1800" dirty="0">
                <a:latin typeface="Times New Roman"/>
                <a:cs typeface="Times New Roman"/>
              </a:rPr>
              <a:t>et </a:t>
            </a:r>
            <a:r>
              <a:rPr lang="fr-FR" sz="1800" dirty="0" err="1">
                <a:latin typeface="Times New Roman"/>
                <a:cs typeface="Times New Roman"/>
              </a:rPr>
              <a:t>rétablir</a:t>
            </a:r>
            <a:r>
              <a:rPr lang="fr-FR" sz="1800" dirty="0">
                <a:latin typeface="Times New Roman"/>
                <a:cs typeface="Times New Roman"/>
              </a:rPr>
              <a:t> la </a:t>
            </a:r>
            <a:r>
              <a:rPr lang="fr-FR" sz="1800" dirty="0" err="1" smtClean="0">
                <a:latin typeface="Times New Roman"/>
                <a:cs typeface="Times New Roman"/>
              </a:rPr>
              <a:t>perméabilité</a:t>
            </a:r>
            <a:r>
              <a:rPr lang="fr-FR" sz="1800" dirty="0" smtClean="0">
                <a:latin typeface="Times New Roman"/>
                <a:cs typeface="Times New Roman"/>
              </a:rPr>
              <a:t> </a:t>
            </a:r>
            <a:r>
              <a:rPr lang="fr-FR" sz="1800" dirty="0">
                <a:latin typeface="Times New Roman"/>
                <a:cs typeface="Times New Roman"/>
              </a:rPr>
              <a:t>des voies </a:t>
            </a:r>
            <a:r>
              <a:rPr lang="fr-FR" sz="1800" dirty="0" smtClean="0">
                <a:latin typeface="Times New Roman"/>
                <a:cs typeface="Times New Roman"/>
              </a:rPr>
              <a:t>respiratoires supérieures, </a:t>
            </a:r>
            <a:r>
              <a:rPr lang="fr-FR" sz="1800" dirty="0">
                <a:latin typeface="Times New Roman"/>
                <a:cs typeface="Times New Roman"/>
              </a:rPr>
              <a:t>au besoin. </a:t>
            </a:r>
            <a:endParaRPr lang="fr-FR" sz="1800" dirty="0" smtClean="0">
              <a:latin typeface="Times New Roman"/>
              <a:cs typeface="Times New Roman"/>
            </a:endParaRPr>
          </a:p>
          <a:p>
            <a:pPr lvl="2">
              <a:buFont typeface="Courier New"/>
              <a:buChar char="o"/>
            </a:pPr>
            <a:r>
              <a:rPr lang="fr-FR" sz="1800" dirty="0">
                <a:latin typeface="Times New Roman"/>
                <a:cs typeface="Times New Roman"/>
              </a:rPr>
              <a:t>S</a:t>
            </a:r>
            <a:r>
              <a:rPr lang="fr-FR" sz="1800" dirty="0" smtClean="0">
                <a:latin typeface="Times New Roman"/>
                <a:cs typeface="Times New Roman"/>
              </a:rPr>
              <a:t>urveiller </a:t>
            </a:r>
            <a:r>
              <a:rPr lang="fr-FR" sz="1800" dirty="0">
                <a:latin typeface="Times New Roman"/>
                <a:cs typeface="Times New Roman"/>
              </a:rPr>
              <a:t>les signes vitaux </a:t>
            </a:r>
            <a:r>
              <a:rPr lang="fr-FR" sz="1800" dirty="0" smtClean="0">
                <a:latin typeface="Times New Roman"/>
                <a:cs typeface="Times New Roman"/>
              </a:rPr>
              <a:t>(TA, </a:t>
            </a:r>
            <a:r>
              <a:rPr lang="fr-FR" sz="1800" dirty="0">
                <a:latin typeface="Times New Roman"/>
                <a:cs typeface="Times New Roman"/>
              </a:rPr>
              <a:t>pouls et </a:t>
            </a:r>
            <a:r>
              <a:rPr lang="fr-FR" sz="1800" dirty="0" smtClean="0">
                <a:latin typeface="Times New Roman"/>
                <a:cs typeface="Times New Roman"/>
              </a:rPr>
              <a:t>FR) </a:t>
            </a:r>
            <a:r>
              <a:rPr lang="fr-FR" sz="1800" dirty="0">
                <a:latin typeface="Times New Roman"/>
                <a:cs typeface="Times New Roman"/>
              </a:rPr>
              <a:t>et commencer la </a:t>
            </a:r>
            <a:r>
              <a:rPr lang="fr-FR" sz="1800" dirty="0" err="1">
                <a:latin typeface="Times New Roman"/>
                <a:cs typeface="Times New Roman"/>
              </a:rPr>
              <a:t>réanimation</a:t>
            </a:r>
            <a:r>
              <a:rPr lang="fr-FR" sz="1800" dirty="0">
                <a:latin typeface="Times New Roman"/>
                <a:cs typeface="Times New Roman"/>
              </a:rPr>
              <a:t> cardiorespiratoire au besoin. </a:t>
            </a:r>
            <a:endParaRPr lang="fr-FR" sz="1800" dirty="0" smtClean="0">
              <a:latin typeface="Times New Roman"/>
              <a:cs typeface="Times New Roman"/>
            </a:endParaRPr>
          </a:p>
          <a:p>
            <a:pPr lvl="2">
              <a:buFont typeface="Courier New"/>
              <a:buChar char="o"/>
            </a:pPr>
            <a:r>
              <a:rPr lang="fr-FR" sz="1800" dirty="0" err="1">
                <a:latin typeface="Times New Roman"/>
                <a:cs typeface="Times New Roman"/>
              </a:rPr>
              <a:t>T</a:t>
            </a:r>
            <a:r>
              <a:rPr lang="fr-FR" sz="1800" dirty="0" err="1" smtClean="0">
                <a:latin typeface="Times New Roman"/>
                <a:cs typeface="Times New Roman"/>
              </a:rPr>
              <a:t>ransférer</a:t>
            </a:r>
            <a:r>
              <a:rPr lang="fr-FR" sz="1800" dirty="0" smtClean="0">
                <a:latin typeface="Times New Roman"/>
                <a:cs typeface="Times New Roman"/>
              </a:rPr>
              <a:t> </a:t>
            </a:r>
            <a:r>
              <a:rPr lang="fr-FR" sz="1800" dirty="0">
                <a:latin typeface="Times New Roman"/>
                <a:cs typeface="Times New Roman"/>
              </a:rPr>
              <a:t>la personne le plus </a:t>
            </a:r>
            <a:r>
              <a:rPr lang="fr-FR" sz="1800" dirty="0" smtClean="0">
                <a:latin typeface="Times New Roman"/>
                <a:cs typeface="Times New Roman"/>
              </a:rPr>
              <a:t>rapidement </a:t>
            </a:r>
            <a:r>
              <a:rPr lang="fr-FR" sz="1800" dirty="0">
                <a:latin typeface="Times New Roman"/>
                <a:cs typeface="Times New Roman"/>
              </a:rPr>
              <a:t>possible à l'</a:t>
            </a:r>
            <a:r>
              <a:rPr lang="fr-FR" sz="1800" dirty="0" err="1">
                <a:latin typeface="Times New Roman"/>
                <a:cs typeface="Times New Roman"/>
              </a:rPr>
              <a:t>hôpital</a:t>
            </a:r>
            <a:r>
              <a:rPr lang="fr-FR" sz="1800" dirty="0">
                <a:latin typeface="Times New Roman"/>
                <a:cs typeface="Times New Roman"/>
              </a:rPr>
              <a:t> en ambulance, les premiers soins </a:t>
            </a:r>
            <a:r>
              <a:rPr lang="fr-FR" sz="1800" dirty="0" err="1">
                <a:latin typeface="Times New Roman"/>
                <a:cs typeface="Times New Roman"/>
              </a:rPr>
              <a:t>énumérés</a:t>
            </a:r>
            <a:r>
              <a:rPr lang="fr-FR" sz="1800" dirty="0">
                <a:latin typeface="Times New Roman"/>
                <a:cs typeface="Times New Roman"/>
              </a:rPr>
              <a:t> ci-dessus </a:t>
            </a:r>
            <a:r>
              <a:rPr lang="fr-FR" sz="1800" dirty="0" smtClean="0">
                <a:latin typeface="Times New Roman"/>
                <a:cs typeface="Times New Roman"/>
              </a:rPr>
              <a:t>lui </a:t>
            </a:r>
            <a:r>
              <a:rPr lang="fr-FR" sz="1800" dirty="0">
                <a:latin typeface="Times New Roman"/>
                <a:cs typeface="Times New Roman"/>
              </a:rPr>
              <a:t>ayant </a:t>
            </a:r>
            <a:r>
              <a:rPr lang="fr-FR" sz="1800" dirty="0" err="1">
                <a:latin typeface="Times New Roman"/>
                <a:cs typeface="Times New Roman"/>
              </a:rPr>
              <a:t>éte</a:t>
            </a:r>
            <a:r>
              <a:rPr lang="fr-FR" sz="1800" dirty="0">
                <a:latin typeface="Times New Roman"/>
                <a:cs typeface="Times New Roman"/>
              </a:rPr>
              <a:t>́ </a:t>
            </a:r>
            <a:r>
              <a:rPr lang="fr-FR" sz="1800" dirty="0" err="1">
                <a:latin typeface="Times New Roman"/>
                <a:cs typeface="Times New Roman"/>
              </a:rPr>
              <a:t>administrés</a:t>
            </a:r>
            <a:r>
              <a:rPr lang="fr-FR" sz="1800" dirty="0">
                <a:latin typeface="Times New Roman"/>
                <a:cs typeface="Times New Roman"/>
              </a:rPr>
              <a:t> </a:t>
            </a:r>
            <a:r>
              <a:rPr lang="fr-FR" sz="1800" dirty="0" smtClean="0">
                <a:latin typeface="Times New Roman"/>
                <a:cs typeface="Times New Roman"/>
              </a:rPr>
              <a:t>et une voie </a:t>
            </a:r>
            <a:r>
              <a:rPr lang="fr-FR" sz="1800" dirty="0">
                <a:latin typeface="Times New Roman"/>
                <a:cs typeface="Times New Roman"/>
              </a:rPr>
              <a:t>d'abord (veineuse) ayant </a:t>
            </a:r>
            <a:r>
              <a:rPr lang="fr-FR" sz="1800" dirty="0" err="1">
                <a:latin typeface="Times New Roman"/>
                <a:cs typeface="Times New Roman"/>
              </a:rPr>
              <a:t>éte</a:t>
            </a:r>
            <a:r>
              <a:rPr lang="fr-FR" sz="1800" dirty="0">
                <a:latin typeface="Times New Roman"/>
                <a:cs typeface="Times New Roman"/>
              </a:rPr>
              <a:t>́ prise. </a:t>
            </a:r>
          </a:p>
          <a:p>
            <a:pPr lvl="2">
              <a:buFont typeface="Courier New"/>
              <a:buChar char="o"/>
            </a:pPr>
            <a:endParaRPr lang="fr-FR" sz="1800" dirty="0">
              <a:latin typeface="Times New Roman"/>
              <a:cs typeface="Times New Roman"/>
            </a:endParaRPr>
          </a:p>
          <a:p>
            <a:endParaRPr lang="fr-FR" sz="1800" dirty="0">
              <a:latin typeface="Times New Roman"/>
              <a:cs typeface="Times New Roman"/>
            </a:endParaRPr>
          </a:p>
        </p:txBody>
      </p:sp>
    </p:spTree>
    <p:extLst>
      <p:ext uri="{BB962C8B-B14F-4D97-AF65-F5344CB8AC3E}">
        <p14:creationId xmlns:p14="http://schemas.microsoft.com/office/powerpoint/2010/main" val="506815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600" b="1" dirty="0" smtClean="0">
                <a:latin typeface="Times New Roman"/>
                <a:cs typeface="Times New Roman"/>
              </a:rPr>
              <a:t>INTRODUCTION 1</a:t>
            </a:r>
            <a:endParaRPr lang="fr-FR" sz="3600" b="1" dirty="0">
              <a:latin typeface="Times New Roman"/>
              <a:cs typeface="Times New Roman"/>
            </a:endParaRPr>
          </a:p>
        </p:txBody>
      </p:sp>
      <p:sp>
        <p:nvSpPr>
          <p:cNvPr id="3" name="Content Placeholder 2"/>
          <p:cNvSpPr>
            <a:spLocks noGrp="1"/>
          </p:cNvSpPr>
          <p:nvPr>
            <p:ph idx="1"/>
          </p:nvPr>
        </p:nvSpPr>
        <p:spPr/>
        <p:txBody>
          <a:bodyPr/>
          <a:lstStyle/>
          <a:p>
            <a:r>
              <a:rPr lang="en-US" dirty="0">
                <a:latin typeface="Times New Roman"/>
                <a:cs typeface="Times New Roman"/>
              </a:rPr>
              <a:t>La rage </a:t>
            </a:r>
            <a:r>
              <a:rPr lang="en-US" dirty="0" err="1">
                <a:latin typeface="Times New Roman"/>
                <a:cs typeface="Times New Roman"/>
              </a:rPr>
              <a:t>humaine</a:t>
            </a:r>
            <a:r>
              <a:rPr lang="en-US" dirty="0">
                <a:latin typeface="Times New Roman"/>
                <a:cs typeface="Times New Roman"/>
              </a:rPr>
              <a:t> </a:t>
            </a:r>
            <a:r>
              <a:rPr lang="en-US" dirty="0" err="1">
                <a:latin typeface="Times New Roman"/>
                <a:cs typeface="Times New Roman"/>
              </a:rPr>
              <a:t>est</a:t>
            </a:r>
            <a:r>
              <a:rPr lang="en-US" dirty="0">
                <a:latin typeface="Times New Roman"/>
                <a:cs typeface="Times New Roman"/>
              </a:rPr>
              <a:t> </a:t>
            </a:r>
            <a:r>
              <a:rPr lang="en-US" dirty="0" err="1">
                <a:latin typeface="Times New Roman"/>
                <a:cs typeface="Times New Roman"/>
              </a:rPr>
              <a:t>une</a:t>
            </a:r>
            <a:r>
              <a:rPr lang="en-US" dirty="0">
                <a:latin typeface="Times New Roman"/>
                <a:cs typeface="Times New Roman"/>
              </a:rPr>
              <a:t> </a:t>
            </a:r>
            <a:r>
              <a:rPr lang="en-US" dirty="0" err="1">
                <a:latin typeface="Times New Roman"/>
                <a:cs typeface="Times New Roman"/>
              </a:rPr>
              <a:t>zoonose</a:t>
            </a:r>
            <a:r>
              <a:rPr lang="en-US" dirty="0">
                <a:latin typeface="Times New Roman"/>
                <a:cs typeface="Times New Roman"/>
              </a:rPr>
              <a:t> </a:t>
            </a:r>
            <a:r>
              <a:rPr lang="en-US" dirty="0" err="1" smtClean="0">
                <a:latin typeface="Times New Roman"/>
                <a:cs typeface="Times New Roman"/>
              </a:rPr>
              <a:t>virale</a:t>
            </a:r>
            <a:r>
              <a:rPr lang="en-US" dirty="0" smtClean="0">
                <a:latin typeface="Times New Roman"/>
                <a:cs typeface="Times New Roman"/>
              </a:rPr>
              <a:t> </a:t>
            </a:r>
            <a:r>
              <a:rPr lang="en-US" dirty="0" err="1">
                <a:latin typeface="Times New Roman"/>
                <a:cs typeface="Times New Roman"/>
              </a:rPr>
              <a:t>toujours</a:t>
            </a:r>
            <a:r>
              <a:rPr lang="en-US" dirty="0">
                <a:latin typeface="Times New Roman"/>
                <a:cs typeface="Times New Roman"/>
              </a:rPr>
              <a:t> </a:t>
            </a:r>
            <a:r>
              <a:rPr lang="en-US" dirty="0" err="1">
                <a:latin typeface="Times New Roman"/>
                <a:cs typeface="Times New Roman"/>
              </a:rPr>
              <a:t>mortelle</a:t>
            </a:r>
            <a:r>
              <a:rPr lang="en-US" dirty="0">
                <a:latin typeface="Times New Roman"/>
                <a:cs typeface="Times New Roman"/>
              </a:rPr>
              <a:t> </a:t>
            </a:r>
            <a:r>
              <a:rPr lang="en-US" dirty="0" err="1" smtClean="0">
                <a:latin typeface="Times New Roman"/>
                <a:cs typeface="Times New Roman"/>
              </a:rPr>
              <a:t>une</a:t>
            </a:r>
            <a:r>
              <a:rPr lang="en-US" dirty="0" smtClean="0">
                <a:latin typeface="Times New Roman"/>
                <a:cs typeface="Times New Roman"/>
              </a:rPr>
              <a:t> </a:t>
            </a:r>
            <a:r>
              <a:rPr lang="en-US" dirty="0" err="1" smtClean="0">
                <a:latin typeface="Times New Roman"/>
                <a:cs typeface="Times New Roman"/>
              </a:rPr>
              <a:t>fois</a:t>
            </a:r>
            <a:r>
              <a:rPr lang="en-US" dirty="0" smtClean="0">
                <a:latin typeface="Times New Roman"/>
                <a:cs typeface="Times New Roman"/>
              </a:rPr>
              <a:t> </a:t>
            </a:r>
            <a:r>
              <a:rPr lang="en-US" dirty="0" err="1" smtClean="0">
                <a:latin typeface="Times New Roman"/>
                <a:cs typeface="Times New Roman"/>
              </a:rPr>
              <a:t>déclarée</a:t>
            </a:r>
            <a:r>
              <a:rPr lang="en-US" dirty="0" smtClean="0">
                <a:latin typeface="Times New Roman"/>
                <a:cs typeface="Times New Roman"/>
              </a:rPr>
              <a:t> </a:t>
            </a:r>
            <a:r>
              <a:rPr lang="en-US" dirty="0">
                <a:latin typeface="Times New Roman"/>
                <a:cs typeface="Times New Roman"/>
              </a:rPr>
              <a:t>chez </a:t>
            </a:r>
            <a:r>
              <a:rPr lang="en-US" dirty="0" err="1">
                <a:latin typeface="Times New Roman"/>
                <a:cs typeface="Times New Roman"/>
              </a:rPr>
              <a:t>l'Homme</a:t>
            </a:r>
            <a:r>
              <a:rPr lang="en-US" dirty="0">
                <a:latin typeface="Times New Roman"/>
                <a:cs typeface="Times New Roman"/>
              </a:rPr>
              <a:t>. </a:t>
            </a:r>
            <a:endParaRPr lang="en-US" dirty="0" smtClean="0">
              <a:latin typeface="Times New Roman"/>
              <a:cs typeface="Times New Roman"/>
            </a:endParaRPr>
          </a:p>
          <a:p>
            <a:r>
              <a:rPr lang="en-US" dirty="0" smtClean="0">
                <a:latin typeface="Times New Roman"/>
                <a:cs typeface="Times New Roman"/>
              </a:rPr>
              <a:t>Elle </a:t>
            </a:r>
            <a:r>
              <a:rPr lang="en-US" dirty="0">
                <a:latin typeface="Times New Roman"/>
                <a:cs typeface="Times New Roman"/>
              </a:rPr>
              <a:t>se </a:t>
            </a:r>
            <a:r>
              <a:rPr lang="en-US" dirty="0" err="1">
                <a:latin typeface="Times New Roman"/>
                <a:cs typeface="Times New Roman"/>
              </a:rPr>
              <a:t>transmet</a:t>
            </a:r>
            <a:r>
              <a:rPr lang="en-US" dirty="0">
                <a:latin typeface="Times New Roman"/>
                <a:cs typeface="Times New Roman"/>
              </a:rPr>
              <a:t> par la </a:t>
            </a:r>
            <a:r>
              <a:rPr lang="en-US" dirty="0" err="1">
                <a:latin typeface="Times New Roman"/>
                <a:cs typeface="Times New Roman"/>
              </a:rPr>
              <a:t>salive</a:t>
            </a:r>
            <a:r>
              <a:rPr lang="en-US" dirty="0">
                <a:latin typeface="Times New Roman"/>
                <a:cs typeface="Times New Roman"/>
              </a:rPr>
              <a:t> </a:t>
            </a:r>
            <a:r>
              <a:rPr lang="en-US" dirty="0" err="1">
                <a:latin typeface="Times New Roman"/>
                <a:cs typeface="Times New Roman"/>
              </a:rPr>
              <a:t>lors</a:t>
            </a:r>
            <a:r>
              <a:rPr lang="en-US" dirty="0">
                <a:latin typeface="Times New Roman"/>
                <a:cs typeface="Times New Roman"/>
              </a:rPr>
              <a:t> d'un contact </a:t>
            </a:r>
            <a:r>
              <a:rPr lang="en-US" dirty="0" smtClean="0">
                <a:latin typeface="Times New Roman"/>
                <a:cs typeface="Times New Roman"/>
              </a:rPr>
              <a:t>avec </a:t>
            </a:r>
            <a:r>
              <a:rPr lang="en-US" dirty="0">
                <a:latin typeface="Times New Roman"/>
                <a:cs typeface="Times New Roman"/>
              </a:rPr>
              <a:t>u</a:t>
            </a:r>
            <a:r>
              <a:rPr lang="en-US" dirty="0" smtClean="0">
                <a:latin typeface="Times New Roman"/>
                <a:cs typeface="Times New Roman"/>
              </a:rPr>
              <a:t>n </a:t>
            </a:r>
            <a:r>
              <a:rPr lang="en-US" dirty="0">
                <a:latin typeface="Times New Roman"/>
                <a:cs typeface="Times New Roman"/>
              </a:rPr>
              <a:t>animal (</a:t>
            </a:r>
            <a:r>
              <a:rPr lang="en-US" b="1" i="1" dirty="0" err="1">
                <a:solidFill>
                  <a:srgbClr val="FF0000"/>
                </a:solidFill>
                <a:latin typeface="Times New Roman"/>
                <a:cs typeface="Times New Roman"/>
              </a:rPr>
              <a:t>léchage</a:t>
            </a:r>
            <a:r>
              <a:rPr lang="en-US" b="1" i="1" dirty="0">
                <a:solidFill>
                  <a:srgbClr val="FF0000"/>
                </a:solidFill>
                <a:latin typeface="Times New Roman"/>
                <a:cs typeface="Times New Roman"/>
              </a:rPr>
              <a:t>, </a:t>
            </a:r>
            <a:r>
              <a:rPr lang="en-US" b="1" i="1" dirty="0" err="1" smtClean="0">
                <a:solidFill>
                  <a:srgbClr val="FF0000"/>
                </a:solidFill>
                <a:latin typeface="Times New Roman"/>
                <a:cs typeface="Times New Roman"/>
              </a:rPr>
              <a:t>griffure</a:t>
            </a:r>
            <a:r>
              <a:rPr lang="en-US" b="1" i="1" dirty="0" smtClean="0">
                <a:solidFill>
                  <a:srgbClr val="FF0000"/>
                </a:solidFill>
                <a:latin typeface="Times New Roman"/>
                <a:cs typeface="Times New Roman"/>
              </a:rPr>
              <a:t> </a:t>
            </a:r>
            <a:r>
              <a:rPr lang="en-US" b="1" i="1" dirty="0">
                <a:solidFill>
                  <a:srgbClr val="FF0000"/>
                </a:solidFill>
                <a:latin typeface="Times New Roman"/>
                <a:cs typeface="Times New Roman"/>
              </a:rPr>
              <a:t>et/</a:t>
            </a:r>
            <a:r>
              <a:rPr lang="en-US" b="1" i="1" dirty="0" err="1">
                <a:solidFill>
                  <a:srgbClr val="FF0000"/>
                </a:solidFill>
                <a:latin typeface="Times New Roman"/>
                <a:cs typeface="Times New Roman"/>
              </a:rPr>
              <a:t>ou</a:t>
            </a:r>
            <a:r>
              <a:rPr lang="en-US" b="1" i="1" dirty="0">
                <a:solidFill>
                  <a:srgbClr val="FF0000"/>
                </a:solidFill>
                <a:latin typeface="Times New Roman"/>
                <a:cs typeface="Times New Roman"/>
              </a:rPr>
              <a:t> </a:t>
            </a:r>
            <a:r>
              <a:rPr lang="en-US" b="1" i="1" dirty="0" err="1">
                <a:solidFill>
                  <a:srgbClr val="FF0000"/>
                </a:solidFill>
                <a:latin typeface="Times New Roman"/>
                <a:cs typeface="Times New Roman"/>
              </a:rPr>
              <a:t>morsure</a:t>
            </a:r>
            <a:r>
              <a:rPr lang="en-US" dirty="0" smtClean="0">
                <a:latin typeface="Times New Roman"/>
                <a:cs typeface="Times New Roman"/>
              </a:rPr>
              <a:t>).</a:t>
            </a:r>
          </a:p>
          <a:p>
            <a:r>
              <a:rPr lang="en-US" dirty="0">
                <a:latin typeface="Times New Roman"/>
                <a:cs typeface="Times New Roman"/>
              </a:rPr>
              <a:t>S</a:t>
            </a:r>
            <a:r>
              <a:rPr lang="en-US" dirty="0" smtClean="0">
                <a:latin typeface="Times New Roman"/>
                <a:cs typeface="Times New Roman"/>
              </a:rPr>
              <a:t>a </a:t>
            </a:r>
            <a:r>
              <a:rPr lang="en-US" dirty="0" err="1">
                <a:latin typeface="Times New Roman"/>
                <a:cs typeface="Times New Roman"/>
              </a:rPr>
              <a:t>prévention</a:t>
            </a:r>
            <a:r>
              <a:rPr lang="en-US" dirty="0">
                <a:latin typeface="Times New Roman"/>
                <a:cs typeface="Times New Roman"/>
              </a:rPr>
              <a:t> en post exposition </a:t>
            </a:r>
            <a:r>
              <a:rPr lang="en-US" dirty="0" err="1">
                <a:latin typeface="Times New Roman"/>
                <a:cs typeface="Times New Roman"/>
              </a:rPr>
              <a:t>demeure</a:t>
            </a:r>
            <a:r>
              <a:rPr lang="en-US" dirty="0">
                <a:latin typeface="Times New Roman"/>
                <a:cs typeface="Times New Roman"/>
              </a:rPr>
              <a:t> le </a:t>
            </a:r>
            <a:r>
              <a:rPr lang="en-US" dirty="0" err="1">
                <a:latin typeface="Times New Roman"/>
                <a:cs typeface="Times New Roman"/>
              </a:rPr>
              <a:t>seul</a:t>
            </a:r>
            <a:r>
              <a:rPr lang="en-US" dirty="0">
                <a:latin typeface="Times New Roman"/>
                <a:cs typeface="Times New Roman"/>
              </a:rPr>
              <a:t> </a:t>
            </a:r>
            <a:r>
              <a:rPr lang="en-US" dirty="0" err="1">
                <a:latin typeface="Times New Roman"/>
                <a:cs typeface="Times New Roman"/>
              </a:rPr>
              <a:t>traitement</a:t>
            </a:r>
            <a:r>
              <a:rPr lang="en-US" dirty="0">
                <a:latin typeface="Times New Roman"/>
                <a:cs typeface="Times New Roman"/>
              </a:rPr>
              <a:t> </a:t>
            </a:r>
            <a:r>
              <a:rPr lang="en-US" dirty="0" err="1" smtClean="0">
                <a:latin typeface="Times New Roman"/>
                <a:cs typeface="Times New Roman"/>
              </a:rPr>
              <a:t>efficace</a:t>
            </a:r>
            <a:r>
              <a:rPr lang="en-US" dirty="0" smtClean="0">
                <a:latin typeface="Times New Roman"/>
                <a:cs typeface="Times New Roman"/>
              </a:rPr>
              <a:t> </a:t>
            </a:r>
            <a:r>
              <a:rPr lang="en-US" dirty="0">
                <a:latin typeface="Times New Roman"/>
                <a:cs typeface="Times New Roman"/>
              </a:rPr>
              <a:t>qui </a:t>
            </a:r>
            <a:r>
              <a:rPr lang="en-US" dirty="0" err="1">
                <a:latin typeface="Times New Roman"/>
                <a:cs typeface="Times New Roman"/>
              </a:rPr>
              <a:t>passe</a:t>
            </a:r>
            <a:r>
              <a:rPr lang="en-US" dirty="0">
                <a:latin typeface="Times New Roman"/>
                <a:cs typeface="Times New Roman"/>
              </a:rPr>
              <a:t> par </a:t>
            </a:r>
            <a:r>
              <a:rPr lang="en-US" dirty="0" err="1">
                <a:latin typeface="Times New Roman"/>
                <a:cs typeface="Times New Roman"/>
              </a:rPr>
              <a:t>une</a:t>
            </a:r>
            <a:r>
              <a:rPr lang="en-US" dirty="0">
                <a:latin typeface="Times New Roman"/>
                <a:cs typeface="Times New Roman"/>
              </a:rPr>
              <a:t> </a:t>
            </a:r>
            <a:r>
              <a:rPr lang="en-US" dirty="0" err="1">
                <a:latin typeface="Times New Roman"/>
                <a:cs typeface="Times New Roman"/>
              </a:rPr>
              <a:t>prise</a:t>
            </a:r>
            <a:r>
              <a:rPr lang="en-US" dirty="0">
                <a:latin typeface="Times New Roman"/>
                <a:cs typeface="Times New Roman"/>
              </a:rPr>
              <a:t> en charge </a:t>
            </a:r>
            <a:r>
              <a:rPr lang="en-US" dirty="0" err="1">
                <a:latin typeface="Times New Roman"/>
                <a:cs typeface="Times New Roman"/>
              </a:rPr>
              <a:t>précoce</a:t>
            </a:r>
            <a:r>
              <a:rPr lang="en-US" dirty="0">
                <a:latin typeface="Times New Roman"/>
                <a:cs typeface="Times New Roman"/>
              </a:rPr>
              <a:t> et </a:t>
            </a:r>
            <a:r>
              <a:rPr lang="en-US" dirty="0" err="1">
                <a:latin typeface="Times New Roman"/>
                <a:cs typeface="Times New Roman"/>
              </a:rPr>
              <a:t>correcte</a:t>
            </a:r>
            <a:r>
              <a:rPr lang="en-US" dirty="0">
                <a:latin typeface="Times New Roman"/>
                <a:cs typeface="Times New Roman"/>
              </a:rPr>
              <a:t> de tout </a:t>
            </a:r>
            <a:r>
              <a:rPr lang="en-US" dirty="0" err="1">
                <a:latin typeface="Times New Roman"/>
                <a:cs typeface="Times New Roman"/>
              </a:rPr>
              <a:t>cas</a:t>
            </a:r>
            <a:r>
              <a:rPr lang="en-US" dirty="0">
                <a:latin typeface="Times New Roman"/>
                <a:cs typeface="Times New Roman"/>
              </a:rPr>
              <a:t> exposé au </a:t>
            </a:r>
            <a:r>
              <a:rPr lang="en-US" dirty="0" err="1">
                <a:latin typeface="Times New Roman"/>
                <a:cs typeface="Times New Roman"/>
              </a:rPr>
              <a:t>risque</a:t>
            </a:r>
            <a:r>
              <a:rPr lang="en-US" dirty="0">
                <a:latin typeface="Times New Roman"/>
                <a:cs typeface="Times New Roman"/>
              </a:rPr>
              <a:t> </a:t>
            </a:r>
            <a:r>
              <a:rPr lang="en-US" dirty="0" err="1">
                <a:latin typeface="Times New Roman"/>
                <a:cs typeface="Times New Roman"/>
              </a:rPr>
              <a:t>rabique</a:t>
            </a:r>
            <a:r>
              <a:rPr lang="en-US" dirty="0">
                <a:latin typeface="Times New Roman"/>
                <a:cs typeface="Times New Roman"/>
              </a:rPr>
              <a:t>. </a:t>
            </a:r>
          </a:p>
          <a:p>
            <a:endParaRPr lang="fr-FR" dirty="0"/>
          </a:p>
        </p:txBody>
      </p:sp>
    </p:spTree>
    <p:extLst>
      <p:ext uri="{BB962C8B-B14F-4D97-AF65-F5344CB8AC3E}">
        <p14:creationId xmlns:p14="http://schemas.microsoft.com/office/powerpoint/2010/main" val="13473363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600" b="1" dirty="0" smtClean="0">
                <a:latin typeface="Times New Roman"/>
                <a:cs typeface="Times New Roman"/>
              </a:rPr>
              <a:t>VACCINS ANTIRABIQUES </a:t>
            </a:r>
            <a:endParaRPr lang="fr-FR" sz="3600" b="1" dirty="0">
              <a:latin typeface="Times New Roman"/>
              <a:cs typeface="Times New Roman"/>
            </a:endParaRPr>
          </a:p>
        </p:txBody>
      </p:sp>
      <p:sp>
        <p:nvSpPr>
          <p:cNvPr id="3" name="Content Placeholder 2"/>
          <p:cNvSpPr>
            <a:spLocks noGrp="1"/>
          </p:cNvSpPr>
          <p:nvPr>
            <p:ph idx="1"/>
          </p:nvPr>
        </p:nvSpPr>
        <p:spPr>
          <a:xfrm>
            <a:off x="549275" y="1600201"/>
            <a:ext cx="8042276" cy="4958402"/>
          </a:xfrm>
        </p:spPr>
        <p:txBody>
          <a:bodyPr>
            <a:normAutofit fontScale="70000" lnSpcReduction="20000"/>
          </a:bodyPr>
          <a:lstStyle/>
          <a:p>
            <a:r>
              <a:rPr lang="fr-FR" b="1" u="sng" dirty="0" smtClean="0">
                <a:latin typeface="Times New Roman"/>
                <a:cs typeface="Times New Roman"/>
              </a:rPr>
              <a:t>PRÉSENTATION DES VACCINS ANTIRABIQUES : </a:t>
            </a:r>
          </a:p>
          <a:p>
            <a:pPr marL="0" indent="0">
              <a:buNone/>
            </a:pPr>
            <a:r>
              <a:rPr lang="fr-FR" dirty="0" smtClean="0">
                <a:latin typeface="Times New Roman"/>
                <a:cs typeface="Times New Roman"/>
              </a:rPr>
              <a:t>Conservés au réfrigérateur  </a:t>
            </a:r>
            <a:r>
              <a:rPr lang="fr-FR" dirty="0" err="1" smtClean="0">
                <a:latin typeface="Times New Roman"/>
                <a:cs typeface="Times New Roman"/>
              </a:rPr>
              <a:t>T</a:t>
            </a:r>
            <a:r>
              <a:rPr lang="fr-FR" dirty="0" smtClean="0">
                <a:latin typeface="Times New Roman"/>
                <a:cs typeface="Times New Roman"/>
              </a:rPr>
              <a:t>° entre 2</a:t>
            </a:r>
            <a:r>
              <a:rPr lang="fr-FR" dirty="0">
                <a:latin typeface="Times New Roman"/>
                <a:cs typeface="Times New Roman"/>
              </a:rPr>
              <a:t>°</a:t>
            </a:r>
            <a:r>
              <a:rPr lang="fr-FR" dirty="0" smtClean="0">
                <a:latin typeface="Times New Roman"/>
                <a:cs typeface="Times New Roman"/>
              </a:rPr>
              <a:t>C et 8</a:t>
            </a:r>
            <a:r>
              <a:rPr lang="fr-FR" dirty="0">
                <a:latin typeface="Times New Roman"/>
                <a:cs typeface="Times New Roman"/>
              </a:rPr>
              <a:t>°</a:t>
            </a:r>
            <a:r>
              <a:rPr lang="fr-FR" dirty="0" smtClean="0">
                <a:latin typeface="Times New Roman"/>
                <a:cs typeface="Times New Roman"/>
              </a:rPr>
              <a:t>C. </a:t>
            </a:r>
          </a:p>
          <a:p>
            <a:pPr marL="0" indent="0">
              <a:buNone/>
            </a:pPr>
            <a:r>
              <a:rPr lang="fr-FR" dirty="0" smtClean="0">
                <a:latin typeface="Times New Roman"/>
                <a:cs typeface="Times New Roman"/>
              </a:rPr>
              <a:t>Il doit être utilisé immédiatement ou au plus tard dans les 6 à 8 heurs après reconstitution.</a:t>
            </a:r>
          </a:p>
          <a:p>
            <a:pPr marL="0" indent="0">
              <a:buNone/>
            </a:pPr>
            <a:r>
              <a:rPr lang="fr-FR" dirty="0" smtClean="0">
                <a:latin typeface="Times New Roman"/>
                <a:cs typeface="Times New Roman"/>
              </a:rPr>
              <a:t>L’IPA commercialise 2 types de vaccins antirabiques viraux inactivés : </a:t>
            </a:r>
          </a:p>
          <a:p>
            <a:pPr>
              <a:buFont typeface="Wingdings" charset="2"/>
              <a:buChar char="q"/>
            </a:pPr>
            <a:r>
              <a:rPr lang="fr-FR" b="1" u="sng" dirty="0" smtClean="0">
                <a:solidFill>
                  <a:srgbClr val="FF0000"/>
                </a:solidFill>
                <a:latin typeface="Times New Roman"/>
                <a:cs typeface="Times New Roman"/>
              </a:rPr>
              <a:t>Vaccin préparé sur culture cellulaire (importé) : </a:t>
            </a:r>
          </a:p>
          <a:p>
            <a:pPr lvl="1">
              <a:buFont typeface="Wingdings" charset="2"/>
              <a:buChar char="²"/>
            </a:pPr>
            <a:r>
              <a:rPr lang="fr-FR" dirty="0">
                <a:latin typeface="Times New Roman"/>
                <a:cs typeface="Times New Roman"/>
              </a:rPr>
              <a:t>B</a:t>
            </a:r>
            <a:r>
              <a:rPr lang="fr-FR" dirty="0" smtClean="0">
                <a:latin typeface="Times New Roman"/>
                <a:cs typeface="Times New Roman"/>
              </a:rPr>
              <a:t>oite individuelle de 5 flacons de lyophilisat et de 5 ampoules de solvant (équivalent à un traitement);</a:t>
            </a:r>
          </a:p>
          <a:p>
            <a:pPr lvl="1">
              <a:buFont typeface="Wingdings" charset="2"/>
              <a:buChar char="²"/>
            </a:pPr>
            <a:r>
              <a:rPr lang="fr-FR" dirty="0">
                <a:latin typeface="Times New Roman"/>
                <a:cs typeface="Times New Roman"/>
              </a:rPr>
              <a:t>T</a:t>
            </a:r>
            <a:r>
              <a:rPr lang="fr-FR" dirty="0" smtClean="0">
                <a:latin typeface="Times New Roman"/>
                <a:cs typeface="Times New Roman"/>
              </a:rPr>
              <a:t>aux </a:t>
            </a:r>
            <a:r>
              <a:rPr lang="fr-FR" dirty="0" err="1" smtClean="0">
                <a:latin typeface="Times New Roman"/>
                <a:cs typeface="Times New Roman"/>
              </a:rPr>
              <a:t>d’Ac</a:t>
            </a:r>
            <a:r>
              <a:rPr lang="fr-FR" dirty="0" smtClean="0">
                <a:latin typeface="Times New Roman"/>
                <a:cs typeface="Times New Roman"/>
              </a:rPr>
              <a:t> protecteur : 3</a:t>
            </a:r>
            <a:r>
              <a:rPr lang="fr-FR" baseline="30000" dirty="0" smtClean="0">
                <a:latin typeface="Times New Roman"/>
                <a:cs typeface="Times New Roman"/>
              </a:rPr>
              <a:t>ème</a:t>
            </a:r>
            <a:r>
              <a:rPr lang="fr-FR" dirty="0" smtClean="0">
                <a:latin typeface="Times New Roman"/>
                <a:cs typeface="Times New Roman"/>
              </a:rPr>
              <a:t> injection de vaccin; </a:t>
            </a:r>
          </a:p>
          <a:p>
            <a:pPr lvl="1">
              <a:buFont typeface="Wingdings" charset="2"/>
              <a:buChar char="²"/>
            </a:pPr>
            <a:r>
              <a:rPr lang="fr-FR" dirty="0" smtClean="0">
                <a:latin typeface="Times New Roman"/>
                <a:cs typeface="Times New Roman"/>
              </a:rPr>
              <a:t>Dose identique pour l’enfant et l’adulte, seul change le site d’injection : administrée par voie IM dans le muscle deltoïde ou dans la face antérolatérale externe de la cuisse;</a:t>
            </a:r>
          </a:p>
          <a:p>
            <a:pPr lvl="1">
              <a:buFont typeface="Wingdings" charset="2"/>
              <a:buChar char="²"/>
            </a:pPr>
            <a:r>
              <a:rPr lang="fr-FR" dirty="0" smtClean="0">
                <a:latin typeface="Times New Roman"/>
                <a:cs typeface="Times New Roman"/>
              </a:rPr>
              <a:t> Jamais dans les muscles fessiers (mauvaise absorption).</a:t>
            </a:r>
          </a:p>
          <a:p>
            <a:pPr>
              <a:buFont typeface="Wingdings" charset="2"/>
              <a:buChar char="q"/>
            </a:pPr>
            <a:r>
              <a:rPr lang="fr-FR" b="1" u="sng" dirty="0" smtClean="0">
                <a:solidFill>
                  <a:srgbClr val="FF0000"/>
                </a:solidFill>
                <a:latin typeface="Times New Roman"/>
                <a:cs typeface="Times New Roman"/>
              </a:rPr>
              <a:t>Vaccin préparé sur tissu nerveux (cerveaux de souriceaux NNÉ) : </a:t>
            </a:r>
          </a:p>
          <a:p>
            <a:pPr lvl="1">
              <a:buFont typeface="Wingdings" charset="2"/>
              <a:buChar char="²"/>
            </a:pPr>
            <a:r>
              <a:rPr lang="fr-FR" dirty="0">
                <a:latin typeface="Times New Roman"/>
                <a:cs typeface="Times New Roman"/>
              </a:rPr>
              <a:t>F</a:t>
            </a:r>
            <a:r>
              <a:rPr lang="fr-FR" dirty="0" smtClean="0">
                <a:latin typeface="Times New Roman"/>
                <a:cs typeface="Times New Roman"/>
              </a:rPr>
              <a:t>abriqué par l’IPA;</a:t>
            </a:r>
          </a:p>
          <a:p>
            <a:pPr lvl="1">
              <a:buFont typeface="Wingdings" charset="2"/>
              <a:buChar char="²"/>
            </a:pPr>
            <a:r>
              <a:rPr lang="fr-FR" dirty="0" smtClean="0">
                <a:latin typeface="Times New Roman"/>
                <a:cs typeface="Times New Roman"/>
              </a:rPr>
              <a:t>Boite individuelle de 12 flacons de lyophilisat et de 12 ampoules de solvant (équivalent à un traitement);</a:t>
            </a:r>
          </a:p>
          <a:p>
            <a:pPr lvl="1">
              <a:buFont typeface="Wingdings" charset="2"/>
              <a:buChar char="²"/>
            </a:pPr>
            <a:endParaRPr lang="fr-FR" dirty="0" smtClean="0">
              <a:latin typeface="Times New Roman"/>
              <a:cs typeface="Times New Roman"/>
            </a:endParaRPr>
          </a:p>
          <a:p>
            <a:pPr marL="349250" lvl="1" indent="0">
              <a:buNone/>
            </a:pPr>
            <a:endParaRPr lang="fr-FR" dirty="0" smtClean="0">
              <a:latin typeface="Times New Roman"/>
              <a:cs typeface="Times New Roman"/>
            </a:endParaRPr>
          </a:p>
          <a:p>
            <a:pPr lvl="1">
              <a:buFont typeface="Wingdings" charset="2"/>
              <a:buChar char="²"/>
            </a:pPr>
            <a:endParaRPr lang="fr-FR" dirty="0">
              <a:latin typeface="Times New Roman"/>
              <a:cs typeface="Times New Roman"/>
            </a:endParaRPr>
          </a:p>
        </p:txBody>
      </p:sp>
    </p:spTree>
    <p:extLst>
      <p:ext uri="{BB962C8B-B14F-4D97-AF65-F5344CB8AC3E}">
        <p14:creationId xmlns:p14="http://schemas.microsoft.com/office/powerpoint/2010/main" val="3188847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600" b="1" dirty="0">
                <a:latin typeface="Times New Roman"/>
                <a:cs typeface="Times New Roman"/>
              </a:rPr>
              <a:t>VACCINS ANTIRABIQUES </a:t>
            </a:r>
            <a:endParaRPr lang="fr-FR" sz="3600" dirty="0">
              <a:latin typeface="Times New Roman"/>
              <a:cs typeface="Times New Roman"/>
            </a:endParaRPr>
          </a:p>
        </p:txBody>
      </p:sp>
      <p:sp>
        <p:nvSpPr>
          <p:cNvPr id="3" name="Content Placeholder 2"/>
          <p:cNvSpPr>
            <a:spLocks noGrp="1"/>
          </p:cNvSpPr>
          <p:nvPr>
            <p:ph idx="1"/>
          </p:nvPr>
        </p:nvSpPr>
        <p:spPr/>
        <p:txBody>
          <a:bodyPr>
            <a:normAutofit fontScale="92500" lnSpcReduction="20000"/>
          </a:bodyPr>
          <a:lstStyle/>
          <a:p>
            <a:r>
              <a:rPr lang="fr-FR" b="1" u="sng" dirty="0" smtClean="0">
                <a:latin typeface="Times New Roman"/>
                <a:cs typeface="Times New Roman"/>
              </a:rPr>
              <a:t>RÉACTIONS POST VACCINALES APRÈS VACCINATION ANTIRABIQUE : </a:t>
            </a:r>
          </a:p>
          <a:p>
            <a:pPr marL="0" indent="0">
              <a:buNone/>
            </a:pPr>
            <a:r>
              <a:rPr lang="fr-FR" dirty="0" smtClean="0">
                <a:latin typeface="Times New Roman"/>
                <a:cs typeface="Times New Roman"/>
              </a:rPr>
              <a:t>Le sujet doit être mis en observation pendant au moins 15min après l’administration du vaccin pour faire face à d’éventuelles réactions post vaccinales sévères : </a:t>
            </a:r>
          </a:p>
          <a:p>
            <a:pPr lvl="1">
              <a:buFont typeface="Wingdings" charset="2"/>
              <a:buChar char="²"/>
            </a:pPr>
            <a:r>
              <a:rPr lang="fr-FR" dirty="0">
                <a:latin typeface="Times New Roman"/>
                <a:cs typeface="Times New Roman"/>
              </a:rPr>
              <a:t> </a:t>
            </a:r>
            <a:r>
              <a:rPr lang="fr-FR" dirty="0" smtClean="0">
                <a:latin typeface="Times New Roman"/>
                <a:cs typeface="Times New Roman"/>
              </a:rPr>
              <a:t>Réactions au site d’injection (rougeur, induration, douleur, érythème, prurit) régressent aux antihistaminiques;</a:t>
            </a:r>
          </a:p>
          <a:p>
            <a:pPr lvl="1">
              <a:buFont typeface="Wingdings" charset="2"/>
              <a:buChar char="²"/>
            </a:pPr>
            <a:r>
              <a:rPr lang="fr-FR" dirty="0" smtClean="0">
                <a:latin typeface="Times New Roman"/>
                <a:cs typeface="Times New Roman"/>
              </a:rPr>
              <a:t>Réactions bénignes : céphalées, nausées, douleurs abdominales, arthralgies et vertiges;</a:t>
            </a:r>
          </a:p>
          <a:p>
            <a:pPr lvl="1">
              <a:buFont typeface="Wingdings" charset="2"/>
              <a:buChar char="²"/>
            </a:pPr>
            <a:r>
              <a:rPr lang="fr-FR" dirty="0" smtClean="0">
                <a:latin typeface="Times New Roman"/>
                <a:cs typeface="Times New Roman"/>
              </a:rPr>
              <a:t>Réactions d’intensité modérée (frissons, douleurs aux articulations, épisode fébrile ) peuvent se voir après l’injection de rappel;</a:t>
            </a:r>
          </a:p>
          <a:p>
            <a:pPr lvl="1">
              <a:buFont typeface="Wingdings" charset="2"/>
              <a:buChar char="²"/>
            </a:pPr>
            <a:r>
              <a:rPr lang="fr-FR" dirty="0" smtClean="0">
                <a:latin typeface="Times New Roman"/>
                <a:cs typeface="Times New Roman"/>
              </a:rPr>
              <a:t>Rares cas de syndrome de Guillain Barré d’évolution favorable;</a:t>
            </a:r>
          </a:p>
          <a:p>
            <a:pPr lvl="1">
              <a:buFont typeface="Wingdings" charset="2"/>
              <a:buChar char="²"/>
            </a:pPr>
            <a:r>
              <a:rPr lang="fr-FR" dirty="0" smtClean="0">
                <a:latin typeface="Times New Roman"/>
                <a:cs typeface="Times New Roman"/>
              </a:rPr>
              <a:t>Quelles que soient les réactions post vaccinales, la vaccination ne devrait jamais être interrompue. </a:t>
            </a:r>
          </a:p>
          <a:p>
            <a:pPr lvl="1">
              <a:buFont typeface="Wingdings" charset="2"/>
              <a:buChar char="²"/>
            </a:pPr>
            <a:endParaRPr lang="fr-FR" dirty="0">
              <a:latin typeface="Times New Roman"/>
              <a:cs typeface="Times New Roman"/>
            </a:endParaRPr>
          </a:p>
        </p:txBody>
      </p:sp>
    </p:spTree>
    <p:extLst>
      <p:ext uri="{BB962C8B-B14F-4D97-AF65-F5344CB8AC3E}">
        <p14:creationId xmlns:p14="http://schemas.microsoft.com/office/powerpoint/2010/main" val="39656109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600" b="1" dirty="0" smtClean="0">
                <a:latin typeface="Times New Roman"/>
                <a:cs typeface="Times New Roman"/>
              </a:rPr>
              <a:t>PROPHYLAXIE ANTIRABIQUE POST EXPOSITION  </a:t>
            </a:r>
            <a:endParaRPr lang="fr-FR" sz="3600" dirty="0">
              <a:latin typeface="Times New Roman"/>
              <a:cs typeface="Times New Roman"/>
            </a:endParaRPr>
          </a:p>
        </p:txBody>
      </p:sp>
      <p:sp>
        <p:nvSpPr>
          <p:cNvPr id="3" name="Content Placeholder 2"/>
          <p:cNvSpPr>
            <a:spLocks noGrp="1"/>
          </p:cNvSpPr>
          <p:nvPr>
            <p:ph idx="1"/>
          </p:nvPr>
        </p:nvSpPr>
        <p:spPr/>
        <p:txBody>
          <a:bodyPr/>
          <a:lstStyle/>
          <a:p>
            <a:pPr algn="ctr">
              <a:buFont typeface="Wingdings" charset="2"/>
              <a:buChar char="q"/>
            </a:pPr>
            <a:r>
              <a:rPr lang="fr-FR" b="1" u="sng" dirty="0" smtClean="0">
                <a:latin typeface="Times New Roman"/>
                <a:cs typeface="Times New Roman"/>
              </a:rPr>
              <a:t>CAT DEVANT UNE EXPOSITION DE CATÉGORIE (GRADE) I : </a:t>
            </a:r>
          </a:p>
          <a:p>
            <a:pPr marL="0" indent="0" algn="ctr">
              <a:buNone/>
            </a:pPr>
            <a:endParaRPr lang="fr-FR" b="1" u="sng" dirty="0" smtClean="0">
              <a:latin typeface="Times New Roman"/>
              <a:cs typeface="Times New Roman"/>
            </a:endParaRPr>
          </a:p>
          <a:p>
            <a:pPr marL="0" indent="0" algn="ctr">
              <a:buNone/>
            </a:pPr>
            <a:r>
              <a:rPr lang="fr-FR" dirty="0" smtClean="0"/>
              <a:t> </a:t>
            </a:r>
            <a:r>
              <a:rPr lang="fr-FR" sz="2800" b="1" dirty="0" smtClean="0">
                <a:solidFill>
                  <a:srgbClr val="FF0000"/>
                </a:solidFill>
                <a:latin typeface="Times New Roman"/>
                <a:cs typeface="Times New Roman"/>
              </a:rPr>
              <a:t>AUCUNE PROPHYLAXIE  </a:t>
            </a:r>
            <a:endParaRPr lang="fr-FR" sz="2800" b="1" dirty="0">
              <a:solidFill>
                <a:srgbClr val="FF0000"/>
              </a:solidFill>
              <a:latin typeface="Times New Roman"/>
              <a:cs typeface="Times New Roman"/>
            </a:endParaRPr>
          </a:p>
        </p:txBody>
      </p:sp>
    </p:spTree>
    <p:extLst>
      <p:ext uri="{BB962C8B-B14F-4D97-AF65-F5344CB8AC3E}">
        <p14:creationId xmlns:p14="http://schemas.microsoft.com/office/powerpoint/2010/main" val="16940799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600" b="1" dirty="0" smtClean="0">
                <a:latin typeface="Times New Roman"/>
                <a:cs typeface="Times New Roman"/>
              </a:rPr>
              <a:t>PROPHYLAXIE ANTIRABIQUES POST EXPOSITION </a:t>
            </a:r>
            <a:endParaRPr lang="fr-FR" sz="3600" dirty="0">
              <a:latin typeface="Times New Roman"/>
              <a:cs typeface="Times New Roman"/>
            </a:endParaRPr>
          </a:p>
        </p:txBody>
      </p:sp>
      <p:sp>
        <p:nvSpPr>
          <p:cNvPr id="3" name="Content Placeholder 2"/>
          <p:cNvSpPr>
            <a:spLocks noGrp="1"/>
          </p:cNvSpPr>
          <p:nvPr>
            <p:ph idx="1"/>
          </p:nvPr>
        </p:nvSpPr>
        <p:spPr/>
        <p:txBody>
          <a:bodyPr/>
          <a:lstStyle/>
          <a:p>
            <a:pPr algn="ctr">
              <a:buFont typeface="Wingdings" charset="2"/>
              <a:buChar char="q"/>
            </a:pPr>
            <a:r>
              <a:rPr lang="fr-FR" b="1" u="sng" dirty="0">
                <a:latin typeface="Times New Roman"/>
                <a:cs typeface="Times New Roman"/>
              </a:rPr>
              <a:t>CAT DEVANT UNE EXPOSITION DE CATÉGORIE (GRADE) </a:t>
            </a:r>
            <a:r>
              <a:rPr lang="fr-FR" b="1" u="sng" dirty="0" smtClean="0">
                <a:latin typeface="Times New Roman"/>
                <a:cs typeface="Times New Roman"/>
              </a:rPr>
              <a:t>II </a:t>
            </a:r>
            <a:r>
              <a:rPr lang="fr-FR" b="1" u="sng" dirty="0">
                <a:latin typeface="Times New Roman"/>
                <a:cs typeface="Times New Roman"/>
              </a:rPr>
              <a:t>: </a:t>
            </a:r>
            <a:endParaRPr lang="fr-FR" b="1" u="sng" dirty="0" smtClean="0">
              <a:latin typeface="Times New Roman"/>
              <a:cs typeface="Times New Roman"/>
            </a:endParaRPr>
          </a:p>
          <a:p>
            <a:pPr algn="ctr">
              <a:buFont typeface="Wingdings" charset="2"/>
              <a:buChar char="q"/>
            </a:pPr>
            <a:endParaRPr lang="fr-FR" b="1" u="sng" dirty="0">
              <a:latin typeface="Times New Roman"/>
              <a:cs typeface="Times New Roman"/>
            </a:endParaRPr>
          </a:p>
          <a:p>
            <a:pPr marL="0" indent="0" algn="ctr">
              <a:buNone/>
            </a:pPr>
            <a:r>
              <a:rPr lang="fr-FR" sz="2800" b="1" dirty="0" smtClean="0">
                <a:solidFill>
                  <a:srgbClr val="FF0000"/>
                </a:solidFill>
                <a:latin typeface="Times New Roman"/>
                <a:cs typeface="Times New Roman"/>
              </a:rPr>
              <a:t>VACCINATION ANTIRABIQUE </a:t>
            </a:r>
          </a:p>
          <a:p>
            <a:pPr algn="ctr"/>
            <a:endParaRPr lang="fr-FR" b="1" u="sng" dirty="0">
              <a:latin typeface="Times New Roman"/>
              <a:cs typeface="Times New Roman"/>
            </a:endParaRPr>
          </a:p>
          <a:p>
            <a:pPr algn="ctr"/>
            <a:endParaRPr lang="fr-FR" b="1" u="sng" dirty="0">
              <a:latin typeface="Times New Roman"/>
              <a:cs typeface="Times New Roman"/>
            </a:endParaRPr>
          </a:p>
          <a:p>
            <a:endParaRPr lang="fr-FR" dirty="0">
              <a:latin typeface="Times New Roman"/>
              <a:cs typeface="Times New Roman"/>
            </a:endParaRPr>
          </a:p>
        </p:txBody>
      </p:sp>
    </p:spTree>
    <p:extLst>
      <p:ext uri="{BB962C8B-B14F-4D97-AF65-F5344CB8AC3E}">
        <p14:creationId xmlns:p14="http://schemas.microsoft.com/office/powerpoint/2010/main" val="14238130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600" b="1" dirty="0">
                <a:latin typeface="Times New Roman"/>
                <a:cs typeface="Times New Roman"/>
              </a:rPr>
              <a:t>PROPHYLAXIE ANTIRABIQUES POST EXPOSITION </a:t>
            </a:r>
            <a:endParaRPr lang="fr-FR" sz="3600" dirty="0">
              <a:latin typeface="Times New Roman"/>
              <a:cs typeface="Times New Roman"/>
            </a:endParaRPr>
          </a:p>
        </p:txBody>
      </p:sp>
      <p:sp>
        <p:nvSpPr>
          <p:cNvPr id="3" name="Content Placeholder 2"/>
          <p:cNvSpPr>
            <a:spLocks noGrp="1"/>
          </p:cNvSpPr>
          <p:nvPr>
            <p:ph idx="1"/>
          </p:nvPr>
        </p:nvSpPr>
        <p:spPr/>
        <p:txBody>
          <a:bodyPr/>
          <a:lstStyle/>
          <a:p>
            <a:pPr>
              <a:buFont typeface="Wingdings" charset="2"/>
              <a:buChar char="Ø"/>
            </a:pPr>
            <a:r>
              <a:rPr lang="fr-FR" dirty="0" smtClean="0"/>
              <a:t> </a:t>
            </a:r>
            <a:r>
              <a:rPr lang="fr-FR" b="1" u="sng" dirty="0" smtClean="0">
                <a:latin typeface="Times New Roman"/>
                <a:cs typeface="Times New Roman"/>
              </a:rPr>
              <a:t>Vaccination avec vaccin antirabique préparé sur culture cellulaire : </a:t>
            </a:r>
          </a:p>
          <a:p>
            <a:pPr marL="0" indent="0">
              <a:buNone/>
            </a:pPr>
            <a:r>
              <a:rPr lang="fr-FR" dirty="0" smtClean="0">
                <a:latin typeface="Times New Roman"/>
                <a:cs typeface="Times New Roman"/>
              </a:rPr>
              <a:t>Protocole dit de « ZAGREB » à 4 injections (2-1-1) </a:t>
            </a:r>
            <a:endParaRPr lang="fr-FR" dirty="0">
              <a:latin typeface="Times New Roman"/>
              <a:cs typeface="Times New Roman"/>
            </a:endParaRPr>
          </a:p>
        </p:txBody>
      </p:sp>
      <p:graphicFrame>
        <p:nvGraphicFramePr>
          <p:cNvPr id="4" name="Table 3"/>
          <p:cNvGraphicFramePr>
            <a:graphicFrameLocks noGrp="1"/>
          </p:cNvGraphicFramePr>
          <p:nvPr>
            <p:extLst>
              <p:ext uri="{D42A27DB-BD31-4B8C-83A1-F6EECF244321}">
                <p14:modId xmlns:p14="http://schemas.microsoft.com/office/powerpoint/2010/main" val="1318481678"/>
              </p:ext>
            </p:extLst>
          </p:nvPr>
        </p:nvGraphicFramePr>
        <p:xfrm>
          <a:off x="192927" y="3143129"/>
          <a:ext cx="8870016" cy="2835113"/>
        </p:xfrm>
        <a:graphic>
          <a:graphicData uri="http://schemas.openxmlformats.org/drawingml/2006/table">
            <a:tbl>
              <a:tblPr firstRow="1" bandRow="1">
                <a:tableStyleId>{F5AB1C69-6EDB-4FF4-983F-18BD219EF322}</a:tableStyleId>
              </a:tblPr>
              <a:tblGrid>
                <a:gridCol w="852102"/>
                <a:gridCol w="3038621"/>
                <a:gridCol w="2572378"/>
                <a:gridCol w="2406915"/>
              </a:tblGrid>
              <a:tr h="457673">
                <a:tc>
                  <a:txBody>
                    <a:bodyPr/>
                    <a:lstStyle/>
                    <a:p>
                      <a:r>
                        <a:rPr lang="fr-FR" dirty="0" smtClean="0"/>
                        <a:t>Age</a:t>
                      </a:r>
                      <a:endParaRPr lang="fr-FR" dirty="0"/>
                    </a:p>
                  </a:txBody>
                  <a:tcPr/>
                </a:tc>
                <a:tc>
                  <a:txBody>
                    <a:bodyPr/>
                    <a:lstStyle/>
                    <a:p>
                      <a:r>
                        <a:rPr lang="fr-FR" dirty="0" smtClean="0"/>
                        <a:t>2 doses à J0 en IM</a:t>
                      </a:r>
                      <a:endParaRPr lang="fr-FR" dirty="0">
                        <a:solidFill>
                          <a:srgbClr val="FF0000"/>
                        </a:solidFill>
                      </a:endParaRPr>
                    </a:p>
                  </a:txBody>
                  <a:tcPr/>
                </a:tc>
                <a:tc>
                  <a:txBody>
                    <a:bodyPr/>
                    <a:lstStyle/>
                    <a:p>
                      <a:r>
                        <a:rPr lang="fr-FR" dirty="0" smtClean="0"/>
                        <a:t>1 dose</a:t>
                      </a:r>
                      <a:r>
                        <a:rPr lang="fr-FR" baseline="0" dirty="0" smtClean="0"/>
                        <a:t> à </a:t>
                      </a:r>
                      <a:r>
                        <a:rPr lang="fr-FR" dirty="0" smtClean="0"/>
                        <a:t>J7 en IM</a:t>
                      </a:r>
                      <a:endParaRPr lang="fr-FR" dirty="0">
                        <a:solidFill>
                          <a:srgbClr val="FF0000"/>
                        </a:solidFill>
                      </a:endParaRPr>
                    </a:p>
                  </a:txBody>
                  <a:tcPr/>
                </a:tc>
                <a:tc>
                  <a:txBody>
                    <a:bodyPr/>
                    <a:lstStyle/>
                    <a:p>
                      <a:r>
                        <a:rPr lang="fr-FR" dirty="0" smtClean="0"/>
                        <a:t>1 dose à J21</a:t>
                      </a:r>
                      <a:r>
                        <a:rPr lang="fr-FR" baseline="0" dirty="0" smtClean="0"/>
                        <a:t> en IM</a:t>
                      </a:r>
                      <a:endParaRPr lang="fr-FR" dirty="0">
                        <a:solidFill>
                          <a:srgbClr val="FF0000"/>
                        </a:solidFill>
                      </a:endParaRPr>
                    </a:p>
                  </a:txBody>
                  <a:tcPr/>
                </a:tc>
              </a:tr>
              <a:tr h="910693">
                <a:tc>
                  <a:txBody>
                    <a:bodyPr/>
                    <a:lstStyle/>
                    <a:p>
                      <a:r>
                        <a:rPr lang="fr-FR" dirty="0" smtClean="0"/>
                        <a:t>Moins de 2 ans</a:t>
                      </a:r>
                    </a:p>
                  </a:txBody>
                  <a:tcPr/>
                </a:tc>
                <a:tc>
                  <a:txBody>
                    <a:bodyPr/>
                    <a:lstStyle/>
                    <a:p>
                      <a:r>
                        <a:rPr lang="fr-FR" dirty="0" smtClean="0"/>
                        <a:t>Dans la FALE de la cuisse </a:t>
                      </a:r>
                    </a:p>
                    <a:p>
                      <a:r>
                        <a:rPr lang="fr-FR" dirty="0" smtClean="0"/>
                        <a:t>1 dose dans la cuisse droite et 1 dans la cuisse gauche </a:t>
                      </a:r>
                      <a:endParaRPr lang="fr-FR" b="1" dirty="0"/>
                    </a:p>
                  </a:txBody>
                  <a:tcPr/>
                </a:tc>
                <a:tc>
                  <a:txBody>
                    <a:bodyPr/>
                    <a:lstStyle/>
                    <a:p>
                      <a:r>
                        <a:rPr lang="fr-FR" dirty="0" smtClean="0"/>
                        <a:t>1 dose au niveau de la FALE de la cuisse </a:t>
                      </a:r>
                      <a:endParaRPr lang="fr-FR"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1 dose au niveau de la FALE de la cuisse </a:t>
                      </a:r>
                    </a:p>
                    <a:p>
                      <a:endParaRPr lang="fr-FR" b="1" dirty="0"/>
                    </a:p>
                  </a:txBody>
                  <a:tcPr/>
                </a:tc>
              </a:tr>
              <a:tr h="370840">
                <a:tc>
                  <a:txBody>
                    <a:bodyPr/>
                    <a:lstStyle/>
                    <a:p>
                      <a:r>
                        <a:rPr lang="fr-FR" dirty="0" smtClean="0"/>
                        <a:t>2 ans et plus </a:t>
                      </a:r>
                      <a:endParaRPr lang="fr-FR" dirty="0"/>
                    </a:p>
                  </a:txBody>
                  <a:tcPr/>
                </a:tc>
                <a:tc>
                  <a:txBody>
                    <a:bodyPr/>
                    <a:lstStyle/>
                    <a:p>
                      <a:r>
                        <a:rPr lang="fr-FR" dirty="0" smtClean="0"/>
                        <a:t>Dans le deltoïde</a:t>
                      </a:r>
                    </a:p>
                    <a:p>
                      <a:r>
                        <a:rPr lang="fr-FR" dirty="0" smtClean="0"/>
                        <a:t>1</a:t>
                      </a:r>
                      <a:r>
                        <a:rPr lang="fr-FR" baseline="0" dirty="0" smtClean="0"/>
                        <a:t> dose dans le deltoïde droit </a:t>
                      </a:r>
                    </a:p>
                    <a:p>
                      <a:r>
                        <a:rPr lang="fr-FR" baseline="0" dirty="0" smtClean="0"/>
                        <a:t>1 dose dans le deltoïde gauche</a:t>
                      </a:r>
                      <a:endParaRPr lang="fr-FR" b="1" dirty="0"/>
                    </a:p>
                  </a:txBody>
                  <a:tcPr/>
                </a:tc>
                <a:tc>
                  <a:txBody>
                    <a:bodyPr/>
                    <a:lstStyle/>
                    <a:p>
                      <a:r>
                        <a:rPr lang="fr-FR" dirty="0" smtClean="0"/>
                        <a:t>1 dose dans le deltoïde </a:t>
                      </a:r>
                      <a:endParaRPr lang="fr-FR" b="1" dirty="0"/>
                    </a:p>
                  </a:txBody>
                  <a:tcPr/>
                </a:tc>
                <a:tc>
                  <a:txBody>
                    <a:bodyPr/>
                    <a:lstStyle/>
                    <a:p>
                      <a:r>
                        <a:rPr lang="fr-FR" dirty="0" smtClean="0"/>
                        <a:t>1 dose dans le deltoïde</a:t>
                      </a:r>
                      <a:endParaRPr lang="fr-FR" b="1" dirty="0"/>
                    </a:p>
                  </a:txBody>
                  <a:tcPr/>
                </a:tc>
              </a:tr>
            </a:tbl>
          </a:graphicData>
        </a:graphic>
      </p:graphicFrame>
    </p:spTree>
    <p:extLst>
      <p:ext uri="{BB962C8B-B14F-4D97-AF65-F5344CB8AC3E}">
        <p14:creationId xmlns:p14="http://schemas.microsoft.com/office/powerpoint/2010/main" val="35210453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600" b="1" dirty="0">
                <a:latin typeface="Times New Roman"/>
                <a:cs typeface="Times New Roman"/>
              </a:rPr>
              <a:t>PROPHYLAXIE ANTIRABIQUES POST EXPOSITION </a:t>
            </a:r>
            <a:endParaRPr lang="fr-FR" sz="3600" dirty="0">
              <a:latin typeface="Times New Roman"/>
              <a:cs typeface="Times New Roman"/>
            </a:endParaRPr>
          </a:p>
        </p:txBody>
      </p:sp>
      <p:sp>
        <p:nvSpPr>
          <p:cNvPr id="3" name="Content Placeholder 2"/>
          <p:cNvSpPr>
            <a:spLocks noGrp="1"/>
          </p:cNvSpPr>
          <p:nvPr>
            <p:ph idx="1"/>
          </p:nvPr>
        </p:nvSpPr>
        <p:spPr/>
        <p:txBody>
          <a:bodyPr/>
          <a:lstStyle/>
          <a:p>
            <a:pPr>
              <a:buFont typeface="Wingdings" charset="2"/>
              <a:buChar char="Ø"/>
            </a:pPr>
            <a:r>
              <a:rPr lang="fr-FR" b="1" u="sng" dirty="0" smtClean="0">
                <a:latin typeface="Times New Roman"/>
                <a:cs typeface="Times New Roman"/>
              </a:rPr>
              <a:t>Vaccination avec vaccin préparé sur tissu nerveux : </a:t>
            </a:r>
            <a:endParaRPr lang="fr-FR" b="1" u="sng" dirty="0">
              <a:latin typeface="Times New Roman"/>
              <a:cs typeface="Times New Roman"/>
            </a:endParaRPr>
          </a:p>
        </p:txBody>
      </p:sp>
      <p:graphicFrame>
        <p:nvGraphicFramePr>
          <p:cNvPr id="4" name="Table 3"/>
          <p:cNvGraphicFramePr>
            <a:graphicFrameLocks noGrp="1"/>
          </p:cNvGraphicFramePr>
          <p:nvPr>
            <p:extLst>
              <p:ext uri="{D42A27DB-BD31-4B8C-83A1-F6EECF244321}">
                <p14:modId xmlns:p14="http://schemas.microsoft.com/office/powerpoint/2010/main" val="1766140994"/>
              </p:ext>
            </p:extLst>
          </p:nvPr>
        </p:nvGraphicFramePr>
        <p:xfrm>
          <a:off x="385857" y="2509520"/>
          <a:ext cx="8344152" cy="2473960"/>
        </p:xfrm>
        <a:graphic>
          <a:graphicData uri="http://schemas.openxmlformats.org/drawingml/2006/table">
            <a:tbl>
              <a:tblPr firstRow="1" bandRow="1">
                <a:tableStyleId>{F5AB1C69-6EDB-4FF4-983F-18BD219EF322}</a:tableStyleId>
              </a:tblPr>
              <a:tblGrid>
                <a:gridCol w="2781384"/>
                <a:gridCol w="2781384"/>
                <a:gridCol w="2781384"/>
              </a:tblGrid>
              <a:tr h="370840">
                <a:tc>
                  <a:txBody>
                    <a:bodyPr/>
                    <a:lstStyle/>
                    <a:p>
                      <a:r>
                        <a:rPr lang="fr-FR" dirty="0" smtClean="0"/>
                        <a:t>Age </a:t>
                      </a:r>
                      <a:endParaRPr lang="fr-FR" dirty="0"/>
                    </a:p>
                  </a:txBody>
                  <a:tcPr/>
                </a:tc>
                <a:tc>
                  <a:txBody>
                    <a:bodyPr/>
                    <a:lstStyle/>
                    <a:p>
                      <a:r>
                        <a:rPr lang="fr-FR" dirty="0" smtClean="0"/>
                        <a:t>7 doses à J0,</a:t>
                      </a:r>
                      <a:r>
                        <a:rPr lang="fr-FR" baseline="0" dirty="0" smtClean="0"/>
                        <a:t> J1, J2, J3, J4, J5 et J6 par voie SC dans la région péri-ombilicale </a:t>
                      </a:r>
                      <a:endParaRPr lang="fr-FR" dirty="0">
                        <a:solidFill>
                          <a:srgbClr val="FF0000"/>
                        </a:solidFill>
                      </a:endParaRPr>
                    </a:p>
                  </a:txBody>
                  <a:tcPr/>
                </a:tc>
                <a:tc>
                  <a:txBody>
                    <a:bodyPr/>
                    <a:lstStyle/>
                    <a:p>
                      <a:r>
                        <a:rPr lang="fr-FR" dirty="0" smtClean="0"/>
                        <a:t>4 doses de rappel à J1O, J14,</a:t>
                      </a:r>
                      <a:r>
                        <a:rPr lang="fr-FR" baseline="0" dirty="0" smtClean="0"/>
                        <a:t> J29 et J90</a:t>
                      </a:r>
                    </a:p>
                    <a:p>
                      <a:r>
                        <a:rPr lang="fr-FR" baseline="0" dirty="0" smtClean="0"/>
                        <a:t>Par voie ID au niveau de la face antérieure de l’avant-bras </a:t>
                      </a:r>
                      <a:endParaRPr lang="fr-FR" dirty="0">
                        <a:solidFill>
                          <a:srgbClr val="FF0000"/>
                        </a:solidFill>
                      </a:endParaRPr>
                    </a:p>
                  </a:txBody>
                  <a:tcPr/>
                </a:tc>
              </a:tr>
              <a:tr h="370840">
                <a:tc>
                  <a:txBody>
                    <a:bodyPr/>
                    <a:lstStyle/>
                    <a:p>
                      <a:r>
                        <a:rPr lang="fr-FR" dirty="0" smtClean="0"/>
                        <a:t>Moins de 5</a:t>
                      </a:r>
                      <a:r>
                        <a:rPr lang="fr-FR" baseline="0" dirty="0" smtClean="0"/>
                        <a:t> ans </a:t>
                      </a:r>
                      <a:endParaRPr lang="fr-FR" dirty="0"/>
                    </a:p>
                  </a:txBody>
                  <a:tcPr/>
                </a:tc>
                <a:tc>
                  <a:txBody>
                    <a:bodyPr/>
                    <a:lstStyle/>
                    <a:p>
                      <a:r>
                        <a:rPr lang="fr-FR" dirty="0" smtClean="0"/>
                        <a:t>1 dose de 1 ml</a:t>
                      </a:r>
                      <a:endParaRPr lang="fr-FR" b="1" dirty="0"/>
                    </a:p>
                  </a:txBody>
                  <a:tcPr/>
                </a:tc>
                <a:tc>
                  <a:txBody>
                    <a:bodyPr/>
                    <a:lstStyle/>
                    <a:p>
                      <a:r>
                        <a:rPr lang="fr-FR" dirty="0" smtClean="0"/>
                        <a:t>1 dose de 0,1 ml</a:t>
                      </a:r>
                      <a:endParaRPr lang="fr-FR" b="1" dirty="0"/>
                    </a:p>
                  </a:txBody>
                  <a:tcPr/>
                </a:tc>
              </a:tr>
              <a:tr h="370840">
                <a:tc>
                  <a:txBody>
                    <a:bodyPr/>
                    <a:lstStyle/>
                    <a:p>
                      <a:r>
                        <a:rPr lang="fr-FR" dirty="0" smtClean="0"/>
                        <a:t>5</a:t>
                      </a:r>
                      <a:r>
                        <a:rPr lang="fr-FR" baseline="0" dirty="0" smtClean="0"/>
                        <a:t> ans et plus </a:t>
                      </a:r>
                      <a:endParaRPr lang="fr-FR" dirty="0"/>
                    </a:p>
                  </a:txBody>
                  <a:tcPr/>
                </a:tc>
                <a:tc>
                  <a:txBody>
                    <a:bodyPr/>
                    <a:lstStyle/>
                    <a:p>
                      <a:r>
                        <a:rPr lang="fr-FR" dirty="0" smtClean="0"/>
                        <a:t>1</a:t>
                      </a:r>
                      <a:r>
                        <a:rPr lang="fr-FR" baseline="0" dirty="0" smtClean="0"/>
                        <a:t> dose de 2 ml</a:t>
                      </a:r>
                      <a:endParaRPr lang="fr-FR" b="1" dirty="0"/>
                    </a:p>
                  </a:txBody>
                  <a:tcPr/>
                </a:tc>
                <a:tc>
                  <a:txBody>
                    <a:bodyPr/>
                    <a:lstStyle/>
                    <a:p>
                      <a:r>
                        <a:rPr lang="fr-FR" dirty="0" smtClean="0"/>
                        <a:t>1 dose de 0,25 ml en 2 points d’injection</a:t>
                      </a:r>
                      <a:endParaRPr lang="fr-FR" b="1" dirty="0"/>
                    </a:p>
                  </a:txBody>
                  <a:tcPr/>
                </a:tc>
              </a:tr>
            </a:tbl>
          </a:graphicData>
        </a:graphic>
      </p:graphicFrame>
    </p:spTree>
    <p:extLst>
      <p:ext uri="{BB962C8B-B14F-4D97-AF65-F5344CB8AC3E}">
        <p14:creationId xmlns:p14="http://schemas.microsoft.com/office/powerpoint/2010/main" val="42195062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600" b="1" dirty="0">
                <a:latin typeface="Times New Roman"/>
                <a:cs typeface="Times New Roman"/>
              </a:rPr>
              <a:t>PROPHYLAXIE ANTIRABIQUES POST EXPOSITION </a:t>
            </a:r>
            <a:endParaRPr lang="fr-FR" sz="3600" dirty="0">
              <a:latin typeface="Times New Roman"/>
              <a:cs typeface="Times New Roman"/>
            </a:endParaRPr>
          </a:p>
        </p:txBody>
      </p:sp>
      <p:sp>
        <p:nvSpPr>
          <p:cNvPr id="3" name="Content Placeholder 2"/>
          <p:cNvSpPr>
            <a:spLocks noGrp="1"/>
          </p:cNvSpPr>
          <p:nvPr>
            <p:ph idx="1"/>
          </p:nvPr>
        </p:nvSpPr>
        <p:spPr/>
        <p:txBody>
          <a:bodyPr/>
          <a:lstStyle/>
          <a:p>
            <a:pPr algn="ctr">
              <a:buFont typeface="Wingdings" charset="2"/>
              <a:buChar char="q"/>
            </a:pPr>
            <a:r>
              <a:rPr lang="fr-FR" b="1" u="sng" dirty="0">
                <a:latin typeface="Times New Roman"/>
                <a:cs typeface="Times New Roman"/>
              </a:rPr>
              <a:t>CAT DEVANT UNE EXPOSITION DE CATÉGORIE (GRADE) </a:t>
            </a:r>
            <a:r>
              <a:rPr lang="fr-FR" b="1" u="sng" dirty="0" smtClean="0">
                <a:latin typeface="Times New Roman"/>
                <a:cs typeface="Times New Roman"/>
              </a:rPr>
              <a:t>III </a:t>
            </a:r>
            <a:r>
              <a:rPr lang="fr-FR" b="1" u="sng" dirty="0">
                <a:latin typeface="Times New Roman"/>
                <a:cs typeface="Times New Roman"/>
              </a:rPr>
              <a:t>: </a:t>
            </a:r>
          </a:p>
          <a:p>
            <a:pPr marL="0" indent="0" algn="ctr">
              <a:buNone/>
            </a:pPr>
            <a:endParaRPr lang="fr-FR" b="1" u="sng" dirty="0">
              <a:latin typeface="Times New Roman"/>
              <a:cs typeface="Times New Roman"/>
            </a:endParaRPr>
          </a:p>
          <a:p>
            <a:pPr marL="0" indent="0" algn="ctr">
              <a:buNone/>
            </a:pPr>
            <a:r>
              <a:rPr lang="fr-FR" b="1" dirty="0">
                <a:solidFill>
                  <a:srgbClr val="FF0000"/>
                </a:solidFill>
                <a:latin typeface="Times New Roman"/>
                <a:cs typeface="Times New Roman"/>
              </a:rPr>
              <a:t>IMMUNOGLOBULINES ANTIRABIQUES </a:t>
            </a:r>
            <a:endParaRPr lang="fr-FR" b="1" u="sng" dirty="0">
              <a:latin typeface="Times New Roman"/>
              <a:cs typeface="Times New Roman"/>
            </a:endParaRPr>
          </a:p>
          <a:p>
            <a:pPr marL="0" indent="0" algn="ctr">
              <a:buNone/>
            </a:pPr>
            <a:r>
              <a:rPr lang="fr-FR" sz="2800" b="1" dirty="0">
                <a:solidFill>
                  <a:srgbClr val="FF0000"/>
                </a:solidFill>
                <a:latin typeface="Times New Roman"/>
                <a:cs typeface="Times New Roman"/>
              </a:rPr>
              <a:t>VACCINATION </a:t>
            </a:r>
            <a:r>
              <a:rPr lang="fr-FR" sz="2800" b="1" dirty="0" smtClean="0">
                <a:solidFill>
                  <a:srgbClr val="FF0000"/>
                </a:solidFill>
                <a:latin typeface="Times New Roman"/>
                <a:cs typeface="Times New Roman"/>
              </a:rPr>
              <a:t>ANTIRABIQUE</a:t>
            </a:r>
          </a:p>
          <a:p>
            <a:endParaRPr lang="fr-FR" dirty="0"/>
          </a:p>
        </p:txBody>
      </p:sp>
    </p:spTree>
    <p:extLst>
      <p:ext uri="{BB962C8B-B14F-4D97-AF65-F5344CB8AC3E}">
        <p14:creationId xmlns:p14="http://schemas.microsoft.com/office/powerpoint/2010/main" val="22839704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600" b="1" dirty="0">
                <a:latin typeface="Times New Roman"/>
                <a:cs typeface="Times New Roman"/>
              </a:rPr>
              <a:t>PROPHYLAXIE ANTIRABIQUES POST EXPOSITION </a:t>
            </a:r>
            <a:endParaRPr lang="fr-FR" sz="3600" dirty="0">
              <a:latin typeface="Times New Roman"/>
              <a:cs typeface="Times New Roman"/>
            </a:endParaRPr>
          </a:p>
        </p:txBody>
      </p:sp>
      <p:sp>
        <p:nvSpPr>
          <p:cNvPr id="3" name="Content Placeholder 2"/>
          <p:cNvSpPr>
            <a:spLocks noGrp="1"/>
          </p:cNvSpPr>
          <p:nvPr>
            <p:ph idx="1"/>
          </p:nvPr>
        </p:nvSpPr>
        <p:spPr/>
        <p:txBody>
          <a:bodyPr/>
          <a:lstStyle/>
          <a:p>
            <a:pPr>
              <a:buFont typeface="Wingdings" charset="2"/>
              <a:buChar char="Ø"/>
            </a:pPr>
            <a:r>
              <a:rPr lang="fr-FR" b="1" u="sng" dirty="0" smtClean="0">
                <a:latin typeface="Times New Roman"/>
                <a:cs typeface="Times New Roman"/>
              </a:rPr>
              <a:t>Administration d’immunoglobulines antirabiques : </a:t>
            </a:r>
          </a:p>
          <a:p>
            <a:pPr lvl="1">
              <a:buFont typeface="Wingdings" charset="2"/>
              <a:buChar char="ü"/>
            </a:pPr>
            <a:r>
              <a:rPr lang="fr-FR" sz="1600" dirty="0">
                <a:latin typeface="Times New Roman"/>
                <a:cs typeface="Times New Roman"/>
              </a:rPr>
              <a:t> 40 UI/kg </a:t>
            </a:r>
            <a:r>
              <a:rPr lang="fr-FR" sz="1600" dirty="0" smtClean="0">
                <a:latin typeface="Times New Roman"/>
                <a:cs typeface="Times New Roman"/>
              </a:rPr>
              <a:t>;</a:t>
            </a:r>
            <a:endParaRPr lang="fr-FR" sz="1600" dirty="0">
              <a:latin typeface="Times New Roman"/>
              <a:cs typeface="Times New Roman"/>
            </a:endParaRPr>
          </a:p>
          <a:p>
            <a:pPr lvl="1">
              <a:buFont typeface="Wingdings" charset="2"/>
              <a:buChar char="ü"/>
            </a:pPr>
            <a:r>
              <a:rPr lang="fr-FR" sz="1600" dirty="0">
                <a:latin typeface="Times New Roman"/>
                <a:cs typeface="Times New Roman"/>
              </a:rPr>
              <a:t>Jamais inférieure à 800 UI (même pour les enfants pesant moins de 20 Kg</a:t>
            </a:r>
            <a:r>
              <a:rPr lang="fr-FR" sz="1600" dirty="0" smtClean="0">
                <a:latin typeface="Times New Roman"/>
                <a:cs typeface="Times New Roman"/>
              </a:rPr>
              <a:t>);</a:t>
            </a:r>
            <a:endParaRPr lang="fr-FR" sz="1600" dirty="0">
              <a:latin typeface="Times New Roman"/>
              <a:cs typeface="Times New Roman"/>
            </a:endParaRPr>
          </a:p>
          <a:p>
            <a:pPr lvl="1">
              <a:buFont typeface="Wingdings" charset="2"/>
              <a:buChar char="ü"/>
            </a:pPr>
            <a:r>
              <a:rPr lang="fr-FR" sz="1600" dirty="0">
                <a:latin typeface="Times New Roman"/>
                <a:cs typeface="Times New Roman"/>
              </a:rPr>
              <a:t>Ni supérieure à 3000 UI ( surdosage peut inhiber la production active d’anticorps et entrainer des accidents graves</a:t>
            </a:r>
            <a:r>
              <a:rPr lang="fr-FR" sz="1600" dirty="0" smtClean="0">
                <a:latin typeface="Times New Roman"/>
                <a:cs typeface="Times New Roman"/>
              </a:rPr>
              <a:t>);</a:t>
            </a:r>
            <a:endParaRPr lang="fr-FR" sz="1600" dirty="0">
              <a:latin typeface="Times New Roman"/>
              <a:cs typeface="Times New Roman"/>
            </a:endParaRPr>
          </a:p>
          <a:p>
            <a:pPr lvl="1">
              <a:buFont typeface="Wingdings" charset="2"/>
              <a:buChar char="ü"/>
            </a:pPr>
            <a:r>
              <a:rPr lang="fr-FR" sz="1600" dirty="0">
                <a:latin typeface="Times New Roman"/>
                <a:cs typeface="Times New Roman"/>
              </a:rPr>
              <a:t>Dose à injecter en ml = 40 UI X Poids corporel (Kg) / Titre du flacon (UI/ml</a:t>
            </a:r>
            <a:r>
              <a:rPr lang="fr-FR" sz="1600" dirty="0" smtClean="0">
                <a:latin typeface="Times New Roman"/>
                <a:cs typeface="Times New Roman"/>
              </a:rPr>
              <a:t>).</a:t>
            </a:r>
            <a:endParaRPr lang="fr-FR" sz="1600" dirty="0">
              <a:latin typeface="Times New Roman"/>
              <a:cs typeface="Times New Roman"/>
            </a:endParaRPr>
          </a:p>
          <a:p>
            <a:endParaRPr lang="fr-FR" dirty="0"/>
          </a:p>
        </p:txBody>
      </p:sp>
    </p:spTree>
    <p:extLst>
      <p:ext uri="{BB962C8B-B14F-4D97-AF65-F5344CB8AC3E}">
        <p14:creationId xmlns:p14="http://schemas.microsoft.com/office/powerpoint/2010/main" val="36352342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600" b="1" dirty="0">
                <a:latin typeface="Times New Roman"/>
                <a:cs typeface="Times New Roman"/>
              </a:rPr>
              <a:t>PROPHYLAXIE ANTIRABIQUES POST EXPOSITION </a:t>
            </a:r>
            <a:endParaRPr lang="fr-FR" sz="3600" dirty="0">
              <a:latin typeface="Times New Roman"/>
              <a:cs typeface="Times New Roman"/>
            </a:endParaRPr>
          </a:p>
        </p:txBody>
      </p:sp>
      <p:sp>
        <p:nvSpPr>
          <p:cNvPr id="3" name="Content Placeholder 2"/>
          <p:cNvSpPr>
            <a:spLocks noGrp="1"/>
          </p:cNvSpPr>
          <p:nvPr>
            <p:ph idx="1"/>
          </p:nvPr>
        </p:nvSpPr>
        <p:spPr/>
        <p:txBody>
          <a:bodyPr/>
          <a:lstStyle/>
          <a:p>
            <a:pPr>
              <a:buFont typeface="Wingdings" charset="2"/>
              <a:buChar char="Ø"/>
            </a:pPr>
            <a:r>
              <a:rPr lang="fr-FR" dirty="0" smtClean="0"/>
              <a:t> </a:t>
            </a:r>
            <a:r>
              <a:rPr lang="fr-FR" b="1" u="sng" dirty="0" smtClean="0">
                <a:latin typeface="Times New Roman"/>
                <a:cs typeface="Times New Roman"/>
              </a:rPr>
              <a:t>Administration de la vaccination antirabique : </a:t>
            </a:r>
          </a:p>
          <a:p>
            <a:pPr>
              <a:buFont typeface="Wingdings" charset="2"/>
              <a:buChar char="v"/>
            </a:pPr>
            <a:r>
              <a:rPr lang="fr-FR" sz="2000" b="1" u="sng" dirty="0" smtClean="0">
                <a:latin typeface="Times New Roman"/>
                <a:cs typeface="Times New Roman"/>
              </a:rPr>
              <a:t>Vaccination avec vaccin préparé sur culture cellulaire:</a:t>
            </a:r>
          </a:p>
          <a:p>
            <a:pPr marL="0" indent="0">
              <a:buNone/>
            </a:pPr>
            <a:r>
              <a:rPr lang="fr-FR" sz="2000" dirty="0">
                <a:latin typeface="Times New Roman"/>
                <a:cs typeface="Times New Roman"/>
              </a:rPr>
              <a:t>Protocole dit de « ZAGREB » à 4 injections (2-1-1) </a:t>
            </a:r>
            <a:endParaRPr lang="fr-FR" sz="2000" b="1" u="sng" dirty="0" smtClean="0">
              <a:latin typeface="Times New Roman"/>
              <a:cs typeface="Times New Roman"/>
            </a:endParaRPr>
          </a:p>
          <a:p>
            <a:pPr>
              <a:buFont typeface="Wingdings" charset="2"/>
              <a:buChar char="v"/>
            </a:pPr>
            <a:r>
              <a:rPr lang="fr-FR" sz="2000" b="1" u="sng" dirty="0" smtClean="0">
                <a:latin typeface="Times New Roman"/>
                <a:cs typeface="Times New Roman"/>
              </a:rPr>
              <a:t>Vaccination avec vaccin préparé sur tissu nerveux : </a:t>
            </a:r>
          </a:p>
          <a:p>
            <a:pPr marL="0" indent="0">
              <a:buNone/>
            </a:pPr>
            <a:endParaRPr lang="fr-FR" sz="2000" b="1" u="sng" dirty="0" smtClean="0">
              <a:latin typeface="Times New Roman"/>
              <a:cs typeface="Times New Roman"/>
            </a:endParaRPr>
          </a:p>
          <a:p>
            <a:pPr>
              <a:buFont typeface="Wingdings" charset="2"/>
              <a:buChar char="Ø"/>
            </a:pPr>
            <a:endParaRPr lang="fr-FR" sz="2000" b="1" u="sng" dirty="0">
              <a:latin typeface="Times New Roman"/>
              <a:cs typeface="Times New Roman"/>
            </a:endParaRPr>
          </a:p>
        </p:txBody>
      </p:sp>
      <p:graphicFrame>
        <p:nvGraphicFramePr>
          <p:cNvPr id="4" name="Table 3"/>
          <p:cNvGraphicFramePr>
            <a:graphicFrameLocks noGrp="1"/>
          </p:cNvGraphicFramePr>
          <p:nvPr>
            <p:extLst>
              <p:ext uri="{D42A27DB-BD31-4B8C-83A1-F6EECF244321}">
                <p14:modId xmlns:p14="http://schemas.microsoft.com/office/powerpoint/2010/main" val="1916779721"/>
              </p:ext>
            </p:extLst>
          </p:nvPr>
        </p:nvGraphicFramePr>
        <p:xfrm>
          <a:off x="549275" y="3888626"/>
          <a:ext cx="8263764" cy="2473960"/>
        </p:xfrm>
        <a:graphic>
          <a:graphicData uri="http://schemas.openxmlformats.org/drawingml/2006/table">
            <a:tbl>
              <a:tblPr firstRow="1" bandRow="1">
                <a:tableStyleId>{F5AB1C69-6EDB-4FF4-983F-18BD219EF322}</a:tableStyleId>
              </a:tblPr>
              <a:tblGrid>
                <a:gridCol w="1894484"/>
                <a:gridCol w="3247627"/>
                <a:gridCol w="3121653"/>
              </a:tblGrid>
              <a:tr h="370840">
                <a:tc>
                  <a:txBody>
                    <a:bodyPr/>
                    <a:lstStyle/>
                    <a:p>
                      <a:r>
                        <a:rPr lang="fr-FR" dirty="0" smtClean="0"/>
                        <a:t>Age </a:t>
                      </a:r>
                      <a:endParaRPr lang="fr-FR" dirty="0"/>
                    </a:p>
                  </a:txBody>
                  <a:tcPr/>
                </a:tc>
                <a:tc>
                  <a:txBody>
                    <a:bodyPr/>
                    <a:lstStyle/>
                    <a:p>
                      <a:r>
                        <a:rPr lang="fr-FR" dirty="0" smtClean="0"/>
                        <a:t>7 doses à J0,</a:t>
                      </a:r>
                      <a:r>
                        <a:rPr lang="fr-FR" baseline="0" dirty="0" smtClean="0"/>
                        <a:t> J1, J2, J3, J4, J5 et J6 par voie SC dans la région péri-ombilicale </a:t>
                      </a:r>
                      <a:endParaRPr lang="fr-FR" dirty="0">
                        <a:solidFill>
                          <a:srgbClr val="FF0000"/>
                        </a:solidFill>
                      </a:endParaRPr>
                    </a:p>
                  </a:txBody>
                  <a:tcPr/>
                </a:tc>
                <a:tc>
                  <a:txBody>
                    <a:bodyPr/>
                    <a:lstStyle/>
                    <a:p>
                      <a:r>
                        <a:rPr lang="fr-FR" dirty="0" smtClean="0"/>
                        <a:t>5 doses de rappel à J1O, J14, J24, </a:t>
                      </a:r>
                      <a:r>
                        <a:rPr lang="fr-FR" baseline="0" dirty="0" smtClean="0"/>
                        <a:t> J34 et J90</a:t>
                      </a:r>
                    </a:p>
                    <a:p>
                      <a:r>
                        <a:rPr lang="fr-FR" baseline="0" dirty="0" smtClean="0"/>
                        <a:t>Par voie ID au niveau de la face antérieure de l’avant-bras </a:t>
                      </a:r>
                      <a:endParaRPr lang="fr-FR" dirty="0">
                        <a:solidFill>
                          <a:srgbClr val="FF0000"/>
                        </a:solidFill>
                      </a:endParaRPr>
                    </a:p>
                  </a:txBody>
                  <a:tcPr/>
                </a:tc>
              </a:tr>
              <a:tr h="370840">
                <a:tc>
                  <a:txBody>
                    <a:bodyPr/>
                    <a:lstStyle/>
                    <a:p>
                      <a:r>
                        <a:rPr lang="fr-FR" dirty="0" smtClean="0"/>
                        <a:t>Moins de 5</a:t>
                      </a:r>
                      <a:r>
                        <a:rPr lang="fr-FR" baseline="0" dirty="0" smtClean="0"/>
                        <a:t> ans </a:t>
                      </a:r>
                      <a:endParaRPr lang="fr-FR" dirty="0"/>
                    </a:p>
                  </a:txBody>
                  <a:tcPr/>
                </a:tc>
                <a:tc>
                  <a:txBody>
                    <a:bodyPr/>
                    <a:lstStyle/>
                    <a:p>
                      <a:r>
                        <a:rPr lang="fr-FR" dirty="0" smtClean="0"/>
                        <a:t>1 dose de 1 ml</a:t>
                      </a:r>
                      <a:endParaRPr lang="fr-FR" b="1" dirty="0"/>
                    </a:p>
                  </a:txBody>
                  <a:tcPr/>
                </a:tc>
                <a:tc>
                  <a:txBody>
                    <a:bodyPr/>
                    <a:lstStyle/>
                    <a:p>
                      <a:r>
                        <a:rPr lang="fr-FR" dirty="0" smtClean="0"/>
                        <a:t>1 dose de 0,1 ml</a:t>
                      </a:r>
                      <a:endParaRPr lang="fr-FR" b="1" dirty="0"/>
                    </a:p>
                  </a:txBody>
                  <a:tcPr/>
                </a:tc>
              </a:tr>
              <a:tr h="370840">
                <a:tc>
                  <a:txBody>
                    <a:bodyPr/>
                    <a:lstStyle/>
                    <a:p>
                      <a:r>
                        <a:rPr lang="fr-FR" dirty="0" smtClean="0"/>
                        <a:t>5</a:t>
                      </a:r>
                      <a:r>
                        <a:rPr lang="fr-FR" baseline="0" dirty="0" smtClean="0"/>
                        <a:t> ans et plus </a:t>
                      </a:r>
                      <a:endParaRPr lang="fr-FR" dirty="0"/>
                    </a:p>
                  </a:txBody>
                  <a:tcPr/>
                </a:tc>
                <a:tc>
                  <a:txBody>
                    <a:bodyPr/>
                    <a:lstStyle/>
                    <a:p>
                      <a:r>
                        <a:rPr lang="fr-FR" dirty="0" smtClean="0"/>
                        <a:t>1</a:t>
                      </a:r>
                      <a:r>
                        <a:rPr lang="fr-FR" baseline="0" dirty="0" smtClean="0"/>
                        <a:t> dose de 2 ml</a:t>
                      </a:r>
                      <a:endParaRPr lang="fr-FR" b="1" dirty="0"/>
                    </a:p>
                  </a:txBody>
                  <a:tcPr/>
                </a:tc>
                <a:tc>
                  <a:txBody>
                    <a:bodyPr/>
                    <a:lstStyle/>
                    <a:p>
                      <a:r>
                        <a:rPr lang="fr-FR" dirty="0" smtClean="0"/>
                        <a:t>1 dose de 0,25 ml en 2 points d’injection</a:t>
                      </a:r>
                      <a:endParaRPr lang="fr-FR" b="1" dirty="0"/>
                    </a:p>
                  </a:txBody>
                  <a:tcPr/>
                </a:tc>
              </a:tr>
            </a:tbl>
          </a:graphicData>
        </a:graphic>
      </p:graphicFrame>
    </p:spTree>
    <p:extLst>
      <p:ext uri="{BB962C8B-B14F-4D97-AF65-F5344CB8AC3E}">
        <p14:creationId xmlns:p14="http://schemas.microsoft.com/office/powerpoint/2010/main" val="41307294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3538" y="2340076"/>
            <a:ext cx="8416925" cy="1470025"/>
          </a:xfrm>
          <a:solidFill>
            <a:srgbClr val="FF0000"/>
          </a:solidFill>
        </p:spPr>
        <p:txBody>
          <a:bodyPr/>
          <a:lstStyle/>
          <a:p>
            <a:r>
              <a:rPr lang="fr-FR" sz="4000" b="1" dirty="0" smtClean="0">
                <a:solidFill>
                  <a:srgbClr val="000000"/>
                </a:solidFill>
                <a:latin typeface="Times New Roman"/>
                <a:cs typeface="Times New Roman"/>
              </a:rPr>
              <a:t>CAT DEVANT DES SITUATIONS PARTICULIERES </a:t>
            </a:r>
            <a:endParaRPr lang="fr-FR" sz="4000" b="1" dirty="0">
              <a:solidFill>
                <a:srgbClr val="000000"/>
              </a:solidFill>
              <a:latin typeface="Times New Roman"/>
              <a:cs typeface="Times New Roman"/>
            </a:endParaRPr>
          </a:p>
        </p:txBody>
      </p:sp>
    </p:spTree>
    <p:extLst>
      <p:ext uri="{BB962C8B-B14F-4D97-AF65-F5344CB8AC3E}">
        <p14:creationId xmlns:p14="http://schemas.microsoft.com/office/powerpoint/2010/main" val="3837715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600" b="1" dirty="0" smtClean="0">
                <a:latin typeface="Times New Roman"/>
                <a:cs typeface="Times New Roman"/>
              </a:rPr>
              <a:t>INTRODUCTION 2 </a:t>
            </a:r>
            <a:endParaRPr lang="fr-FR" sz="3600" b="1" dirty="0">
              <a:latin typeface="Times New Roman"/>
              <a:cs typeface="Times New Roman"/>
            </a:endParaRPr>
          </a:p>
        </p:txBody>
      </p:sp>
      <p:sp>
        <p:nvSpPr>
          <p:cNvPr id="3" name="Content Placeholder 2"/>
          <p:cNvSpPr>
            <a:spLocks noGrp="1"/>
          </p:cNvSpPr>
          <p:nvPr>
            <p:ph idx="1"/>
          </p:nvPr>
        </p:nvSpPr>
        <p:spPr/>
        <p:txBody>
          <a:bodyPr>
            <a:normAutofit/>
          </a:bodyPr>
          <a:lstStyle/>
          <a:p>
            <a:r>
              <a:rPr lang="en-US" dirty="0" err="1">
                <a:latin typeface="Times New Roman"/>
                <a:cs typeface="Times New Roman"/>
              </a:rPr>
              <a:t>Dans</a:t>
            </a:r>
            <a:r>
              <a:rPr lang="en-US" dirty="0">
                <a:latin typeface="Times New Roman"/>
                <a:cs typeface="Times New Roman"/>
              </a:rPr>
              <a:t> le monde, </a:t>
            </a:r>
            <a:r>
              <a:rPr lang="en-US" dirty="0" err="1">
                <a:latin typeface="Times New Roman"/>
                <a:cs typeface="Times New Roman"/>
              </a:rPr>
              <a:t>selon</a:t>
            </a:r>
            <a:r>
              <a:rPr lang="en-US" dirty="0">
                <a:latin typeface="Times New Roman"/>
                <a:cs typeface="Times New Roman"/>
              </a:rPr>
              <a:t> </a:t>
            </a:r>
            <a:r>
              <a:rPr lang="en-US" dirty="0" err="1" smtClean="0">
                <a:latin typeface="Times New Roman"/>
                <a:cs typeface="Times New Roman"/>
              </a:rPr>
              <a:t>l’OMS</a:t>
            </a:r>
            <a:r>
              <a:rPr lang="en-US" dirty="0" smtClean="0">
                <a:latin typeface="Times New Roman"/>
                <a:cs typeface="Times New Roman"/>
              </a:rPr>
              <a:t>, </a:t>
            </a:r>
            <a:r>
              <a:rPr lang="en-US" dirty="0">
                <a:latin typeface="Times New Roman"/>
                <a:cs typeface="Times New Roman"/>
              </a:rPr>
              <a:t>plus de 55 000 </a:t>
            </a:r>
            <a:r>
              <a:rPr lang="en-US" dirty="0" err="1">
                <a:latin typeface="Times New Roman"/>
                <a:cs typeface="Times New Roman"/>
              </a:rPr>
              <a:t>personnes</a:t>
            </a:r>
            <a:r>
              <a:rPr lang="en-US" dirty="0">
                <a:latin typeface="Times New Roman"/>
                <a:cs typeface="Times New Roman"/>
              </a:rPr>
              <a:t> </a:t>
            </a:r>
            <a:r>
              <a:rPr lang="en-US" dirty="0" err="1">
                <a:latin typeface="Times New Roman"/>
                <a:cs typeface="Times New Roman"/>
              </a:rPr>
              <a:t>décèdent</a:t>
            </a:r>
            <a:r>
              <a:rPr lang="en-US" dirty="0">
                <a:latin typeface="Times New Roman"/>
                <a:cs typeface="Times New Roman"/>
              </a:rPr>
              <a:t> de rage </a:t>
            </a:r>
            <a:r>
              <a:rPr lang="en-US" dirty="0" err="1">
                <a:latin typeface="Times New Roman"/>
                <a:cs typeface="Times New Roman"/>
              </a:rPr>
              <a:t>chaque</a:t>
            </a:r>
            <a:r>
              <a:rPr lang="en-US" dirty="0">
                <a:latin typeface="Times New Roman"/>
                <a:cs typeface="Times New Roman"/>
              </a:rPr>
              <a:t> </a:t>
            </a:r>
            <a:r>
              <a:rPr lang="en-US" dirty="0" err="1">
                <a:latin typeface="Times New Roman"/>
                <a:cs typeface="Times New Roman"/>
              </a:rPr>
              <a:t>année</a:t>
            </a:r>
            <a:r>
              <a:rPr lang="en-US" dirty="0">
                <a:latin typeface="Times New Roman"/>
                <a:cs typeface="Times New Roman"/>
              </a:rPr>
              <a:t> </a:t>
            </a:r>
            <a:r>
              <a:rPr lang="en-US" dirty="0" err="1">
                <a:latin typeface="Times New Roman"/>
                <a:cs typeface="Times New Roman"/>
              </a:rPr>
              <a:t>soit</a:t>
            </a:r>
            <a:r>
              <a:rPr lang="en-US" dirty="0">
                <a:latin typeface="Times New Roman"/>
                <a:cs typeface="Times New Roman"/>
              </a:rPr>
              <a:t> </a:t>
            </a:r>
            <a:r>
              <a:rPr lang="en-US" i="1" dirty="0">
                <a:solidFill>
                  <a:srgbClr val="FF0000"/>
                </a:solidFill>
                <a:latin typeface="Times New Roman"/>
                <a:cs typeface="Times New Roman"/>
              </a:rPr>
              <a:t>un </a:t>
            </a:r>
            <a:r>
              <a:rPr lang="en-US" i="1" dirty="0" err="1">
                <a:solidFill>
                  <a:srgbClr val="FF0000"/>
                </a:solidFill>
                <a:latin typeface="Times New Roman"/>
                <a:cs typeface="Times New Roman"/>
              </a:rPr>
              <a:t>décès</a:t>
            </a:r>
            <a:r>
              <a:rPr lang="en-US" i="1" dirty="0">
                <a:solidFill>
                  <a:srgbClr val="FF0000"/>
                </a:solidFill>
                <a:latin typeface="Times New Roman"/>
                <a:cs typeface="Times New Roman"/>
              </a:rPr>
              <a:t> </a:t>
            </a:r>
            <a:r>
              <a:rPr lang="en-US" i="1" dirty="0" err="1">
                <a:solidFill>
                  <a:srgbClr val="FF0000"/>
                </a:solidFill>
                <a:latin typeface="Times New Roman"/>
                <a:cs typeface="Times New Roman"/>
              </a:rPr>
              <a:t>toutes</a:t>
            </a:r>
            <a:r>
              <a:rPr lang="en-US" i="1" dirty="0">
                <a:solidFill>
                  <a:srgbClr val="FF0000"/>
                </a:solidFill>
                <a:latin typeface="Times New Roman"/>
                <a:cs typeface="Times New Roman"/>
              </a:rPr>
              <a:t> les 10 minutes. </a:t>
            </a:r>
          </a:p>
          <a:p>
            <a:r>
              <a:rPr lang="en-US" dirty="0">
                <a:latin typeface="Times New Roman"/>
                <a:cs typeface="Times New Roman"/>
              </a:rPr>
              <a:t>En </a:t>
            </a:r>
            <a:r>
              <a:rPr lang="en-US" dirty="0" err="1" smtClean="0">
                <a:latin typeface="Times New Roman"/>
                <a:cs typeface="Times New Roman"/>
              </a:rPr>
              <a:t>Algérie</a:t>
            </a:r>
            <a:r>
              <a:rPr lang="en-US" dirty="0" smtClean="0">
                <a:latin typeface="Times New Roman"/>
                <a:cs typeface="Times New Roman"/>
              </a:rPr>
              <a:t>: </a:t>
            </a:r>
          </a:p>
          <a:p>
            <a:pPr lvl="1">
              <a:buFont typeface="Wingdings" charset="2"/>
              <a:buChar char="ü"/>
            </a:pPr>
            <a:r>
              <a:rPr lang="en-US" dirty="0" smtClean="0">
                <a:latin typeface="Times New Roman"/>
                <a:cs typeface="Times New Roman"/>
              </a:rPr>
              <a:t> La </a:t>
            </a:r>
            <a:r>
              <a:rPr lang="en-US" dirty="0">
                <a:latin typeface="Times New Roman"/>
                <a:cs typeface="Times New Roman"/>
              </a:rPr>
              <a:t>rage </a:t>
            </a:r>
            <a:r>
              <a:rPr lang="en-US" dirty="0" err="1">
                <a:latin typeface="Times New Roman"/>
                <a:cs typeface="Times New Roman"/>
              </a:rPr>
              <a:t>est</a:t>
            </a:r>
            <a:r>
              <a:rPr lang="en-US" dirty="0">
                <a:latin typeface="Times New Roman"/>
                <a:cs typeface="Times New Roman"/>
              </a:rPr>
              <a:t> </a:t>
            </a:r>
            <a:r>
              <a:rPr lang="en-US" dirty="0" err="1">
                <a:latin typeface="Times New Roman"/>
                <a:cs typeface="Times New Roman"/>
              </a:rPr>
              <a:t>une</a:t>
            </a:r>
            <a:r>
              <a:rPr lang="en-US" dirty="0">
                <a:latin typeface="Times New Roman"/>
                <a:cs typeface="Times New Roman"/>
              </a:rPr>
              <a:t> </a:t>
            </a:r>
            <a:r>
              <a:rPr lang="en-US" dirty="0" err="1">
                <a:latin typeface="Times New Roman"/>
                <a:cs typeface="Times New Roman"/>
              </a:rPr>
              <a:t>maladie</a:t>
            </a:r>
            <a:r>
              <a:rPr lang="en-US" dirty="0">
                <a:latin typeface="Times New Roman"/>
                <a:cs typeface="Times New Roman"/>
              </a:rPr>
              <a:t> à </a:t>
            </a:r>
            <a:r>
              <a:rPr lang="en-US" dirty="0" err="1">
                <a:latin typeface="Times New Roman"/>
                <a:cs typeface="Times New Roman"/>
              </a:rPr>
              <a:t>déclaration</a:t>
            </a:r>
            <a:r>
              <a:rPr lang="en-US" dirty="0">
                <a:latin typeface="Times New Roman"/>
                <a:cs typeface="Times New Roman"/>
              </a:rPr>
              <a:t> </a:t>
            </a:r>
            <a:r>
              <a:rPr lang="en-US" dirty="0" err="1" smtClean="0">
                <a:latin typeface="Times New Roman"/>
                <a:cs typeface="Times New Roman"/>
              </a:rPr>
              <a:t>obligatoire</a:t>
            </a:r>
            <a:r>
              <a:rPr lang="en-US" dirty="0">
                <a:latin typeface="Times New Roman"/>
                <a:cs typeface="Times New Roman"/>
              </a:rPr>
              <a:t>.</a:t>
            </a:r>
            <a:endParaRPr lang="en-US" dirty="0" smtClean="0">
              <a:latin typeface="Times New Roman"/>
              <a:cs typeface="Times New Roman"/>
            </a:endParaRPr>
          </a:p>
          <a:p>
            <a:pPr lvl="1">
              <a:buFont typeface="Wingdings" charset="2"/>
              <a:buChar char="ü"/>
            </a:pPr>
            <a:r>
              <a:rPr lang="en-US" dirty="0" smtClean="0">
                <a:latin typeface="Times New Roman"/>
                <a:cs typeface="Times New Roman"/>
              </a:rPr>
              <a:t> </a:t>
            </a:r>
            <a:r>
              <a:rPr lang="en-US" dirty="0" err="1" smtClean="0">
                <a:latin typeface="Times New Roman"/>
                <a:cs typeface="Times New Roman"/>
              </a:rPr>
              <a:t>Sévit</a:t>
            </a:r>
            <a:r>
              <a:rPr lang="en-US" dirty="0" smtClean="0">
                <a:latin typeface="Times New Roman"/>
                <a:cs typeface="Times New Roman"/>
              </a:rPr>
              <a:t> à </a:t>
            </a:r>
            <a:r>
              <a:rPr lang="en-US" dirty="0" err="1" smtClean="0">
                <a:latin typeface="Times New Roman"/>
                <a:cs typeface="Times New Roman"/>
              </a:rPr>
              <a:t>l'état</a:t>
            </a:r>
            <a:r>
              <a:rPr lang="en-US" dirty="0" smtClean="0">
                <a:latin typeface="Times New Roman"/>
                <a:cs typeface="Times New Roman"/>
              </a:rPr>
              <a:t> </a:t>
            </a:r>
            <a:r>
              <a:rPr lang="en-US" dirty="0" err="1">
                <a:latin typeface="Times New Roman"/>
                <a:cs typeface="Times New Roman"/>
              </a:rPr>
              <a:t>enzootique</a:t>
            </a:r>
            <a:r>
              <a:rPr lang="en-US" dirty="0">
                <a:latin typeface="Times New Roman"/>
                <a:cs typeface="Times New Roman"/>
              </a:rPr>
              <a:t>. </a:t>
            </a:r>
            <a:endParaRPr lang="en-US" dirty="0" smtClean="0">
              <a:latin typeface="Times New Roman"/>
              <a:cs typeface="Times New Roman"/>
            </a:endParaRPr>
          </a:p>
          <a:p>
            <a:pPr lvl="1">
              <a:buFont typeface="Wingdings" charset="2"/>
              <a:buChar char="ü"/>
            </a:pPr>
            <a:r>
              <a:rPr lang="en-US" dirty="0" err="1">
                <a:latin typeface="Times New Roman"/>
                <a:cs typeface="Times New Roman"/>
              </a:rPr>
              <a:t>C</a:t>
            </a:r>
            <a:r>
              <a:rPr lang="en-US" dirty="0" err="1" smtClean="0">
                <a:latin typeface="Times New Roman"/>
                <a:cs typeface="Times New Roman"/>
              </a:rPr>
              <a:t>haque</a:t>
            </a:r>
            <a:r>
              <a:rPr lang="en-US" dirty="0" smtClean="0">
                <a:latin typeface="Times New Roman"/>
                <a:cs typeface="Times New Roman"/>
              </a:rPr>
              <a:t> </a:t>
            </a:r>
            <a:r>
              <a:rPr lang="en-US" dirty="0" err="1" smtClean="0">
                <a:latin typeface="Times New Roman"/>
                <a:cs typeface="Times New Roman"/>
              </a:rPr>
              <a:t>année</a:t>
            </a:r>
            <a:r>
              <a:rPr lang="en-US" dirty="0" smtClean="0">
                <a:latin typeface="Times New Roman"/>
                <a:cs typeface="Times New Roman"/>
              </a:rPr>
              <a:t> </a:t>
            </a:r>
            <a:r>
              <a:rPr lang="en-US" dirty="0">
                <a:latin typeface="Times New Roman"/>
                <a:cs typeface="Times New Roman"/>
              </a:rPr>
              <a:t>900 </a:t>
            </a:r>
            <a:r>
              <a:rPr lang="en-US" dirty="0" err="1">
                <a:latin typeface="Times New Roman"/>
                <a:cs typeface="Times New Roman"/>
              </a:rPr>
              <a:t>cas</a:t>
            </a:r>
            <a:r>
              <a:rPr lang="en-US" dirty="0">
                <a:latin typeface="Times New Roman"/>
                <a:cs typeface="Times New Roman"/>
              </a:rPr>
              <a:t> de </a:t>
            </a:r>
            <a:r>
              <a:rPr lang="en-US" dirty="0" smtClean="0">
                <a:latin typeface="Times New Roman"/>
                <a:cs typeface="Times New Roman"/>
              </a:rPr>
              <a:t>rage </a:t>
            </a:r>
            <a:r>
              <a:rPr lang="en-US" dirty="0" err="1" smtClean="0">
                <a:latin typeface="Times New Roman"/>
                <a:cs typeface="Times New Roman"/>
              </a:rPr>
              <a:t>animale</a:t>
            </a:r>
            <a:r>
              <a:rPr lang="en-US" dirty="0" smtClean="0">
                <a:latin typeface="Times New Roman"/>
                <a:cs typeface="Times New Roman"/>
              </a:rPr>
              <a:t> </a:t>
            </a:r>
            <a:r>
              <a:rPr lang="en-US" dirty="0" err="1">
                <a:latin typeface="Times New Roman"/>
                <a:cs typeface="Times New Roman"/>
              </a:rPr>
              <a:t>sont</a:t>
            </a:r>
            <a:r>
              <a:rPr lang="en-US" dirty="0">
                <a:latin typeface="Times New Roman"/>
                <a:cs typeface="Times New Roman"/>
              </a:rPr>
              <a:t> </a:t>
            </a:r>
            <a:r>
              <a:rPr lang="en-US" dirty="0" err="1">
                <a:latin typeface="Times New Roman"/>
                <a:cs typeface="Times New Roman"/>
              </a:rPr>
              <a:t>déclarés</a:t>
            </a:r>
            <a:r>
              <a:rPr lang="en-US" dirty="0">
                <a:latin typeface="Times New Roman"/>
                <a:cs typeface="Times New Roman"/>
              </a:rPr>
              <a:t>, </a:t>
            </a:r>
            <a:r>
              <a:rPr lang="en-US" dirty="0" err="1">
                <a:latin typeface="Times New Roman"/>
                <a:cs typeface="Times New Roman"/>
              </a:rPr>
              <a:t>près</a:t>
            </a:r>
            <a:r>
              <a:rPr lang="en-US" dirty="0">
                <a:latin typeface="Times New Roman"/>
                <a:cs typeface="Times New Roman"/>
              </a:rPr>
              <a:t> de 120 000 </a:t>
            </a:r>
            <a:r>
              <a:rPr lang="en-US" dirty="0" err="1">
                <a:latin typeface="Times New Roman"/>
                <a:cs typeface="Times New Roman"/>
              </a:rPr>
              <a:t>personnes</a:t>
            </a:r>
            <a:r>
              <a:rPr lang="en-US" dirty="0">
                <a:latin typeface="Times New Roman"/>
                <a:cs typeface="Times New Roman"/>
              </a:rPr>
              <a:t> </a:t>
            </a:r>
            <a:r>
              <a:rPr lang="en-US" dirty="0" err="1">
                <a:latin typeface="Times New Roman"/>
                <a:cs typeface="Times New Roman"/>
              </a:rPr>
              <a:t>sont</a:t>
            </a:r>
            <a:r>
              <a:rPr lang="en-US" dirty="0">
                <a:latin typeface="Times New Roman"/>
                <a:cs typeface="Times New Roman"/>
              </a:rPr>
              <a:t> </a:t>
            </a:r>
            <a:r>
              <a:rPr lang="en-US" dirty="0" err="1">
                <a:latin typeface="Times New Roman"/>
                <a:cs typeface="Times New Roman"/>
              </a:rPr>
              <a:t>exposées</a:t>
            </a:r>
            <a:r>
              <a:rPr lang="en-US" dirty="0">
                <a:latin typeface="Times New Roman"/>
                <a:cs typeface="Times New Roman"/>
              </a:rPr>
              <a:t> au </a:t>
            </a:r>
            <a:r>
              <a:rPr lang="en-US" dirty="0" err="1">
                <a:latin typeface="Times New Roman"/>
                <a:cs typeface="Times New Roman"/>
              </a:rPr>
              <a:t>risque</a:t>
            </a:r>
            <a:r>
              <a:rPr lang="en-US" dirty="0">
                <a:latin typeface="Times New Roman"/>
                <a:cs typeface="Times New Roman"/>
              </a:rPr>
              <a:t> </a:t>
            </a:r>
            <a:r>
              <a:rPr lang="en-US" dirty="0" err="1">
                <a:latin typeface="Times New Roman"/>
                <a:cs typeface="Times New Roman"/>
              </a:rPr>
              <a:t>rabique</a:t>
            </a:r>
            <a:r>
              <a:rPr lang="en-US" dirty="0">
                <a:latin typeface="Times New Roman"/>
                <a:cs typeface="Times New Roman"/>
              </a:rPr>
              <a:t> et </a:t>
            </a:r>
            <a:r>
              <a:rPr lang="en-US" dirty="0" err="1">
                <a:latin typeface="Times New Roman"/>
                <a:cs typeface="Times New Roman"/>
              </a:rPr>
              <a:t>il</a:t>
            </a:r>
            <a:r>
              <a:rPr lang="en-US" dirty="0">
                <a:latin typeface="Times New Roman"/>
                <a:cs typeface="Times New Roman"/>
              </a:rPr>
              <a:t> </a:t>
            </a:r>
            <a:r>
              <a:rPr lang="en-US" dirty="0" err="1">
                <a:latin typeface="Times New Roman"/>
                <a:cs typeface="Times New Roman"/>
              </a:rPr>
              <a:t>est</a:t>
            </a:r>
            <a:r>
              <a:rPr lang="en-US" dirty="0">
                <a:latin typeface="Times New Roman"/>
                <a:cs typeface="Times New Roman"/>
              </a:rPr>
              <a:t> </a:t>
            </a:r>
            <a:r>
              <a:rPr lang="en-US" dirty="0" err="1" smtClean="0">
                <a:latin typeface="Times New Roman"/>
                <a:cs typeface="Times New Roman"/>
              </a:rPr>
              <a:t>déploré</a:t>
            </a:r>
            <a:r>
              <a:rPr lang="en-US" dirty="0" smtClean="0">
                <a:latin typeface="Times New Roman"/>
                <a:cs typeface="Times New Roman"/>
              </a:rPr>
              <a:t> </a:t>
            </a:r>
            <a:r>
              <a:rPr lang="en-US" dirty="0">
                <a:latin typeface="Times New Roman"/>
                <a:cs typeface="Times New Roman"/>
              </a:rPr>
              <a:t>entre 15 à 20 </a:t>
            </a:r>
            <a:r>
              <a:rPr lang="en-US" dirty="0" err="1">
                <a:latin typeface="Times New Roman"/>
                <a:cs typeface="Times New Roman"/>
              </a:rPr>
              <a:t>cas</a:t>
            </a:r>
            <a:r>
              <a:rPr lang="en-US" dirty="0">
                <a:latin typeface="Times New Roman"/>
                <a:cs typeface="Times New Roman"/>
              </a:rPr>
              <a:t> de </a:t>
            </a:r>
            <a:r>
              <a:rPr lang="en-US" dirty="0" smtClean="0">
                <a:latin typeface="Times New Roman"/>
                <a:cs typeface="Times New Roman"/>
              </a:rPr>
              <a:t>rage </a:t>
            </a:r>
            <a:r>
              <a:rPr lang="en-US" dirty="0" err="1" smtClean="0">
                <a:latin typeface="Times New Roman"/>
                <a:cs typeface="Times New Roman"/>
              </a:rPr>
              <a:t>humaine</a:t>
            </a:r>
            <a:r>
              <a:rPr lang="en-US" dirty="0" smtClean="0">
                <a:latin typeface="Times New Roman"/>
                <a:cs typeface="Times New Roman"/>
              </a:rPr>
              <a:t> </a:t>
            </a:r>
            <a:r>
              <a:rPr lang="en-US" dirty="0" err="1" smtClean="0">
                <a:latin typeface="Times New Roman"/>
                <a:cs typeface="Times New Roman"/>
              </a:rPr>
              <a:t>clinique</a:t>
            </a:r>
            <a:r>
              <a:rPr lang="en-US" dirty="0" smtClean="0">
                <a:latin typeface="Times New Roman"/>
                <a:cs typeface="Times New Roman"/>
              </a:rPr>
              <a:t>. </a:t>
            </a:r>
            <a:endParaRPr lang="en-US" dirty="0">
              <a:latin typeface="Times New Roman"/>
              <a:cs typeface="Times New Roman"/>
            </a:endParaRPr>
          </a:p>
          <a:p>
            <a:pPr marL="0" indent="0">
              <a:buNone/>
            </a:pPr>
            <a:endParaRPr lang="fr-FR" dirty="0"/>
          </a:p>
        </p:txBody>
      </p:sp>
    </p:spTree>
    <p:extLst>
      <p:ext uri="{BB962C8B-B14F-4D97-AF65-F5344CB8AC3E}">
        <p14:creationId xmlns:p14="http://schemas.microsoft.com/office/powerpoint/2010/main" val="9118386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600" b="1" dirty="0" smtClean="0">
                <a:latin typeface="Times New Roman"/>
                <a:cs typeface="Times New Roman"/>
              </a:rPr>
              <a:t>VACCINATION INTERROMPUE (retard de plus de 24 heures)</a:t>
            </a:r>
            <a:endParaRPr lang="fr-FR" sz="3600" b="1" dirty="0">
              <a:latin typeface="Times New Roman"/>
              <a:cs typeface="Times New Roman"/>
            </a:endParaRPr>
          </a:p>
        </p:txBody>
      </p:sp>
      <p:sp>
        <p:nvSpPr>
          <p:cNvPr id="3" name="Content Placeholder 2"/>
          <p:cNvSpPr>
            <a:spLocks noGrp="1"/>
          </p:cNvSpPr>
          <p:nvPr>
            <p:ph idx="1"/>
          </p:nvPr>
        </p:nvSpPr>
        <p:spPr/>
        <p:txBody>
          <a:bodyPr>
            <a:normAutofit fontScale="92500" lnSpcReduction="20000"/>
          </a:bodyPr>
          <a:lstStyle/>
          <a:p>
            <a:pPr>
              <a:buFont typeface="Wingdings" charset="2"/>
              <a:buChar char="Ø"/>
            </a:pPr>
            <a:r>
              <a:rPr lang="fr-FR" b="1" u="sng" dirty="0" smtClean="0">
                <a:latin typeface="Times New Roman"/>
                <a:cs typeface="Times New Roman"/>
              </a:rPr>
              <a:t>Sujet vacciné avec le vaccin préparé sur cerveau de souriceaux nouveau-nés : </a:t>
            </a:r>
          </a:p>
          <a:p>
            <a:pPr>
              <a:buFont typeface="Wingdings" charset="2"/>
              <a:buChar char="§"/>
            </a:pPr>
            <a:r>
              <a:rPr lang="fr-FR" dirty="0" smtClean="0">
                <a:latin typeface="Times New Roman"/>
                <a:cs typeface="Times New Roman"/>
              </a:rPr>
              <a:t>Toute interruption de la vaccination (retard de plus de 24 heures) nécessite la </a:t>
            </a:r>
            <a:r>
              <a:rPr lang="fr-FR" i="1" dirty="0" smtClean="0">
                <a:solidFill>
                  <a:srgbClr val="FF0000"/>
                </a:solidFill>
                <a:latin typeface="Times New Roman"/>
                <a:cs typeface="Times New Roman"/>
              </a:rPr>
              <a:t>reprise de la vaccination depuis le début </a:t>
            </a:r>
            <a:r>
              <a:rPr lang="fr-FR" dirty="0" smtClean="0">
                <a:latin typeface="Times New Roman"/>
                <a:cs typeface="Times New Roman"/>
              </a:rPr>
              <a:t>avec de préférence le vaccin préparé sur culture cellulaire.</a:t>
            </a:r>
          </a:p>
          <a:p>
            <a:pPr>
              <a:buFont typeface="Wingdings" charset="2"/>
              <a:buChar char="Ø"/>
            </a:pPr>
            <a:r>
              <a:rPr lang="fr-FR" b="1" u="sng" dirty="0" smtClean="0">
                <a:latin typeface="Times New Roman"/>
                <a:cs typeface="Times New Roman"/>
              </a:rPr>
              <a:t>Sujet vacciné avec le vaccin préparé sur culture cellulaire :</a:t>
            </a:r>
          </a:p>
          <a:p>
            <a:pPr>
              <a:buFont typeface="Wingdings" charset="2"/>
              <a:buChar char="§"/>
            </a:pPr>
            <a:r>
              <a:rPr lang="fr-FR" dirty="0" smtClean="0">
                <a:latin typeface="Times New Roman"/>
                <a:cs typeface="Times New Roman"/>
              </a:rPr>
              <a:t>S'il </a:t>
            </a:r>
            <a:r>
              <a:rPr lang="fr-FR" dirty="0">
                <a:latin typeface="Times New Roman"/>
                <a:cs typeface="Times New Roman"/>
              </a:rPr>
              <a:t>y a interruption de la </a:t>
            </a:r>
            <a:r>
              <a:rPr lang="fr-FR" dirty="0" smtClean="0">
                <a:latin typeface="Times New Roman"/>
                <a:cs typeface="Times New Roman"/>
              </a:rPr>
              <a:t>vacc</a:t>
            </a:r>
            <a:r>
              <a:rPr lang="fr-FR" dirty="0">
                <a:latin typeface="Times New Roman"/>
                <a:cs typeface="Times New Roman"/>
              </a:rPr>
              <a:t>i</a:t>
            </a:r>
            <a:r>
              <a:rPr lang="fr-FR" dirty="0" smtClean="0">
                <a:latin typeface="Times New Roman"/>
                <a:cs typeface="Times New Roman"/>
              </a:rPr>
              <a:t>nation </a:t>
            </a:r>
            <a:r>
              <a:rPr lang="fr-FR" dirty="0">
                <a:latin typeface="Times New Roman"/>
                <a:cs typeface="Times New Roman"/>
              </a:rPr>
              <a:t>(retard à la vaccination de plus de 24 </a:t>
            </a:r>
            <a:r>
              <a:rPr lang="fr-FR" dirty="0" smtClean="0">
                <a:latin typeface="Times New Roman"/>
                <a:cs typeface="Times New Roman"/>
              </a:rPr>
              <a:t>heures</a:t>
            </a:r>
            <a:r>
              <a:rPr lang="fr-FR" dirty="0">
                <a:latin typeface="Times New Roman"/>
                <a:cs typeface="Times New Roman"/>
              </a:rPr>
              <a:t>) alors que le sujet n'a pas </a:t>
            </a:r>
            <a:r>
              <a:rPr lang="fr-FR" dirty="0" err="1">
                <a:latin typeface="Times New Roman"/>
                <a:cs typeface="Times New Roman"/>
              </a:rPr>
              <a:t>reçu</a:t>
            </a:r>
            <a:r>
              <a:rPr lang="fr-FR" dirty="0">
                <a:latin typeface="Times New Roman"/>
                <a:cs typeface="Times New Roman"/>
              </a:rPr>
              <a:t> 3 doses, la </a:t>
            </a:r>
            <a:r>
              <a:rPr lang="fr-FR" i="1" dirty="0" smtClean="0">
                <a:solidFill>
                  <a:srgbClr val="FF0000"/>
                </a:solidFill>
                <a:latin typeface="Times New Roman"/>
                <a:cs typeface="Times New Roman"/>
              </a:rPr>
              <a:t>vaccination devra être </a:t>
            </a:r>
            <a:r>
              <a:rPr lang="fr-FR" i="1" dirty="0">
                <a:solidFill>
                  <a:srgbClr val="FF0000"/>
                </a:solidFill>
                <a:latin typeface="Times New Roman"/>
                <a:cs typeface="Times New Roman"/>
              </a:rPr>
              <a:t>reprise depuis le </a:t>
            </a:r>
            <a:r>
              <a:rPr lang="fr-FR" i="1" dirty="0" smtClean="0">
                <a:solidFill>
                  <a:srgbClr val="FF0000"/>
                </a:solidFill>
                <a:latin typeface="Times New Roman"/>
                <a:cs typeface="Times New Roman"/>
              </a:rPr>
              <a:t>début</a:t>
            </a:r>
            <a:r>
              <a:rPr lang="fr-FR" dirty="0" smtClean="0">
                <a:latin typeface="Times New Roman"/>
                <a:cs typeface="Times New Roman"/>
              </a:rPr>
              <a:t>. </a:t>
            </a:r>
          </a:p>
          <a:p>
            <a:pPr>
              <a:buFont typeface="Wingdings" charset="2"/>
              <a:buChar char="§"/>
            </a:pPr>
            <a:r>
              <a:rPr lang="fr-FR" dirty="0" smtClean="0">
                <a:latin typeface="Times New Roman"/>
                <a:cs typeface="Times New Roman"/>
              </a:rPr>
              <a:t>Si </a:t>
            </a:r>
            <a:r>
              <a:rPr lang="fr-FR" dirty="0">
                <a:latin typeface="Times New Roman"/>
                <a:cs typeface="Times New Roman"/>
              </a:rPr>
              <a:t>le sujet a </a:t>
            </a:r>
            <a:r>
              <a:rPr lang="fr-FR" dirty="0" err="1">
                <a:latin typeface="Times New Roman"/>
                <a:cs typeface="Times New Roman"/>
              </a:rPr>
              <a:t>reçu</a:t>
            </a:r>
            <a:r>
              <a:rPr lang="fr-FR" dirty="0">
                <a:latin typeface="Times New Roman"/>
                <a:cs typeface="Times New Roman"/>
              </a:rPr>
              <a:t> 3 doses, </a:t>
            </a:r>
            <a:r>
              <a:rPr lang="fr-FR" i="1" dirty="0">
                <a:solidFill>
                  <a:srgbClr val="FF0000"/>
                </a:solidFill>
                <a:latin typeface="Times New Roman"/>
                <a:cs typeface="Times New Roman"/>
              </a:rPr>
              <a:t>la </a:t>
            </a:r>
            <a:r>
              <a:rPr lang="fr-FR" i="1" dirty="0" smtClean="0">
                <a:solidFill>
                  <a:srgbClr val="FF0000"/>
                </a:solidFill>
                <a:latin typeface="Times New Roman"/>
                <a:cs typeface="Times New Roman"/>
              </a:rPr>
              <a:t>vaccination </a:t>
            </a:r>
            <a:r>
              <a:rPr lang="fr-FR" i="1" dirty="0">
                <a:solidFill>
                  <a:srgbClr val="FF0000"/>
                </a:solidFill>
                <a:latin typeface="Times New Roman"/>
                <a:cs typeface="Times New Roman"/>
              </a:rPr>
              <a:t>sera </a:t>
            </a:r>
            <a:r>
              <a:rPr lang="fr-FR" i="1" dirty="0" smtClean="0">
                <a:solidFill>
                  <a:srgbClr val="FF0000"/>
                </a:solidFill>
                <a:latin typeface="Times New Roman"/>
                <a:cs typeface="Times New Roman"/>
              </a:rPr>
              <a:t>poursuivie </a:t>
            </a:r>
            <a:r>
              <a:rPr lang="fr-FR" dirty="0">
                <a:latin typeface="Times New Roman"/>
                <a:cs typeface="Times New Roman"/>
              </a:rPr>
              <a:t>car, le titre d'anticorps protecteur est atteint chez presque tous les sujets. </a:t>
            </a:r>
          </a:p>
          <a:p>
            <a:pPr marL="0" indent="0">
              <a:buNone/>
            </a:pPr>
            <a:endParaRPr lang="fr-FR" dirty="0">
              <a:latin typeface="Times New Roman"/>
              <a:cs typeface="Times New Roman"/>
            </a:endParaRPr>
          </a:p>
        </p:txBody>
      </p:sp>
    </p:spTree>
    <p:extLst>
      <p:ext uri="{BB962C8B-B14F-4D97-AF65-F5344CB8AC3E}">
        <p14:creationId xmlns:p14="http://schemas.microsoft.com/office/powerpoint/2010/main" val="15889840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600" b="1" dirty="0" smtClean="0">
                <a:latin typeface="Times New Roman"/>
                <a:cs typeface="Times New Roman"/>
              </a:rPr>
              <a:t>MORSURE(</a:t>
            </a:r>
            <a:r>
              <a:rPr lang="fr-FR" sz="3600" b="1" dirty="0">
                <a:latin typeface="Times New Roman"/>
                <a:cs typeface="Times New Roman"/>
              </a:rPr>
              <a:t>S</a:t>
            </a:r>
            <a:r>
              <a:rPr lang="fr-FR" sz="3600" b="1" dirty="0" smtClean="0">
                <a:latin typeface="Times New Roman"/>
                <a:cs typeface="Times New Roman"/>
              </a:rPr>
              <a:t>) ET/OU GRIFFURE(</a:t>
            </a:r>
            <a:r>
              <a:rPr lang="fr-FR" sz="3600" b="1" dirty="0">
                <a:latin typeface="Times New Roman"/>
                <a:cs typeface="Times New Roman"/>
              </a:rPr>
              <a:t>S</a:t>
            </a:r>
            <a:r>
              <a:rPr lang="fr-FR" sz="3600" b="1" dirty="0" smtClean="0">
                <a:latin typeface="Times New Roman"/>
                <a:cs typeface="Times New Roman"/>
              </a:rPr>
              <a:t>) PAR UN ANIMAL RONGEUR</a:t>
            </a:r>
            <a:endParaRPr lang="fr-FR" sz="3600" b="1" dirty="0">
              <a:latin typeface="Times New Roman"/>
              <a:cs typeface="Times New Roman"/>
            </a:endParaRPr>
          </a:p>
        </p:txBody>
      </p:sp>
      <p:sp>
        <p:nvSpPr>
          <p:cNvPr id="3" name="Content Placeholder 2"/>
          <p:cNvSpPr>
            <a:spLocks noGrp="1"/>
          </p:cNvSpPr>
          <p:nvPr>
            <p:ph idx="1"/>
          </p:nvPr>
        </p:nvSpPr>
        <p:spPr>
          <a:xfrm>
            <a:off x="549275" y="2571600"/>
            <a:ext cx="8042276" cy="4343400"/>
          </a:xfrm>
        </p:spPr>
        <p:txBody>
          <a:bodyPr>
            <a:normAutofit/>
          </a:bodyPr>
          <a:lstStyle/>
          <a:p>
            <a:pPr algn="ctr">
              <a:buFont typeface="Wingdings" charset="2"/>
              <a:buChar char="Ø"/>
            </a:pPr>
            <a:r>
              <a:rPr lang="en-US" sz="3200" b="1" dirty="0">
                <a:solidFill>
                  <a:srgbClr val="FF0000"/>
                </a:solidFill>
                <a:latin typeface="Times New Roman"/>
                <a:cs typeface="Times New Roman"/>
              </a:rPr>
              <a:t>Le </a:t>
            </a:r>
            <a:r>
              <a:rPr lang="en-US" sz="3200" b="1" dirty="0" err="1">
                <a:solidFill>
                  <a:srgbClr val="FF0000"/>
                </a:solidFill>
                <a:latin typeface="Times New Roman"/>
                <a:cs typeface="Times New Roman"/>
              </a:rPr>
              <a:t>sujet</a:t>
            </a:r>
            <a:r>
              <a:rPr lang="en-US" sz="3200" b="1" dirty="0">
                <a:solidFill>
                  <a:srgbClr val="FF0000"/>
                </a:solidFill>
                <a:latin typeface="Times New Roman"/>
                <a:cs typeface="Times New Roman"/>
              </a:rPr>
              <a:t> ne sera pas </a:t>
            </a:r>
            <a:r>
              <a:rPr lang="en-US" sz="3200" b="1" dirty="0" err="1">
                <a:solidFill>
                  <a:srgbClr val="FF0000"/>
                </a:solidFill>
                <a:latin typeface="Times New Roman"/>
                <a:cs typeface="Times New Roman"/>
              </a:rPr>
              <a:t>soumis</a:t>
            </a:r>
            <a:r>
              <a:rPr lang="en-US" sz="3200" b="1" dirty="0">
                <a:solidFill>
                  <a:srgbClr val="FF0000"/>
                </a:solidFill>
                <a:latin typeface="Times New Roman"/>
                <a:cs typeface="Times New Roman"/>
              </a:rPr>
              <a:t> à la </a:t>
            </a:r>
            <a:r>
              <a:rPr lang="en-US" sz="3200" b="1" dirty="0" err="1">
                <a:solidFill>
                  <a:srgbClr val="FF0000"/>
                </a:solidFill>
                <a:latin typeface="Times New Roman"/>
                <a:cs typeface="Times New Roman"/>
              </a:rPr>
              <a:t>prophylaxie</a:t>
            </a:r>
            <a:r>
              <a:rPr lang="en-US" sz="3200" b="1" dirty="0">
                <a:solidFill>
                  <a:srgbClr val="FF0000"/>
                </a:solidFill>
                <a:latin typeface="Times New Roman"/>
                <a:cs typeface="Times New Roman"/>
              </a:rPr>
              <a:t> </a:t>
            </a:r>
            <a:r>
              <a:rPr lang="en-US" sz="3200" b="1" dirty="0" err="1">
                <a:solidFill>
                  <a:srgbClr val="FF0000"/>
                </a:solidFill>
                <a:latin typeface="Times New Roman"/>
                <a:cs typeface="Times New Roman"/>
              </a:rPr>
              <a:t>antirabique</a:t>
            </a:r>
            <a:r>
              <a:rPr lang="en-US" sz="3200" b="1" dirty="0">
                <a:solidFill>
                  <a:srgbClr val="FF0000"/>
                </a:solidFill>
                <a:latin typeface="Times New Roman"/>
                <a:cs typeface="Times New Roman"/>
              </a:rPr>
              <a:t> (</a:t>
            </a:r>
            <a:r>
              <a:rPr lang="en-US" sz="3200" b="1" dirty="0" err="1">
                <a:solidFill>
                  <a:srgbClr val="FF0000"/>
                </a:solidFill>
                <a:latin typeface="Times New Roman"/>
                <a:cs typeface="Times New Roman"/>
              </a:rPr>
              <a:t>ni</a:t>
            </a:r>
            <a:r>
              <a:rPr lang="en-US" sz="3200" b="1" dirty="0">
                <a:solidFill>
                  <a:srgbClr val="FF0000"/>
                </a:solidFill>
                <a:latin typeface="Times New Roman"/>
                <a:cs typeface="Times New Roman"/>
              </a:rPr>
              <a:t> </a:t>
            </a:r>
            <a:r>
              <a:rPr lang="en-US" sz="3200" b="1" dirty="0" err="1">
                <a:solidFill>
                  <a:srgbClr val="FF0000"/>
                </a:solidFill>
                <a:latin typeface="Times New Roman"/>
                <a:cs typeface="Times New Roman"/>
              </a:rPr>
              <a:t>vaccin</a:t>
            </a:r>
            <a:r>
              <a:rPr lang="en-US" sz="3200" b="1" dirty="0">
                <a:solidFill>
                  <a:srgbClr val="FF0000"/>
                </a:solidFill>
                <a:latin typeface="Times New Roman"/>
                <a:cs typeface="Times New Roman"/>
              </a:rPr>
              <a:t> </a:t>
            </a:r>
            <a:r>
              <a:rPr lang="en-US" sz="3200" b="1" dirty="0" err="1" smtClean="0">
                <a:solidFill>
                  <a:srgbClr val="FF0000"/>
                </a:solidFill>
                <a:latin typeface="Times New Roman"/>
                <a:cs typeface="Times New Roman"/>
              </a:rPr>
              <a:t>antirabique</a:t>
            </a:r>
            <a:r>
              <a:rPr lang="en-US" sz="3200" b="1" dirty="0">
                <a:solidFill>
                  <a:srgbClr val="FF0000"/>
                </a:solidFill>
                <a:latin typeface="Times New Roman"/>
                <a:cs typeface="Times New Roman"/>
              </a:rPr>
              <a:t>, </a:t>
            </a:r>
            <a:r>
              <a:rPr lang="en-US" sz="3200" b="1" dirty="0" err="1">
                <a:solidFill>
                  <a:srgbClr val="FF0000"/>
                </a:solidFill>
                <a:latin typeface="Times New Roman"/>
                <a:cs typeface="Times New Roman"/>
              </a:rPr>
              <a:t>ni</a:t>
            </a:r>
            <a:r>
              <a:rPr lang="en-US" sz="3200" b="1" dirty="0">
                <a:solidFill>
                  <a:srgbClr val="FF0000"/>
                </a:solidFill>
                <a:latin typeface="Times New Roman"/>
                <a:cs typeface="Times New Roman"/>
              </a:rPr>
              <a:t> </a:t>
            </a:r>
            <a:r>
              <a:rPr lang="en-US" sz="3200" b="1" dirty="0" err="1">
                <a:solidFill>
                  <a:srgbClr val="FF0000"/>
                </a:solidFill>
                <a:latin typeface="Times New Roman"/>
                <a:cs typeface="Times New Roman"/>
              </a:rPr>
              <a:t>immunoglobulines</a:t>
            </a:r>
            <a:r>
              <a:rPr lang="en-US" sz="3200" b="1" dirty="0">
                <a:solidFill>
                  <a:srgbClr val="FF0000"/>
                </a:solidFill>
                <a:latin typeface="Times New Roman"/>
                <a:cs typeface="Times New Roman"/>
              </a:rPr>
              <a:t> </a:t>
            </a:r>
            <a:r>
              <a:rPr lang="en-US" sz="3200" b="1" dirty="0" err="1" smtClean="0">
                <a:solidFill>
                  <a:srgbClr val="FF0000"/>
                </a:solidFill>
                <a:latin typeface="Times New Roman"/>
                <a:cs typeface="Times New Roman"/>
              </a:rPr>
              <a:t>antirabiques</a:t>
            </a:r>
            <a:r>
              <a:rPr lang="en-US" sz="3200" b="1" dirty="0">
                <a:solidFill>
                  <a:srgbClr val="FF0000"/>
                </a:solidFill>
                <a:latin typeface="Times New Roman"/>
                <a:cs typeface="Times New Roman"/>
              </a:rPr>
              <a:t>) </a:t>
            </a:r>
            <a:r>
              <a:rPr lang="en-US" sz="3200" b="1" dirty="0" err="1">
                <a:solidFill>
                  <a:srgbClr val="FF0000"/>
                </a:solidFill>
                <a:latin typeface="Times New Roman"/>
                <a:cs typeface="Times New Roman"/>
              </a:rPr>
              <a:t>si</a:t>
            </a:r>
            <a:r>
              <a:rPr lang="en-US" sz="3200" b="1" dirty="0">
                <a:solidFill>
                  <a:srgbClr val="FF0000"/>
                </a:solidFill>
                <a:latin typeface="Times New Roman"/>
                <a:cs typeface="Times New Roman"/>
              </a:rPr>
              <a:t> la </a:t>
            </a:r>
            <a:r>
              <a:rPr lang="en-US" sz="3200" b="1" dirty="0" err="1">
                <a:solidFill>
                  <a:srgbClr val="FF0000"/>
                </a:solidFill>
                <a:latin typeface="Times New Roman"/>
                <a:cs typeface="Times New Roman"/>
              </a:rPr>
              <a:t>morsure</a:t>
            </a:r>
            <a:r>
              <a:rPr lang="en-US" sz="3200" b="1" dirty="0">
                <a:solidFill>
                  <a:srgbClr val="FF0000"/>
                </a:solidFill>
                <a:latin typeface="Times New Roman"/>
                <a:cs typeface="Times New Roman"/>
              </a:rPr>
              <a:t> </a:t>
            </a:r>
            <a:r>
              <a:rPr lang="en-US" sz="3200" b="1" dirty="0" err="1">
                <a:solidFill>
                  <a:srgbClr val="FF0000"/>
                </a:solidFill>
                <a:latin typeface="Times New Roman"/>
                <a:cs typeface="Times New Roman"/>
              </a:rPr>
              <a:t>est</a:t>
            </a:r>
            <a:r>
              <a:rPr lang="en-US" sz="3200" b="1" dirty="0">
                <a:solidFill>
                  <a:srgbClr val="FF0000"/>
                </a:solidFill>
                <a:latin typeface="Times New Roman"/>
                <a:cs typeface="Times New Roman"/>
              </a:rPr>
              <a:t> </a:t>
            </a:r>
            <a:r>
              <a:rPr lang="en-US" sz="3200" b="1" dirty="0" err="1">
                <a:solidFill>
                  <a:srgbClr val="FF0000"/>
                </a:solidFill>
                <a:latin typeface="Times New Roman"/>
                <a:cs typeface="Times New Roman"/>
              </a:rPr>
              <a:t>causée</a:t>
            </a:r>
            <a:r>
              <a:rPr lang="en-US" sz="3200" b="1" dirty="0">
                <a:solidFill>
                  <a:srgbClr val="FF0000"/>
                </a:solidFill>
                <a:latin typeface="Times New Roman"/>
                <a:cs typeface="Times New Roman"/>
              </a:rPr>
              <a:t> </a:t>
            </a:r>
            <a:r>
              <a:rPr lang="en-US" sz="3200" b="1" dirty="0" smtClean="0">
                <a:solidFill>
                  <a:srgbClr val="FF0000"/>
                </a:solidFill>
                <a:latin typeface="Times New Roman"/>
                <a:cs typeface="Times New Roman"/>
              </a:rPr>
              <a:t>par </a:t>
            </a:r>
            <a:r>
              <a:rPr lang="en-US" sz="3200" b="1" dirty="0">
                <a:solidFill>
                  <a:srgbClr val="FF0000"/>
                </a:solidFill>
                <a:latin typeface="Times New Roman"/>
                <a:cs typeface="Times New Roman"/>
              </a:rPr>
              <a:t>le rat </a:t>
            </a:r>
            <a:r>
              <a:rPr lang="en-US" sz="3200" b="1" dirty="0" err="1">
                <a:solidFill>
                  <a:srgbClr val="FF0000"/>
                </a:solidFill>
                <a:latin typeface="Times New Roman"/>
                <a:cs typeface="Times New Roman"/>
              </a:rPr>
              <a:t>ou</a:t>
            </a:r>
            <a:r>
              <a:rPr lang="en-US" sz="3200" b="1" dirty="0">
                <a:solidFill>
                  <a:srgbClr val="FF0000"/>
                </a:solidFill>
                <a:latin typeface="Times New Roman"/>
                <a:cs typeface="Times New Roman"/>
              </a:rPr>
              <a:t> </a:t>
            </a:r>
            <a:r>
              <a:rPr lang="en-US" sz="3200" b="1" dirty="0" err="1">
                <a:solidFill>
                  <a:srgbClr val="FF0000"/>
                </a:solidFill>
                <a:latin typeface="Times New Roman"/>
                <a:cs typeface="Times New Roman"/>
              </a:rPr>
              <a:t>autres</a:t>
            </a:r>
            <a:r>
              <a:rPr lang="en-US" sz="3200" b="1" dirty="0">
                <a:solidFill>
                  <a:srgbClr val="FF0000"/>
                </a:solidFill>
                <a:latin typeface="Times New Roman"/>
                <a:cs typeface="Times New Roman"/>
              </a:rPr>
              <a:t> </a:t>
            </a:r>
            <a:r>
              <a:rPr lang="en-US" sz="3200" b="1" dirty="0" err="1">
                <a:solidFill>
                  <a:srgbClr val="FF0000"/>
                </a:solidFill>
                <a:latin typeface="Times New Roman"/>
                <a:cs typeface="Times New Roman"/>
              </a:rPr>
              <a:t>petits</a:t>
            </a:r>
            <a:r>
              <a:rPr lang="en-US" sz="3200" b="1" dirty="0">
                <a:solidFill>
                  <a:srgbClr val="FF0000"/>
                </a:solidFill>
                <a:latin typeface="Times New Roman"/>
                <a:cs typeface="Times New Roman"/>
              </a:rPr>
              <a:t> </a:t>
            </a:r>
            <a:r>
              <a:rPr lang="en-US" sz="3200" b="1" dirty="0" err="1">
                <a:solidFill>
                  <a:srgbClr val="FF0000"/>
                </a:solidFill>
                <a:latin typeface="Times New Roman"/>
                <a:cs typeface="Times New Roman"/>
              </a:rPr>
              <a:t>rongeurs</a:t>
            </a:r>
            <a:r>
              <a:rPr lang="en-US" sz="3200" b="1" dirty="0">
                <a:solidFill>
                  <a:srgbClr val="FF0000"/>
                </a:solidFill>
                <a:latin typeface="Times New Roman"/>
                <a:cs typeface="Times New Roman"/>
              </a:rPr>
              <a:t>. </a:t>
            </a:r>
          </a:p>
          <a:p>
            <a:pPr algn="ctr"/>
            <a:endParaRPr lang="fr-FR" sz="3200" b="1" dirty="0">
              <a:solidFill>
                <a:srgbClr val="FF0000"/>
              </a:solidFill>
              <a:latin typeface="Times New Roman"/>
              <a:cs typeface="Times New Roman"/>
            </a:endParaRPr>
          </a:p>
        </p:txBody>
      </p:sp>
    </p:spTree>
    <p:extLst>
      <p:ext uri="{BB962C8B-B14F-4D97-AF65-F5344CB8AC3E}">
        <p14:creationId xmlns:p14="http://schemas.microsoft.com/office/powerpoint/2010/main" val="19620405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600" b="1" dirty="0" smtClean="0">
                <a:latin typeface="Times New Roman"/>
                <a:cs typeface="Times New Roman"/>
              </a:rPr>
              <a:t>FEMMES ENCEINTES OU ALLAITANTES </a:t>
            </a:r>
            <a:endParaRPr lang="fr-FR" sz="3600" b="1" dirty="0">
              <a:latin typeface="Times New Roman"/>
              <a:cs typeface="Times New Roman"/>
            </a:endParaRPr>
          </a:p>
        </p:txBody>
      </p:sp>
      <p:sp>
        <p:nvSpPr>
          <p:cNvPr id="3" name="Content Placeholder 2"/>
          <p:cNvSpPr>
            <a:spLocks noGrp="1"/>
          </p:cNvSpPr>
          <p:nvPr>
            <p:ph idx="1"/>
          </p:nvPr>
        </p:nvSpPr>
        <p:spPr>
          <a:xfrm>
            <a:off x="549275" y="2387876"/>
            <a:ext cx="8042276" cy="4343400"/>
          </a:xfrm>
        </p:spPr>
        <p:txBody>
          <a:bodyPr>
            <a:normAutofit/>
          </a:bodyPr>
          <a:lstStyle/>
          <a:p>
            <a:pPr algn="ctr">
              <a:buFont typeface="Wingdings" charset="2"/>
              <a:buChar char="Ø"/>
            </a:pPr>
            <a:r>
              <a:rPr lang="fr-FR" sz="4000" b="1" dirty="0" smtClean="0">
                <a:latin typeface="Times New Roman"/>
                <a:cs typeface="Times New Roman"/>
              </a:rPr>
              <a:t>Il n’y a pas de contre indication à la vaccination car le risque vital est en jeu.</a:t>
            </a:r>
            <a:endParaRPr lang="fr-FR" sz="4000" b="1" dirty="0">
              <a:latin typeface="Times New Roman"/>
              <a:cs typeface="Times New Roman"/>
            </a:endParaRPr>
          </a:p>
        </p:txBody>
      </p:sp>
    </p:spTree>
    <p:extLst>
      <p:ext uri="{BB962C8B-B14F-4D97-AF65-F5344CB8AC3E}">
        <p14:creationId xmlns:p14="http://schemas.microsoft.com/office/powerpoint/2010/main" val="7321943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600" b="1" dirty="0" smtClean="0">
                <a:latin typeface="Times New Roman"/>
                <a:cs typeface="Times New Roman"/>
              </a:rPr>
              <a:t>SUJET IMMUNODÉPRIMÉ </a:t>
            </a:r>
            <a:endParaRPr lang="fr-FR" sz="3600" b="1" dirty="0">
              <a:latin typeface="Times New Roman"/>
              <a:cs typeface="Times New Roman"/>
            </a:endParaRPr>
          </a:p>
        </p:txBody>
      </p:sp>
      <p:sp>
        <p:nvSpPr>
          <p:cNvPr id="3" name="Content Placeholder 2"/>
          <p:cNvSpPr>
            <a:spLocks noGrp="1"/>
          </p:cNvSpPr>
          <p:nvPr>
            <p:ph idx="1"/>
          </p:nvPr>
        </p:nvSpPr>
        <p:spPr/>
        <p:txBody>
          <a:bodyPr>
            <a:normAutofit lnSpcReduction="10000"/>
          </a:bodyPr>
          <a:lstStyle/>
          <a:p>
            <a:pPr>
              <a:buFont typeface="Wingdings" charset="2"/>
              <a:buChar char="Ø"/>
            </a:pPr>
            <a:r>
              <a:rPr lang="en-US" dirty="0">
                <a:latin typeface="Times New Roman"/>
                <a:cs typeface="Times New Roman"/>
              </a:rPr>
              <a:t>Les </a:t>
            </a:r>
            <a:r>
              <a:rPr lang="en-US" dirty="0" err="1">
                <a:latin typeface="Times New Roman"/>
                <a:cs typeface="Times New Roman"/>
              </a:rPr>
              <a:t>corticostéroïdes</a:t>
            </a:r>
            <a:r>
              <a:rPr lang="en-US" dirty="0">
                <a:latin typeface="Times New Roman"/>
                <a:cs typeface="Times New Roman"/>
              </a:rPr>
              <a:t>, les </a:t>
            </a:r>
            <a:r>
              <a:rPr lang="en-US" dirty="0" err="1">
                <a:latin typeface="Times New Roman"/>
                <a:cs typeface="Times New Roman"/>
              </a:rPr>
              <a:t>autres</a:t>
            </a:r>
            <a:r>
              <a:rPr lang="en-US" dirty="0">
                <a:latin typeface="Times New Roman"/>
                <a:cs typeface="Times New Roman"/>
              </a:rPr>
              <a:t> agents </a:t>
            </a:r>
            <a:r>
              <a:rPr lang="en-US" dirty="0" err="1" smtClean="0">
                <a:latin typeface="Times New Roman"/>
                <a:cs typeface="Times New Roman"/>
              </a:rPr>
              <a:t>immunosuppresseurs</a:t>
            </a:r>
            <a:r>
              <a:rPr lang="en-US" dirty="0" smtClean="0">
                <a:latin typeface="Times New Roman"/>
                <a:cs typeface="Times New Roman"/>
              </a:rPr>
              <a:t>, la </a:t>
            </a:r>
            <a:r>
              <a:rPr lang="en-US" dirty="0">
                <a:latin typeface="Times New Roman"/>
                <a:cs typeface="Times New Roman"/>
              </a:rPr>
              <a:t>chloroquine </a:t>
            </a:r>
            <a:r>
              <a:rPr lang="en-US" dirty="0" smtClean="0">
                <a:latin typeface="Times New Roman"/>
                <a:cs typeface="Times New Roman"/>
              </a:rPr>
              <a:t>et </a:t>
            </a:r>
            <a:r>
              <a:rPr lang="en-US" dirty="0">
                <a:latin typeface="Times New Roman"/>
                <a:cs typeface="Times New Roman"/>
              </a:rPr>
              <a:t>les maladies qui </a:t>
            </a:r>
            <a:r>
              <a:rPr lang="en-US" dirty="0" err="1">
                <a:latin typeface="Times New Roman"/>
                <a:cs typeface="Times New Roman"/>
              </a:rPr>
              <a:t>entraînent</a:t>
            </a:r>
            <a:r>
              <a:rPr lang="en-US" dirty="0">
                <a:latin typeface="Times New Roman"/>
                <a:cs typeface="Times New Roman"/>
              </a:rPr>
              <a:t> </a:t>
            </a:r>
            <a:r>
              <a:rPr lang="en-US" dirty="0" err="1">
                <a:latin typeface="Times New Roman"/>
                <a:cs typeface="Times New Roman"/>
              </a:rPr>
              <a:t>une</a:t>
            </a:r>
            <a:r>
              <a:rPr lang="en-US" dirty="0">
                <a:latin typeface="Times New Roman"/>
                <a:cs typeface="Times New Roman"/>
              </a:rPr>
              <a:t> </a:t>
            </a:r>
            <a:r>
              <a:rPr lang="en-US" dirty="0" err="1">
                <a:latin typeface="Times New Roman"/>
                <a:cs typeface="Times New Roman"/>
              </a:rPr>
              <a:t>immunodépression</a:t>
            </a:r>
            <a:r>
              <a:rPr lang="en-US" dirty="0">
                <a:latin typeface="Times New Roman"/>
                <a:cs typeface="Times New Roman"/>
              </a:rPr>
              <a:t> </a:t>
            </a:r>
            <a:r>
              <a:rPr lang="en-US" dirty="0" smtClean="0">
                <a:latin typeface="Times New Roman"/>
                <a:cs typeface="Times New Roman"/>
              </a:rPr>
              <a:t>( </a:t>
            </a:r>
            <a:r>
              <a:rPr lang="en-US" dirty="0" err="1">
                <a:latin typeface="Times New Roman"/>
                <a:cs typeface="Times New Roman"/>
              </a:rPr>
              <a:t>immunodéficience</a:t>
            </a:r>
            <a:r>
              <a:rPr lang="en-US" dirty="0">
                <a:latin typeface="Times New Roman"/>
                <a:cs typeface="Times New Roman"/>
              </a:rPr>
              <a:t> </a:t>
            </a:r>
            <a:r>
              <a:rPr lang="en-US" dirty="0" err="1">
                <a:latin typeface="Times New Roman"/>
                <a:cs typeface="Times New Roman"/>
              </a:rPr>
              <a:t>congénitale</a:t>
            </a:r>
            <a:r>
              <a:rPr lang="en-US" dirty="0">
                <a:latin typeface="Times New Roman"/>
                <a:cs typeface="Times New Roman"/>
              </a:rPr>
              <a:t>, infection </a:t>
            </a:r>
            <a:r>
              <a:rPr lang="en-US" dirty="0" smtClean="0">
                <a:latin typeface="Times New Roman"/>
                <a:cs typeface="Times New Roman"/>
              </a:rPr>
              <a:t>par </a:t>
            </a:r>
            <a:r>
              <a:rPr lang="en-US" dirty="0">
                <a:latin typeface="Times New Roman"/>
                <a:cs typeface="Times New Roman"/>
              </a:rPr>
              <a:t>le virus de </a:t>
            </a:r>
            <a:r>
              <a:rPr lang="en-US" dirty="0" err="1" smtClean="0">
                <a:latin typeface="Times New Roman"/>
                <a:cs typeface="Times New Roman"/>
              </a:rPr>
              <a:t>l’immunodéficience</a:t>
            </a:r>
            <a:r>
              <a:rPr lang="en-US" dirty="0" smtClean="0">
                <a:latin typeface="Times New Roman"/>
                <a:cs typeface="Times New Roman"/>
              </a:rPr>
              <a:t> </a:t>
            </a:r>
            <a:r>
              <a:rPr lang="en-US" dirty="0" err="1">
                <a:latin typeface="Times New Roman"/>
                <a:cs typeface="Times New Roman"/>
              </a:rPr>
              <a:t>humaine</a:t>
            </a:r>
            <a:r>
              <a:rPr lang="en-US" dirty="0">
                <a:latin typeface="Times New Roman"/>
                <a:cs typeface="Times New Roman"/>
              </a:rPr>
              <a:t> [VIH] , </a:t>
            </a:r>
            <a:r>
              <a:rPr lang="en-US" dirty="0" err="1">
                <a:latin typeface="Times New Roman"/>
                <a:cs typeface="Times New Roman"/>
              </a:rPr>
              <a:t>leucémie</a:t>
            </a:r>
            <a:r>
              <a:rPr lang="en-US" dirty="0">
                <a:latin typeface="Times New Roman"/>
                <a:cs typeface="Times New Roman"/>
              </a:rPr>
              <a:t>, </a:t>
            </a:r>
            <a:r>
              <a:rPr lang="en-US" dirty="0" err="1">
                <a:latin typeface="Times New Roman"/>
                <a:cs typeface="Times New Roman"/>
              </a:rPr>
              <a:t>lymphome</a:t>
            </a:r>
            <a:r>
              <a:rPr lang="en-US" dirty="0">
                <a:latin typeface="Times New Roman"/>
                <a:cs typeface="Times New Roman"/>
              </a:rPr>
              <a:t>, cancer </a:t>
            </a:r>
            <a:r>
              <a:rPr lang="en-US" dirty="0" err="1" smtClean="0">
                <a:latin typeface="Times New Roman"/>
                <a:cs typeface="Times New Roman"/>
              </a:rPr>
              <a:t>généralisé</a:t>
            </a:r>
            <a:r>
              <a:rPr lang="en-US" dirty="0" smtClean="0">
                <a:latin typeface="Times New Roman"/>
                <a:cs typeface="Times New Roman"/>
              </a:rPr>
              <a:t>) </a:t>
            </a:r>
            <a:r>
              <a:rPr lang="en-US" dirty="0" err="1">
                <a:latin typeface="Times New Roman"/>
                <a:cs typeface="Times New Roman"/>
              </a:rPr>
              <a:t>peuvent</a:t>
            </a:r>
            <a:r>
              <a:rPr lang="en-US" dirty="0">
                <a:latin typeface="Times New Roman"/>
                <a:cs typeface="Times New Roman"/>
              </a:rPr>
              <a:t> </a:t>
            </a:r>
            <a:r>
              <a:rPr lang="en-US" dirty="0" err="1">
                <a:latin typeface="Times New Roman"/>
                <a:cs typeface="Times New Roman"/>
              </a:rPr>
              <a:t>entraver</a:t>
            </a:r>
            <a:r>
              <a:rPr lang="en-US" dirty="0">
                <a:latin typeface="Times New Roman"/>
                <a:cs typeface="Times New Roman"/>
              </a:rPr>
              <a:t> la </a:t>
            </a:r>
            <a:r>
              <a:rPr lang="en-US" dirty="0" err="1">
                <a:latin typeface="Times New Roman"/>
                <a:cs typeface="Times New Roman"/>
              </a:rPr>
              <a:t>réponse</a:t>
            </a:r>
            <a:r>
              <a:rPr lang="en-US" dirty="0">
                <a:latin typeface="Times New Roman"/>
                <a:cs typeface="Times New Roman"/>
              </a:rPr>
              <a:t> </a:t>
            </a:r>
            <a:r>
              <a:rPr lang="en-US" dirty="0" err="1">
                <a:latin typeface="Times New Roman"/>
                <a:cs typeface="Times New Roman"/>
              </a:rPr>
              <a:t>immunitaire</a:t>
            </a:r>
            <a:r>
              <a:rPr lang="en-US" dirty="0">
                <a:latin typeface="Times New Roman"/>
                <a:cs typeface="Times New Roman"/>
              </a:rPr>
              <a:t> </a:t>
            </a:r>
            <a:r>
              <a:rPr lang="en-US" dirty="0" smtClean="0">
                <a:latin typeface="Times New Roman"/>
                <a:cs typeface="Times New Roman"/>
              </a:rPr>
              <a:t>au </a:t>
            </a:r>
            <a:r>
              <a:rPr lang="en-US" dirty="0" err="1">
                <a:latin typeface="Times New Roman"/>
                <a:cs typeface="Times New Roman"/>
              </a:rPr>
              <a:t>vaccin</a:t>
            </a:r>
            <a:r>
              <a:rPr lang="en-US" dirty="0">
                <a:latin typeface="Times New Roman"/>
                <a:cs typeface="Times New Roman"/>
              </a:rPr>
              <a:t> </a:t>
            </a:r>
            <a:r>
              <a:rPr lang="en-US" dirty="0" err="1" smtClean="0">
                <a:latin typeface="Times New Roman"/>
                <a:cs typeface="Times New Roman"/>
              </a:rPr>
              <a:t>antirabique</a:t>
            </a:r>
            <a:r>
              <a:rPr lang="en-US" dirty="0">
                <a:latin typeface="Times New Roman"/>
                <a:cs typeface="Times New Roman"/>
              </a:rPr>
              <a:t>. </a:t>
            </a:r>
            <a:endParaRPr lang="en-US" dirty="0" smtClean="0">
              <a:latin typeface="Times New Roman"/>
              <a:cs typeface="Times New Roman"/>
            </a:endParaRPr>
          </a:p>
          <a:p>
            <a:pPr>
              <a:buFont typeface="Wingdings" charset="2"/>
              <a:buChar char="Ø"/>
            </a:pPr>
            <a:r>
              <a:rPr lang="en-US" dirty="0" smtClean="0">
                <a:latin typeface="Times New Roman"/>
                <a:cs typeface="Times New Roman"/>
              </a:rPr>
              <a:t>Chez </a:t>
            </a:r>
            <a:r>
              <a:rPr lang="en-US" dirty="0">
                <a:latin typeface="Times New Roman"/>
                <a:cs typeface="Times New Roman"/>
              </a:rPr>
              <a:t>le </a:t>
            </a:r>
            <a:r>
              <a:rPr lang="en-US" dirty="0" err="1">
                <a:latin typeface="Times New Roman"/>
                <a:cs typeface="Times New Roman"/>
              </a:rPr>
              <a:t>sujet</a:t>
            </a:r>
            <a:r>
              <a:rPr lang="en-US" dirty="0">
                <a:latin typeface="Times New Roman"/>
                <a:cs typeface="Times New Roman"/>
              </a:rPr>
              <a:t> </a:t>
            </a:r>
            <a:r>
              <a:rPr lang="en-US" dirty="0" err="1" smtClean="0">
                <a:latin typeface="Times New Roman"/>
                <a:cs typeface="Times New Roman"/>
              </a:rPr>
              <a:t>immunodéprimé</a:t>
            </a:r>
            <a:r>
              <a:rPr lang="en-US" dirty="0" smtClean="0">
                <a:latin typeface="Times New Roman"/>
                <a:cs typeface="Times New Roman"/>
              </a:rPr>
              <a:t>, </a:t>
            </a:r>
            <a:r>
              <a:rPr lang="en-US" dirty="0">
                <a:latin typeface="Times New Roman"/>
                <a:cs typeface="Times New Roman"/>
              </a:rPr>
              <a:t>qui </a:t>
            </a:r>
            <a:r>
              <a:rPr lang="en-US" dirty="0" err="1">
                <a:latin typeface="Times New Roman"/>
                <a:cs typeface="Times New Roman"/>
              </a:rPr>
              <a:t>présente</a:t>
            </a:r>
            <a:r>
              <a:rPr lang="en-US" dirty="0">
                <a:latin typeface="Times New Roman"/>
                <a:cs typeface="Times New Roman"/>
              </a:rPr>
              <a:t> </a:t>
            </a:r>
            <a:r>
              <a:rPr lang="en-US" dirty="0" err="1">
                <a:latin typeface="Times New Roman"/>
                <a:cs typeface="Times New Roman"/>
              </a:rPr>
              <a:t>une</a:t>
            </a:r>
            <a:r>
              <a:rPr lang="en-US" dirty="0">
                <a:latin typeface="Times New Roman"/>
                <a:cs typeface="Times New Roman"/>
              </a:rPr>
              <a:t> </a:t>
            </a:r>
            <a:r>
              <a:rPr lang="en-US" dirty="0" err="1">
                <a:latin typeface="Times New Roman"/>
                <a:cs typeface="Times New Roman"/>
              </a:rPr>
              <a:t>lésion</a:t>
            </a:r>
            <a:r>
              <a:rPr lang="en-US" dirty="0">
                <a:latin typeface="Times New Roman"/>
                <a:cs typeface="Times New Roman"/>
              </a:rPr>
              <a:t> de </a:t>
            </a:r>
            <a:r>
              <a:rPr lang="en-US" dirty="0" err="1" smtClean="0">
                <a:latin typeface="Times New Roman"/>
                <a:cs typeface="Times New Roman"/>
              </a:rPr>
              <a:t>catégorie</a:t>
            </a:r>
            <a:r>
              <a:rPr lang="en-US" dirty="0" smtClean="0">
                <a:latin typeface="Times New Roman"/>
                <a:cs typeface="Times New Roman"/>
              </a:rPr>
              <a:t> (grade</a:t>
            </a:r>
            <a:r>
              <a:rPr lang="en-US" dirty="0">
                <a:latin typeface="Times New Roman"/>
                <a:cs typeface="Times New Roman"/>
              </a:rPr>
              <a:t>) I</a:t>
            </a:r>
            <a:r>
              <a:rPr lang="en-US" dirty="0" smtClean="0">
                <a:latin typeface="Times New Roman"/>
                <a:cs typeface="Times New Roman"/>
              </a:rPr>
              <a:t>I </a:t>
            </a:r>
            <a:r>
              <a:rPr lang="en-US" dirty="0" err="1">
                <a:latin typeface="Times New Roman"/>
                <a:cs typeface="Times New Roman"/>
              </a:rPr>
              <a:t>ou</a:t>
            </a:r>
            <a:r>
              <a:rPr lang="en-US" dirty="0">
                <a:latin typeface="Times New Roman"/>
                <a:cs typeface="Times New Roman"/>
              </a:rPr>
              <a:t> III, </a:t>
            </a:r>
            <a:r>
              <a:rPr lang="en-US" dirty="0" err="1">
                <a:latin typeface="Times New Roman"/>
                <a:cs typeface="Times New Roman"/>
              </a:rPr>
              <a:t>i</a:t>
            </a:r>
            <a:r>
              <a:rPr lang="en-US" dirty="0" err="1" smtClean="0">
                <a:latin typeface="Times New Roman"/>
                <a:cs typeface="Times New Roman"/>
              </a:rPr>
              <a:t>l</a:t>
            </a:r>
            <a:r>
              <a:rPr lang="en-US" dirty="0" smtClean="0">
                <a:latin typeface="Times New Roman"/>
                <a:cs typeface="Times New Roman"/>
              </a:rPr>
              <a:t> </a:t>
            </a:r>
            <a:r>
              <a:rPr lang="en-US" dirty="0">
                <a:latin typeface="Times New Roman"/>
                <a:cs typeface="Times New Roman"/>
              </a:rPr>
              <a:t>y a lieu </a:t>
            </a:r>
            <a:r>
              <a:rPr lang="en-US" dirty="0" err="1">
                <a:latin typeface="Times New Roman"/>
                <a:cs typeface="Times New Roman"/>
              </a:rPr>
              <a:t>d'utiliser</a:t>
            </a:r>
            <a:r>
              <a:rPr lang="en-US" dirty="0">
                <a:latin typeface="Times New Roman"/>
                <a:cs typeface="Times New Roman"/>
              </a:rPr>
              <a:t> l</a:t>
            </a:r>
            <a:r>
              <a:rPr lang="en-US" dirty="0" smtClean="0">
                <a:latin typeface="Times New Roman"/>
                <a:cs typeface="Times New Roman"/>
              </a:rPr>
              <a:t>e </a:t>
            </a:r>
            <a:r>
              <a:rPr lang="en-US" dirty="0" err="1">
                <a:latin typeface="Times New Roman"/>
                <a:cs typeface="Times New Roman"/>
              </a:rPr>
              <a:t>vaccin</a:t>
            </a:r>
            <a:r>
              <a:rPr lang="en-US" dirty="0">
                <a:latin typeface="Times New Roman"/>
                <a:cs typeface="Times New Roman"/>
              </a:rPr>
              <a:t> </a:t>
            </a:r>
            <a:r>
              <a:rPr lang="en-US" dirty="0" err="1" smtClean="0">
                <a:latin typeface="Times New Roman"/>
                <a:cs typeface="Times New Roman"/>
              </a:rPr>
              <a:t>préparé</a:t>
            </a:r>
            <a:r>
              <a:rPr lang="en-US" dirty="0" smtClean="0">
                <a:latin typeface="Times New Roman"/>
                <a:cs typeface="Times New Roman"/>
              </a:rPr>
              <a:t> </a:t>
            </a:r>
            <a:r>
              <a:rPr lang="en-US" dirty="0" err="1">
                <a:latin typeface="Times New Roman"/>
                <a:cs typeface="Times New Roman"/>
              </a:rPr>
              <a:t>sur</a:t>
            </a:r>
            <a:r>
              <a:rPr lang="en-US" dirty="0">
                <a:latin typeface="Times New Roman"/>
                <a:cs typeface="Times New Roman"/>
              </a:rPr>
              <a:t> culture cellulaire par la </a:t>
            </a:r>
            <a:r>
              <a:rPr lang="en-US" dirty="0" err="1">
                <a:latin typeface="Times New Roman"/>
                <a:cs typeface="Times New Roman"/>
              </a:rPr>
              <a:t>mise</a:t>
            </a:r>
            <a:r>
              <a:rPr lang="en-US" dirty="0">
                <a:latin typeface="Times New Roman"/>
                <a:cs typeface="Times New Roman"/>
              </a:rPr>
              <a:t> en </a:t>
            </a:r>
            <a:r>
              <a:rPr lang="en-US" dirty="0" err="1" smtClean="0">
                <a:latin typeface="Times New Roman"/>
                <a:cs typeface="Times New Roman"/>
              </a:rPr>
              <a:t>œuvre</a:t>
            </a:r>
            <a:r>
              <a:rPr lang="en-US" dirty="0" smtClean="0">
                <a:latin typeface="Times New Roman"/>
                <a:cs typeface="Times New Roman"/>
              </a:rPr>
              <a:t>  </a:t>
            </a:r>
            <a:r>
              <a:rPr lang="en-US" dirty="0">
                <a:latin typeface="Times New Roman"/>
                <a:cs typeface="Times New Roman"/>
              </a:rPr>
              <a:t>du </a:t>
            </a:r>
            <a:r>
              <a:rPr lang="en-US" dirty="0" err="1">
                <a:latin typeface="Times New Roman"/>
                <a:cs typeface="Times New Roman"/>
              </a:rPr>
              <a:t>protocole</a:t>
            </a:r>
            <a:r>
              <a:rPr lang="en-US" dirty="0">
                <a:latin typeface="Times New Roman"/>
                <a:cs typeface="Times New Roman"/>
              </a:rPr>
              <a:t> </a:t>
            </a:r>
            <a:r>
              <a:rPr lang="en-US" dirty="0" err="1">
                <a:latin typeface="Times New Roman"/>
                <a:cs typeface="Times New Roman"/>
              </a:rPr>
              <a:t>dit</a:t>
            </a:r>
            <a:r>
              <a:rPr lang="en-US" dirty="0">
                <a:latin typeface="Times New Roman"/>
                <a:cs typeface="Times New Roman"/>
              </a:rPr>
              <a:t> de </a:t>
            </a:r>
            <a:r>
              <a:rPr lang="en-US" dirty="0" smtClean="0">
                <a:latin typeface="Times New Roman"/>
                <a:cs typeface="Times New Roman"/>
              </a:rPr>
              <a:t>“Essen”  </a:t>
            </a:r>
            <a:r>
              <a:rPr lang="en-US" dirty="0">
                <a:latin typeface="Times New Roman"/>
                <a:cs typeface="Times New Roman"/>
              </a:rPr>
              <a:t>à 5 injections </a:t>
            </a:r>
            <a:r>
              <a:rPr lang="en-US" dirty="0" err="1" smtClean="0">
                <a:latin typeface="Times New Roman"/>
                <a:cs typeface="Times New Roman"/>
              </a:rPr>
              <a:t>associé</a:t>
            </a:r>
            <a:r>
              <a:rPr lang="en-US" dirty="0" smtClean="0">
                <a:latin typeface="Times New Roman"/>
                <a:cs typeface="Times New Roman"/>
              </a:rPr>
              <a:t> </a:t>
            </a:r>
            <a:r>
              <a:rPr lang="en-US" dirty="0">
                <a:latin typeface="Times New Roman"/>
                <a:cs typeface="Times New Roman"/>
              </a:rPr>
              <a:t>à </a:t>
            </a:r>
            <a:r>
              <a:rPr lang="en-US" dirty="0" err="1" smtClean="0">
                <a:latin typeface="Times New Roman"/>
                <a:cs typeface="Times New Roman"/>
              </a:rPr>
              <a:t>l’administration</a:t>
            </a:r>
            <a:r>
              <a:rPr lang="en-US" dirty="0" smtClean="0">
                <a:latin typeface="Times New Roman"/>
                <a:cs typeface="Times New Roman"/>
              </a:rPr>
              <a:t> </a:t>
            </a:r>
            <a:r>
              <a:rPr lang="en-US" dirty="0" err="1" smtClean="0">
                <a:latin typeface="Times New Roman"/>
                <a:cs typeface="Times New Roman"/>
              </a:rPr>
              <a:t>d’Ig</a:t>
            </a:r>
            <a:r>
              <a:rPr lang="en-US" dirty="0" smtClean="0">
                <a:latin typeface="Times New Roman"/>
                <a:cs typeface="Times New Roman"/>
              </a:rPr>
              <a:t> </a:t>
            </a:r>
            <a:r>
              <a:rPr lang="en-US" dirty="0" err="1" smtClean="0">
                <a:latin typeface="Times New Roman"/>
                <a:cs typeface="Times New Roman"/>
              </a:rPr>
              <a:t>antirabiques</a:t>
            </a:r>
            <a:r>
              <a:rPr lang="en-US" dirty="0" smtClean="0">
                <a:latin typeface="Times New Roman"/>
                <a:cs typeface="Times New Roman"/>
              </a:rPr>
              <a:t>. </a:t>
            </a:r>
            <a:endParaRPr lang="en-US" dirty="0">
              <a:latin typeface="Times New Roman"/>
              <a:cs typeface="Times New Roman"/>
            </a:endParaRPr>
          </a:p>
          <a:p>
            <a:endParaRPr lang="fr-FR" dirty="0"/>
          </a:p>
        </p:txBody>
      </p:sp>
    </p:spTree>
    <p:extLst>
      <p:ext uri="{BB962C8B-B14F-4D97-AF65-F5344CB8AC3E}">
        <p14:creationId xmlns:p14="http://schemas.microsoft.com/office/powerpoint/2010/main" val="41631238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600" b="1" dirty="0">
                <a:latin typeface="Times New Roman"/>
                <a:cs typeface="Times New Roman"/>
              </a:rPr>
              <a:t>SUJET IMMUNODÉPRIMÉ </a:t>
            </a:r>
            <a:endParaRPr lang="fr-FR" sz="3600" dirty="0">
              <a:latin typeface="Times New Roman"/>
              <a:cs typeface="Times New Roman"/>
            </a:endParaRPr>
          </a:p>
        </p:txBody>
      </p:sp>
      <p:sp>
        <p:nvSpPr>
          <p:cNvPr id="3" name="Content Placeholder 2"/>
          <p:cNvSpPr>
            <a:spLocks noGrp="1"/>
          </p:cNvSpPr>
          <p:nvPr>
            <p:ph idx="1"/>
          </p:nvPr>
        </p:nvSpPr>
        <p:spPr/>
        <p:txBody>
          <a:bodyPr>
            <a:normAutofit fontScale="92500" lnSpcReduction="20000"/>
          </a:bodyPr>
          <a:lstStyle/>
          <a:p>
            <a:pPr marL="0" indent="0">
              <a:buNone/>
            </a:pPr>
            <a:r>
              <a:rPr lang="fr-FR" b="1" u="sng" dirty="0" smtClean="0"/>
              <a:t>Schéma de vaccination par le vaccin antirabique préparé sur culture cellulaire selon le protocole dit de « ESSEN » d’un sujet immunodéprimé :</a:t>
            </a:r>
          </a:p>
          <a:p>
            <a:pPr marL="0" indent="0">
              <a:buNone/>
            </a:pPr>
            <a:endParaRPr lang="fr-FR" b="1" u="sng" dirty="0"/>
          </a:p>
          <a:p>
            <a:pPr marL="0" indent="0">
              <a:buNone/>
            </a:pPr>
            <a:endParaRPr lang="fr-FR" b="1" u="sng" dirty="0" smtClean="0"/>
          </a:p>
          <a:p>
            <a:pPr marL="0" indent="0">
              <a:buNone/>
            </a:pPr>
            <a:endParaRPr lang="fr-FR" b="1" u="sng" dirty="0"/>
          </a:p>
          <a:p>
            <a:pPr marL="0" indent="0">
              <a:buNone/>
            </a:pPr>
            <a:endParaRPr lang="fr-FR" b="1" u="sng" dirty="0" smtClean="0"/>
          </a:p>
          <a:p>
            <a:pPr>
              <a:buFont typeface="Wingdings" charset="2"/>
              <a:buChar char="Ø"/>
            </a:pPr>
            <a:r>
              <a:rPr lang="fr-FR" dirty="0" smtClean="0">
                <a:latin typeface="Times New Roman"/>
                <a:cs typeface="Times New Roman"/>
              </a:rPr>
              <a:t>A la fin du traitement, une sérologie (dosage d’anticorps antirabiques) recommandée pour évaluer la nécessité du rajout ou non d’une 6</a:t>
            </a:r>
            <a:r>
              <a:rPr lang="fr-FR" baseline="30000" dirty="0" smtClean="0">
                <a:latin typeface="Times New Roman"/>
                <a:cs typeface="Times New Roman"/>
              </a:rPr>
              <a:t>ème</a:t>
            </a:r>
            <a:r>
              <a:rPr lang="fr-FR" dirty="0" smtClean="0">
                <a:latin typeface="Times New Roman"/>
                <a:cs typeface="Times New Roman"/>
              </a:rPr>
              <a:t> dose de vaccination antirabique. </a:t>
            </a:r>
          </a:p>
          <a:p>
            <a:pPr marL="0" indent="0">
              <a:buNone/>
            </a:pPr>
            <a:endParaRPr lang="fr-FR" dirty="0">
              <a:latin typeface="Times New Roman"/>
              <a:cs typeface="Times New Roman"/>
            </a:endParaRPr>
          </a:p>
        </p:txBody>
      </p:sp>
      <p:graphicFrame>
        <p:nvGraphicFramePr>
          <p:cNvPr id="4" name="Table 3"/>
          <p:cNvGraphicFramePr>
            <a:graphicFrameLocks noGrp="1"/>
          </p:cNvGraphicFramePr>
          <p:nvPr>
            <p:extLst>
              <p:ext uri="{D42A27DB-BD31-4B8C-83A1-F6EECF244321}">
                <p14:modId xmlns:p14="http://schemas.microsoft.com/office/powerpoint/2010/main" val="4188749962"/>
              </p:ext>
            </p:extLst>
          </p:nvPr>
        </p:nvGraphicFramePr>
        <p:xfrm>
          <a:off x="434089" y="2684525"/>
          <a:ext cx="8511163" cy="1933182"/>
        </p:xfrm>
        <a:graphic>
          <a:graphicData uri="http://schemas.openxmlformats.org/drawingml/2006/table">
            <a:tbl>
              <a:tblPr firstRow="1" bandRow="1">
                <a:tableStyleId>{F5AB1C69-6EDB-4FF4-983F-18BD219EF322}</a:tableStyleId>
              </a:tblPr>
              <a:tblGrid>
                <a:gridCol w="2038970"/>
                <a:gridCol w="6472193"/>
              </a:tblGrid>
              <a:tr h="689354">
                <a:tc>
                  <a:txBody>
                    <a:bodyPr/>
                    <a:lstStyle/>
                    <a:p>
                      <a:r>
                        <a:rPr lang="fr-FR" dirty="0" smtClean="0"/>
                        <a:t>Age </a:t>
                      </a:r>
                      <a:endParaRPr lang="fr-FR" dirty="0"/>
                    </a:p>
                  </a:txBody>
                  <a:tcPr/>
                </a:tc>
                <a:tc>
                  <a:txBody>
                    <a:bodyPr/>
                    <a:lstStyle/>
                    <a:p>
                      <a:r>
                        <a:rPr lang="fr-FR" dirty="0" smtClean="0"/>
                        <a:t>1 dose par voie IM à J0, J3,</a:t>
                      </a:r>
                      <a:r>
                        <a:rPr lang="fr-FR" baseline="0" dirty="0" smtClean="0"/>
                        <a:t> J7, J14, J28.</a:t>
                      </a:r>
                      <a:endParaRPr lang="fr-FR" dirty="0"/>
                    </a:p>
                  </a:txBody>
                  <a:tcPr/>
                </a:tc>
              </a:tr>
              <a:tr h="603748">
                <a:tc>
                  <a:txBody>
                    <a:bodyPr/>
                    <a:lstStyle/>
                    <a:p>
                      <a:r>
                        <a:rPr lang="fr-FR" dirty="0" smtClean="0"/>
                        <a:t>Moins de 2 ans </a:t>
                      </a:r>
                      <a:endParaRPr lang="fr-FR" dirty="0"/>
                    </a:p>
                  </a:txBody>
                  <a:tcPr/>
                </a:tc>
                <a:tc>
                  <a:txBody>
                    <a:bodyPr/>
                    <a:lstStyle/>
                    <a:p>
                      <a:r>
                        <a:rPr lang="fr-FR" dirty="0" smtClean="0"/>
                        <a:t>1 dose</a:t>
                      </a:r>
                      <a:r>
                        <a:rPr lang="fr-FR" baseline="0" dirty="0" smtClean="0"/>
                        <a:t> au niveau de la FALE de la cuisse </a:t>
                      </a:r>
                      <a:endParaRPr lang="fr-FR" dirty="0"/>
                    </a:p>
                  </a:txBody>
                  <a:tcPr/>
                </a:tc>
              </a:tr>
              <a:tr h="603748">
                <a:tc>
                  <a:txBody>
                    <a:bodyPr/>
                    <a:lstStyle/>
                    <a:p>
                      <a:r>
                        <a:rPr lang="fr-FR" dirty="0" smtClean="0"/>
                        <a:t>2 ans et plus </a:t>
                      </a:r>
                      <a:endParaRPr lang="fr-FR" dirty="0"/>
                    </a:p>
                  </a:txBody>
                  <a:tcPr/>
                </a:tc>
                <a:tc>
                  <a:txBody>
                    <a:bodyPr/>
                    <a:lstStyle/>
                    <a:p>
                      <a:r>
                        <a:rPr lang="fr-FR" dirty="0" smtClean="0"/>
                        <a:t>1 dose au niveau du deltoïde ou au niveau de la FALE de la cuisse </a:t>
                      </a:r>
                      <a:endParaRPr lang="fr-FR" dirty="0"/>
                    </a:p>
                  </a:txBody>
                  <a:tcPr/>
                </a:tc>
              </a:tr>
            </a:tbl>
          </a:graphicData>
        </a:graphic>
      </p:graphicFrame>
    </p:spTree>
    <p:extLst>
      <p:ext uri="{BB962C8B-B14F-4D97-AF65-F5344CB8AC3E}">
        <p14:creationId xmlns:p14="http://schemas.microsoft.com/office/powerpoint/2010/main" val="39544521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600" b="1" dirty="0" smtClean="0">
                <a:latin typeface="Times New Roman"/>
                <a:cs typeface="Times New Roman"/>
              </a:rPr>
              <a:t>TRAITEMENT ANTICOAGULANT </a:t>
            </a:r>
            <a:endParaRPr lang="fr-FR" sz="3600" b="1" dirty="0">
              <a:latin typeface="Times New Roman"/>
              <a:cs typeface="Times New Roman"/>
            </a:endParaRPr>
          </a:p>
        </p:txBody>
      </p:sp>
      <p:sp>
        <p:nvSpPr>
          <p:cNvPr id="3" name="Content Placeholder 2"/>
          <p:cNvSpPr>
            <a:spLocks noGrp="1"/>
          </p:cNvSpPr>
          <p:nvPr>
            <p:ph idx="1"/>
          </p:nvPr>
        </p:nvSpPr>
        <p:spPr/>
        <p:txBody>
          <a:bodyPr/>
          <a:lstStyle/>
          <a:p>
            <a:pPr>
              <a:buFont typeface="Wingdings" charset="2"/>
              <a:buChar char="Ø"/>
            </a:pPr>
            <a:r>
              <a:rPr lang="en-US" dirty="0">
                <a:latin typeface="Times New Roman"/>
                <a:cs typeface="Times New Roman"/>
              </a:rPr>
              <a:t>Chez le </a:t>
            </a:r>
            <a:r>
              <a:rPr lang="en-US" dirty="0" err="1">
                <a:latin typeface="Times New Roman"/>
                <a:cs typeface="Times New Roman"/>
              </a:rPr>
              <a:t>sujet</a:t>
            </a:r>
            <a:r>
              <a:rPr lang="en-US" dirty="0">
                <a:latin typeface="Times New Roman"/>
                <a:cs typeface="Times New Roman"/>
              </a:rPr>
              <a:t> </a:t>
            </a:r>
            <a:r>
              <a:rPr lang="en-US" dirty="0" err="1">
                <a:latin typeface="Times New Roman"/>
                <a:cs typeface="Times New Roman"/>
              </a:rPr>
              <a:t>présentant</a:t>
            </a:r>
            <a:r>
              <a:rPr lang="en-US" dirty="0">
                <a:latin typeface="Times New Roman"/>
                <a:cs typeface="Times New Roman"/>
              </a:rPr>
              <a:t> </a:t>
            </a:r>
            <a:r>
              <a:rPr lang="en-US" dirty="0" err="1">
                <a:latin typeface="Times New Roman"/>
                <a:cs typeface="Times New Roman"/>
              </a:rPr>
              <a:t>une</a:t>
            </a:r>
            <a:r>
              <a:rPr lang="en-US" dirty="0">
                <a:latin typeface="Times New Roman"/>
                <a:cs typeface="Times New Roman"/>
              </a:rPr>
              <a:t> </a:t>
            </a:r>
            <a:r>
              <a:rPr lang="en-US" dirty="0" err="1">
                <a:latin typeface="Times New Roman"/>
                <a:cs typeface="Times New Roman"/>
              </a:rPr>
              <a:t>thrombopénie</a:t>
            </a:r>
            <a:r>
              <a:rPr lang="en-US" dirty="0">
                <a:latin typeface="Times New Roman"/>
                <a:cs typeface="Times New Roman"/>
              </a:rPr>
              <a:t> </a:t>
            </a:r>
            <a:r>
              <a:rPr lang="en-US" dirty="0" err="1">
                <a:latin typeface="Times New Roman"/>
                <a:cs typeface="Times New Roman"/>
              </a:rPr>
              <a:t>ou</a:t>
            </a:r>
            <a:r>
              <a:rPr lang="en-US" dirty="0">
                <a:latin typeface="Times New Roman"/>
                <a:cs typeface="Times New Roman"/>
              </a:rPr>
              <a:t> </a:t>
            </a:r>
            <a:r>
              <a:rPr lang="en-US" dirty="0" err="1">
                <a:latin typeface="Times New Roman"/>
                <a:cs typeface="Times New Roman"/>
              </a:rPr>
              <a:t>une</a:t>
            </a:r>
            <a:r>
              <a:rPr lang="en-US" dirty="0">
                <a:latin typeface="Times New Roman"/>
                <a:cs typeface="Times New Roman"/>
              </a:rPr>
              <a:t> </a:t>
            </a:r>
            <a:r>
              <a:rPr lang="en-US" dirty="0" err="1">
                <a:latin typeface="Times New Roman"/>
                <a:cs typeface="Times New Roman"/>
              </a:rPr>
              <a:t>hémophilie</a:t>
            </a:r>
            <a:r>
              <a:rPr lang="en-US" dirty="0">
                <a:latin typeface="Times New Roman"/>
                <a:cs typeface="Times New Roman"/>
              </a:rPr>
              <a:t> </a:t>
            </a:r>
            <a:r>
              <a:rPr lang="en-US" dirty="0" err="1">
                <a:latin typeface="Times New Roman"/>
                <a:cs typeface="Times New Roman"/>
              </a:rPr>
              <a:t>ou</a:t>
            </a:r>
            <a:r>
              <a:rPr lang="en-US" dirty="0">
                <a:latin typeface="Times New Roman"/>
                <a:cs typeface="Times New Roman"/>
              </a:rPr>
              <a:t> sous </a:t>
            </a:r>
            <a:r>
              <a:rPr lang="en-US" dirty="0" smtClean="0">
                <a:latin typeface="Times New Roman"/>
                <a:cs typeface="Times New Roman"/>
              </a:rPr>
              <a:t>anticoagulants, </a:t>
            </a:r>
            <a:r>
              <a:rPr lang="en-US" dirty="0" err="1" smtClean="0">
                <a:latin typeface="Times New Roman"/>
                <a:cs typeface="Times New Roman"/>
              </a:rPr>
              <a:t>l’injection</a:t>
            </a:r>
            <a:r>
              <a:rPr lang="en-US" dirty="0" smtClean="0">
                <a:latin typeface="Times New Roman"/>
                <a:cs typeface="Times New Roman"/>
              </a:rPr>
              <a:t> IM </a:t>
            </a:r>
            <a:r>
              <a:rPr lang="en-US" dirty="0" err="1" smtClean="0">
                <a:latin typeface="Times New Roman"/>
                <a:cs typeface="Times New Roman"/>
              </a:rPr>
              <a:t>est</a:t>
            </a:r>
            <a:r>
              <a:rPr lang="en-US" dirty="0" smtClean="0">
                <a:latin typeface="Times New Roman"/>
                <a:cs typeface="Times New Roman"/>
              </a:rPr>
              <a:t> </a:t>
            </a:r>
            <a:r>
              <a:rPr lang="en-US" dirty="0" err="1" smtClean="0">
                <a:latin typeface="Times New Roman"/>
                <a:cs typeface="Times New Roman"/>
              </a:rPr>
              <a:t>contre</a:t>
            </a:r>
            <a:r>
              <a:rPr lang="en-US" dirty="0" smtClean="0">
                <a:latin typeface="Times New Roman"/>
                <a:cs typeface="Times New Roman"/>
              </a:rPr>
              <a:t> </a:t>
            </a:r>
            <a:r>
              <a:rPr lang="en-US" dirty="0" err="1" smtClean="0">
                <a:latin typeface="Times New Roman"/>
                <a:cs typeface="Times New Roman"/>
              </a:rPr>
              <a:t>indiquée</a:t>
            </a:r>
            <a:r>
              <a:rPr lang="en-US" dirty="0" smtClean="0">
                <a:latin typeface="Times New Roman"/>
                <a:cs typeface="Times New Roman"/>
              </a:rPr>
              <a:t> car </a:t>
            </a:r>
            <a:r>
              <a:rPr lang="en-US" dirty="0" err="1" smtClean="0">
                <a:latin typeface="Times New Roman"/>
                <a:cs typeface="Times New Roman"/>
              </a:rPr>
              <a:t>elle</a:t>
            </a:r>
            <a:r>
              <a:rPr lang="en-US" dirty="0" smtClean="0">
                <a:latin typeface="Times New Roman"/>
                <a:cs typeface="Times New Roman"/>
              </a:rPr>
              <a:t> </a:t>
            </a:r>
            <a:r>
              <a:rPr lang="en-US" dirty="0" err="1" smtClean="0">
                <a:latin typeface="Times New Roman"/>
                <a:cs typeface="Times New Roman"/>
              </a:rPr>
              <a:t>peut</a:t>
            </a:r>
            <a:r>
              <a:rPr lang="en-US" dirty="0" smtClean="0">
                <a:latin typeface="Times New Roman"/>
                <a:cs typeface="Times New Roman"/>
              </a:rPr>
              <a:t> </a:t>
            </a:r>
            <a:r>
              <a:rPr lang="en-US" dirty="0" err="1" smtClean="0">
                <a:latin typeface="Times New Roman"/>
                <a:cs typeface="Times New Roman"/>
              </a:rPr>
              <a:t>provoquer</a:t>
            </a:r>
            <a:r>
              <a:rPr lang="en-US" dirty="0" smtClean="0">
                <a:latin typeface="Times New Roman"/>
                <a:cs typeface="Times New Roman"/>
              </a:rPr>
              <a:t> des </a:t>
            </a:r>
            <a:r>
              <a:rPr lang="en-US" dirty="0" err="1" smtClean="0">
                <a:latin typeface="Times New Roman"/>
                <a:cs typeface="Times New Roman"/>
              </a:rPr>
              <a:t>hématomes</a:t>
            </a:r>
            <a:r>
              <a:rPr lang="en-US" dirty="0" smtClean="0">
                <a:latin typeface="Times New Roman"/>
                <a:cs typeface="Times New Roman"/>
              </a:rPr>
              <a:t> IM et des </a:t>
            </a:r>
            <a:r>
              <a:rPr lang="en-US" dirty="0" err="1" smtClean="0">
                <a:latin typeface="Times New Roman"/>
                <a:cs typeface="Times New Roman"/>
              </a:rPr>
              <a:t>saignements</a:t>
            </a:r>
            <a:r>
              <a:rPr lang="en-US" dirty="0" smtClean="0">
                <a:latin typeface="Times New Roman"/>
                <a:cs typeface="Times New Roman"/>
              </a:rPr>
              <a:t>.</a:t>
            </a:r>
          </a:p>
          <a:p>
            <a:pPr>
              <a:buFont typeface="Wingdings" charset="2"/>
              <a:buChar char="Ø"/>
            </a:pPr>
            <a:r>
              <a:rPr lang="en-US" dirty="0" smtClean="0">
                <a:latin typeface="Times New Roman"/>
                <a:cs typeface="Times New Roman"/>
              </a:rPr>
              <a:t>Le </a:t>
            </a:r>
            <a:r>
              <a:rPr lang="en-US" dirty="0" err="1" smtClean="0">
                <a:latin typeface="Times New Roman"/>
                <a:cs typeface="Times New Roman"/>
              </a:rPr>
              <a:t>vaccin</a:t>
            </a:r>
            <a:r>
              <a:rPr lang="en-US" dirty="0" smtClean="0">
                <a:latin typeface="Times New Roman"/>
                <a:cs typeface="Times New Roman"/>
              </a:rPr>
              <a:t> </a:t>
            </a:r>
            <a:r>
              <a:rPr lang="en-US" dirty="0" err="1" smtClean="0">
                <a:latin typeface="Times New Roman"/>
                <a:cs typeface="Times New Roman"/>
              </a:rPr>
              <a:t>devra</a:t>
            </a:r>
            <a:r>
              <a:rPr lang="en-US" dirty="0" smtClean="0">
                <a:latin typeface="Times New Roman"/>
                <a:cs typeface="Times New Roman"/>
              </a:rPr>
              <a:t> </a:t>
            </a:r>
            <a:r>
              <a:rPr lang="en-US" dirty="0" err="1">
                <a:latin typeface="Times New Roman"/>
                <a:cs typeface="Times New Roman"/>
              </a:rPr>
              <a:t>alors</a:t>
            </a:r>
            <a:r>
              <a:rPr lang="en-US" dirty="0">
                <a:latin typeface="Times New Roman"/>
                <a:cs typeface="Times New Roman"/>
              </a:rPr>
              <a:t> </a:t>
            </a:r>
            <a:r>
              <a:rPr lang="en-US" dirty="0" err="1">
                <a:latin typeface="Times New Roman"/>
                <a:cs typeface="Times New Roman"/>
              </a:rPr>
              <a:t>être</a:t>
            </a:r>
            <a:r>
              <a:rPr lang="en-US" dirty="0">
                <a:latin typeface="Times New Roman"/>
                <a:cs typeface="Times New Roman"/>
              </a:rPr>
              <a:t> </a:t>
            </a:r>
            <a:r>
              <a:rPr lang="en-US" dirty="0" err="1" smtClean="0">
                <a:latin typeface="Times New Roman"/>
                <a:cs typeface="Times New Roman"/>
              </a:rPr>
              <a:t>administré</a:t>
            </a:r>
            <a:r>
              <a:rPr lang="en-US" dirty="0" smtClean="0">
                <a:latin typeface="Times New Roman"/>
                <a:cs typeface="Times New Roman"/>
              </a:rPr>
              <a:t> </a:t>
            </a:r>
            <a:r>
              <a:rPr lang="en-US" dirty="0">
                <a:latin typeface="Times New Roman"/>
                <a:cs typeface="Times New Roman"/>
              </a:rPr>
              <a:t>par </a:t>
            </a:r>
            <a:r>
              <a:rPr lang="en-US" dirty="0" err="1">
                <a:latin typeface="Times New Roman"/>
                <a:cs typeface="Times New Roman"/>
              </a:rPr>
              <a:t>voie</a:t>
            </a:r>
            <a:r>
              <a:rPr lang="en-US" dirty="0">
                <a:latin typeface="Times New Roman"/>
                <a:cs typeface="Times New Roman"/>
              </a:rPr>
              <a:t> sous </a:t>
            </a:r>
            <a:r>
              <a:rPr lang="en-US" dirty="0" err="1">
                <a:latin typeface="Times New Roman"/>
                <a:cs typeface="Times New Roman"/>
              </a:rPr>
              <a:t>cutanée</a:t>
            </a:r>
            <a:r>
              <a:rPr lang="en-US" dirty="0">
                <a:latin typeface="Times New Roman"/>
                <a:cs typeface="Times New Roman"/>
              </a:rPr>
              <a:t> et </a:t>
            </a:r>
            <a:r>
              <a:rPr lang="en-US" dirty="0" err="1">
                <a:latin typeface="Times New Roman"/>
                <a:cs typeface="Times New Roman"/>
              </a:rPr>
              <a:t>une</a:t>
            </a:r>
            <a:r>
              <a:rPr lang="en-US" dirty="0">
                <a:latin typeface="Times New Roman"/>
                <a:cs typeface="Times New Roman"/>
              </a:rPr>
              <a:t> </a:t>
            </a:r>
            <a:r>
              <a:rPr lang="en-US" dirty="0" err="1">
                <a:latin typeface="Times New Roman"/>
                <a:cs typeface="Times New Roman"/>
              </a:rPr>
              <a:t>pression</a:t>
            </a:r>
            <a:r>
              <a:rPr lang="en-US" dirty="0">
                <a:latin typeface="Times New Roman"/>
                <a:cs typeface="Times New Roman"/>
              </a:rPr>
              <a:t> </a:t>
            </a:r>
            <a:r>
              <a:rPr lang="en-US" dirty="0" smtClean="0">
                <a:latin typeface="Times New Roman"/>
                <a:cs typeface="Times New Roman"/>
              </a:rPr>
              <a:t>locale au point </a:t>
            </a:r>
            <a:r>
              <a:rPr lang="en-US" dirty="0" err="1" smtClean="0">
                <a:latin typeface="Times New Roman"/>
                <a:cs typeface="Times New Roman"/>
              </a:rPr>
              <a:t>d'injection</a:t>
            </a:r>
            <a:r>
              <a:rPr lang="en-US" dirty="0" smtClean="0">
                <a:latin typeface="Times New Roman"/>
                <a:cs typeface="Times New Roman"/>
              </a:rPr>
              <a:t> </a:t>
            </a:r>
            <a:r>
              <a:rPr lang="en-US" dirty="0" err="1">
                <a:latin typeface="Times New Roman"/>
                <a:cs typeface="Times New Roman"/>
              </a:rPr>
              <a:t>doit</a:t>
            </a:r>
            <a:r>
              <a:rPr lang="en-US" dirty="0">
                <a:latin typeface="Times New Roman"/>
                <a:cs typeface="Times New Roman"/>
              </a:rPr>
              <a:t> </a:t>
            </a:r>
            <a:r>
              <a:rPr lang="en-US" dirty="0" err="1">
                <a:latin typeface="Times New Roman"/>
                <a:cs typeface="Times New Roman"/>
              </a:rPr>
              <a:t>être</a:t>
            </a:r>
            <a:r>
              <a:rPr lang="en-US" dirty="0">
                <a:latin typeface="Times New Roman"/>
                <a:cs typeface="Times New Roman"/>
              </a:rPr>
              <a:t> </a:t>
            </a:r>
            <a:r>
              <a:rPr lang="en-US" dirty="0" err="1">
                <a:latin typeface="Times New Roman"/>
                <a:cs typeface="Times New Roman"/>
              </a:rPr>
              <a:t>exercée</a:t>
            </a:r>
            <a:r>
              <a:rPr lang="en-US" dirty="0">
                <a:latin typeface="Times New Roman"/>
                <a:cs typeface="Times New Roman"/>
              </a:rPr>
              <a:t> pendant au </a:t>
            </a:r>
            <a:r>
              <a:rPr lang="en-US" dirty="0" err="1">
                <a:latin typeface="Times New Roman"/>
                <a:cs typeface="Times New Roman"/>
              </a:rPr>
              <a:t>moins</a:t>
            </a:r>
            <a:r>
              <a:rPr lang="en-US" dirty="0">
                <a:latin typeface="Times New Roman"/>
                <a:cs typeface="Times New Roman"/>
              </a:rPr>
              <a:t> dix minutes. </a:t>
            </a:r>
          </a:p>
          <a:p>
            <a:endParaRPr lang="fr-FR" dirty="0">
              <a:latin typeface="Times New Roman"/>
              <a:cs typeface="Times New Roman"/>
            </a:endParaRPr>
          </a:p>
        </p:txBody>
      </p:sp>
    </p:spTree>
    <p:extLst>
      <p:ext uri="{BB962C8B-B14F-4D97-AF65-F5344CB8AC3E}">
        <p14:creationId xmlns:p14="http://schemas.microsoft.com/office/powerpoint/2010/main" val="14853882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600" b="1" dirty="0" smtClean="0">
                <a:latin typeface="Times New Roman"/>
                <a:cs typeface="Times New Roman"/>
              </a:rPr>
              <a:t>SUJET ANTÉRIEUREMENT VACCINÉ</a:t>
            </a:r>
            <a:endParaRPr lang="fr-FR" sz="3600" b="1" dirty="0">
              <a:latin typeface="Times New Roman"/>
              <a:cs typeface="Times New Roman"/>
            </a:endParaRPr>
          </a:p>
        </p:txBody>
      </p:sp>
      <p:sp>
        <p:nvSpPr>
          <p:cNvPr id="3" name="Content Placeholder 2"/>
          <p:cNvSpPr>
            <a:spLocks noGrp="1"/>
          </p:cNvSpPr>
          <p:nvPr>
            <p:ph idx="1"/>
          </p:nvPr>
        </p:nvSpPr>
        <p:spPr/>
        <p:txBody>
          <a:bodyPr/>
          <a:lstStyle/>
          <a:p>
            <a:pPr>
              <a:buFont typeface="Wingdings" charset="2"/>
              <a:buChar char="Ø"/>
            </a:pPr>
            <a:r>
              <a:rPr lang="fr-FR" b="1" u="sng" dirty="0" smtClean="0">
                <a:latin typeface="Times New Roman"/>
                <a:cs typeface="Times New Roman"/>
              </a:rPr>
              <a:t>Cas du sujet antérieurement vacciné par un vaccin préparé sur culture cellulaire : </a:t>
            </a:r>
          </a:p>
          <a:p>
            <a:pPr>
              <a:buFont typeface="Wingdings" charset="2"/>
              <a:buChar char="§"/>
            </a:pPr>
            <a:r>
              <a:rPr lang="fr-FR" dirty="0" smtClean="0">
                <a:latin typeface="Times New Roman"/>
                <a:cs typeface="Times New Roman"/>
              </a:rPr>
              <a:t>Privilégier la revaccination par le vaccin préparé sur culture cellulaire sans administration d’</a:t>
            </a:r>
            <a:r>
              <a:rPr lang="fr-FR" dirty="0" err="1" smtClean="0">
                <a:latin typeface="Times New Roman"/>
                <a:cs typeface="Times New Roman"/>
              </a:rPr>
              <a:t>Ig</a:t>
            </a:r>
            <a:r>
              <a:rPr lang="fr-FR" dirty="0" smtClean="0">
                <a:latin typeface="Times New Roman"/>
                <a:cs typeface="Times New Roman"/>
              </a:rPr>
              <a:t> antirabiques. </a:t>
            </a:r>
            <a:endParaRPr lang="fr-FR" dirty="0">
              <a:latin typeface="Times New Roman"/>
              <a:cs typeface="Times New Roman"/>
            </a:endParaRPr>
          </a:p>
        </p:txBody>
      </p:sp>
      <p:graphicFrame>
        <p:nvGraphicFramePr>
          <p:cNvPr id="5" name="Table 4"/>
          <p:cNvGraphicFramePr>
            <a:graphicFrameLocks noGrp="1"/>
          </p:cNvGraphicFramePr>
          <p:nvPr>
            <p:extLst>
              <p:ext uri="{D42A27DB-BD31-4B8C-83A1-F6EECF244321}">
                <p14:modId xmlns:p14="http://schemas.microsoft.com/office/powerpoint/2010/main" val="3690913660"/>
              </p:ext>
            </p:extLst>
          </p:nvPr>
        </p:nvGraphicFramePr>
        <p:xfrm>
          <a:off x="133672" y="3419498"/>
          <a:ext cx="9010328" cy="3688080"/>
        </p:xfrm>
        <a:graphic>
          <a:graphicData uri="http://schemas.openxmlformats.org/drawingml/2006/table">
            <a:tbl>
              <a:tblPr firstRow="1" bandRow="1">
                <a:tableStyleId>{F5AB1C69-6EDB-4FF4-983F-18BD219EF322}</a:tableStyleId>
              </a:tblPr>
              <a:tblGrid>
                <a:gridCol w="1203048"/>
                <a:gridCol w="3041038"/>
                <a:gridCol w="2873948"/>
                <a:gridCol w="1892294"/>
              </a:tblGrid>
              <a:tr h="1003959">
                <a:tc>
                  <a:txBody>
                    <a:bodyPr/>
                    <a:lstStyle/>
                    <a:p>
                      <a:r>
                        <a:rPr lang="fr-FR" sz="1600" dirty="0" smtClean="0">
                          <a:latin typeface="Times New Roman"/>
                          <a:cs typeface="Times New Roman"/>
                        </a:rPr>
                        <a:t>Statut vaccin</a:t>
                      </a:r>
                      <a:r>
                        <a:rPr lang="fr-FR" sz="1600" baseline="0" dirty="0" smtClean="0">
                          <a:latin typeface="Times New Roman"/>
                          <a:cs typeface="Times New Roman"/>
                        </a:rPr>
                        <a:t> antirabique</a:t>
                      </a:r>
                      <a:endParaRPr lang="fr-FR" sz="1600" dirty="0">
                        <a:latin typeface="Times New Roman"/>
                        <a:cs typeface="Times New Roman"/>
                      </a:endParaRPr>
                    </a:p>
                  </a:txBody>
                  <a:tcPr/>
                </a:tc>
                <a:tc>
                  <a:txBody>
                    <a:bodyPr/>
                    <a:lstStyle/>
                    <a:p>
                      <a:r>
                        <a:rPr lang="fr-FR" sz="1600" dirty="0" smtClean="0">
                          <a:latin typeface="Times New Roman"/>
                          <a:cs typeface="Times New Roman"/>
                        </a:rPr>
                        <a:t>Vaccination antirabique</a:t>
                      </a:r>
                      <a:r>
                        <a:rPr lang="fr-FR" sz="1600" baseline="0" dirty="0" smtClean="0">
                          <a:latin typeface="Times New Roman"/>
                          <a:cs typeface="Times New Roman"/>
                        </a:rPr>
                        <a:t> antérieure </a:t>
                      </a:r>
                      <a:r>
                        <a:rPr lang="fr-FR" sz="1600" dirty="0" smtClean="0">
                          <a:latin typeface="Times New Roman"/>
                          <a:cs typeface="Times New Roman"/>
                        </a:rPr>
                        <a:t> &lt; 1 an</a:t>
                      </a:r>
                      <a:r>
                        <a:rPr lang="fr-FR" sz="1600" baseline="0" dirty="0" smtClean="0">
                          <a:latin typeface="Times New Roman"/>
                          <a:cs typeface="Times New Roman"/>
                        </a:rPr>
                        <a:t> </a:t>
                      </a:r>
                    </a:p>
                    <a:p>
                      <a:r>
                        <a:rPr lang="fr-FR" sz="1600" baseline="0" dirty="0" smtClean="0">
                          <a:latin typeface="Times New Roman"/>
                          <a:cs typeface="Times New Roman"/>
                        </a:rPr>
                        <a:t>Titre des </a:t>
                      </a:r>
                      <a:r>
                        <a:rPr lang="fr-FR" sz="1600" baseline="0" dirty="0" err="1" smtClean="0">
                          <a:latin typeface="Times New Roman"/>
                          <a:cs typeface="Times New Roman"/>
                        </a:rPr>
                        <a:t>Ac</a:t>
                      </a:r>
                      <a:r>
                        <a:rPr lang="fr-FR" sz="1600" baseline="0" dirty="0" smtClean="0">
                          <a:latin typeface="Times New Roman"/>
                          <a:cs typeface="Times New Roman"/>
                        </a:rPr>
                        <a:t> suffisant                  (≥ 0,5 UI/ml)</a:t>
                      </a:r>
                      <a:endParaRPr lang="fr-FR" sz="1600" dirty="0">
                        <a:latin typeface="Times New Roman"/>
                        <a:cs typeface="Times New Roman"/>
                      </a:endParaRPr>
                    </a:p>
                  </a:txBody>
                  <a:tcPr/>
                </a:tc>
                <a:tc>
                  <a:txBody>
                    <a:bodyPr/>
                    <a:lstStyle/>
                    <a:p>
                      <a:r>
                        <a:rPr lang="fr-FR" sz="1600" dirty="0" smtClean="0">
                          <a:latin typeface="Times New Roman"/>
                          <a:cs typeface="Times New Roman"/>
                        </a:rPr>
                        <a:t>Vaccination</a:t>
                      </a:r>
                      <a:r>
                        <a:rPr lang="fr-FR" sz="1600" baseline="0" dirty="0" smtClean="0">
                          <a:latin typeface="Times New Roman"/>
                          <a:cs typeface="Times New Roman"/>
                        </a:rPr>
                        <a:t> antirabique antérieure</a:t>
                      </a:r>
                      <a:r>
                        <a:rPr lang="fr-FR" sz="1600" dirty="0" smtClean="0">
                          <a:latin typeface="Times New Roman"/>
                          <a:cs typeface="Times New Roman"/>
                        </a:rPr>
                        <a:t> &gt; 1 an et &lt; 5 ans ou sérologie non pratiquée</a:t>
                      </a:r>
                      <a:endParaRPr lang="fr-FR" sz="1600" dirty="0">
                        <a:latin typeface="Times New Roman"/>
                        <a:cs typeface="Times New Roman"/>
                      </a:endParaRPr>
                    </a:p>
                  </a:txBody>
                  <a:tcPr/>
                </a:tc>
                <a:tc>
                  <a:txBody>
                    <a:bodyPr/>
                    <a:lstStyle/>
                    <a:p>
                      <a:r>
                        <a:rPr lang="fr-FR" sz="1600" dirty="0" smtClean="0">
                          <a:latin typeface="Times New Roman"/>
                          <a:cs typeface="Times New Roman"/>
                        </a:rPr>
                        <a:t>Vaccination</a:t>
                      </a:r>
                      <a:r>
                        <a:rPr lang="fr-FR" sz="1600" baseline="0" dirty="0" smtClean="0">
                          <a:latin typeface="Times New Roman"/>
                          <a:cs typeface="Times New Roman"/>
                        </a:rPr>
                        <a:t> antirabique antérieure                         </a:t>
                      </a:r>
                      <a:r>
                        <a:rPr lang="fr-FR" sz="1600" dirty="0" smtClean="0">
                          <a:latin typeface="Times New Roman"/>
                          <a:cs typeface="Times New Roman"/>
                        </a:rPr>
                        <a:t>    </a:t>
                      </a:r>
                    </a:p>
                    <a:p>
                      <a:r>
                        <a:rPr lang="fr-FR" sz="1600" dirty="0" smtClean="0">
                          <a:latin typeface="Times New Roman"/>
                          <a:cs typeface="Times New Roman"/>
                        </a:rPr>
                        <a:t>&gt; 5</a:t>
                      </a:r>
                      <a:r>
                        <a:rPr lang="fr-FR" sz="1600" baseline="0" dirty="0" smtClean="0">
                          <a:latin typeface="Times New Roman"/>
                          <a:cs typeface="Times New Roman"/>
                        </a:rPr>
                        <a:t> ans </a:t>
                      </a:r>
                      <a:endParaRPr lang="fr-FR" sz="1600" dirty="0">
                        <a:latin typeface="Times New Roman"/>
                        <a:cs typeface="Times New Roman"/>
                      </a:endParaRPr>
                    </a:p>
                  </a:txBody>
                  <a:tcPr/>
                </a:tc>
              </a:tr>
              <a:tr h="1145492">
                <a:tc>
                  <a:txBody>
                    <a:bodyPr/>
                    <a:lstStyle/>
                    <a:p>
                      <a:r>
                        <a:rPr lang="fr-FR" sz="1600" dirty="0" smtClean="0">
                          <a:latin typeface="Times New Roman"/>
                          <a:cs typeface="Times New Roman"/>
                        </a:rPr>
                        <a:t>Enfant &lt; 2 ans </a:t>
                      </a:r>
                      <a:endParaRPr lang="fr-FR" sz="1600" dirty="0">
                        <a:latin typeface="Times New Roman"/>
                        <a:cs typeface="Times New Roman"/>
                      </a:endParaRPr>
                    </a:p>
                  </a:txBody>
                  <a:tcPr/>
                </a:tc>
                <a:tc>
                  <a:txBody>
                    <a:bodyPr/>
                    <a:lstStyle/>
                    <a:p>
                      <a:r>
                        <a:rPr lang="fr-FR" sz="1600" dirty="0" smtClean="0">
                          <a:latin typeface="Times New Roman"/>
                          <a:cs typeface="Times New Roman"/>
                        </a:rPr>
                        <a:t>2 doses à J0 et J3 </a:t>
                      </a:r>
                    </a:p>
                    <a:p>
                      <a:r>
                        <a:rPr lang="fr-FR" sz="1600" dirty="0" smtClean="0">
                          <a:latin typeface="Times New Roman"/>
                          <a:cs typeface="Times New Roman"/>
                        </a:rPr>
                        <a:t>Injection IM</a:t>
                      </a:r>
                    </a:p>
                    <a:p>
                      <a:r>
                        <a:rPr lang="fr-FR" sz="1600" dirty="0" smtClean="0">
                          <a:latin typeface="Times New Roman"/>
                          <a:cs typeface="Times New Roman"/>
                        </a:rPr>
                        <a:t>Au</a:t>
                      </a:r>
                      <a:r>
                        <a:rPr lang="fr-FR" sz="1600" baseline="0" dirty="0" smtClean="0">
                          <a:latin typeface="Times New Roman"/>
                          <a:cs typeface="Times New Roman"/>
                        </a:rPr>
                        <a:t> niveau de la FALE de la cuisse </a:t>
                      </a:r>
                    </a:p>
                  </a:txBody>
                  <a:tcPr/>
                </a:tc>
                <a:tc>
                  <a:txBody>
                    <a:bodyPr/>
                    <a:lstStyle/>
                    <a:p>
                      <a:r>
                        <a:rPr lang="fr-FR" sz="1600" dirty="0" smtClean="0">
                          <a:latin typeface="Times New Roman"/>
                          <a:cs typeface="Times New Roman"/>
                        </a:rPr>
                        <a:t>3 doses à J0, J3 et</a:t>
                      </a:r>
                      <a:r>
                        <a:rPr lang="fr-FR" sz="1600" baseline="0" dirty="0" smtClean="0">
                          <a:latin typeface="Times New Roman"/>
                          <a:cs typeface="Times New Roman"/>
                        </a:rPr>
                        <a:t> J7</a:t>
                      </a:r>
                      <a:r>
                        <a:rPr lang="fr-FR" sz="1600" dirty="0" smtClean="0">
                          <a:latin typeface="Times New Roman"/>
                          <a:cs typeface="Times New Roman"/>
                        </a:rPr>
                        <a:t> </a:t>
                      </a:r>
                    </a:p>
                    <a:p>
                      <a:r>
                        <a:rPr lang="fr-FR" sz="1600" dirty="0" smtClean="0">
                          <a:latin typeface="Times New Roman"/>
                          <a:cs typeface="Times New Roman"/>
                        </a:rPr>
                        <a:t>Injection IM</a:t>
                      </a:r>
                    </a:p>
                    <a:p>
                      <a:r>
                        <a:rPr lang="fr-FR" sz="1600" dirty="0" smtClean="0">
                          <a:latin typeface="Times New Roman"/>
                          <a:cs typeface="Times New Roman"/>
                        </a:rPr>
                        <a:t>Au</a:t>
                      </a:r>
                      <a:r>
                        <a:rPr lang="fr-FR" sz="1600" baseline="0" dirty="0" smtClean="0">
                          <a:latin typeface="Times New Roman"/>
                          <a:cs typeface="Times New Roman"/>
                        </a:rPr>
                        <a:t> niveau de la FALE de la cuisse </a:t>
                      </a:r>
                      <a:endParaRPr lang="fr-FR" sz="1600" dirty="0" smtClean="0">
                        <a:latin typeface="Times New Roman"/>
                        <a:cs typeface="Times New Roman"/>
                      </a:endParaRPr>
                    </a:p>
                    <a:p>
                      <a:endParaRPr lang="fr-FR" sz="1600" dirty="0">
                        <a:latin typeface="Times New Roman"/>
                        <a:cs typeface="Times New Roman"/>
                      </a:endParaRPr>
                    </a:p>
                  </a:txBody>
                  <a:tcPr/>
                </a:tc>
                <a:tc>
                  <a:txBody>
                    <a:bodyPr/>
                    <a:lstStyle/>
                    <a:p>
                      <a:r>
                        <a:rPr lang="fr-FR" sz="1600" dirty="0" smtClean="0">
                          <a:latin typeface="Times New Roman"/>
                          <a:cs typeface="Times New Roman"/>
                        </a:rPr>
                        <a:t>Revaccination sans administration d’</a:t>
                      </a:r>
                      <a:r>
                        <a:rPr lang="fr-FR" sz="1600" dirty="0" err="1" smtClean="0">
                          <a:latin typeface="Times New Roman"/>
                          <a:cs typeface="Times New Roman"/>
                        </a:rPr>
                        <a:t>Ig</a:t>
                      </a:r>
                      <a:r>
                        <a:rPr lang="fr-FR" sz="1600" dirty="0" smtClean="0">
                          <a:latin typeface="Times New Roman"/>
                          <a:cs typeface="Times New Roman"/>
                        </a:rPr>
                        <a:t> antirabiques </a:t>
                      </a:r>
                      <a:endParaRPr lang="fr-FR" sz="1600" dirty="0">
                        <a:latin typeface="Times New Roman"/>
                        <a:cs typeface="Times New Roman"/>
                      </a:endParaRPr>
                    </a:p>
                  </a:txBody>
                  <a:tcPr/>
                </a:tc>
              </a:tr>
              <a:tr h="1233436">
                <a:tc>
                  <a:txBody>
                    <a:bodyPr/>
                    <a:lstStyle/>
                    <a:p>
                      <a:r>
                        <a:rPr lang="fr-FR" sz="1600" dirty="0" smtClean="0">
                          <a:latin typeface="Times New Roman"/>
                          <a:cs typeface="Times New Roman"/>
                        </a:rPr>
                        <a:t>Enfant ≥ 2 ans </a:t>
                      </a:r>
                    </a:p>
                    <a:p>
                      <a:r>
                        <a:rPr lang="fr-FR" sz="1600" dirty="0" smtClean="0">
                          <a:latin typeface="Times New Roman"/>
                          <a:cs typeface="Times New Roman"/>
                        </a:rPr>
                        <a:t>Adulte </a:t>
                      </a:r>
                      <a:endParaRPr lang="fr-FR" sz="1600" dirty="0">
                        <a:latin typeface="Times New Roman"/>
                        <a:cs typeface="Times New Roman"/>
                      </a:endParaRPr>
                    </a:p>
                  </a:txBody>
                  <a:tcPr/>
                </a:tc>
                <a:tc>
                  <a:txBody>
                    <a:bodyPr/>
                    <a:lstStyle/>
                    <a:p>
                      <a:r>
                        <a:rPr lang="fr-FR" sz="1600" dirty="0" smtClean="0">
                          <a:latin typeface="Times New Roman"/>
                          <a:cs typeface="Times New Roman"/>
                        </a:rPr>
                        <a:t>2 doses à J0 et J3 </a:t>
                      </a:r>
                    </a:p>
                    <a:p>
                      <a:r>
                        <a:rPr lang="fr-FR" sz="1600" dirty="0" smtClean="0">
                          <a:latin typeface="Times New Roman"/>
                          <a:cs typeface="Times New Roman"/>
                        </a:rPr>
                        <a:t>Injection IM</a:t>
                      </a:r>
                    </a:p>
                    <a:p>
                      <a:r>
                        <a:rPr lang="fr-FR" sz="1600" dirty="0" smtClean="0">
                          <a:latin typeface="Times New Roman"/>
                          <a:cs typeface="Times New Roman"/>
                        </a:rPr>
                        <a:t>Au</a:t>
                      </a:r>
                      <a:r>
                        <a:rPr lang="fr-FR" sz="1600" baseline="0" dirty="0" smtClean="0">
                          <a:latin typeface="Times New Roman"/>
                          <a:cs typeface="Times New Roman"/>
                        </a:rPr>
                        <a:t> niveau du deltoïde ou FALE de la cuisse</a:t>
                      </a:r>
                    </a:p>
                  </a:txBody>
                  <a:tcPr/>
                </a:tc>
                <a:tc>
                  <a:txBody>
                    <a:bodyPr/>
                    <a:lstStyle/>
                    <a:p>
                      <a:r>
                        <a:rPr lang="fr-FR" sz="1600" dirty="0" smtClean="0">
                          <a:latin typeface="Times New Roman"/>
                          <a:cs typeface="Times New Roman"/>
                        </a:rPr>
                        <a:t>3 doses à J0,</a:t>
                      </a:r>
                      <a:r>
                        <a:rPr lang="fr-FR" sz="1600" baseline="0" dirty="0" smtClean="0">
                          <a:latin typeface="Times New Roman"/>
                          <a:cs typeface="Times New Roman"/>
                        </a:rPr>
                        <a:t> J3 et J7</a:t>
                      </a:r>
                      <a:r>
                        <a:rPr lang="fr-FR" sz="1600" dirty="0" smtClean="0">
                          <a:latin typeface="Times New Roman"/>
                          <a:cs typeface="Times New Roman"/>
                        </a:rPr>
                        <a:t> </a:t>
                      </a:r>
                    </a:p>
                    <a:p>
                      <a:r>
                        <a:rPr lang="fr-FR" sz="1600" dirty="0" smtClean="0">
                          <a:latin typeface="Times New Roman"/>
                          <a:cs typeface="Times New Roman"/>
                        </a:rPr>
                        <a:t>Injection IM</a:t>
                      </a:r>
                    </a:p>
                    <a:p>
                      <a:r>
                        <a:rPr lang="fr-FR" sz="1600" dirty="0" smtClean="0">
                          <a:latin typeface="Times New Roman"/>
                          <a:cs typeface="Times New Roman"/>
                        </a:rPr>
                        <a:t>Au</a:t>
                      </a:r>
                      <a:r>
                        <a:rPr lang="fr-FR" sz="1600" baseline="0" dirty="0" smtClean="0">
                          <a:latin typeface="Times New Roman"/>
                          <a:cs typeface="Times New Roman"/>
                        </a:rPr>
                        <a:t> niveau du deltoïde ou de la FALE de la cuisse </a:t>
                      </a:r>
                      <a:endParaRPr lang="fr-FR" sz="1600" dirty="0" smtClean="0">
                        <a:latin typeface="Times New Roman"/>
                        <a:cs typeface="Times New Roman"/>
                      </a:endParaRPr>
                    </a:p>
                    <a:p>
                      <a:endParaRPr lang="fr-FR" sz="1600" dirty="0">
                        <a:latin typeface="Times New Roman"/>
                        <a:cs typeface="Times New Roman"/>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latin typeface="Times New Roman"/>
                          <a:cs typeface="Times New Roman"/>
                        </a:rPr>
                        <a:t>Revaccination sans administration d’</a:t>
                      </a:r>
                      <a:r>
                        <a:rPr lang="fr-FR" sz="1600" dirty="0" err="1" smtClean="0">
                          <a:latin typeface="Times New Roman"/>
                          <a:cs typeface="Times New Roman"/>
                        </a:rPr>
                        <a:t>Ig</a:t>
                      </a:r>
                      <a:r>
                        <a:rPr lang="fr-FR" sz="1600" dirty="0" smtClean="0">
                          <a:latin typeface="Times New Roman"/>
                          <a:cs typeface="Times New Roman"/>
                        </a:rPr>
                        <a:t> antirabiques </a:t>
                      </a:r>
                    </a:p>
                  </a:txBody>
                  <a:tcPr/>
                </a:tc>
              </a:tr>
            </a:tbl>
          </a:graphicData>
        </a:graphic>
      </p:graphicFrame>
    </p:spTree>
    <p:extLst>
      <p:ext uri="{BB962C8B-B14F-4D97-AF65-F5344CB8AC3E}">
        <p14:creationId xmlns:p14="http://schemas.microsoft.com/office/powerpoint/2010/main" val="2818816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600" b="1" dirty="0">
                <a:latin typeface="Times New Roman"/>
                <a:cs typeface="Times New Roman"/>
              </a:rPr>
              <a:t>SUJET ANTÉRIEUREMENT VACCINÉ</a:t>
            </a:r>
            <a:endParaRPr lang="fr-FR" sz="3600" dirty="0">
              <a:latin typeface="Times New Roman"/>
              <a:cs typeface="Times New Roman"/>
            </a:endParaRPr>
          </a:p>
        </p:txBody>
      </p:sp>
      <p:sp>
        <p:nvSpPr>
          <p:cNvPr id="3" name="Content Placeholder 2"/>
          <p:cNvSpPr>
            <a:spLocks noGrp="1"/>
          </p:cNvSpPr>
          <p:nvPr>
            <p:ph idx="1"/>
          </p:nvPr>
        </p:nvSpPr>
        <p:spPr/>
        <p:txBody>
          <a:bodyPr>
            <a:normAutofit lnSpcReduction="10000"/>
          </a:bodyPr>
          <a:lstStyle/>
          <a:p>
            <a:pPr>
              <a:buFont typeface="Wingdings" charset="2"/>
              <a:buChar char="Ø"/>
            </a:pPr>
            <a:r>
              <a:rPr lang="fr-FR" b="1" u="sng" dirty="0">
                <a:latin typeface="Times New Roman"/>
                <a:cs typeface="Times New Roman"/>
              </a:rPr>
              <a:t>Cas du sujet antérieurement vacciné par un vaccin préparé sur </a:t>
            </a:r>
            <a:r>
              <a:rPr lang="fr-FR" b="1" u="sng" dirty="0" smtClean="0">
                <a:latin typeface="Times New Roman"/>
                <a:cs typeface="Times New Roman"/>
              </a:rPr>
              <a:t>tissu nerveux </a:t>
            </a:r>
            <a:r>
              <a:rPr lang="fr-FR" b="1" u="sng" dirty="0">
                <a:latin typeface="Times New Roman"/>
                <a:cs typeface="Times New Roman"/>
              </a:rPr>
              <a:t>: </a:t>
            </a:r>
          </a:p>
          <a:p>
            <a:pPr>
              <a:buFont typeface="Wingdings" charset="2"/>
              <a:buChar char="§"/>
            </a:pPr>
            <a:r>
              <a:rPr lang="fr-FR" dirty="0" smtClean="0">
                <a:latin typeface="Times New Roman"/>
                <a:cs typeface="Times New Roman"/>
              </a:rPr>
              <a:t>Considérer que le sujet n’a jamais été vacciné et reprendre le traitement prophylactique antirabique selon la catégorie (grade) du risque (vaccination ou sérovaccination) en privilégiant la revaccination par le vaccin préparé sur culture cellulaire.</a:t>
            </a:r>
          </a:p>
          <a:p>
            <a:pPr>
              <a:buFont typeface="Wingdings" charset="2"/>
              <a:buChar char="§"/>
            </a:pPr>
            <a:r>
              <a:rPr lang="fr-FR" dirty="0" smtClean="0">
                <a:latin typeface="Times New Roman"/>
                <a:cs typeface="Times New Roman"/>
              </a:rPr>
              <a:t>En cas de non disponibilité du vaccin préparé sur culture cellulaire, </a:t>
            </a:r>
            <a:r>
              <a:rPr lang="fr-FR" dirty="0">
                <a:latin typeface="Times New Roman"/>
                <a:cs typeface="Times New Roman"/>
              </a:rPr>
              <a:t>reprendre le traitement prophylactique antirabique selon la catégorie (grade) du risque (vaccination ou sérovaccination) </a:t>
            </a:r>
            <a:r>
              <a:rPr lang="fr-FR" dirty="0" smtClean="0">
                <a:latin typeface="Times New Roman"/>
                <a:cs typeface="Times New Roman"/>
              </a:rPr>
              <a:t>avec </a:t>
            </a:r>
            <a:r>
              <a:rPr lang="fr-FR" dirty="0">
                <a:latin typeface="Times New Roman"/>
                <a:cs typeface="Times New Roman"/>
              </a:rPr>
              <a:t>le vaccin préparé sur </a:t>
            </a:r>
            <a:r>
              <a:rPr lang="fr-FR" dirty="0" smtClean="0">
                <a:latin typeface="Times New Roman"/>
                <a:cs typeface="Times New Roman"/>
              </a:rPr>
              <a:t>tissu nerveux.</a:t>
            </a:r>
            <a:endParaRPr lang="fr-FR" dirty="0">
              <a:latin typeface="Times New Roman"/>
              <a:cs typeface="Times New Roman"/>
            </a:endParaRPr>
          </a:p>
          <a:p>
            <a:pPr>
              <a:buFont typeface="Wingdings" charset="2"/>
              <a:buChar char="§"/>
            </a:pPr>
            <a:endParaRPr lang="fr-FR" dirty="0">
              <a:latin typeface="Times New Roman"/>
              <a:cs typeface="Times New Roman"/>
            </a:endParaRPr>
          </a:p>
        </p:txBody>
      </p:sp>
    </p:spTree>
    <p:extLst>
      <p:ext uri="{BB962C8B-B14F-4D97-AF65-F5344CB8AC3E}">
        <p14:creationId xmlns:p14="http://schemas.microsoft.com/office/powerpoint/2010/main" val="42372022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600" b="1" dirty="0">
                <a:latin typeface="Times New Roman"/>
                <a:cs typeface="Times New Roman"/>
              </a:rPr>
              <a:t>SUJET ANTÉRIEUREMENT VACCINÉ</a:t>
            </a:r>
            <a:endParaRPr lang="fr-FR" sz="3600" dirty="0">
              <a:latin typeface="Times New Roman"/>
              <a:cs typeface="Times New Roman"/>
            </a:endParaRPr>
          </a:p>
        </p:txBody>
      </p:sp>
      <p:sp>
        <p:nvSpPr>
          <p:cNvPr id="3" name="Content Placeholder 2"/>
          <p:cNvSpPr>
            <a:spLocks noGrp="1"/>
          </p:cNvSpPr>
          <p:nvPr>
            <p:ph idx="1"/>
          </p:nvPr>
        </p:nvSpPr>
        <p:spPr/>
        <p:txBody>
          <a:bodyPr/>
          <a:lstStyle/>
          <a:p>
            <a:pPr>
              <a:buFont typeface="Wingdings" charset="2"/>
              <a:buChar char="Ø"/>
            </a:pPr>
            <a:r>
              <a:rPr lang="fr-FR" b="1" u="sng" dirty="0">
                <a:latin typeface="Times New Roman"/>
                <a:cs typeface="Times New Roman"/>
              </a:rPr>
              <a:t>Cas du sujet </a:t>
            </a:r>
            <a:r>
              <a:rPr lang="fr-FR" b="1" u="sng" dirty="0" smtClean="0">
                <a:latin typeface="Times New Roman"/>
                <a:cs typeface="Times New Roman"/>
              </a:rPr>
              <a:t>immunodéprimé antérieurement </a:t>
            </a:r>
            <a:r>
              <a:rPr lang="fr-FR" b="1" u="sng" dirty="0">
                <a:latin typeface="Times New Roman"/>
                <a:cs typeface="Times New Roman"/>
              </a:rPr>
              <a:t>vacciné par un vaccin préparé sur </a:t>
            </a:r>
            <a:r>
              <a:rPr lang="fr-FR" b="1" u="sng" dirty="0" smtClean="0">
                <a:latin typeface="Times New Roman"/>
                <a:cs typeface="Times New Roman"/>
              </a:rPr>
              <a:t>tissu nerveux </a:t>
            </a:r>
            <a:r>
              <a:rPr lang="fr-FR" b="1" u="sng" dirty="0">
                <a:latin typeface="Times New Roman"/>
                <a:cs typeface="Times New Roman"/>
              </a:rPr>
              <a:t>: </a:t>
            </a:r>
            <a:endParaRPr lang="fr-FR" b="1" u="sng" dirty="0" smtClean="0">
              <a:latin typeface="Times New Roman"/>
              <a:cs typeface="Times New Roman"/>
            </a:endParaRPr>
          </a:p>
          <a:p>
            <a:pPr>
              <a:buFont typeface="Wingdings" charset="2"/>
              <a:buChar char="§"/>
            </a:pPr>
            <a:r>
              <a:rPr lang="fr-FR" dirty="0" smtClean="0">
                <a:latin typeface="Times New Roman"/>
                <a:cs typeface="Times New Roman"/>
              </a:rPr>
              <a:t>Revacciner le sujet en utilisant le vaccin antirabique fabriqué en culture cellulaire par la mise en œuvre du protocole dit de « Essen » à 5 injections associé à l’administration d’</a:t>
            </a:r>
            <a:r>
              <a:rPr lang="fr-FR" dirty="0" err="1" smtClean="0">
                <a:latin typeface="Times New Roman"/>
                <a:cs typeface="Times New Roman"/>
              </a:rPr>
              <a:t>Ig</a:t>
            </a:r>
            <a:r>
              <a:rPr lang="fr-FR" dirty="0" smtClean="0">
                <a:latin typeface="Times New Roman"/>
                <a:cs typeface="Times New Roman"/>
              </a:rPr>
              <a:t> antirabiques.</a:t>
            </a:r>
            <a:endParaRPr lang="fr-FR" dirty="0">
              <a:latin typeface="Times New Roman"/>
              <a:cs typeface="Times New Roman"/>
            </a:endParaRPr>
          </a:p>
          <a:p>
            <a:endParaRPr lang="fr-FR" dirty="0"/>
          </a:p>
        </p:txBody>
      </p:sp>
    </p:spTree>
    <p:extLst>
      <p:ext uri="{BB962C8B-B14F-4D97-AF65-F5344CB8AC3E}">
        <p14:creationId xmlns:p14="http://schemas.microsoft.com/office/powerpoint/2010/main" val="35622949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600" b="1" dirty="0" smtClean="0">
                <a:latin typeface="Times New Roman"/>
                <a:cs typeface="Times New Roman"/>
              </a:rPr>
              <a:t>PERSONNEL EXPOSÉ </a:t>
            </a:r>
            <a:endParaRPr lang="fr-FR" sz="3600" b="1" dirty="0">
              <a:latin typeface="Times New Roman"/>
              <a:cs typeface="Times New Roman"/>
            </a:endParaRPr>
          </a:p>
        </p:txBody>
      </p:sp>
      <p:sp>
        <p:nvSpPr>
          <p:cNvPr id="3" name="Content Placeholder 2"/>
          <p:cNvSpPr>
            <a:spLocks noGrp="1"/>
          </p:cNvSpPr>
          <p:nvPr>
            <p:ph idx="1"/>
          </p:nvPr>
        </p:nvSpPr>
        <p:spPr/>
        <p:txBody>
          <a:bodyPr/>
          <a:lstStyle/>
          <a:p>
            <a:pPr>
              <a:buFont typeface="Wingdings" charset="2"/>
              <a:buChar char="Ø"/>
            </a:pPr>
            <a:r>
              <a:rPr lang="fr-FR" dirty="0" smtClean="0"/>
              <a:t> </a:t>
            </a:r>
            <a:r>
              <a:rPr lang="fr-FR" dirty="0" smtClean="0">
                <a:latin typeface="Times New Roman"/>
                <a:cs typeface="Times New Roman"/>
              </a:rPr>
              <a:t>La vaccination préventive des personnels exposés (personnel de laboratoire, des abattoirs…) fait appel au vaccin antirabique préparé sur culture cellulaire et se fait selon le schéma suivant : </a:t>
            </a:r>
          </a:p>
          <a:p>
            <a:pPr lvl="1">
              <a:buFont typeface="Wingdings" charset="2"/>
              <a:buChar char="§"/>
            </a:pPr>
            <a:r>
              <a:rPr lang="fr-FR" dirty="0" smtClean="0">
                <a:latin typeface="Times New Roman"/>
                <a:cs typeface="Times New Roman"/>
              </a:rPr>
              <a:t>Une injection à J0, J7 et J28 avec un rappel à un an puis tous les 5 ans;</a:t>
            </a:r>
          </a:p>
          <a:p>
            <a:pPr lvl="1">
              <a:buFont typeface="Wingdings" charset="2"/>
              <a:buChar char="§"/>
            </a:pPr>
            <a:r>
              <a:rPr lang="fr-FR" dirty="0" smtClean="0">
                <a:latin typeface="Times New Roman"/>
                <a:cs typeface="Times New Roman"/>
              </a:rPr>
              <a:t>Faire un contrôle sérologique à 6 mois, afin d’apprécier l’état immunitaire du sujet vacciné. </a:t>
            </a:r>
            <a:endParaRPr lang="fr-FR" dirty="0">
              <a:latin typeface="Times New Roman"/>
              <a:cs typeface="Times New Roman"/>
            </a:endParaRPr>
          </a:p>
        </p:txBody>
      </p:sp>
    </p:spTree>
    <p:extLst>
      <p:ext uri="{BB962C8B-B14F-4D97-AF65-F5344CB8AC3E}">
        <p14:creationId xmlns:p14="http://schemas.microsoft.com/office/powerpoint/2010/main" val="1616653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600" b="1" dirty="0" smtClean="0">
                <a:latin typeface="Times New Roman"/>
                <a:cs typeface="Times New Roman"/>
              </a:rPr>
              <a:t>APPRECIATION DU RISQUE RABIQUE </a:t>
            </a:r>
            <a:endParaRPr lang="fr-FR" sz="3600" b="1" dirty="0">
              <a:latin typeface="Times New Roman"/>
              <a:cs typeface="Times New Roman"/>
            </a:endParaRPr>
          </a:p>
        </p:txBody>
      </p:sp>
      <p:sp>
        <p:nvSpPr>
          <p:cNvPr id="3" name="Content Placeholder 2"/>
          <p:cNvSpPr>
            <a:spLocks noGrp="1"/>
          </p:cNvSpPr>
          <p:nvPr>
            <p:ph idx="1"/>
          </p:nvPr>
        </p:nvSpPr>
        <p:spPr>
          <a:xfrm>
            <a:off x="549275" y="2355726"/>
            <a:ext cx="8042276" cy="4343400"/>
          </a:xfrm>
        </p:spPr>
        <p:txBody>
          <a:bodyPr>
            <a:normAutofit/>
          </a:bodyPr>
          <a:lstStyle/>
          <a:p>
            <a:pPr marL="457200" indent="-457200" algn="ctr">
              <a:buClr>
                <a:srgbClr val="FF0000"/>
              </a:buClr>
              <a:buFont typeface="+mj-lt"/>
              <a:buAutoNum type="alphaUcPeriod"/>
            </a:pPr>
            <a:r>
              <a:rPr lang="fr-FR" sz="4000" b="1" dirty="0" smtClean="0">
                <a:solidFill>
                  <a:srgbClr val="FF0000"/>
                </a:solidFill>
                <a:latin typeface="Times New Roman"/>
                <a:cs typeface="Times New Roman"/>
              </a:rPr>
              <a:t>Nature de l’exposition</a:t>
            </a:r>
          </a:p>
          <a:p>
            <a:pPr marL="457200" indent="-457200" algn="ctr">
              <a:buClr>
                <a:srgbClr val="FF0000"/>
              </a:buClr>
              <a:buFont typeface="+mj-lt"/>
              <a:buAutoNum type="alphaUcPeriod"/>
            </a:pPr>
            <a:endParaRPr lang="fr-FR" sz="4000" b="1" dirty="0" smtClean="0">
              <a:solidFill>
                <a:srgbClr val="FF0000"/>
              </a:solidFill>
              <a:latin typeface="Times New Roman"/>
              <a:cs typeface="Times New Roman"/>
            </a:endParaRPr>
          </a:p>
          <a:p>
            <a:pPr marL="457200" indent="-457200" algn="ctr">
              <a:buClr>
                <a:srgbClr val="FF0000"/>
              </a:buClr>
              <a:buFont typeface="+mj-lt"/>
              <a:buAutoNum type="alphaUcPeriod"/>
            </a:pPr>
            <a:r>
              <a:rPr lang="fr-FR" sz="4000" b="1" dirty="0" smtClean="0">
                <a:solidFill>
                  <a:srgbClr val="FF0000"/>
                </a:solidFill>
                <a:latin typeface="Times New Roman"/>
                <a:cs typeface="Times New Roman"/>
              </a:rPr>
              <a:t>Etat de l’animal en cause </a:t>
            </a:r>
          </a:p>
          <a:p>
            <a:pPr marL="0" indent="0" algn="ctr">
              <a:buClr>
                <a:srgbClr val="FF0000"/>
              </a:buClr>
              <a:buNone/>
            </a:pPr>
            <a:endParaRPr lang="fr-FR" sz="4000" b="1" dirty="0">
              <a:solidFill>
                <a:srgbClr val="FF0000"/>
              </a:solidFill>
              <a:latin typeface="Times New Roman"/>
              <a:cs typeface="Times New Roman"/>
            </a:endParaRPr>
          </a:p>
        </p:txBody>
      </p:sp>
    </p:spTree>
    <p:extLst>
      <p:ext uri="{BB962C8B-B14F-4D97-AF65-F5344CB8AC3E}">
        <p14:creationId xmlns:p14="http://schemas.microsoft.com/office/powerpoint/2010/main" val="32499796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600" b="1" dirty="0">
                <a:latin typeface="Times New Roman"/>
                <a:cs typeface="Times New Roman"/>
              </a:rPr>
              <a:t>PERSONNEL EXPOSÉ</a:t>
            </a:r>
            <a:r>
              <a:rPr lang="fr-FR" sz="4800" b="1" dirty="0">
                <a:latin typeface="Times New Roman"/>
                <a:cs typeface="Times New Roman"/>
              </a:rPr>
              <a:t> </a:t>
            </a:r>
            <a:endParaRPr lang="fr-FR" dirty="0"/>
          </a:p>
        </p:txBody>
      </p:sp>
      <p:sp>
        <p:nvSpPr>
          <p:cNvPr id="3" name="Content Placeholder 2"/>
          <p:cNvSpPr>
            <a:spLocks noGrp="1"/>
          </p:cNvSpPr>
          <p:nvPr>
            <p:ph idx="1"/>
          </p:nvPr>
        </p:nvSpPr>
        <p:spPr/>
        <p:txBody>
          <a:bodyPr/>
          <a:lstStyle/>
          <a:p>
            <a:pPr>
              <a:buFont typeface="Wingdings" charset="2"/>
              <a:buChar char="Ø"/>
            </a:pPr>
            <a:r>
              <a:rPr lang="fr-FR" dirty="0" smtClean="0">
                <a:latin typeface="Times New Roman"/>
                <a:cs typeface="Times New Roman"/>
              </a:rPr>
              <a:t>Le personnel soignant non préalablement vacciné et soumis accidentellement aux liquides biologiques (salive, larmes, liquides de régurgitation, de vomissements et respiratoire, LCR) d’un humain infecté par contact avec une plaie fraiche ou une muqueuse devra bénéficier d’une </a:t>
            </a:r>
            <a:r>
              <a:rPr lang="fr-FR" b="1" dirty="0" smtClean="0">
                <a:solidFill>
                  <a:srgbClr val="FF0000"/>
                </a:solidFill>
                <a:latin typeface="Times New Roman"/>
                <a:cs typeface="Times New Roman"/>
              </a:rPr>
              <a:t>prophylaxie antirabique de catégorie (grade) III (sérovaccination)</a:t>
            </a:r>
            <a:r>
              <a:rPr lang="fr-FR" dirty="0" smtClean="0">
                <a:latin typeface="Times New Roman"/>
                <a:cs typeface="Times New Roman"/>
              </a:rPr>
              <a:t>. </a:t>
            </a:r>
            <a:endParaRPr lang="fr-FR" dirty="0">
              <a:latin typeface="Times New Roman"/>
              <a:cs typeface="Times New Roman"/>
            </a:endParaRPr>
          </a:p>
        </p:txBody>
      </p:sp>
    </p:spTree>
    <p:extLst>
      <p:ext uri="{BB962C8B-B14F-4D97-AF65-F5344CB8AC3E}">
        <p14:creationId xmlns:p14="http://schemas.microsoft.com/office/powerpoint/2010/main" val="20780507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600" b="1" dirty="0" smtClean="0">
                <a:latin typeface="Times New Roman"/>
                <a:cs typeface="Times New Roman"/>
              </a:rPr>
              <a:t>PRÉVENTION DU TÉTANOS </a:t>
            </a:r>
            <a:endParaRPr lang="fr-FR" sz="3600" b="1" dirty="0">
              <a:latin typeface="Times New Roman"/>
              <a:cs typeface="Times New Roman"/>
            </a:endParaRPr>
          </a:p>
        </p:txBody>
      </p:sp>
      <p:sp>
        <p:nvSpPr>
          <p:cNvPr id="3" name="Content Placeholder 2"/>
          <p:cNvSpPr>
            <a:spLocks noGrp="1"/>
          </p:cNvSpPr>
          <p:nvPr>
            <p:ph idx="1"/>
          </p:nvPr>
        </p:nvSpPr>
        <p:spPr>
          <a:xfrm>
            <a:off x="549275" y="1600201"/>
            <a:ext cx="8405816" cy="4343400"/>
          </a:xfrm>
        </p:spPr>
        <p:txBody>
          <a:bodyPr/>
          <a:lstStyle/>
          <a:p>
            <a:pPr>
              <a:buFont typeface="Wingdings" charset="2"/>
              <a:buChar char="Ø"/>
            </a:pPr>
            <a:r>
              <a:rPr lang="fr-FR" dirty="0" smtClean="0"/>
              <a:t> </a:t>
            </a:r>
            <a:r>
              <a:rPr lang="fr-FR" b="1" u="sng" dirty="0" smtClean="0">
                <a:latin typeface="Times New Roman"/>
                <a:cs typeface="Times New Roman"/>
              </a:rPr>
              <a:t>Prophylaxie antitétanique en fonction du statut vaccinal suite à une exposition au risque rabique : </a:t>
            </a:r>
          </a:p>
          <a:p>
            <a:pPr marL="0" indent="0">
              <a:buNone/>
            </a:pPr>
            <a:endParaRPr lang="fr-FR" b="1" u="sng" dirty="0">
              <a:latin typeface="Times New Roman"/>
              <a:cs typeface="Times New Roman"/>
            </a:endParaRPr>
          </a:p>
        </p:txBody>
      </p:sp>
      <p:graphicFrame>
        <p:nvGraphicFramePr>
          <p:cNvPr id="4" name="Table 3"/>
          <p:cNvGraphicFramePr>
            <a:graphicFrameLocks noGrp="1"/>
          </p:cNvGraphicFramePr>
          <p:nvPr>
            <p:extLst>
              <p:ext uri="{D42A27DB-BD31-4B8C-83A1-F6EECF244321}">
                <p14:modId xmlns:p14="http://schemas.microsoft.com/office/powerpoint/2010/main" val="1065658982"/>
              </p:ext>
            </p:extLst>
          </p:nvPr>
        </p:nvGraphicFramePr>
        <p:xfrm>
          <a:off x="732367" y="2560972"/>
          <a:ext cx="7859184" cy="4023360"/>
        </p:xfrm>
        <a:graphic>
          <a:graphicData uri="http://schemas.openxmlformats.org/drawingml/2006/table">
            <a:tbl>
              <a:tblPr firstRow="1" bandRow="1">
                <a:tableStyleId>{F5AB1C69-6EDB-4FF4-983F-18BD219EF322}</a:tableStyleId>
              </a:tblPr>
              <a:tblGrid>
                <a:gridCol w="2955589"/>
                <a:gridCol w="2331217"/>
                <a:gridCol w="2572378"/>
              </a:tblGrid>
              <a:tr h="370840">
                <a:tc>
                  <a:txBody>
                    <a:bodyPr/>
                    <a:lstStyle/>
                    <a:p>
                      <a:r>
                        <a:rPr lang="fr-FR" dirty="0" smtClean="0">
                          <a:latin typeface="Times New Roman"/>
                          <a:cs typeface="Times New Roman"/>
                        </a:rPr>
                        <a:t>Statut</a:t>
                      </a:r>
                      <a:r>
                        <a:rPr lang="fr-FR" baseline="0" dirty="0" smtClean="0">
                          <a:latin typeface="Times New Roman"/>
                          <a:cs typeface="Times New Roman"/>
                        </a:rPr>
                        <a:t> vaccinal contre le tétanos</a:t>
                      </a:r>
                      <a:endParaRPr lang="fr-FR" dirty="0">
                        <a:latin typeface="Times New Roman"/>
                        <a:cs typeface="Times New Roman"/>
                      </a:endParaRPr>
                    </a:p>
                  </a:txBody>
                  <a:tcPr/>
                </a:tc>
                <a:tc>
                  <a:txBody>
                    <a:bodyPr/>
                    <a:lstStyle/>
                    <a:p>
                      <a:r>
                        <a:rPr lang="fr-FR" dirty="0" smtClean="0">
                          <a:latin typeface="Times New Roman"/>
                          <a:cs typeface="Times New Roman"/>
                        </a:rPr>
                        <a:t>Vaccin anti</a:t>
                      </a:r>
                      <a:r>
                        <a:rPr lang="fr-FR" baseline="0" dirty="0" smtClean="0">
                          <a:latin typeface="Times New Roman"/>
                          <a:cs typeface="Times New Roman"/>
                        </a:rPr>
                        <a:t> diphtérique antitétanique </a:t>
                      </a:r>
                      <a:endParaRPr lang="fr-FR" dirty="0">
                        <a:latin typeface="Times New Roman"/>
                        <a:cs typeface="Times New Roman"/>
                      </a:endParaRPr>
                    </a:p>
                  </a:txBody>
                  <a:tcPr/>
                </a:tc>
                <a:tc>
                  <a:txBody>
                    <a:bodyPr/>
                    <a:lstStyle/>
                    <a:p>
                      <a:r>
                        <a:rPr lang="fr-FR" dirty="0" smtClean="0">
                          <a:latin typeface="Times New Roman"/>
                          <a:cs typeface="Times New Roman"/>
                        </a:rPr>
                        <a:t>Immunoglobulines antitétaniques hétérologues</a:t>
                      </a:r>
                      <a:r>
                        <a:rPr lang="fr-FR" baseline="0" dirty="0" smtClean="0">
                          <a:latin typeface="Times New Roman"/>
                          <a:cs typeface="Times New Roman"/>
                        </a:rPr>
                        <a:t> (SAT) </a:t>
                      </a:r>
                      <a:endParaRPr lang="fr-FR" dirty="0">
                        <a:latin typeface="Times New Roman"/>
                        <a:cs typeface="Times New Roman"/>
                      </a:endParaRPr>
                    </a:p>
                  </a:txBody>
                  <a:tcPr/>
                </a:tc>
              </a:tr>
              <a:tr h="370840">
                <a:tc>
                  <a:txBody>
                    <a:bodyPr/>
                    <a:lstStyle/>
                    <a:p>
                      <a:r>
                        <a:rPr lang="fr-FR" dirty="0" smtClean="0">
                          <a:latin typeface="Times New Roman"/>
                          <a:cs typeface="Times New Roman"/>
                        </a:rPr>
                        <a:t>Sujet correctement vacciné dernière dose &lt;</a:t>
                      </a:r>
                      <a:r>
                        <a:rPr lang="fr-FR" baseline="0" dirty="0" smtClean="0">
                          <a:latin typeface="Times New Roman"/>
                          <a:cs typeface="Times New Roman"/>
                        </a:rPr>
                        <a:t> 5 ans</a:t>
                      </a:r>
                      <a:endParaRPr lang="fr-FR" dirty="0">
                        <a:latin typeface="Times New Roman"/>
                        <a:cs typeface="Times New Roman"/>
                      </a:endParaRPr>
                    </a:p>
                  </a:txBody>
                  <a:tcPr/>
                </a:tc>
                <a:tc>
                  <a:txBody>
                    <a:bodyPr/>
                    <a:lstStyle/>
                    <a:p>
                      <a:r>
                        <a:rPr lang="fr-FR" dirty="0" smtClean="0">
                          <a:latin typeface="Times New Roman"/>
                          <a:cs typeface="Times New Roman"/>
                        </a:rPr>
                        <a:t>NON</a:t>
                      </a:r>
                      <a:endParaRPr lang="fr-FR" dirty="0">
                        <a:latin typeface="Times New Roman"/>
                        <a:cs typeface="Times New Roman"/>
                      </a:endParaRPr>
                    </a:p>
                  </a:txBody>
                  <a:tcPr/>
                </a:tc>
                <a:tc>
                  <a:txBody>
                    <a:bodyPr/>
                    <a:lstStyle/>
                    <a:p>
                      <a:r>
                        <a:rPr lang="fr-FR" dirty="0" smtClean="0">
                          <a:latin typeface="Times New Roman"/>
                          <a:cs typeface="Times New Roman"/>
                        </a:rPr>
                        <a:t>NON</a:t>
                      </a:r>
                      <a:endParaRPr lang="fr-FR" dirty="0">
                        <a:latin typeface="Times New Roman"/>
                        <a:cs typeface="Times New Roman"/>
                      </a:endParaRPr>
                    </a:p>
                  </a:txBody>
                  <a:tcPr/>
                </a:tc>
              </a:tr>
              <a:tr h="370840">
                <a:tc>
                  <a:txBody>
                    <a:bodyPr/>
                    <a:lstStyle/>
                    <a:p>
                      <a:r>
                        <a:rPr lang="fr-FR" dirty="0" smtClean="0">
                          <a:latin typeface="Times New Roman"/>
                          <a:cs typeface="Times New Roman"/>
                        </a:rPr>
                        <a:t>Dernière dose entre 5 et 10</a:t>
                      </a:r>
                      <a:r>
                        <a:rPr lang="fr-FR" baseline="0" dirty="0" smtClean="0">
                          <a:latin typeface="Times New Roman"/>
                          <a:cs typeface="Times New Roman"/>
                        </a:rPr>
                        <a:t> ans</a:t>
                      </a:r>
                      <a:endParaRPr lang="fr-FR" dirty="0">
                        <a:latin typeface="Times New Roman"/>
                        <a:cs typeface="Times New Roman"/>
                      </a:endParaRPr>
                    </a:p>
                  </a:txBody>
                  <a:tcPr/>
                </a:tc>
                <a:tc>
                  <a:txBody>
                    <a:bodyPr/>
                    <a:lstStyle/>
                    <a:p>
                      <a:r>
                        <a:rPr lang="fr-FR" dirty="0" smtClean="0">
                          <a:latin typeface="Times New Roman"/>
                          <a:cs typeface="Times New Roman"/>
                        </a:rPr>
                        <a:t>UN RAPPEL</a:t>
                      </a:r>
                      <a:endParaRPr lang="fr-FR" dirty="0">
                        <a:latin typeface="Times New Roman"/>
                        <a:cs typeface="Times New Roman"/>
                      </a:endParaRPr>
                    </a:p>
                  </a:txBody>
                  <a:tcPr/>
                </a:tc>
                <a:tc>
                  <a:txBody>
                    <a:bodyPr/>
                    <a:lstStyle/>
                    <a:p>
                      <a:r>
                        <a:rPr lang="fr-FR" dirty="0" smtClean="0">
                          <a:latin typeface="Times New Roman"/>
                          <a:cs typeface="Times New Roman"/>
                        </a:rPr>
                        <a:t>NON</a:t>
                      </a:r>
                      <a:endParaRPr lang="fr-FR" dirty="0">
                        <a:latin typeface="Times New Roman"/>
                        <a:cs typeface="Times New Roman"/>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latin typeface="Times New Roman"/>
                          <a:cs typeface="Times New Roman"/>
                        </a:rPr>
                        <a:t>Dernière dose</a:t>
                      </a:r>
                      <a:r>
                        <a:rPr lang="fr-FR" baseline="0" dirty="0" smtClean="0">
                          <a:latin typeface="Times New Roman"/>
                          <a:cs typeface="Times New Roman"/>
                        </a:rPr>
                        <a:t> </a:t>
                      </a:r>
                      <a:r>
                        <a:rPr lang="fr-FR" dirty="0" smtClean="0">
                          <a:latin typeface="Times New Roman"/>
                          <a:cs typeface="Times New Roman"/>
                        </a:rPr>
                        <a:t> &gt;</a:t>
                      </a:r>
                      <a:r>
                        <a:rPr lang="fr-FR" baseline="0" dirty="0" smtClean="0">
                          <a:latin typeface="Times New Roman"/>
                          <a:cs typeface="Times New Roman"/>
                        </a:rPr>
                        <a:t> </a:t>
                      </a:r>
                      <a:r>
                        <a:rPr lang="fr-FR" dirty="0" smtClean="0">
                          <a:latin typeface="Times New Roman"/>
                          <a:cs typeface="Times New Roman"/>
                        </a:rPr>
                        <a:t>à 10</a:t>
                      </a:r>
                      <a:r>
                        <a:rPr lang="fr-FR" baseline="0" dirty="0" smtClean="0">
                          <a:latin typeface="Times New Roman"/>
                          <a:cs typeface="Times New Roman"/>
                        </a:rPr>
                        <a:t> ans</a:t>
                      </a:r>
                      <a:endParaRPr lang="fr-FR" dirty="0" smtClean="0">
                        <a:latin typeface="Times New Roman"/>
                        <a:cs typeface="Times New Roman"/>
                      </a:endParaRPr>
                    </a:p>
                    <a:p>
                      <a:endParaRPr lang="fr-FR" dirty="0">
                        <a:latin typeface="Times New Roman"/>
                        <a:cs typeface="Times New Roman"/>
                      </a:endParaRPr>
                    </a:p>
                  </a:txBody>
                  <a:tcPr/>
                </a:tc>
                <a:tc>
                  <a:txBody>
                    <a:bodyPr/>
                    <a:lstStyle/>
                    <a:p>
                      <a:r>
                        <a:rPr lang="fr-FR" dirty="0" smtClean="0">
                          <a:latin typeface="Times New Roman"/>
                          <a:cs typeface="Times New Roman"/>
                        </a:rPr>
                        <a:t>UN RAPPEL</a:t>
                      </a:r>
                      <a:endParaRPr lang="fr-FR" dirty="0">
                        <a:latin typeface="Times New Roman"/>
                        <a:cs typeface="Times New Roman"/>
                      </a:endParaRPr>
                    </a:p>
                  </a:txBody>
                  <a:tcPr/>
                </a:tc>
                <a:tc>
                  <a:txBody>
                    <a:bodyPr/>
                    <a:lstStyle/>
                    <a:p>
                      <a:r>
                        <a:rPr lang="fr-FR" dirty="0" smtClean="0">
                          <a:latin typeface="Times New Roman"/>
                          <a:cs typeface="Times New Roman"/>
                        </a:rPr>
                        <a:t>OUI</a:t>
                      </a:r>
                      <a:endParaRPr lang="fr-FR" dirty="0">
                        <a:latin typeface="Times New Roman"/>
                        <a:cs typeface="Times New Roman"/>
                      </a:endParaRPr>
                    </a:p>
                  </a:txBody>
                  <a:tcPr/>
                </a:tc>
              </a:tr>
              <a:tr h="370840">
                <a:tc>
                  <a:txBody>
                    <a:bodyPr/>
                    <a:lstStyle/>
                    <a:p>
                      <a:r>
                        <a:rPr lang="fr-FR" dirty="0" smtClean="0">
                          <a:latin typeface="Times New Roman"/>
                          <a:cs typeface="Times New Roman"/>
                        </a:rPr>
                        <a:t>Sujet non vacciné :</a:t>
                      </a:r>
                    </a:p>
                    <a:p>
                      <a:r>
                        <a:rPr lang="fr-FR" dirty="0" smtClean="0">
                          <a:latin typeface="Times New Roman"/>
                          <a:cs typeface="Times New Roman"/>
                        </a:rPr>
                        <a:t>Vaccination incertaine </a:t>
                      </a:r>
                    </a:p>
                    <a:p>
                      <a:r>
                        <a:rPr lang="fr-FR" dirty="0" smtClean="0">
                          <a:latin typeface="Times New Roman"/>
                          <a:cs typeface="Times New Roman"/>
                        </a:rPr>
                        <a:t>Vaccination incomplète </a:t>
                      </a:r>
                      <a:endParaRPr lang="fr-FR" dirty="0">
                        <a:latin typeface="Times New Roman"/>
                        <a:cs typeface="Times New Roman"/>
                      </a:endParaRPr>
                    </a:p>
                  </a:txBody>
                  <a:tcPr/>
                </a:tc>
                <a:tc>
                  <a:txBody>
                    <a:bodyPr/>
                    <a:lstStyle/>
                    <a:p>
                      <a:r>
                        <a:rPr lang="fr-FR" dirty="0" smtClean="0">
                          <a:latin typeface="Times New Roman"/>
                          <a:cs typeface="Times New Roman"/>
                        </a:rPr>
                        <a:t>Une</a:t>
                      </a:r>
                      <a:r>
                        <a:rPr lang="fr-FR" baseline="0" dirty="0" smtClean="0">
                          <a:latin typeface="Times New Roman"/>
                          <a:cs typeface="Times New Roman"/>
                        </a:rPr>
                        <a:t> dose de vaccin puis compléter la vaccination selon le calendrier vaccinal</a:t>
                      </a:r>
                      <a:endParaRPr lang="fr-FR" dirty="0">
                        <a:latin typeface="Times New Roman"/>
                        <a:cs typeface="Times New Roman"/>
                      </a:endParaRPr>
                    </a:p>
                  </a:txBody>
                  <a:tcPr/>
                </a:tc>
                <a:tc>
                  <a:txBody>
                    <a:bodyPr/>
                    <a:lstStyle/>
                    <a:p>
                      <a:r>
                        <a:rPr lang="fr-FR" dirty="0" smtClean="0">
                          <a:latin typeface="Times New Roman"/>
                          <a:cs typeface="Times New Roman"/>
                        </a:rPr>
                        <a:t>OUI</a:t>
                      </a:r>
                      <a:endParaRPr lang="fr-FR" dirty="0">
                        <a:latin typeface="Times New Roman"/>
                        <a:cs typeface="Times New Roman"/>
                      </a:endParaRPr>
                    </a:p>
                  </a:txBody>
                  <a:tcPr/>
                </a:tc>
              </a:tr>
            </a:tbl>
          </a:graphicData>
        </a:graphic>
      </p:graphicFrame>
    </p:spTree>
    <p:extLst>
      <p:ext uri="{BB962C8B-B14F-4D97-AF65-F5344CB8AC3E}">
        <p14:creationId xmlns:p14="http://schemas.microsoft.com/office/powerpoint/2010/main" val="14470381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600" b="1" dirty="0" smtClean="0">
                <a:latin typeface="Times New Roman"/>
                <a:cs typeface="Times New Roman"/>
              </a:rPr>
              <a:t>PRÉVENTION ET LUTTE CONTRE L’INFECTION BACTÉRIENNE </a:t>
            </a:r>
            <a:endParaRPr lang="fr-FR" sz="3600" b="1" dirty="0">
              <a:latin typeface="Times New Roman"/>
              <a:cs typeface="Times New Roman"/>
            </a:endParaRPr>
          </a:p>
        </p:txBody>
      </p:sp>
      <p:sp>
        <p:nvSpPr>
          <p:cNvPr id="3" name="Content Placeholder 2"/>
          <p:cNvSpPr>
            <a:spLocks noGrp="1"/>
          </p:cNvSpPr>
          <p:nvPr>
            <p:ph idx="1"/>
          </p:nvPr>
        </p:nvSpPr>
        <p:spPr/>
        <p:txBody>
          <a:bodyPr/>
          <a:lstStyle/>
          <a:p>
            <a:pPr>
              <a:buFont typeface="Wingdings" charset="2"/>
              <a:buChar char="Ø"/>
            </a:pPr>
            <a:r>
              <a:rPr lang="fr-FR" dirty="0" smtClean="0"/>
              <a:t>Les germes les plus incriminés lors de la morsure ou griffure sont : Pasteurellas, Staphylocoques, Streptocoques et les anaérobies.</a:t>
            </a:r>
          </a:p>
          <a:p>
            <a:pPr>
              <a:buFont typeface="Wingdings" charset="2"/>
              <a:buChar char="Ø"/>
            </a:pPr>
            <a:r>
              <a:rPr lang="fr-FR" dirty="0" smtClean="0"/>
              <a:t>Prescrire une ATB aux sujets présentant un risque d’infection : diabétiques, sujets aux âges extrêmes de la vie, les sujets immunodéprimés ou sous immunosuppresseurs : </a:t>
            </a:r>
          </a:p>
          <a:p>
            <a:pPr lvl="2">
              <a:buFont typeface="Wingdings" charset="2"/>
              <a:buChar char="§"/>
            </a:pPr>
            <a:r>
              <a:rPr lang="fr-FR" dirty="0" smtClean="0"/>
              <a:t>Durée : minimale 5 jours, en cas de plaie infectée 10 à 15 jours</a:t>
            </a:r>
          </a:p>
          <a:p>
            <a:pPr lvl="2">
              <a:buFont typeface="Wingdings" charset="2"/>
              <a:buChar char="§"/>
            </a:pPr>
            <a:r>
              <a:rPr lang="fr-FR" dirty="0" smtClean="0"/>
              <a:t>La prescription se fait comme suit : </a:t>
            </a:r>
            <a:endParaRPr lang="fr-FR" dirty="0"/>
          </a:p>
        </p:txBody>
      </p:sp>
    </p:spTree>
    <p:extLst>
      <p:ext uri="{BB962C8B-B14F-4D97-AF65-F5344CB8AC3E}">
        <p14:creationId xmlns:p14="http://schemas.microsoft.com/office/powerpoint/2010/main" val="4321728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600" b="1" dirty="0">
                <a:latin typeface="Times New Roman"/>
                <a:cs typeface="Times New Roman"/>
              </a:rPr>
              <a:t>PRÉVENTION ET LUTTE CONTRE L’INFECTION BACTÉRIENNE </a:t>
            </a:r>
            <a:endParaRPr lang="fr-FR" sz="3600" dirty="0">
              <a:latin typeface="Times New Roman"/>
              <a:cs typeface="Times New Roman"/>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55302803"/>
              </p:ext>
            </p:extLst>
          </p:nvPr>
        </p:nvGraphicFramePr>
        <p:xfrm>
          <a:off x="726126" y="2178900"/>
          <a:ext cx="8042274" cy="3877627"/>
        </p:xfrm>
        <a:graphic>
          <a:graphicData uri="http://schemas.openxmlformats.org/drawingml/2006/table">
            <a:tbl>
              <a:tblPr firstRow="1" bandRow="1">
                <a:tableStyleId>{F5AB1C69-6EDB-4FF4-983F-18BD219EF322}</a:tableStyleId>
              </a:tblPr>
              <a:tblGrid>
                <a:gridCol w="2103490"/>
                <a:gridCol w="3258026"/>
                <a:gridCol w="2680758"/>
              </a:tblGrid>
              <a:tr h="370840">
                <a:tc>
                  <a:txBody>
                    <a:bodyPr/>
                    <a:lstStyle/>
                    <a:p>
                      <a:r>
                        <a:rPr lang="fr-FR" dirty="0" smtClean="0">
                          <a:latin typeface="Times New Roman"/>
                          <a:cs typeface="Times New Roman"/>
                        </a:rPr>
                        <a:t>Age </a:t>
                      </a:r>
                      <a:endParaRPr lang="fr-FR" dirty="0">
                        <a:latin typeface="Times New Roman"/>
                        <a:cs typeface="Times New Roman"/>
                      </a:endParaRPr>
                    </a:p>
                  </a:txBody>
                  <a:tcPr/>
                </a:tc>
                <a:tc gridSpan="2">
                  <a:txBody>
                    <a:bodyPr/>
                    <a:lstStyle/>
                    <a:p>
                      <a:pPr algn="ctr"/>
                      <a:r>
                        <a:rPr lang="fr-FR" dirty="0" smtClean="0">
                          <a:latin typeface="Times New Roman"/>
                          <a:cs typeface="Times New Roman"/>
                        </a:rPr>
                        <a:t>Prescription</a:t>
                      </a:r>
                      <a:r>
                        <a:rPr lang="fr-FR" baseline="0" dirty="0" smtClean="0">
                          <a:latin typeface="Times New Roman"/>
                          <a:cs typeface="Times New Roman"/>
                        </a:rPr>
                        <a:t> des ATB </a:t>
                      </a:r>
                      <a:endParaRPr lang="fr-FR" dirty="0">
                        <a:latin typeface="Times New Roman"/>
                        <a:cs typeface="Times New Roman"/>
                      </a:endParaRPr>
                    </a:p>
                  </a:txBody>
                  <a:tcPr/>
                </a:tc>
                <a:tc hMerge="1">
                  <a:txBody>
                    <a:bodyPr/>
                    <a:lstStyle/>
                    <a:p>
                      <a:endParaRPr lang="fr-FR"/>
                    </a:p>
                  </a:txBody>
                  <a:tcPr/>
                </a:tc>
              </a:tr>
              <a:tr h="370840">
                <a:tc>
                  <a:txBody>
                    <a:bodyPr/>
                    <a:lstStyle/>
                    <a:p>
                      <a:endParaRPr lang="fr-FR" dirty="0">
                        <a:latin typeface="Times New Roman"/>
                        <a:cs typeface="Times New Roman"/>
                      </a:endParaRPr>
                    </a:p>
                  </a:txBody>
                  <a:tcPr/>
                </a:tc>
                <a:tc>
                  <a:txBody>
                    <a:bodyPr/>
                    <a:lstStyle/>
                    <a:p>
                      <a:r>
                        <a:rPr lang="fr-FR" dirty="0" smtClean="0">
                          <a:latin typeface="Times New Roman"/>
                          <a:cs typeface="Times New Roman"/>
                        </a:rPr>
                        <a:t>1</a:t>
                      </a:r>
                      <a:r>
                        <a:rPr lang="fr-FR" baseline="30000" dirty="0" smtClean="0">
                          <a:latin typeface="Times New Roman"/>
                          <a:cs typeface="Times New Roman"/>
                        </a:rPr>
                        <a:t>ére</a:t>
                      </a:r>
                      <a:r>
                        <a:rPr lang="fr-FR" dirty="0" smtClean="0">
                          <a:latin typeface="Times New Roman"/>
                          <a:cs typeface="Times New Roman"/>
                        </a:rPr>
                        <a:t> intention </a:t>
                      </a:r>
                      <a:endParaRPr lang="fr-FR" dirty="0">
                        <a:latin typeface="Times New Roman"/>
                        <a:cs typeface="Times New Roman"/>
                      </a:endParaRPr>
                    </a:p>
                  </a:txBody>
                  <a:tcPr/>
                </a:tc>
                <a:tc>
                  <a:txBody>
                    <a:bodyPr/>
                    <a:lstStyle/>
                    <a:p>
                      <a:r>
                        <a:rPr lang="fr-FR" dirty="0" smtClean="0">
                          <a:latin typeface="Times New Roman"/>
                          <a:cs typeface="Times New Roman"/>
                        </a:rPr>
                        <a:t>2</a:t>
                      </a:r>
                      <a:r>
                        <a:rPr lang="fr-FR" baseline="30000" dirty="0" smtClean="0">
                          <a:latin typeface="Times New Roman"/>
                          <a:cs typeface="Times New Roman"/>
                        </a:rPr>
                        <a:t>éme</a:t>
                      </a:r>
                      <a:r>
                        <a:rPr lang="fr-FR" dirty="0" smtClean="0">
                          <a:latin typeface="Times New Roman"/>
                          <a:cs typeface="Times New Roman"/>
                        </a:rPr>
                        <a:t> intention</a:t>
                      </a:r>
                      <a:endParaRPr lang="fr-FR" dirty="0">
                        <a:latin typeface="Times New Roman"/>
                        <a:cs typeface="Times New Roman"/>
                      </a:endParaRPr>
                    </a:p>
                  </a:txBody>
                  <a:tcPr/>
                </a:tc>
              </a:tr>
              <a:tr h="370840">
                <a:tc>
                  <a:txBody>
                    <a:bodyPr/>
                    <a:lstStyle/>
                    <a:p>
                      <a:r>
                        <a:rPr lang="fr-FR" dirty="0" smtClean="0">
                          <a:latin typeface="Times New Roman"/>
                          <a:cs typeface="Times New Roman"/>
                        </a:rPr>
                        <a:t>Adultes </a:t>
                      </a:r>
                      <a:endParaRPr lang="fr-FR" dirty="0">
                        <a:latin typeface="Times New Roman"/>
                        <a:cs typeface="Times New Roman"/>
                      </a:endParaRPr>
                    </a:p>
                  </a:txBody>
                  <a:tcPr/>
                </a:tc>
                <a:tc>
                  <a:txBody>
                    <a:bodyPr/>
                    <a:lstStyle/>
                    <a:p>
                      <a:r>
                        <a:rPr lang="fr-FR" dirty="0" smtClean="0">
                          <a:latin typeface="Times New Roman"/>
                          <a:cs typeface="Times New Roman"/>
                        </a:rPr>
                        <a:t>Amoxicilline-Acide</a:t>
                      </a:r>
                      <a:r>
                        <a:rPr lang="fr-FR" baseline="0" dirty="0" smtClean="0">
                          <a:latin typeface="Times New Roman"/>
                          <a:cs typeface="Times New Roman"/>
                        </a:rPr>
                        <a:t>  clavulanique 2 à 3 g/j en 3 prises </a:t>
                      </a:r>
                      <a:endParaRPr lang="fr-FR" dirty="0">
                        <a:latin typeface="Times New Roman"/>
                        <a:cs typeface="Times New Roman"/>
                      </a:endParaRPr>
                    </a:p>
                  </a:txBody>
                  <a:tcPr/>
                </a:tc>
                <a:tc>
                  <a:txBody>
                    <a:bodyPr/>
                    <a:lstStyle/>
                    <a:p>
                      <a:r>
                        <a:rPr lang="fr-FR" dirty="0" err="1" smtClean="0">
                          <a:latin typeface="Times New Roman"/>
                          <a:cs typeface="Times New Roman"/>
                        </a:rPr>
                        <a:t>Doxycycline</a:t>
                      </a:r>
                      <a:r>
                        <a:rPr lang="fr-FR" baseline="0" dirty="0" smtClean="0">
                          <a:latin typeface="Times New Roman"/>
                          <a:cs typeface="Times New Roman"/>
                        </a:rPr>
                        <a:t>  2 gélules à 100mg/j en prise unique </a:t>
                      </a:r>
                      <a:endParaRPr lang="fr-FR" dirty="0">
                        <a:latin typeface="Times New Roman"/>
                        <a:cs typeface="Times New Roman"/>
                      </a:endParaRPr>
                    </a:p>
                  </a:txBody>
                  <a:tcPr/>
                </a:tc>
              </a:tr>
              <a:tr h="667067">
                <a:tc>
                  <a:txBody>
                    <a:bodyPr/>
                    <a:lstStyle/>
                    <a:p>
                      <a:r>
                        <a:rPr lang="fr-FR" dirty="0" smtClean="0">
                          <a:latin typeface="Times New Roman"/>
                          <a:cs typeface="Times New Roman"/>
                        </a:rPr>
                        <a:t>Femmes enceintes </a:t>
                      </a:r>
                      <a:endParaRPr lang="fr-FR" dirty="0">
                        <a:latin typeface="Times New Roman"/>
                        <a:cs typeface="Times New Roman"/>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latin typeface="Times New Roman"/>
                          <a:cs typeface="Times New Roman"/>
                        </a:rPr>
                        <a:t>Amoxicilline-Acide</a:t>
                      </a:r>
                      <a:r>
                        <a:rPr lang="fr-FR" baseline="0" dirty="0" smtClean="0">
                          <a:latin typeface="Times New Roman"/>
                          <a:cs typeface="Times New Roman"/>
                        </a:rPr>
                        <a:t>  clavulanique 2 à 3 g/j en 3 prises </a:t>
                      </a:r>
                      <a:endParaRPr lang="fr-FR" dirty="0" smtClean="0">
                        <a:latin typeface="Times New Roman"/>
                        <a:cs typeface="Times New Roman"/>
                      </a:endParaRPr>
                    </a:p>
                  </a:txBody>
                  <a:tcPr/>
                </a:tc>
                <a:tc>
                  <a:txBody>
                    <a:bodyPr/>
                    <a:lstStyle/>
                    <a:p>
                      <a:endParaRPr lang="fr-FR" dirty="0">
                        <a:latin typeface="Times New Roman"/>
                        <a:cs typeface="Times New Roman"/>
                      </a:endParaRPr>
                    </a:p>
                  </a:txBody>
                  <a:tcPr/>
                </a:tc>
              </a:tr>
              <a:tr h="370840">
                <a:tc>
                  <a:txBody>
                    <a:bodyPr/>
                    <a:lstStyle/>
                    <a:p>
                      <a:r>
                        <a:rPr lang="fr-FR" dirty="0" smtClean="0">
                          <a:latin typeface="Times New Roman"/>
                          <a:cs typeface="Times New Roman"/>
                        </a:rPr>
                        <a:t>Enfants âgés &gt; 8</a:t>
                      </a:r>
                      <a:r>
                        <a:rPr lang="fr-FR" baseline="0" dirty="0" smtClean="0">
                          <a:latin typeface="Times New Roman"/>
                          <a:cs typeface="Times New Roman"/>
                        </a:rPr>
                        <a:t> ans </a:t>
                      </a:r>
                      <a:endParaRPr lang="fr-FR" dirty="0">
                        <a:latin typeface="Times New Roman"/>
                        <a:cs typeface="Times New Roman"/>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latin typeface="Times New Roman"/>
                          <a:cs typeface="Times New Roman"/>
                        </a:rPr>
                        <a:t>Amoxicilline-Acide</a:t>
                      </a:r>
                      <a:r>
                        <a:rPr lang="fr-FR" baseline="0" dirty="0" smtClean="0">
                          <a:latin typeface="Times New Roman"/>
                          <a:cs typeface="Times New Roman"/>
                        </a:rPr>
                        <a:t>  clavulanique 80 mg/kg/j en 3 prises </a:t>
                      </a:r>
                      <a:endParaRPr lang="fr-FR" dirty="0" smtClean="0">
                        <a:latin typeface="Times New Roman"/>
                        <a:cs typeface="Times New Roman"/>
                      </a:endParaRPr>
                    </a:p>
                  </a:txBody>
                  <a:tcPr/>
                </a:tc>
                <a:tc>
                  <a:txBody>
                    <a:bodyPr/>
                    <a:lstStyle/>
                    <a:p>
                      <a:r>
                        <a:rPr lang="fr-FR" dirty="0" err="1" smtClean="0">
                          <a:latin typeface="Times New Roman"/>
                          <a:cs typeface="Times New Roman"/>
                        </a:rPr>
                        <a:t>Doxycycline</a:t>
                      </a:r>
                      <a:r>
                        <a:rPr lang="fr-FR" baseline="0" dirty="0" smtClean="0">
                          <a:latin typeface="Times New Roman"/>
                          <a:cs typeface="Times New Roman"/>
                        </a:rPr>
                        <a:t>  1gélules à 100mg/j </a:t>
                      </a:r>
                      <a:endParaRPr lang="fr-FR" dirty="0">
                        <a:latin typeface="Times New Roman"/>
                        <a:cs typeface="Times New Roman"/>
                      </a:endParaRPr>
                    </a:p>
                  </a:txBody>
                  <a:tcPr/>
                </a:tc>
              </a:tr>
              <a:tr h="370840">
                <a:tc>
                  <a:txBody>
                    <a:bodyPr/>
                    <a:lstStyle/>
                    <a:p>
                      <a:r>
                        <a:rPr lang="fr-FR" dirty="0" smtClean="0">
                          <a:latin typeface="Times New Roman"/>
                          <a:cs typeface="Times New Roman"/>
                        </a:rPr>
                        <a:t>Enfants âgés &lt; 8 ans </a:t>
                      </a:r>
                      <a:endParaRPr lang="fr-FR" dirty="0">
                        <a:latin typeface="Times New Roman"/>
                        <a:cs typeface="Times New Roman"/>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latin typeface="Times New Roman"/>
                          <a:cs typeface="Times New Roman"/>
                        </a:rPr>
                        <a:t>Amoxicilline-Acide</a:t>
                      </a:r>
                      <a:r>
                        <a:rPr lang="fr-FR" baseline="0" dirty="0" smtClean="0">
                          <a:latin typeface="Times New Roman"/>
                          <a:cs typeface="Times New Roman"/>
                        </a:rPr>
                        <a:t>  clavulanique  80mg/Kg/j en 3 prises </a:t>
                      </a:r>
                      <a:endParaRPr lang="fr-FR" dirty="0" smtClean="0">
                        <a:latin typeface="Times New Roman"/>
                        <a:cs typeface="Times New Roman"/>
                      </a:endParaRPr>
                    </a:p>
                  </a:txBody>
                  <a:tcPr/>
                </a:tc>
                <a:tc>
                  <a:txBody>
                    <a:bodyPr/>
                    <a:lstStyle/>
                    <a:p>
                      <a:endParaRPr lang="fr-FR" dirty="0">
                        <a:latin typeface="Times New Roman"/>
                        <a:cs typeface="Times New Roman"/>
                      </a:endParaRPr>
                    </a:p>
                  </a:txBody>
                  <a:tcPr/>
                </a:tc>
              </a:tr>
            </a:tbl>
          </a:graphicData>
        </a:graphic>
      </p:graphicFrame>
    </p:spTree>
    <p:extLst>
      <p:ext uri="{BB962C8B-B14F-4D97-AF65-F5344CB8AC3E}">
        <p14:creationId xmlns:p14="http://schemas.microsoft.com/office/powerpoint/2010/main" val="414838305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600" b="1" dirty="0">
                <a:latin typeface="Times New Roman"/>
                <a:cs typeface="Times New Roman"/>
              </a:rPr>
              <a:t>PRÉVENTION ET LUTTE CONTRE L’INFECTION BACTÉRIENNE </a:t>
            </a:r>
            <a:endParaRPr lang="fr-FR" sz="3600" dirty="0">
              <a:latin typeface="Times New Roman"/>
              <a:cs typeface="Times New Roman"/>
            </a:endParaRPr>
          </a:p>
        </p:txBody>
      </p:sp>
      <p:sp>
        <p:nvSpPr>
          <p:cNvPr id="3" name="Content Placeholder 2"/>
          <p:cNvSpPr>
            <a:spLocks noGrp="1"/>
          </p:cNvSpPr>
          <p:nvPr>
            <p:ph idx="1"/>
          </p:nvPr>
        </p:nvSpPr>
        <p:spPr/>
        <p:txBody>
          <a:bodyPr/>
          <a:lstStyle/>
          <a:p>
            <a:pPr>
              <a:buFont typeface="Wingdings" charset="2"/>
              <a:buChar char="Ø"/>
            </a:pPr>
            <a:r>
              <a:rPr lang="fr-FR" dirty="0" smtClean="0"/>
              <a:t> En cas d’allergie aux Bétalactamines et/ou aux cyclines sont indiqués : </a:t>
            </a:r>
          </a:p>
          <a:p>
            <a:pPr lvl="2">
              <a:buFont typeface="Wingdings" charset="2"/>
              <a:buChar char="§"/>
            </a:pPr>
            <a:r>
              <a:rPr lang="fr-FR" dirty="0"/>
              <a:t>S</a:t>
            </a:r>
            <a:r>
              <a:rPr lang="fr-FR" dirty="0" smtClean="0"/>
              <a:t>oit Pristinamycine à raison de 2 à 3g/ j chez l’adulte et 50 à 100 mg/Kg/j chez l’enfant;</a:t>
            </a:r>
          </a:p>
          <a:p>
            <a:pPr lvl="2">
              <a:buFont typeface="Wingdings" charset="2"/>
              <a:buChar char="§"/>
            </a:pPr>
            <a:r>
              <a:rPr lang="fr-FR" dirty="0" smtClean="0"/>
              <a:t>Soit Clarithromycine à raison de 1g/j en 2 prises orales chez l’adulte et 2 doses poids par voie orale chez l’enfant.</a:t>
            </a:r>
            <a:endParaRPr lang="fr-FR" dirty="0"/>
          </a:p>
        </p:txBody>
      </p:sp>
    </p:spTree>
    <p:extLst>
      <p:ext uri="{BB962C8B-B14F-4D97-AF65-F5344CB8AC3E}">
        <p14:creationId xmlns:p14="http://schemas.microsoft.com/office/powerpoint/2010/main" val="196415966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000" b="1" dirty="0" smtClean="0">
                <a:latin typeface="Times New Roman"/>
                <a:cs typeface="Times New Roman"/>
              </a:rPr>
              <a:t>CONCLUSION </a:t>
            </a:r>
            <a:endParaRPr lang="fr-FR" sz="4000" b="1" dirty="0">
              <a:latin typeface="Times New Roman"/>
              <a:cs typeface="Times New Roman"/>
            </a:endParaRPr>
          </a:p>
        </p:txBody>
      </p:sp>
      <p:sp>
        <p:nvSpPr>
          <p:cNvPr id="3" name="Content Placeholder 2"/>
          <p:cNvSpPr>
            <a:spLocks noGrp="1"/>
          </p:cNvSpPr>
          <p:nvPr>
            <p:ph idx="1"/>
          </p:nvPr>
        </p:nvSpPr>
        <p:spPr>
          <a:noFill/>
        </p:spPr>
        <p:txBody>
          <a:bodyPr>
            <a:noAutofit/>
          </a:bodyPr>
          <a:lstStyle/>
          <a:p>
            <a:pPr marL="0" indent="0" algn="ctr">
              <a:buNone/>
            </a:pPr>
            <a:r>
              <a:rPr lang="fr-FR" sz="2800" b="1" i="1" dirty="0">
                <a:solidFill>
                  <a:schemeClr val="accent6">
                    <a:lumMod val="75000"/>
                  </a:schemeClr>
                </a:solidFill>
                <a:latin typeface="Times New Roman"/>
                <a:cs typeface="Times New Roman"/>
              </a:rPr>
              <a:t>La rage humaine  quoi </a:t>
            </a:r>
            <a:r>
              <a:rPr lang="fr-FR" sz="2800" b="1" i="1" dirty="0" smtClean="0">
                <a:solidFill>
                  <a:schemeClr val="accent6">
                    <a:lumMod val="75000"/>
                  </a:schemeClr>
                </a:solidFill>
                <a:latin typeface="Times New Roman"/>
                <a:cs typeface="Times New Roman"/>
              </a:rPr>
              <a:t>qu’accidentelle </a:t>
            </a:r>
            <a:r>
              <a:rPr lang="fr-FR" sz="2800" b="1" i="1" dirty="0">
                <a:solidFill>
                  <a:schemeClr val="accent6">
                    <a:lumMod val="75000"/>
                  </a:schemeClr>
                </a:solidFill>
                <a:latin typeface="Times New Roman"/>
                <a:cs typeface="Times New Roman"/>
              </a:rPr>
              <a:t>, existe toujours.</a:t>
            </a:r>
          </a:p>
          <a:p>
            <a:pPr marL="0" indent="0" algn="ctr">
              <a:buNone/>
            </a:pPr>
            <a:r>
              <a:rPr lang="fr-FR" sz="2800" b="1" i="1" dirty="0">
                <a:solidFill>
                  <a:schemeClr val="accent6">
                    <a:lumMod val="75000"/>
                  </a:schemeClr>
                </a:solidFill>
                <a:latin typeface="Times New Roman"/>
                <a:cs typeface="Times New Roman"/>
              </a:rPr>
              <a:t>Cliniquement déclarée ,elle est toujours mortelle.</a:t>
            </a:r>
          </a:p>
          <a:p>
            <a:pPr marL="0" indent="0" algn="ctr">
              <a:buNone/>
            </a:pPr>
            <a:r>
              <a:rPr lang="fr-FR" sz="2800" b="1" i="1" dirty="0">
                <a:solidFill>
                  <a:schemeClr val="accent6">
                    <a:lumMod val="75000"/>
                  </a:schemeClr>
                </a:solidFill>
                <a:latin typeface="Times New Roman"/>
                <a:cs typeface="Times New Roman"/>
              </a:rPr>
              <a:t> Les dispositions à prendre ne doivent souffrir d</a:t>
            </a:r>
            <a:r>
              <a:rPr lang="ja-JP" altLang="fr-FR" sz="2800" b="1" i="1" dirty="0">
                <a:solidFill>
                  <a:schemeClr val="accent6">
                    <a:lumMod val="75000"/>
                  </a:schemeClr>
                </a:solidFill>
                <a:latin typeface="Times New Roman"/>
                <a:cs typeface="Times New Roman"/>
              </a:rPr>
              <a:t>’</a:t>
            </a:r>
            <a:r>
              <a:rPr lang="fr-FR" sz="2800" b="1" i="1" dirty="0">
                <a:solidFill>
                  <a:schemeClr val="accent6">
                    <a:lumMod val="75000"/>
                  </a:schemeClr>
                </a:solidFill>
                <a:latin typeface="Times New Roman"/>
                <a:cs typeface="Times New Roman"/>
              </a:rPr>
              <a:t>aucun délai dès que l</a:t>
            </a:r>
            <a:r>
              <a:rPr lang="ja-JP" altLang="fr-FR" sz="2800" b="1" i="1" dirty="0">
                <a:solidFill>
                  <a:schemeClr val="accent6">
                    <a:lumMod val="75000"/>
                  </a:schemeClr>
                </a:solidFill>
                <a:latin typeface="Times New Roman"/>
                <a:cs typeface="Times New Roman"/>
              </a:rPr>
              <a:t>’</a:t>
            </a:r>
            <a:r>
              <a:rPr lang="fr-FR" sz="2800" b="1" i="1" dirty="0">
                <a:solidFill>
                  <a:schemeClr val="accent6">
                    <a:lumMod val="75000"/>
                  </a:schemeClr>
                </a:solidFill>
                <a:latin typeface="Times New Roman"/>
                <a:cs typeface="Times New Roman"/>
              </a:rPr>
              <a:t>indication est posée.</a:t>
            </a:r>
          </a:p>
          <a:p>
            <a:pPr marL="0" indent="0" algn="ctr">
              <a:buNone/>
            </a:pPr>
            <a:r>
              <a:rPr lang="fr-FR" sz="2800" b="1" i="1" dirty="0">
                <a:solidFill>
                  <a:schemeClr val="accent6">
                    <a:lumMod val="75000"/>
                  </a:schemeClr>
                </a:solidFill>
                <a:latin typeface="Times New Roman"/>
                <a:cs typeface="Times New Roman"/>
              </a:rPr>
              <a:t>L</a:t>
            </a:r>
            <a:r>
              <a:rPr lang="ja-JP" altLang="fr-FR" sz="2800" b="1" i="1" dirty="0">
                <a:solidFill>
                  <a:schemeClr val="accent6">
                    <a:lumMod val="75000"/>
                  </a:schemeClr>
                </a:solidFill>
                <a:latin typeface="Times New Roman"/>
                <a:cs typeface="Times New Roman"/>
              </a:rPr>
              <a:t>’</a:t>
            </a:r>
            <a:r>
              <a:rPr lang="fr-FR" sz="2800" b="1" i="1" dirty="0">
                <a:solidFill>
                  <a:schemeClr val="accent6">
                    <a:lumMod val="75000"/>
                  </a:schemeClr>
                </a:solidFill>
                <a:latin typeface="Times New Roman"/>
                <a:cs typeface="Times New Roman"/>
              </a:rPr>
              <a:t>application de la prophylaxie doit être rigoureuse </a:t>
            </a:r>
            <a:r>
              <a:rPr lang="fr-FR" sz="2800" b="1" i="1" dirty="0" smtClean="0">
                <a:solidFill>
                  <a:schemeClr val="accent6">
                    <a:lumMod val="75000"/>
                  </a:schemeClr>
                </a:solidFill>
                <a:latin typeface="Times New Roman"/>
                <a:cs typeface="Times New Roman"/>
              </a:rPr>
              <a:t>: sérovaccination </a:t>
            </a:r>
            <a:r>
              <a:rPr lang="fr-FR" sz="2800" b="1" i="1" dirty="0">
                <a:solidFill>
                  <a:schemeClr val="accent6">
                    <a:lumMod val="75000"/>
                  </a:schemeClr>
                </a:solidFill>
                <a:latin typeface="Times New Roman"/>
                <a:cs typeface="Times New Roman"/>
              </a:rPr>
              <a:t>antirabique +  lutte contre la rage animale.</a:t>
            </a:r>
          </a:p>
          <a:p>
            <a:pPr algn="ctr"/>
            <a:endParaRPr lang="fr-FR" sz="2800" b="1" i="1" dirty="0">
              <a:solidFill>
                <a:schemeClr val="accent6">
                  <a:lumMod val="75000"/>
                </a:schemeClr>
              </a:solidFill>
              <a:latin typeface="Times New Roman"/>
              <a:cs typeface="Times New Roman"/>
            </a:endParaRPr>
          </a:p>
        </p:txBody>
      </p:sp>
    </p:spTree>
    <p:extLst>
      <p:ext uri="{BB962C8B-B14F-4D97-AF65-F5344CB8AC3E}">
        <p14:creationId xmlns:p14="http://schemas.microsoft.com/office/powerpoint/2010/main" val="61353797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760" y="2961782"/>
            <a:ext cx="7878888" cy="923330"/>
          </a:xfrm>
          <a:prstGeom prst="rect">
            <a:avLst/>
          </a:prstGeom>
          <a:solidFill>
            <a:srgbClr val="FF0000"/>
          </a:solidFill>
        </p:spPr>
        <p:txBody>
          <a:bodyPr wrap="none" rtlCol="0">
            <a:spAutoFit/>
          </a:bodyPr>
          <a:lstStyle/>
          <a:p>
            <a:endParaRPr lang="fr-FR" dirty="0" smtClean="0"/>
          </a:p>
          <a:p>
            <a:r>
              <a:rPr lang="fr-FR" sz="3600" b="1" dirty="0" smtClean="0">
                <a:latin typeface="Times New Roman"/>
                <a:cs typeface="Times New Roman"/>
              </a:rPr>
              <a:t>MERCI POUR VOTRE ATTENTION </a:t>
            </a:r>
            <a:endParaRPr lang="fr-FR" sz="3600" b="1" dirty="0">
              <a:latin typeface="Times New Roman"/>
              <a:cs typeface="Times New Roman"/>
            </a:endParaRPr>
          </a:p>
        </p:txBody>
      </p:sp>
    </p:spTree>
    <p:extLst>
      <p:ext uri="{BB962C8B-B14F-4D97-AF65-F5344CB8AC3E}">
        <p14:creationId xmlns:p14="http://schemas.microsoft.com/office/powerpoint/2010/main" val="15536694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600" b="1" dirty="0">
                <a:latin typeface="Times New Roman"/>
                <a:cs typeface="Times New Roman"/>
              </a:rPr>
              <a:t>APPRECIATION DU RISQUE RABIQUE </a:t>
            </a:r>
            <a:endParaRPr lang="fr-FR" sz="3600" dirty="0"/>
          </a:p>
        </p:txBody>
      </p:sp>
      <p:sp>
        <p:nvSpPr>
          <p:cNvPr id="3" name="Content Placeholder 2"/>
          <p:cNvSpPr>
            <a:spLocks noGrp="1"/>
          </p:cNvSpPr>
          <p:nvPr>
            <p:ph idx="1"/>
          </p:nvPr>
        </p:nvSpPr>
        <p:spPr/>
        <p:txBody>
          <a:bodyPr/>
          <a:lstStyle/>
          <a:p>
            <a:pPr marL="0" indent="0">
              <a:buNone/>
            </a:pPr>
            <a:r>
              <a:rPr lang="fr-FR" b="1" u="sng" dirty="0" smtClean="0">
                <a:solidFill>
                  <a:schemeClr val="tx1"/>
                </a:solidFill>
              </a:rPr>
              <a:t>A. Nature de l’exposition : </a:t>
            </a:r>
            <a:endParaRPr lang="fr-FR" b="1" u="sng"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641057492"/>
              </p:ext>
            </p:extLst>
          </p:nvPr>
        </p:nvGraphicFramePr>
        <p:xfrm>
          <a:off x="321547" y="2314801"/>
          <a:ext cx="8681776" cy="4393916"/>
        </p:xfrm>
        <a:graphic>
          <a:graphicData uri="http://schemas.openxmlformats.org/drawingml/2006/table">
            <a:tbl>
              <a:tblPr firstRow="1" bandRow="1">
                <a:tableStyleId>{7DF18680-E054-41AD-8BC1-D1AEF772440D}</a:tableStyleId>
              </a:tblPr>
              <a:tblGrid>
                <a:gridCol w="2395527"/>
                <a:gridCol w="6286249"/>
              </a:tblGrid>
              <a:tr h="770787">
                <a:tc>
                  <a:txBody>
                    <a:bodyPr/>
                    <a:lstStyle/>
                    <a:p>
                      <a:r>
                        <a:rPr lang="fr-FR" dirty="0" smtClean="0">
                          <a:latin typeface="Times New Roman"/>
                          <a:cs typeface="Times New Roman"/>
                        </a:rPr>
                        <a:t>Catégorie (garde) I</a:t>
                      </a:r>
                      <a:endParaRPr lang="fr-FR" dirty="0">
                        <a:latin typeface="Times New Roman"/>
                        <a:cs typeface="Times New Roman"/>
                      </a:endParaRPr>
                    </a:p>
                  </a:txBody>
                  <a:tcPr>
                    <a:solidFill>
                      <a:srgbClr val="008000"/>
                    </a:solidFill>
                  </a:tcPr>
                </a:tc>
                <a:tc>
                  <a:txBody>
                    <a:bodyPr/>
                    <a:lstStyle/>
                    <a:p>
                      <a:pPr marL="285750" indent="-285750">
                        <a:buFont typeface="Wingdings" charset="2"/>
                        <a:buChar char="§"/>
                      </a:pPr>
                      <a:r>
                        <a:rPr lang="fr-FR" b="0" dirty="0" smtClean="0">
                          <a:solidFill>
                            <a:schemeClr val="tx1"/>
                          </a:solidFill>
                          <a:latin typeface="Times New Roman"/>
                          <a:cs typeface="Times New Roman"/>
                        </a:rPr>
                        <a:t>Contact direct avec l’animal</a:t>
                      </a:r>
                    </a:p>
                    <a:p>
                      <a:pPr marL="285750" indent="-285750">
                        <a:buFont typeface="Wingdings" charset="2"/>
                        <a:buChar char="§"/>
                      </a:pPr>
                      <a:r>
                        <a:rPr lang="fr-FR" b="0" dirty="0" smtClean="0">
                          <a:solidFill>
                            <a:schemeClr val="tx1"/>
                          </a:solidFill>
                          <a:latin typeface="Times New Roman"/>
                          <a:cs typeface="Times New Roman"/>
                        </a:rPr>
                        <a:t>Léchage de la peau intacte </a:t>
                      </a:r>
                      <a:endParaRPr lang="fr-FR" b="0" dirty="0">
                        <a:solidFill>
                          <a:schemeClr val="tx1"/>
                        </a:solidFill>
                        <a:latin typeface="Times New Roman"/>
                        <a:cs typeface="Times New Roman"/>
                      </a:endParaRPr>
                    </a:p>
                  </a:txBody>
                  <a:tcPr>
                    <a:solidFill>
                      <a:srgbClr val="008000"/>
                    </a:solidFill>
                  </a:tcPr>
                </a:tc>
              </a:tr>
              <a:tr h="788489">
                <a:tc>
                  <a:txBody>
                    <a:bodyPr/>
                    <a:lstStyle/>
                    <a:p>
                      <a:r>
                        <a:rPr lang="fr-FR" b="1" dirty="0" smtClean="0">
                          <a:solidFill>
                            <a:schemeClr val="bg1"/>
                          </a:solidFill>
                          <a:latin typeface="Times New Roman"/>
                          <a:cs typeface="Times New Roman"/>
                        </a:rPr>
                        <a:t>Catégorie (grade)</a:t>
                      </a:r>
                      <a:r>
                        <a:rPr lang="fr-FR" b="1" baseline="0" dirty="0" smtClean="0">
                          <a:solidFill>
                            <a:schemeClr val="bg1"/>
                          </a:solidFill>
                          <a:latin typeface="Times New Roman"/>
                          <a:cs typeface="Times New Roman"/>
                        </a:rPr>
                        <a:t> II</a:t>
                      </a:r>
                      <a:endParaRPr lang="fr-FR" b="1" dirty="0">
                        <a:solidFill>
                          <a:schemeClr val="bg1"/>
                        </a:solidFill>
                        <a:latin typeface="Times New Roman"/>
                        <a:cs typeface="Times New Roman"/>
                      </a:endParaRPr>
                    </a:p>
                  </a:txBody>
                  <a:tcPr>
                    <a:solidFill>
                      <a:srgbClr val="FF6600"/>
                    </a:solidFill>
                  </a:tcPr>
                </a:tc>
                <a:tc>
                  <a:txBody>
                    <a:bodyPr/>
                    <a:lstStyle/>
                    <a:p>
                      <a:pPr marL="285750" indent="-285750">
                        <a:buFont typeface="Wingdings" charset="2"/>
                        <a:buChar char="§"/>
                      </a:pPr>
                      <a:r>
                        <a:rPr lang="fr-FR" b="0" dirty="0" smtClean="0">
                          <a:solidFill>
                            <a:schemeClr val="tx1"/>
                          </a:solidFill>
                          <a:latin typeface="Times New Roman"/>
                          <a:cs typeface="Times New Roman"/>
                        </a:rPr>
                        <a:t>Morsure (s) ou griffure (s), sans saignement siégeant ailleurs que la tête, les extrémités et les organes génitaux.</a:t>
                      </a:r>
                      <a:endParaRPr lang="fr-FR" b="0" dirty="0">
                        <a:solidFill>
                          <a:schemeClr val="tx1"/>
                        </a:solidFill>
                        <a:latin typeface="Times New Roman"/>
                        <a:cs typeface="Times New Roman"/>
                      </a:endParaRPr>
                    </a:p>
                  </a:txBody>
                  <a:tcPr>
                    <a:solidFill>
                      <a:srgbClr val="FF6600"/>
                    </a:solidFill>
                  </a:tcPr>
                </a:tc>
              </a:tr>
              <a:tr h="1427797">
                <a:tc>
                  <a:txBody>
                    <a:bodyPr/>
                    <a:lstStyle/>
                    <a:p>
                      <a:r>
                        <a:rPr lang="fr-FR" b="1" dirty="0" smtClean="0">
                          <a:solidFill>
                            <a:srgbClr val="FFFFFF"/>
                          </a:solidFill>
                          <a:latin typeface="Times New Roman"/>
                          <a:cs typeface="Times New Roman"/>
                        </a:rPr>
                        <a:t>Catégorie (grade) III</a:t>
                      </a:r>
                      <a:endParaRPr lang="fr-FR" b="1" dirty="0">
                        <a:solidFill>
                          <a:srgbClr val="FFFFFF"/>
                        </a:solidFill>
                        <a:latin typeface="Times New Roman"/>
                        <a:cs typeface="Times New Roman"/>
                      </a:endParaRPr>
                    </a:p>
                  </a:txBody>
                  <a:tcPr>
                    <a:solidFill>
                      <a:srgbClr val="FF0000"/>
                    </a:solidFill>
                  </a:tcPr>
                </a:tc>
                <a:tc>
                  <a:txBody>
                    <a:bodyPr/>
                    <a:lstStyle/>
                    <a:p>
                      <a:pPr marL="285750" indent="-285750">
                        <a:buFont typeface="Wingdings" charset="2"/>
                        <a:buChar char="§"/>
                      </a:pPr>
                      <a:r>
                        <a:rPr lang="fr-FR" dirty="0" smtClean="0">
                          <a:solidFill>
                            <a:schemeClr val="tx1"/>
                          </a:solidFill>
                          <a:latin typeface="Times New Roman"/>
                          <a:cs typeface="Times New Roman"/>
                        </a:rPr>
                        <a:t>Morsure (s) ou griffure (s),</a:t>
                      </a:r>
                      <a:r>
                        <a:rPr lang="fr-FR" baseline="0" dirty="0" smtClean="0">
                          <a:solidFill>
                            <a:schemeClr val="tx1"/>
                          </a:solidFill>
                          <a:latin typeface="Times New Roman"/>
                          <a:cs typeface="Times New Roman"/>
                        </a:rPr>
                        <a:t> même sans saignement, siégeant à la face, à la tête, au cou, aux mains, aux pieds, aux organes génitaux</a:t>
                      </a:r>
                    </a:p>
                    <a:p>
                      <a:pPr marL="285750" indent="-285750">
                        <a:buFont typeface="Wingdings" charset="2"/>
                        <a:buChar char="§"/>
                      </a:pPr>
                      <a:r>
                        <a:rPr lang="fr-FR" baseline="0" dirty="0" smtClean="0">
                          <a:solidFill>
                            <a:schemeClr val="tx1"/>
                          </a:solidFill>
                          <a:latin typeface="Times New Roman"/>
                          <a:cs typeface="Times New Roman"/>
                        </a:rPr>
                        <a:t>Morsure ou griffure unique ou multiple avec saignement </a:t>
                      </a:r>
                    </a:p>
                    <a:p>
                      <a:pPr marL="285750" indent="-285750">
                        <a:buFont typeface="Wingdings" charset="2"/>
                        <a:buChar char="§"/>
                      </a:pPr>
                      <a:r>
                        <a:rPr lang="fr-FR" baseline="0" dirty="0" smtClean="0">
                          <a:solidFill>
                            <a:schemeClr val="tx1"/>
                          </a:solidFill>
                          <a:latin typeface="Times New Roman"/>
                          <a:cs typeface="Times New Roman"/>
                        </a:rPr>
                        <a:t>Morsure par un animal sauvage </a:t>
                      </a:r>
                    </a:p>
                    <a:p>
                      <a:pPr marL="285750" indent="-285750">
                        <a:buFont typeface="Wingdings" charset="2"/>
                        <a:buChar char="§"/>
                      </a:pPr>
                      <a:r>
                        <a:rPr lang="fr-FR" baseline="0" dirty="0" smtClean="0">
                          <a:solidFill>
                            <a:schemeClr val="tx1"/>
                          </a:solidFill>
                          <a:latin typeface="Times New Roman"/>
                          <a:cs typeface="Times New Roman"/>
                        </a:rPr>
                        <a:t>Exposition à une chauve souris (morsure ou griffure ou manipulation)</a:t>
                      </a:r>
                    </a:p>
                    <a:p>
                      <a:pPr marL="285750" indent="-285750">
                        <a:buFont typeface="Wingdings" charset="2"/>
                        <a:buChar char="§"/>
                      </a:pPr>
                      <a:r>
                        <a:rPr lang="fr-FR" baseline="0" dirty="0" smtClean="0">
                          <a:solidFill>
                            <a:schemeClr val="tx1"/>
                          </a:solidFill>
                          <a:latin typeface="Times New Roman"/>
                          <a:cs typeface="Times New Roman"/>
                        </a:rPr>
                        <a:t>Léchage ou contamination des muqueuses par la salive, projection de bave sur les muqueuses (yeux)</a:t>
                      </a:r>
                    </a:p>
                    <a:p>
                      <a:pPr marL="285750" indent="-285750">
                        <a:buFont typeface="Wingdings" charset="2"/>
                        <a:buChar char="§"/>
                      </a:pPr>
                      <a:r>
                        <a:rPr lang="fr-FR" baseline="0" dirty="0" smtClean="0">
                          <a:solidFill>
                            <a:schemeClr val="tx1"/>
                          </a:solidFill>
                          <a:latin typeface="Times New Roman"/>
                          <a:cs typeface="Times New Roman"/>
                        </a:rPr>
                        <a:t>Léchage sur peau lésée  </a:t>
                      </a:r>
                      <a:endParaRPr lang="fr-FR" dirty="0">
                        <a:solidFill>
                          <a:schemeClr val="tx1"/>
                        </a:solidFill>
                        <a:latin typeface="Times New Roman"/>
                        <a:cs typeface="Times New Roman"/>
                      </a:endParaRPr>
                    </a:p>
                  </a:txBody>
                  <a:tcPr>
                    <a:solidFill>
                      <a:srgbClr val="FF0000"/>
                    </a:solidFill>
                  </a:tcPr>
                </a:tc>
              </a:tr>
            </a:tbl>
          </a:graphicData>
        </a:graphic>
      </p:graphicFrame>
    </p:spTree>
    <p:extLst>
      <p:ext uri="{BB962C8B-B14F-4D97-AF65-F5344CB8AC3E}">
        <p14:creationId xmlns:p14="http://schemas.microsoft.com/office/powerpoint/2010/main" val="2903290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bras sa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219" y="1027661"/>
            <a:ext cx="1856072" cy="316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7" descr="Sans tit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5668" y="1027661"/>
            <a:ext cx="3060888" cy="316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9" descr="pic 3"/>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633339" y="1027662"/>
            <a:ext cx="3018007" cy="316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1707542" y="320018"/>
            <a:ext cx="5611833" cy="584776"/>
          </a:xfrm>
          <a:prstGeom prst="rect">
            <a:avLst/>
          </a:prstGeom>
          <a:noFill/>
        </p:spPr>
        <p:txBody>
          <a:bodyPr wrap="none" rtlCol="0">
            <a:spAutoFit/>
          </a:bodyPr>
          <a:lstStyle/>
          <a:p>
            <a:pPr algn="ctr"/>
            <a:r>
              <a:rPr lang="fr-FR" sz="3200" b="1" dirty="0" smtClean="0">
                <a:solidFill>
                  <a:srgbClr val="FF0000"/>
                </a:solidFill>
                <a:latin typeface="Times New Roman"/>
                <a:cs typeface="Times New Roman"/>
              </a:rPr>
              <a:t>NATURE DE L’EXPOSITION </a:t>
            </a:r>
            <a:endParaRPr lang="fr-FR" sz="3200" b="1" dirty="0">
              <a:solidFill>
                <a:srgbClr val="FF0000"/>
              </a:solidFill>
              <a:latin typeface="Times New Roman"/>
              <a:cs typeface="Times New Roman"/>
            </a:endParaRPr>
          </a:p>
        </p:txBody>
      </p:sp>
      <p:sp>
        <p:nvSpPr>
          <p:cNvPr id="6" name="TextBox 5"/>
          <p:cNvSpPr txBox="1"/>
          <p:nvPr/>
        </p:nvSpPr>
        <p:spPr>
          <a:xfrm>
            <a:off x="732661" y="4411913"/>
            <a:ext cx="1172116" cy="646331"/>
          </a:xfrm>
          <a:prstGeom prst="rect">
            <a:avLst/>
          </a:prstGeom>
          <a:noFill/>
        </p:spPr>
        <p:txBody>
          <a:bodyPr wrap="none" rtlCol="0">
            <a:spAutoFit/>
          </a:bodyPr>
          <a:lstStyle/>
          <a:p>
            <a:endParaRPr lang="fr-FR" dirty="0" smtClean="0"/>
          </a:p>
          <a:p>
            <a:r>
              <a:rPr lang="fr-FR" b="1" dirty="0" smtClean="0">
                <a:latin typeface="Times New Roman"/>
                <a:cs typeface="Times New Roman"/>
              </a:rPr>
              <a:t>GRADE I </a:t>
            </a:r>
            <a:endParaRPr lang="fr-FR" b="1" dirty="0">
              <a:latin typeface="Times New Roman"/>
              <a:cs typeface="Times New Roman"/>
            </a:endParaRPr>
          </a:p>
        </p:txBody>
      </p:sp>
      <p:sp>
        <p:nvSpPr>
          <p:cNvPr id="7" name="TextBox 6"/>
          <p:cNvSpPr txBox="1"/>
          <p:nvPr/>
        </p:nvSpPr>
        <p:spPr>
          <a:xfrm>
            <a:off x="3378971" y="4411913"/>
            <a:ext cx="1261884" cy="646331"/>
          </a:xfrm>
          <a:prstGeom prst="rect">
            <a:avLst/>
          </a:prstGeom>
          <a:noFill/>
        </p:spPr>
        <p:txBody>
          <a:bodyPr wrap="none" rtlCol="0">
            <a:spAutoFit/>
          </a:bodyPr>
          <a:lstStyle/>
          <a:p>
            <a:endParaRPr lang="fr-FR" dirty="0" smtClean="0"/>
          </a:p>
          <a:p>
            <a:r>
              <a:rPr lang="fr-FR" b="1" dirty="0" smtClean="0">
                <a:latin typeface="Times New Roman"/>
                <a:cs typeface="Times New Roman"/>
              </a:rPr>
              <a:t>GRADE II</a:t>
            </a:r>
            <a:endParaRPr lang="fr-FR" b="1" dirty="0">
              <a:latin typeface="Times New Roman"/>
              <a:cs typeface="Times New Roman"/>
            </a:endParaRPr>
          </a:p>
        </p:txBody>
      </p:sp>
      <p:sp>
        <p:nvSpPr>
          <p:cNvPr id="8" name="TextBox 7"/>
          <p:cNvSpPr txBox="1"/>
          <p:nvPr/>
        </p:nvSpPr>
        <p:spPr>
          <a:xfrm>
            <a:off x="6652328" y="4688912"/>
            <a:ext cx="1403186" cy="369332"/>
          </a:xfrm>
          <a:prstGeom prst="rect">
            <a:avLst/>
          </a:prstGeom>
          <a:noFill/>
        </p:spPr>
        <p:txBody>
          <a:bodyPr wrap="none" rtlCol="0">
            <a:spAutoFit/>
          </a:bodyPr>
          <a:lstStyle/>
          <a:p>
            <a:r>
              <a:rPr lang="fr-FR" b="1" dirty="0" smtClean="0">
                <a:latin typeface="Times New Roman"/>
                <a:cs typeface="Times New Roman"/>
              </a:rPr>
              <a:t> GRADE III</a:t>
            </a:r>
            <a:endParaRPr lang="fr-FR" b="1" dirty="0">
              <a:latin typeface="Times New Roman"/>
              <a:cs typeface="Times New Roman"/>
            </a:endParaRPr>
          </a:p>
        </p:txBody>
      </p:sp>
    </p:spTree>
    <p:extLst>
      <p:ext uri="{BB962C8B-B14F-4D97-AF65-F5344CB8AC3E}">
        <p14:creationId xmlns:p14="http://schemas.microsoft.com/office/powerpoint/2010/main" val="1425326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600" b="1" dirty="0">
                <a:latin typeface="Times New Roman"/>
                <a:cs typeface="Times New Roman"/>
              </a:rPr>
              <a:t>APPRECIATION DU RISQUE RABIQUE </a:t>
            </a:r>
            <a:endParaRPr lang="fr-FR" sz="3600" dirty="0"/>
          </a:p>
        </p:txBody>
      </p:sp>
      <p:sp>
        <p:nvSpPr>
          <p:cNvPr id="3" name="Content Placeholder 2"/>
          <p:cNvSpPr>
            <a:spLocks noGrp="1"/>
          </p:cNvSpPr>
          <p:nvPr>
            <p:ph idx="1"/>
          </p:nvPr>
        </p:nvSpPr>
        <p:spPr/>
        <p:txBody>
          <a:bodyPr>
            <a:normAutofit/>
          </a:bodyPr>
          <a:lstStyle/>
          <a:p>
            <a:pPr marL="0" indent="0">
              <a:buNone/>
            </a:pPr>
            <a:r>
              <a:rPr lang="fr-FR" b="1" u="sng" dirty="0" smtClean="0">
                <a:latin typeface="Times New Roman"/>
                <a:cs typeface="Times New Roman"/>
              </a:rPr>
              <a:t>B. Etat </a:t>
            </a:r>
            <a:r>
              <a:rPr lang="fr-FR" b="1" u="sng" dirty="0">
                <a:latin typeface="Times New Roman"/>
                <a:cs typeface="Times New Roman"/>
              </a:rPr>
              <a:t>de l’animal en cause </a:t>
            </a:r>
            <a:r>
              <a:rPr lang="fr-FR" b="1" u="sng" dirty="0" smtClean="0">
                <a:latin typeface="Times New Roman"/>
                <a:cs typeface="Times New Roman"/>
              </a:rPr>
              <a:t>:</a:t>
            </a:r>
            <a:r>
              <a:rPr lang="fr-FR" b="1" dirty="0" smtClean="0">
                <a:latin typeface="Times New Roman"/>
                <a:cs typeface="Times New Roman"/>
              </a:rPr>
              <a:t>  </a:t>
            </a:r>
            <a:r>
              <a:rPr lang="fr-FR" sz="2000" dirty="0">
                <a:latin typeface="Times New Roman"/>
                <a:cs typeface="Times New Roman"/>
              </a:rPr>
              <a:t>a</a:t>
            </a:r>
            <a:r>
              <a:rPr lang="fr-FR" sz="2000" dirty="0" smtClean="0">
                <a:latin typeface="Times New Roman"/>
                <a:cs typeface="Times New Roman"/>
              </a:rPr>
              <a:t>pprécié par le vétérinaire sur les éléments suivants : </a:t>
            </a:r>
          </a:p>
          <a:p>
            <a:r>
              <a:rPr lang="fr-FR" sz="2000" i="1" dirty="0">
                <a:solidFill>
                  <a:srgbClr val="FF0000"/>
                </a:solidFill>
                <a:latin typeface="Times New Roman"/>
                <a:cs typeface="Times New Roman"/>
              </a:rPr>
              <a:t>Si l'animal est connu </a:t>
            </a:r>
            <a:r>
              <a:rPr lang="fr-FR" sz="2000" i="1" dirty="0" smtClean="0">
                <a:solidFill>
                  <a:srgbClr val="FF0000"/>
                </a:solidFill>
                <a:latin typeface="Times New Roman"/>
                <a:cs typeface="Times New Roman"/>
              </a:rPr>
              <a:t>et vivant, vacciné </a:t>
            </a:r>
            <a:r>
              <a:rPr lang="fr-FR" sz="2000" i="1" dirty="0">
                <a:solidFill>
                  <a:srgbClr val="FF0000"/>
                </a:solidFill>
                <a:latin typeface="Times New Roman"/>
                <a:cs typeface="Times New Roman"/>
              </a:rPr>
              <a:t>ou non </a:t>
            </a:r>
            <a:r>
              <a:rPr lang="fr-FR" sz="2000" i="1" dirty="0" smtClean="0">
                <a:solidFill>
                  <a:srgbClr val="FF0000"/>
                </a:solidFill>
                <a:latin typeface="Times New Roman"/>
                <a:cs typeface="Times New Roman"/>
              </a:rPr>
              <a:t>contre la rage : </a:t>
            </a:r>
            <a:r>
              <a:rPr lang="fr-FR" sz="2000" dirty="0" smtClean="0">
                <a:latin typeface="Times New Roman"/>
                <a:cs typeface="Times New Roman"/>
              </a:rPr>
              <a:t>le </a:t>
            </a:r>
            <a:r>
              <a:rPr lang="fr-FR" sz="2000" dirty="0" err="1" smtClean="0">
                <a:latin typeface="Times New Roman"/>
                <a:cs typeface="Times New Roman"/>
              </a:rPr>
              <a:t>vétérinaire</a:t>
            </a:r>
            <a:r>
              <a:rPr lang="fr-FR" sz="2000" dirty="0" smtClean="0">
                <a:latin typeface="Times New Roman"/>
                <a:cs typeface="Times New Roman"/>
              </a:rPr>
              <a:t> </a:t>
            </a:r>
            <a:r>
              <a:rPr lang="fr-FR" sz="2000" dirty="0">
                <a:latin typeface="Times New Roman"/>
                <a:cs typeface="Times New Roman"/>
              </a:rPr>
              <a:t>doit le mettre obligatoirement en observation pendant </a:t>
            </a:r>
            <a:r>
              <a:rPr lang="fr-FR" sz="2000" dirty="0" smtClean="0">
                <a:latin typeface="Times New Roman"/>
                <a:cs typeface="Times New Roman"/>
              </a:rPr>
              <a:t>15 </a:t>
            </a:r>
            <a:r>
              <a:rPr lang="fr-FR" sz="2000" dirty="0">
                <a:latin typeface="Times New Roman"/>
                <a:cs typeface="Times New Roman"/>
              </a:rPr>
              <a:t>jours </a:t>
            </a:r>
            <a:r>
              <a:rPr lang="fr-FR" sz="2000" dirty="0" smtClean="0">
                <a:latin typeface="Times New Roman"/>
                <a:cs typeface="Times New Roman"/>
              </a:rPr>
              <a:t>avec </a:t>
            </a:r>
            <a:r>
              <a:rPr lang="fr-FR" sz="2000" dirty="0" err="1">
                <a:latin typeface="Times New Roman"/>
                <a:cs typeface="Times New Roman"/>
              </a:rPr>
              <a:t>délivrance</a:t>
            </a:r>
            <a:r>
              <a:rPr lang="fr-FR" sz="2000" dirty="0">
                <a:latin typeface="Times New Roman"/>
                <a:cs typeface="Times New Roman"/>
              </a:rPr>
              <a:t> du certificat à </a:t>
            </a:r>
            <a:r>
              <a:rPr lang="fr-FR" sz="2000" dirty="0" smtClean="0">
                <a:latin typeface="Times New Roman"/>
                <a:cs typeface="Times New Roman"/>
              </a:rPr>
              <a:t>J0</a:t>
            </a:r>
            <a:r>
              <a:rPr lang="fr-FR" sz="2000" dirty="0">
                <a:latin typeface="Times New Roman"/>
                <a:cs typeface="Times New Roman"/>
              </a:rPr>
              <a:t>, J7 et </a:t>
            </a:r>
            <a:r>
              <a:rPr lang="fr-FR" sz="2000" dirty="0" smtClean="0">
                <a:latin typeface="Times New Roman"/>
                <a:cs typeface="Times New Roman"/>
              </a:rPr>
              <a:t>j14</a:t>
            </a:r>
            <a:r>
              <a:rPr lang="fr-FR" sz="2000" dirty="0">
                <a:latin typeface="Times New Roman"/>
                <a:cs typeface="Times New Roman"/>
              </a:rPr>
              <a:t>; toutefois cette mise en observation n'est applicable </a:t>
            </a:r>
            <a:r>
              <a:rPr lang="fr-FR" sz="2000" dirty="0" smtClean="0">
                <a:latin typeface="Times New Roman"/>
                <a:cs typeface="Times New Roman"/>
              </a:rPr>
              <a:t>que </a:t>
            </a:r>
            <a:r>
              <a:rPr lang="fr-FR" sz="2000" dirty="0">
                <a:latin typeface="Times New Roman"/>
                <a:cs typeface="Times New Roman"/>
              </a:rPr>
              <a:t>lorsqu'il s'agit d'un chien ou </a:t>
            </a:r>
            <a:r>
              <a:rPr lang="fr-FR" sz="2000" dirty="0" smtClean="0">
                <a:latin typeface="Times New Roman"/>
                <a:cs typeface="Times New Roman"/>
              </a:rPr>
              <a:t>d’un </a:t>
            </a:r>
            <a:r>
              <a:rPr lang="fr-FR" sz="2000" dirty="0">
                <a:latin typeface="Times New Roman"/>
                <a:cs typeface="Times New Roman"/>
              </a:rPr>
              <a:t>chat de </a:t>
            </a:r>
            <a:r>
              <a:rPr lang="fr-FR" sz="2000" dirty="0" smtClean="0">
                <a:latin typeface="Times New Roman"/>
                <a:cs typeface="Times New Roman"/>
              </a:rPr>
              <a:t>compagnie. </a:t>
            </a:r>
            <a:endParaRPr lang="fr-FR" sz="2000" dirty="0">
              <a:latin typeface="Times New Roman"/>
              <a:cs typeface="Times New Roman"/>
            </a:endParaRPr>
          </a:p>
          <a:p>
            <a:r>
              <a:rPr lang="fr-FR" sz="2000" i="1" dirty="0" smtClean="0">
                <a:solidFill>
                  <a:srgbClr val="FF0000"/>
                </a:solidFill>
                <a:latin typeface="Times New Roman"/>
                <a:cs typeface="Times New Roman"/>
              </a:rPr>
              <a:t>Lorsque </a:t>
            </a:r>
            <a:r>
              <a:rPr lang="fr-FR" sz="2000" i="1" dirty="0">
                <a:solidFill>
                  <a:srgbClr val="FF0000"/>
                </a:solidFill>
                <a:latin typeface="Times New Roman"/>
                <a:cs typeface="Times New Roman"/>
              </a:rPr>
              <a:t>l'animal en cause est un animal d'</a:t>
            </a:r>
            <a:r>
              <a:rPr lang="fr-FR" sz="2000" i="1" dirty="0" err="1">
                <a:solidFill>
                  <a:srgbClr val="FF0000"/>
                </a:solidFill>
                <a:latin typeface="Times New Roman"/>
                <a:cs typeface="Times New Roman"/>
              </a:rPr>
              <a:t>élevage</a:t>
            </a:r>
            <a:r>
              <a:rPr lang="fr-FR" sz="2000" i="1" dirty="0">
                <a:solidFill>
                  <a:srgbClr val="FF0000"/>
                </a:solidFill>
                <a:latin typeface="Times New Roman"/>
                <a:cs typeface="Times New Roman"/>
              </a:rPr>
              <a:t> (bovin, mouton, </a:t>
            </a:r>
            <a:r>
              <a:rPr lang="fr-FR" sz="2000" i="1" dirty="0" err="1">
                <a:solidFill>
                  <a:srgbClr val="FF0000"/>
                </a:solidFill>
                <a:latin typeface="Times New Roman"/>
                <a:cs typeface="Times New Roman"/>
              </a:rPr>
              <a:t>chèvre</a:t>
            </a:r>
            <a:r>
              <a:rPr lang="fr-FR" sz="2000" i="1" dirty="0">
                <a:solidFill>
                  <a:srgbClr val="FF0000"/>
                </a:solidFill>
                <a:latin typeface="Times New Roman"/>
                <a:cs typeface="Times New Roman"/>
              </a:rPr>
              <a:t>, cheval, </a:t>
            </a:r>
            <a:r>
              <a:rPr lang="fr-FR" sz="2000" i="1" dirty="0" smtClean="0">
                <a:solidFill>
                  <a:srgbClr val="FF0000"/>
                </a:solidFill>
                <a:latin typeface="Times New Roman"/>
                <a:cs typeface="Times New Roman"/>
              </a:rPr>
              <a:t>âne.</a:t>
            </a:r>
            <a:r>
              <a:rPr lang="fr-FR" sz="2000" i="1" dirty="0">
                <a:solidFill>
                  <a:srgbClr val="FF0000"/>
                </a:solidFill>
                <a:latin typeface="Times New Roman"/>
                <a:cs typeface="Times New Roman"/>
              </a:rPr>
              <a:t>..</a:t>
            </a:r>
            <a:r>
              <a:rPr lang="fr-FR" sz="2000" i="1" dirty="0" smtClean="0">
                <a:solidFill>
                  <a:srgbClr val="FF0000"/>
                </a:solidFill>
                <a:latin typeface="Times New Roman"/>
                <a:cs typeface="Times New Roman"/>
              </a:rPr>
              <a:t>) : </a:t>
            </a:r>
            <a:r>
              <a:rPr lang="fr-FR" sz="2000" dirty="0">
                <a:latin typeface="Times New Roman"/>
                <a:cs typeface="Times New Roman"/>
              </a:rPr>
              <a:t>le </a:t>
            </a:r>
            <a:r>
              <a:rPr lang="fr-FR" sz="2000" dirty="0" err="1">
                <a:latin typeface="Times New Roman"/>
                <a:cs typeface="Times New Roman"/>
              </a:rPr>
              <a:t>considérer</a:t>
            </a:r>
            <a:r>
              <a:rPr lang="fr-FR" sz="2000" dirty="0">
                <a:latin typeface="Times New Roman"/>
                <a:cs typeface="Times New Roman"/>
              </a:rPr>
              <a:t> comme potentiellement enragé: </a:t>
            </a:r>
            <a:r>
              <a:rPr lang="fr-FR" sz="2000" dirty="0" smtClean="0">
                <a:latin typeface="Times New Roman"/>
                <a:cs typeface="Times New Roman"/>
              </a:rPr>
              <a:t>il faut </a:t>
            </a:r>
            <a:r>
              <a:rPr lang="fr-FR" sz="2000" dirty="0">
                <a:latin typeface="Times New Roman"/>
                <a:cs typeface="Times New Roman"/>
              </a:rPr>
              <a:t>abattre l'animal et acheminer sa </a:t>
            </a:r>
            <a:r>
              <a:rPr lang="fr-FR" sz="2000" dirty="0" err="1">
                <a:latin typeface="Times New Roman"/>
                <a:cs typeface="Times New Roman"/>
              </a:rPr>
              <a:t>tête</a:t>
            </a:r>
            <a:r>
              <a:rPr lang="fr-FR" sz="2000" dirty="0">
                <a:latin typeface="Times New Roman"/>
                <a:cs typeface="Times New Roman"/>
              </a:rPr>
              <a:t> au laboratoire de l'Institut Pasteur d'</a:t>
            </a:r>
            <a:r>
              <a:rPr lang="fr-FR" sz="2000" dirty="0" err="1">
                <a:latin typeface="Times New Roman"/>
                <a:cs typeface="Times New Roman"/>
              </a:rPr>
              <a:t>Algérie</a:t>
            </a:r>
            <a:r>
              <a:rPr lang="fr-FR" sz="2000" dirty="0">
                <a:latin typeface="Times New Roman"/>
                <a:cs typeface="Times New Roman"/>
              </a:rPr>
              <a:t> (IPA) ou au Laboratoire </a:t>
            </a:r>
            <a:r>
              <a:rPr lang="fr-FR" sz="2000" dirty="0" err="1" smtClean="0">
                <a:latin typeface="Times New Roman"/>
                <a:cs typeface="Times New Roman"/>
              </a:rPr>
              <a:t>vétérinaire</a:t>
            </a:r>
            <a:r>
              <a:rPr lang="fr-FR" sz="2000" dirty="0" smtClean="0">
                <a:latin typeface="Times New Roman"/>
                <a:cs typeface="Times New Roman"/>
              </a:rPr>
              <a:t> </a:t>
            </a:r>
            <a:r>
              <a:rPr lang="fr-FR" sz="2000" dirty="0" err="1">
                <a:latin typeface="Times New Roman"/>
                <a:cs typeface="Times New Roman"/>
              </a:rPr>
              <a:t>Régional</a:t>
            </a:r>
            <a:r>
              <a:rPr lang="fr-FR" sz="2000" dirty="0">
                <a:latin typeface="Times New Roman"/>
                <a:cs typeface="Times New Roman"/>
              </a:rPr>
              <a:t> (LVR) le plus proche à des </a:t>
            </a:r>
            <a:r>
              <a:rPr lang="fr-FR" sz="2000" dirty="0" smtClean="0">
                <a:latin typeface="Times New Roman"/>
                <a:cs typeface="Times New Roman"/>
              </a:rPr>
              <a:t>fins d'examen. </a:t>
            </a:r>
            <a:endParaRPr lang="fr-FR" sz="2000" dirty="0">
              <a:latin typeface="Times New Roman"/>
              <a:cs typeface="Times New Roman"/>
            </a:endParaRPr>
          </a:p>
          <a:p>
            <a:pPr marL="0" indent="0">
              <a:buNone/>
            </a:pPr>
            <a:endParaRPr lang="fr-FR" sz="2000" dirty="0">
              <a:latin typeface="Times New Roman"/>
              <a:cs typeface="Times New Roman"/>
            </a:endParaRPr>
          </a:p>
          <a:p>
            <a:pPr marL="0" indent="0">
              <a:buNone/>
            </a:pPr>
            <a:endParaRPr lang="fr-FR" dirty="0"/>
          </a:p>
        </p:txBody>
      </p:sp>
    </p:spTree>
    <p:extLst>
      <p:ext uri="{BB962C8B-B14F-4D97-AF65-F5344CB8AC3E}">
        <p14:creationId xmlns:p14="http://schemas.microsoft.com/office/powerpoint/2010/main" val="42027398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600" b="1" dirty="0">
                <a:latin typeface="Times New Roman"/>
                <a:cs typeface="Times New Roman"/>
              </a:rPr>
              <a:t>APPRECIATION DU RISQUE RABIQUE </a:t>
            </a:r>
            <a:endParaRPr lang="fr-FR" sz="3600" dirty="0"/>
          </a:p>
        </p:txBody>
      </p:sp>
      <p:sp>
        <p:nvSpPr>
          <p:cNvPr id="3" name="Content Placeholder 2"/>
          <p:cNvSpPr>
            <a:spLocks noGrp="1"/>
          </p:cNvSpPr>
          <p:nvPr>
            <p:ph idx="1"/>
          </p:nvPr>
        </p:nvSpPr>
        <p:spPr/>
        <p:txBody>
          <a:bodyPr/>
          <a:lstStyle/>
          <a:p>
            <a:r>
              <a:rPr lang="en-US" i="1" dirty="0">
                <a:solidFill>
                  <a:srgbClr val="FF0000"/>
                </a:solidFill>
                <a:latin typeface="Times New Roman"/>
                <a:cs typeface="Times New Roman"/>
              </a:rPr>
              <a:t>Si </a:t>
            </a:r>
            <a:r>
              <a:rPr lang="en-US" i="1" dirty="0" err="1" smtClean="0">
                <a:solidFill>
                  <a:srgbClr val="FF0000"/>
                </a:solidFill>
                <a:latin typeface="Times New Roman"/>
                <a:cs typeface="Times New Roman"/>
              </a:rPr>
              <a:t>l'animal</a:t>
            </a:r>
            <a:r>
              <a:rPr lang="en-US" i="1" dirty="0" smtClean="0">
                <a:solidFill>
                  <a:srgbClr val="FF0000"/>
                </a:solidFill>
                <a:latin typeface="Times New Roman"/>
                <a:cs typeface="Times New Roman"/>
              </a:rPr>
              <a:t> </a:t>
            </a:r>
            <a:r>
              <a:rPr lang="en-US" i="1" dirty="0" err="1">
                <a:solidFill>
                  <a:srgbClr val="FF0000"/>
                </a:solidFill>
                <a:latin typeface="Times New Roman"/>
                <a:cs typeface="Times New Roman"/>
              </a:rPr>
              <a:t>est</a:t>
            </a:r>
            <a:r>
              <a:rPr lang="en-US" i="1" dirty="0">
                <a:solidFill>
                  <a:srgbClr val="FF0000"/>
                </a:solidFill>
                <a:latin typeface="Times New Roman"/>
                <a:cs typeface="Times New Roman"/>
              </a:rPr>
              <a:t> </a:t>
            </a:r>
            <a:r>
              <a:rPr lang="en-US" i="1" dirty="0" err="1" smtClean="0">
                <a:solidFill>
                  <a:srgbClr val="FF0000"/>
                </a:solidFill>
                <a:latin typeface="Times New Roman"/>
                <a:cs typeface="Times New Roman"/>
              </a:rPr>
              <a:t>abattu</a:t>
            </a:r>
            <a:r>
              <a:rPr lang="en-US" i="1" dirty="0" smtClean="0">
                <a:solidFill>
                  <a:srgbClr val="FF0000"/>
                </a:solidFill>
                <a:latin typeface="Times New Roman"/>
                <a:cs typeface="Times New Roman"/>
              </a:rPr>
              <a:t> </a:t>
            </a:r>
            <a:r>
              <a:rPr lang="en-US" i="1" dirty="0" err="1">
                <a:solidFill>
                  <a:srgbClr val="FF0000"/>
                </a:solidFill>
                <a:latin typeface="Times New Roman"/>
                <a:cs typeface="Times New Roman"/>
              </a:rPr>
              <a:t>ou</a:t>
            </a:r>
            <a:r>
              <a:rPr lang="en-US" i="1" dirty="0">
                <a:solidFill>
                  <a:srgbClr val="FF0000"/>
                </a:solidFill>
                <a:latin typeface="Times New Roman"/>
                <a:cs typeface="Times New Roman"/>
              </a:rPr>
              <a:t> </a:t>
            </a:r>
            <a:r>
              <a:rPr lang="en-US" i="1" dirty="0" err="1" smtClean="0">
                <a:solidFill>
                  <a:srgbClr val="FF0000"/>
                </a:solidFill>
                <a:latin typeface="Times New Roman"/>
                <a:cs typeface="Times New Roman"/>
              </a:rPr>
              <a:t>retrouvé</a:t>
            </a:r>
            <a:r>
              <a:rPr lang="en-US" i="1" dirty="0" smtClean="0">
                <a:solidFill>
                  <a:srgbClr val="FF0000"/>
                </a:solidFill>
                <a:latin typeface="Times New Roman"/>
                <a:cs typeface="Times New Roman"/>
              </a:rPr>
              <a:t> mort </a:t>
            </a:r>
            <a:r>
              <a:rPr lang="en-US" dirty="0" smtClean="0">
                <a:latin typeface="Times New Roman"/>
                <a:cs typeface="Times New Roman"/>
              </a:rPr>
              <a:t>: </a:t>
            </a:r>
            <a:r>
              <a:rPr lang="en-US" dirty="0" err="1">
                <a:latin typeface="Times New Roman"/>
                <a:cs typeface="Times New Roman"/>
              </a:rPr>
              <a:t>i</a:t>
            </a:r>
            <a:r>
              <a:rPr lang="en-US" dirty="0" err="1" smtClean="0">
                <a:latin typeface="Times New Roman"/>
                <a:cs typeface="Times New Roman"/>
              </a:rPr>
              <a:t>l</a:t>
            </a:r>
            <a:r>
              <a:rPr lang="en-US" dirty="0" smtClean="0">
                <a:latin typeface="Times New Roman"/>
                <a:cs typeface="Times New Roman"/>
              </a:rPr>
              <a:t> </a:t>
            </a:r>
            <a:r>
              <a:rPr lang="en-US" dirty="0" err="1" smtClean="0">
                <a:latin typeface="Times New Roman"/>
                <a:cs typeface="Times New Roman"/>
              </a:rPr>
              <a:t>faut</a:t>
            </a:r>
            <a:r>
              <a:rPr lang="en-US" dirty="0" smtClean="0">
                <a:latin typeface="Times New Roman"/>
                <a:cs typeface="Times New Roman"/>
              </a:rPr>
              <a:t> </a:t>
            </a:r>
            <a:r>
              <a:rPr lang="en-US" dirty="0" err="1" smtClean="0">
                <a:latin typeface="Times New Roman"/>
                <a:cs typeface="Times New Roman"/>
              </a:rPr>
              <a:t>acheminer</a:t>
            </a:r>
            <a:r>
              <a:rPr lang="en-US" dirty="0" smtClean="0">
                <a:latin typeface="Times New Roman"/>
                <a:cs typeface="Times New Roman"/>
              </a:rPr>
              <a:t> </a:t>
            </a:r>
            <a:r>
              <a:rPr lang="en-US" dirty="0" err="1">
                <a:latin typeface="Times New Roman"/>
                <a:cs typeface="Times New Roman"/>
              </a:rPr>
              <a:t>sa</a:t>
            </a:r>
            <a:r>
              <a:rPr lang="en-US" dirty="0">
                <a:latin typeface="Times New Roman"/>
                <a:cs typeface="Times New Roman"/>
              </a:rPr>
              <a:t> </a:t>
            </a:r>
            <a:r>
              <a:rPr lang="en-US" dirty="0" err="1">
                <a:latin typeface="Times New Roman"/>
                <a:cs typeface="Times New Roman"/>
              </a:rPr>
              <a:t>tête</a:t>
            </a:r>
            <a:r>
              <a:rPr lang="en-US" dirty="0">
                <a:latin typeface="Times New Roman"/>
                <a:cs typeface="Times New Roman"/>
              </a:rPr>
              <a:t> au </a:t>
            </a:r>
            <a:r>
              <a:rPr lang="en-US" dirty="0" err="1">
                <a:latin typeface="Times New Roman"/>
                <a:cs typeface="Times New Roman"/>
              </a:rPr>
              <a:t>laboratoire</a:t>
            </a:r>
            <a:r>
              <a:rPr lang="en-US" dirty="0">
                <a:latin typeface="Times New Roman"/>
                <a:cs typeface="Times New Roman"/>
              </a:rPr>
              <a:t> de </a:t>
            </a:r>
            <a:r>
              <a:rPr lang="en-US" dirty="0" err="1" smtClean="0">
                <a:latin typeface="Times New Roman"/>
                <a:cs typeface="Times New Roman"/>
              </a:rPr>
              <a:t>l’IPA</a:t>
            </a:r>
            <a:r>
              <a:rPr lang="en-US" dirty="0" smtClean="0">
                <a:latin typeface="Times New Roman"/>
                <a:cs typeface="Times New Roman"/>
              </a:rPr>
              <a:t> </a:t>
            </a:r>
            <a:r>
              <a:rPr lang="en-US" dirty="0" err="1" smtClean="0">
                <a:latin typeface="Times New Roman"/>
                <a:cs typeface="Times New Roman"/>
              </a:rPr>
              <a:t>ou</a:t>
            </a:r>
            <a:r>
              <a:rPr lang="en-US" dirty="0" smtClean="0">
                <a:latin typeface="Times New Roman"/>
                <a:cs typeface="Times New Roman"/>
              </a:rPr>
              <a:t> </a:t>
            </a:r>
            <a:r>
              <a:rPr lang="en-US" dirty="0">
                <a:latin typeface="Times New Roman"/>
                <a:cs typeface="Times New Roman"/>
              </a:rPr>
              <a:t>au </a:t>
            </a:r>
            <a:r>
              <a:rPr lang="en-US" dirty="0" smtClean="0">
                <a:latin typeface="Times New Roman"/>
                <a:cs typeface="Times New Roman"/>
              </a:rPr>
              <a:t>LVR le </a:t>
            </a:r>
            <a:r>
              <a:rPr lang="en-US" dirty="0">
                <a:latin typeface="Times New Roman"/>
                <a:cs typeface="Times New Roman"/>
              </a:rPr>
              <a:t>plus </a:t>
            </a:r>
            <a:r>
              <a:rPr lang="en-US" dirty="0" err="1">
                <a:latin typeface="Times New Roman"/>
                <a:cs typeface="Times New Roman"/>
              </a:rPr>
              <a:t>proche</a:t>
            </a:r>
            <a:r>
              <a:rPr lang="en-US" dirty="0">
                <a:latin typeface="Times New Roman"/>
                <a:cs typeface="Times New Roman"/>
              </a:rPr>
              <a:t> à des fins </a:t>
            </a:r>
            <a:r>
              <a:rPr lang="en-US" dirty="0" err="1" smtClean="0">
                <a:latin typeface="Times New Roman"/>
                <a:cs typeface="Times New Roman"/>
              </a:rPr>
              <a:t>d'examens</a:t>
            </a:r>
            <a:r>
              <a:rPr lang="en-US" dirty="0">
                <a:latin typeface="Times New Roman"/>
                <a:cs typeface="Times New Roman"/>
              </a:rPr>
              <a:t>.</a:t>
            </a:r>
            <a:r>
              <a:rPr lang="en-US" dirty="0" smtClean="0">
                <a:latin typeface="Times New Roman"/>
                <a:cs typeface="Times New Roman"/>
              </a:rPr>
              <a:t> </a:t>
            </a:r>
            <a:endParaRPr lang="en-US" dirty="0">
              <a:latin typeface="Times New Roman"/>
              <a:cs typeface="Times New Roman"/>
            </a:endParaRPr>
          </a:p>
          <a:p>
            <a:r>
              <a:rPr lang="en-US" i="1" dirty="0">
                <a:solidFill>
                  <a:srgbClr val="FF0000"/>
                </a:solidFill>
                <a:latin typeface="Times New Roman"/>
                <a:cs typeface="Times New Roman"/>
              </a:rPr>
              <a:t>Si </a:t>
            </a:r>
            <a:r>
              <a:rPr lang="en-US" i="1" dirty="0" err="1" smtClean="0">
                <a:solidFill>
                  <a:srgbClr val="FF0000"/>
                </a:solidFill>
                <a:latin typeface="Times New Roman"/>
                <a:cs typeface="Times New Roman"/>
              </a:rPr>
              <a:t>l’animal</a:t>
            </a:r>
            <a:r>
              <a:rPr lang="en-US" i="1" dirty="0" smtClean="0">
                <a:solidFill>
                  <a:srgbClr val="FF0000"/>
                </a:solidFill>
                <a:latin typeface="Times New Roman"/>
                <a:cs typeface="Times New Roman"/>
              </a:rPr>
              <a:t> </a:t>
            </a:r>
            <a:r>
              <a:rPr lang="en-US" i="1" dirty="0" err="1">
                <a:solidFill>
                  <a:srgbClr val="FF0000"/>
                </a:solidFill>
                <a:latin typeface="Times New Roman"/>
                <a:cs typeface="Times New Roman"/>
              </a:rPr>
              <a:t>est</a:t>
            </a:r>
            <a:r>
              <a:rPr lang="en-US" i="1" dirty="0">
                <a:solidFill>
                  <a:srgbClr val="FF0000"/>
                </a:solidFill>
                <a:latin typeface="Times New Roman"/>
                <a:cs typeface="Times New Roman"/>
              </a:rPr>
              <a:t> en </a:t>
            </a:r>
            <a:r>
              <a:rPr lang="en-US" i="1" dirty="0" err="1">
                <a:solidFill>
                  <a:srgbClr val="FF0000"/>
                </a:solidFill>
                <a:latin typeface="Times New Roman"/>
                <a:cs typeface="Times New Roman"/>
              </a:rPr>
              <a:t>fuite</a:t>
            </a:r>
            <a:r>
              <a:rPr lang="en-US" i="1" dirty="0">
                <a:solidFill>
                  <a:srgbClr val="FF0000"/>
                </a:solidFill>
                <a:latin typeface="Times New Roman"/>
                <a:cs typeface="Times New Roman"/>
              </a:rPr>
              <a:t> </a:t>
            </a:r>
            <a:r>
              <a:rPr lang="en-US" i="1" dirty="0" err="1" smtClean="0">
                <a:solidFill>
                  <a:srgbClr val="FF0000"/>
                </a:solidFill>
                <a:latin typeface="Times New Roman"/>
                <a:cs typeface="Times New Roman"/>
              </a:rPr>
              <a:t>ou</a:t>
            </a:r>
            <a:r>
              <a:rPr lang="en-US" i="1" dirty="0" smtClean="0">
                <a:solidFill>
                  <a:srgbClr val="FF0000"/>
                </a:solidFill>
                <a:latin typeface="Times New Roman"/>
                <a:cs typeface="Times New Roman"/>
              </a:rPr>
              <a:t> </a:t>
            </a:r>
            <a:r>
              <a:rPr lang="en-US" i="1" dirty="0" err="1">
                <a:solidFill>
                  <a:srgbClr val="FF0000"/>
                </a:solidFill>
                <a:latin typeface="Times New Roman"/>
                <a:cs typeface="Times New Roman"/>
              </a:rPr>
              <a:t>sauvage</a:t>
            </a:r>
            <a:r>
              <a:rPr lang="en-US" i="1" dirty="0">
                <a:solidFill>
                  <a:srgbClr val="FF0000"/>
                </a:solidFill>
                <a:latin typeface="Times New Roman"/>
                <a:cs typeface="Times New Roman"/>
              </a:rPr>
              <a:t> (</a:t>
            </a:r>
            <a:r>
              <a:rPr lang="en-US" i="1" dirty="0" err="1">
                <a:solidFill>
                  <a:srgbClr val="FF0000"/>
                </a:solidFill>
                <a:latin typeface="Times New Roman"/>
                <a:cs typeface="Times New Roman"/>
              </a:rPr>
              <a:t>même</a:t>
            </a:r>
            <a:r>
              <a:rPr lang="en-US" i="1" dirty="0">
                <a:solidFill>
                  <a:srgbClr val="FF0000"/>
                </a:solidFill>
                <a:latin typeface="Times New Roman"/>
                <a:cs typeface="Times New Roman"/>
              </a:rPr>
              <a:t> en </a:t>
            </a:r>
            <a:r>
              <a:rPr lang="en-US" i="1" dirty="0" err="1" smtClean="0">
                <a:solidFill>
                  <a:srgbClr val="FF0000"/>
                </a:solidFill>
                <a:latin typeface="Times New Roman"/>
                <a:cs typeface="Times New Roman"/>
              </a:rPr>
              <a:t>captivité</a:t>
            </a:r>
            <a:r>
              <a:rPr lang="en-US" i="1" dirty="0" smtClean="0">
                <a:solidFill>
                  <a:srgbClr val="FF0000"/>
                </a:solidFill>
                <a:latin typeface="Times New Roman"/>
                <a:cs typeface="Times New Roman"/>
              </a:rPr>
              <a:t>)</a:t>
            </a:r>
            <a:r>
              <a:rPr lang="en-US" i="1" dirty="0">
                <a:solidFill>
                  <a:srgbClr val="FF0000"/>
                </a:solidFill>
                <a:latin typeface="Times New Roman"/>
                <a:cs typeface="Times New Roman"/>
              </a:rPr>
              <a:t>:</a:t>
            </a:r>
            <a:r>
              <a:rPr lang="en-US" dirty="0">
                <a:latin typeface="Times New Roman"/>
                <a:cs typeface="Times New Roman"/>
              </a:rPr>
              <a:t> </a:t>
            </a:r>
            <a:r>
              <a:rPr lang="en-US" dirty="0" err="1">
                <a:latin typeface="Times New Roman"/>
                <a:cs typeface="Times New Roman"/>
              </a:rPr>
              <a:t>il</a:t>
            </a:r>
            <a:r>
              <a:rPr lang="en-US" dirty="0">
                <a:latin typeface="Times New Roman"/>
                <a:cs typeface="Times New Roman"/>
              </a:rPr>
              <a:t> y a lieu de </a:t>
            </a:r>
            <a:r>
              <a:rPr lang="en-US" dirty="0" smtClean="0">
                <a:latin typeface="Times New Roman"/>
                <a:cs typeface="Times New Roman"/>
              </a:rPr>
              <a:t>le </a:t>
            </a:r>
            <a:r>
              <a:rPr lang="en-US" dirty="0" err="1">
                <a:latin typeface="Times New Roman"/>
                <a:cs typeface="Times New Roman"/>
              </a:rPr>
              <a:t>considérer</a:t>
            </a:r>
            <a:r>
              <a:rPr lang="en-US" dirty="0">
                <a:latin typeface="Times New Roman"/>
                <a:cs typeface="Times New Roman"/>
              </a:rPr>
              <a:t> </a:t>
            </a:r>
            <a:r>
              <a:rPr lang="en-US" dirty="0" err="1">
                <a:latin typeface="Times New Roman"/>
                <a:cs typeface="Times New Roman"/>
              </a:rPr>
              <a:t>comme</a:t>
            </a:r>
            <a:r>
              <a:rPr lang="en-US" dirty="0">
                <a:latin typeface="Times New Roman"/>
                <a:cs typeface="Times New Roman"/>
              </a:rPr>
              <a:t> </a:t>
            </a:r>
            <a:r>
              <a:rPr lang="en-US" dirty="0" err="1" smtClean="0">
                <a:latin typeface="Times New Roman"/>
                <a:cs typeface="Times New Roman"/>
              </a:rPr>
              <a:t>potentiellement</a:t>
            </a:r>
            <a:r>
              <a:rPr lang="en-US" dirty="0" smtClean="0">
                <a:latin typeface="Times New Roman"/>
                <a:cs typeface="Times New Roman"/>
              </a:rPr>
              <a:t> enragé</a:t>
            </a:r>
            <a:r>
              <a:rPr lang="en-US" dirty="0">
                <a:latin typeface="Times New Roman"/>
                <a:cs typeface="Times New Roman"/>
              </a:rPr>
              <a:t>. </a:t>
            </a:r>
          </a:p>
          <a:p>
            <a:endParaRPr lang="fr-FR" dirty="0"/>
          </a:p>
        </p:txBody>
      </p:sp>
    </p:spTree>
    <p:extLst>
      <p:ext uri="{BB962C8B-B14F-4D97-AF65-F5344CB8AC3E}">
        <p14:creationId xmlns:p14="http://schemas.microsoft.com/office/powerpoint/2010/main" val="27321731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275" y="1600201"/>
            <a:ext cx="8042276" cy="3784926"/>
          </a:xfrm>
          <a:solidFill>
            <a:srgbClr val="FF0000"/>
          </a:solidFill>
        </p:spPr>
        <p:txBody>
          <a:bodyPr/>
          <a:lstStyle/>
          <a:p>
            <a:r>
              <a:rPr lang="fr-FR" b="1" dirty="0" smtClean="0">
                <a:solidFill>
                  <a:schemeClr val="tx1"/>
                </a:solidFill>
              </a:rPr>
              <a:t>Lorsque l’exposition à l’animal est réelle (griffure et/ou morsure et/ou léchage sur peau lésée), le traitement antirabique doit être immédiatement mis en route et ce, quel que soit l’état de l’animal en cause. </a:t>
            </a:r>
          </a:p>
          <a:p>
            <a:r>
              <a:rPr lang="fr-FR" b="1" dirty="0" smtClean="0">
                <a:solidFill>
                  <a:schemeClr val="tx1"/>
                </a:solidFill>
              </a:rPr>
              <a:t>La décision de poursuivre ou d’arrêter le traitement sera prise par le médecin traitant sur la base des résultats du laboratoire. </a:t>
            </a:r>
            <a:endParaRPr lang="fr-FR" b="1" dirty="0">
              <a:solidFill>
                <a:schemeClr val="tx1"/>
              </a:solidFill>
            </a:endParaRPr>
          </a:p>
        </p:txBody>
      </p:sp>
    </p:spTree>
    <p:extLst>
      <p:ext uri="{BB962C8B-B14F-4D97-AF65-F5344CB8AC3E}">
        <p14:creationId xmlns:p14="http://schemas.microsoft.com/office/powerpoint/2010/main" val="28980564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Breeze.thmx</Template>
  <TotalTime>6347</TotalTime>
  <Words>3647</Words>
  <Application>Microsoft Office PowerPoint</Application>
  <PresentationFormat>Affichage à l'écran (4:3)</PresentationFormat>
  <Paragraphs>320</Paragraphs>
  <Slides>46</Slides>
  <Notes>1</Notes>
  <HiddenSlides>0</HiddenSlides>
  <MMClips>0</MMClips>
  <ScaleCrop>false</ScaleCrop>
  <HeadingPairs>
    <vt:vector size="4" baseType="variant">
      <vt:variant>
        <vt:lpstr>Thème</vt:lpstr>
      </vt:variant>
      <vt:variant>
        <vt:i4>1</vt:i4>
      </vt:variant>
      <vt:variant>
        <vt:lpstr>Titres des diapositives</vt:lpstr>
      </vt:variant>
      <vt:variant>
        <vt:i4>46</vt:i4>
      </vt:variant>
    </vt:vector>
  </HeadingPairs>
  <TitlesOfParts>
    <vt:vector size="47" baseType="lpstr">
      <vt:lpstr>Breeze</vt:lpstr>
      <vt:lpstr>Présentation PowerPoint</vt:lpstr>
      <vt:lpstr>INTRODUCTION 1</vt:lpstr>
      <vt:lpstr>INTRODUCTION 2 </vt:lpstr>
      <vt:lpstr>APPRECIATION DU RISQUE RABIQUE </vt:lpstr>
      <vt:lpstr>APPRECIATION DU RISQUE RABIQUE </vt:lpstr>
      <vt:lpstr>Présentation PowerPoint</vt:lpstr>
      <vt:lpstr>APPRECIATION DU RISQUE RABIQUE </vt:lpstr>
      <vt:lpstr>APPRECIATION DU RISQUE RABIQUE </vt:lpstr>
      <vt:lpstr>Présentation PowerPoint</vt:lpstr>
      <vt:lpstr>PROPHYLAXIE ANTIRABIQUE APRES EXPOSITION </vt:lpstr>
      <vt:lpstr>PROPHYLAXIE ANTIRABIQUE APRES EXPOSITION </vt:lpstr>
      <vt:lpstr>PROPHYLAXIE ANTIRABIQUE APRES EXPOSITION </vt:lpstr>
      <vt:lpstr>LES SOINS LOCAUX </vt:lpstr>
      <vt:lpstr>LES IMMUNOGLOBULINES ANTIRABIQUES (SÉRUM ANTIRABIQUE)</vt:lpstr>
      <vt:lpstr>LES IMMUNOGLOBULINES ANTIRABIQUES (SÉRUM ANTIRABIQUE)</vt:lpstr>
      <vt:lpstr>LES IMMUNOGLOBULINES ANTIRABIQUES (SÉRUM ANTIRABIQUE)</vt:lpstr>
      <vt:lpstr>LES IMMUNOGLOBULINES ANTIRABIQUES (SÉRUM ANTIRABIQUE)</vt:lpstr>
      <vt:lpstr>LES IMMUNOGLOBULINES ANTIRABIQUES (SÉRUM ANTIRABIQUE)</vt:lpstr>
      <vt:lpstr>LES IMMUNOGLOBULINES ANTIRABIQUES (SÉRUM ANTIRABIQUE)</vt:lpstr>
      <vt:lpstr>VACCINS ANTIRABIQUES </vt:lpstr>
      <vt:lpstr>VACCINS ANTIRABIQUES </vt:lpstr>
      <vt:lpstr>PROPHYLAXIE ANTIRABIQUE POST EXPOSITION  </vt:lpstr>
      <vt:lpstr>PROPHYLAXIE ANTIRABIQUES POST EXPOSITION </vt:lpstr>
      <vt:lpstr>PROPHYLAXIE ANTIRABIQUES POST EXPOSITION </vt:lpstr>
      <vt:lpstr>PROPHYLAXIE ANTIRABIQUES POST EXPOSITION </vt:lpstr>
      <vt:lpstr>PROPHYLAXIE ANTIRABIQUES POST EXPOSITION </vt:lpstr>
      <vt:lpstr>PROPHYLAXIE ANTIRABIQUES POST EXPOSITION </vt:lpstr>
      <vt:lpstr>PROPHYLAXIE ANTIRABIQUES POST EXPOSITION </vt:lpstr>
      <vt:lpstr>CAT DEVANT DES SITUATIONS PARTICULIERES </vt:lpstr>
      <vt:lpstr>VACCINATION INTERROMPUE (retard de plus de 24 heures)</vt:lpstr>
      <vt:lpstr>MORSURE(S) ET/OU GRIFFURE(S) PAR UN ANIMAL RONGEUR</vt:lpstr>
      <vt:lpstr>FEMMES ENCEINTES OU ALLAITANTES </vt:lpstr>
      <vt:lpstr>SUJET IMMUNODÉPRIMÉ </vt:lpstr>
      <vt:lpstr>SUJET IMMUNODÉPRIMÉ </vt:lpstr>
      <vt:lpstr>TRAITEMENT ANTICOAGULANT </vt:lpstr>
      <vt:lpstr>SUJET ANTÉRIEUREMENT VACCINÉ</vt:lpstr>
      <vt:lpstr>SUJET ANTÉRIEUREMENT VACCINÉ</vt:lpstr>
      <vt:lpstr>SUJET ANTÉRIEUREMENT VACCINÉ</vt:lpstr>
      <vt:lpstr>PERSONNEL EXPOSÉ </vt:lpstr>
      <vt:lpstr>PERSONNEL EXPOSÉ </vt:lpstr>
      <vt:lpstr>PRÉVENTION DU TÉTANOS </vt:lpstr>
      <vt:lpstr>PRÉVENTION ET LUTTE CONTRE L’INFECTION BACTÉRIENNE </vt:lpstr>
      <vt:lpstr>PRÉVENTION ET LUTTE CONTRE L’INFECTION BACTÉRIENNE </vt:lpstr>
      <vt:lpstr>PRÉVENTION ET LUTTE CONTRE L’INFECTION BACTÉRIENNE </vt:lpstr>
      <vt:lpstr>CONCLUSION </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 DEVANT UN RISQUE RABIQUE</dc:title>
  <dc:creator>TALEB SONIA</dc:creator>
  <cp:lastModifiedBy>wissal</cp:lastModifiedBy>
  <cp:revision>33</cp:revision>
  <dcterms:created xsi:type="dcterms:W3CDTF">2016-05-20T17:34:46Z</dcterms:created>
  <dcterms:modified xsi:type="dcterms:W3CDTF">2019-04-01T21:37:52Z</dcterms:modified>
</cp:coreProperties>
</file>