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CONDUITE A TENIR DEVANT UNE FIEVRE AIGUE RECENTE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DR DEHIMI.A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751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5141"/>
          </a:xfrm>
        </p:spPr>
        <p:txBody>
          <a:bodyPr>
            <a:normAutofit fontScale="90000"/>
          </a:bodyPr>
          <a:lstStyle/>
          <a:p>
            <a:r>
              <a:rPr lang="fr-FR" dirty="0"/>
              <a:t>Abord diagnostique d’une </a:t>
            </a:r>
            <a:r>
              <a:rPr lang="fr-FR" dirty="0" smtClean="0"/>
              <a:t>fièvre </a:t>
            </a:r>
            <a:r>
              <a:rPr lang="fr-FR" dirty="0"/>
              <a:t>aigue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339403"/>
            <a:ext cx="8915400" cy="457181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1/ situations potentiellement graves pouvant justifier une hospitalisation d’urgence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1.1 en raison des signes cliniques de gravité : </a:t>
            </a:r>
            <a:r>
              <a:rPr lang="fr-FR" b="1" dirty="0" smtClean="0">
                <a:solidFill>
                  <a:srgbClr val="FF0000"/>
                </a:solidFill>
              </a:rPr>
              <a:t>signes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sepsis </a:t>
            </a:r>
            <a:r>
              <a:rPr lang="fr-FR" b="1" dirty="0">
                <a:solidFill>
                  <a:srgbClr val="FF0000"/>
                </a:solidFill>
              </a:rPr>
              <a:t>grave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>
                <a:solidFill>
                  <a:srgbClr val="FF0000"/>
                </a:solidFill>
              </a:rPr>
              <a:t>Signes neurologiques </a:t>
            </a:r>
            <a:r>
              <a:rPr lang="fr-FR" dirty="0"/>
              <a:t>: syndrome méningé , troubles de la conscience , crises convulsives , déficit neurologique , angoisse , agitation , confusion , troubles du </a:t>
            </a:r>
            <a:r>
              <a:rPr lang="fr-FR" dirty="0">
                <a:solidFill>
                  <a:srgbClr val="FF0000"/>
                </a:solidFill>
              </a:rPr>
              <a:t>comportement , prostration , coma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• Signes </a:t>
            </a:r>
            <a:r>
              <a:rPr lang="fr-FR" dirty="0">
                <a:solidFill>
                  <a:srgbClr val="FF0000"/>
                </a:solidFill>
              </a:rPr>
              <a:t>cardio-vx </a:t>
            </a:r>
            <a:r>
              <a:rPr lang="fr-FR" dirty="0"/>
              <a:t>: FC &gt; 120/ min , TAS &lt; 90mmHg ,( ou abaissée d’au moins 40mmHg par apport à la tension artérielle </a:t>
            </a:r>
            <a:r>
              <a:rPr lang="fr-FR" dirty="0" err="1"/>
              <a:t>sys</a:t>
            </a:r>
            <a:r>
              <a:rPr lang="fr-FR" dirty="0"/>
              <a:t> habituelle chez un hypertendu) PAM&lt; 65mmHg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Signes cutanés </a:t>
            </a:r>
            <a:r>
              <a:rPr lang="fr-FR" dirty="0"/>
              <a:t>: purpura, extrémités froides , cyanose , marbrures .  Signes respiratoires : polypnée &gt; 24/ min , tirage , balancement </a:t>
            </a:r>
            <a:r>
              <a:rPr lang="fr-FR" dirty="0" smtClean="0"/>
              <a:t>thoraco-abdominal </a:t>
            </a:r>
            <a:r>
              <a:rPr lang="fr-FR" dirty="0"/>
              <a:t>,, SaO2 &lt;90</a:t>
            </a:r>
          </a:p>
        </p:txBody>
      </p:sp>
    </p:spTree>
    <p:extLst>
      <p:ext uri="{BB962C8B-B14F-4D97-AF65-F5344CB8AC3E}">
        <p14:creationId xmlns:p14="http://schemas.microsoft.com/office/powerpoint/2010/main" val="829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Signes </a:t>
            </a:r>
            <a:r>
              <a:rPr lang="fr-FR" sz="2000" b="1" dirty="0" err="1"/>
              <a:t>renaux</a:t>
            </a:r>
            <a:r>
              <a:rPr lang="fr-FR" sz="2000" b="1" dirty="0"/>
              <a:t> : </a:t>
            </a:r>
            <a:endParaRPr lang="fr-FR" sz="2000" b="1" dirty="0" smtClean="0"/>
          </a:p>
          <a:p>
            <a:r>
              <a:rPr lang="fr-FR" sz="2000" b="1" dirty="0" smtClean="0"/>
              <a:t>oligurie </a:t>
            </a:r>
            <a:r>
              <a:rPr lang="fr-FR" sz="2000" b="1" dirty="0"/>
              <a:t>&lt; O.5 ml/ Kg / H , </a:t>
            </a:r>
            <a:endParaRPr lang="fr-FR" sz="2000" b="1" dirty="0" smtClean="0"/>
          </a:p>
          <a:p>
            <a:r>
              <a:rPr lang="fr-FR" sz="2000" b="1" dirty="0" smtClean="0"/>
              <a:t>anurie </a:t>
            </a:r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/>
              <a:t>Purpura </a:t>
            </a:r>
            <a:r>
              <a:rPr lang="fr-FR" sz="2000" b="1" dirty="0" smtClean="0"/>
              <a:t>fulminants </a:t>
            </a:r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 err="1"/>
              <a:t>Dermohypodremite</a:t>
            </a:r>
            <a:r>
              <a:rPr lang="fr-FR" sz="2000" b="1" dirty="0"/>
              <a:t> nécrosante , </a:t>
            </a:r>
            <a:r>
              <a:rPr lang="fr-FR" sz="2000" b="1" dirty="0" smtClean="0"/>
              <a:t>gangrène </a:t>
            </a:r>
            <a:r>
              <a:rPr lang="fr-FR" sz="2000" b="1" dirty="0"/>
              <a:t>gazeuse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/>
              <a:t>Colique néphrétique fébrile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/>
              <a:t>Syndrome péritonéale fébrile</a:t>
            </a:r>
          </a:p>
        </p:txBody>
      </p:sp>
    </p:spTree>
    <p:extLst>
      <p:ext uri="{BB962C8B-B14F-4D97-AF65-F5344CB8AC3E}">
        <p14:creationId xmlns:p14="http://schemas.microsoft.com/office/powerpoint/2010/main" val="13192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512418"/>
            <a:ext cx="8915400" cy="528711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1.2 en raison d’un terrain particulier faisant redouter des complications </a:t>
            </a:r>
            <a:endParaRPr lang="fr-FR" sz="2400" b="1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2000" u="sng" dirty="0">
                <a:solidFill>
                  <a:srgbClr val="FF0000"/>
                </a:solidFill>
              </a:rPr>
              <a:t>terrain à risque d’infection grave et /ou d’évolution défavorable : </a:t>
            </a:r>
            <a:endParaRPr lang="fr-FR" sz="2000" u="sng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 </a:t>
            </a:r>
            <a:r>
              <a:rPr lang="fr-FR" sz="2000" dirty="0"/>
              <a:t>Femme enceinte : risque de souffrance voire de mort fœtale , de fausse couche spontanée , d’accouchement prématuré </a:t>
            </a:r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dirty="0"/>
              <a:t>Immunodépression : splénectomie , </a:t>
            </a:r>
            <a:r>
              <a:rPr lang="fr-FR" sz="2000" dirty="0" err="1"/>
              <a:t>asplénie</a:t>
            </a:r>
            <a:r>
              <a:rPr lang="fr-FR" sz="2000" dirty="0"/>
              <a:t> , myélome drépanocytose , VIH , neutropénie , TRT immunosuppresseur, diabète , insuffisance respiratoire , insuffisance cardiaque , IR patients </a:t>
            </a:r>
            <a:r>
              <a:rPr lang="fr-FR" sz="2000" dirty="0" smtClean="0"/>
              <a:t>âgés </a:t>
            </a:r>
            <a:r>
              <a:rPr lang="fr-FR" sz="2000" dirty="0"/>
              <a:t>dépendants et/ou </a:t>
            </a:r>
            <a:r>
              <a:rPr lang="fr-FR" sz="2000" dirty="0" smtClean="0"/>
              <a:t>poly pathologiques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492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</a:t>
            </a:r>
            <a:r>
              <a:rPr lang="fr-FR" dirty="0"/>
              <a:t>la </a:t>
            </a:r>
            <a:r>
              <a:rPr lang="fr-FR" dirty="0" err="1"/>
              <a:t>fievre</a:t>
            </a:r>
            <a:r>
              <a:rPr lang="fr-FR" dirty="0"/>
              <a:t> peut décompenser une comorbidité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Retentissement neurologique de la fièvre : troubles du comportement , délire convulsions , coma . </a:t>
            </a:r>
            <a:endParaRPr lang="fr-FR" sz="2000" b="1" dirty="0" smtClean="0"/>
          </a:p>
          <a:p>
            <a:r>
              <a:rPr lang="fr-FR" sz="2000" b="1" dirty="0" smtClean="0"/>
              <a:t> Déshydratation </a:t>
            </a:r>
            <a:r>
              <a:rPr lang="fr-FR" sz="2000" b="1" dirty="0"/>
              <a:t>: chaque degré au dessus de 37C° augmente les pertes hydriques de 400ml /jour . </a:t>
            </a:r>
            <a:endParaRPr lang="fr-FR" sz="2000" b="1" dirty="0" smtClean="0"/>
          </a:p>
          <a:p>
            <a:r>
              <a:rPr lang="fr-FR" sz="2000" b="1" dirty="0" smtClean="0"/>
              <a:t>Décompensation </a:t>
            </a:r>
            <a:r>
              <a:rPr lang="fr-FR" sz="2000" b="1" dirty="0"/>
              <a:t>d’une comorbidité </a:t>
            </a:r>
            <a:r>
              <a:rPr lang="fr-FR" sz="2000" b="1" dirty="0" smtClean="0"/>
              <a:t>sous-jacente </a:t>
            </a:r>
            <a:r>
              <a:rPr lang="fr-FR" sz="2000" b="1" dirty="0"/>
              <a:t>: insuffisance </a:t>
            </a:r>
            <a:r>
              <a:rPr lang="fr-FR" sz="2000" b="1" dirty="0" smtClean="0"/>
              <a:t>respiratoire </a:t>
            </a:r>
            <a:r>
              <a:rPr lang="fr-FR" sz="2000" b="1" dirty="0"/>
              <a:t>, cardiaque : chaque degré au dessus de 37C° augmente la </a:t>
            </a:r>
            <a:r>
              <a:rPr lang="fr-FR" sz="2000" b="1" dirty="0" err="1"/>
              <a:t>fc</a:t>
            </a:r>
            <a:r>
              <a:rPr lang="fr-FR" sz="2000" b="1" dirty="0"/>
              <a:t> cardiaque et la </a:t>
            </a:r>
            <a:r>
              <a:rPr lang="fr-FR" sz="2000" b="1" dirty="0" err="1"/>
              <a:t>fc</a:t>
            </a:r>
            <a:r>
              <a:rPr lang="fr-FR" sz="2000" b="1" dirty="0"/>
              <a:t> </a:t>
            </a:r>
            <a:r>
              <a:rPr lang="fr-FR" sz="2000" b="1" dirty="0" smtClean="0"/>
              <a:t>respiratoire </a:t>
            </a:r>
            <a:r>
              <a:rPr lang="fr-FR" sz="2000" b="1" dirty="0"/>
              <a:t>de 10 </a:t>
            </a:r>
            <a:r>
              <a:rPr lang="fr-FR" sz="2000" b="1" dirty="0" smtClean="0"/>
              <a:t>battements </a:t>
            </a:r>
            <a:r>
              <a:rPr lang="fr-FR" sz="2000" b="1" dirty="0"/>
              <a:t>/ min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La </a:t>
            </a:r>
            <a:r>
              <a:rPr lang="fr-FR" sz="2000" b="1" dirty="0" smtClean="0"/>
              <a:t>fièvre </a:t>
            </a:r>
            <a:r>
              <a:rPr lang="fr-FR" sz="2000" b="1" dirty="0"/>
              <a:t>et les frissons majorent les besoins en O2 </a:t>
            </a:r>
          </a:p>
        </p:txBody>
      </p:sp>
    </p:spTree>
    <p:extLst>
      <p:ext uri="{BB962C8B-B14F-4D97-AF65-F5344CB8AC3E}">
        <p14:creationId xmlns:p14="http://schemas.microsoft.com/office/powerpoint/2010/main" val="5557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/ éléments cliniques d’orientation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2.1/ </a:t>
            </a:r>
            <a:r>
              <a:rPr lang="fr-FR" dirty="0" smtClean="0"/>
              <a:t>anamnèse </a:t>
            </a:r>
            <a:r>
              <a:rPr lang="fr-FR" dirty="0"/>
              <a:t>du sujet </a:t>
            </a:r>
            <a:r>
              <a:rPr lang="fr-FR" dirty="0" smtClean="0"/>
              <a:t>fébrile </a:t>
            </a:r>
          </a:p>
          <a:p>
            <a:r>
              <a:rPr lang="fr-FR" b="1" dirty="0" smtClean="0"/>
              <a:t>• </a:t>
            </a:r>
            <a:r>
              <a:rPr lang="fr-FR" b="1" dirty="0"/>
              <a:t>Le contexte : </a:t>
            </a:r>
            <a:r>
              <a:rPr lang="fr-FR" dirty="0" smtClean="0"/>
              <a:t>Age </a:t>
            </a:r>
            <a:r>
              <a:rPr lang="fr-FR" dirty="0"/>
              <a:t>, profession , mode de vie , comorbidités , Etat vaccinal , exposition à un risque ( tropical , animal , contage ou autres malades de l’entourage ) antécédents médicaux et chirurgicaux , TRT suivis et </a:t>
            </a:r>
            <a:r>
              <a:rPr lang="fr-FR" dirty="0" smtClean="0"/>
              <a:t>récemment </a:t>
            </a:r>
            <a:r>
              <a:rPr lang="fr-FR" dirty="0"/>
              <a:t>introduits , séjours à l’étranger </a:t>
            </a:r>
            <a:endParaRPr lang="fr-FR" dirty="0" smtClean="0"/>
          </a:p>
          <a:p>
            <a:r>
              <a:rPr lang="fr-FR" b="1" dirty="0" smtClean="0"/>
              <a:t>• </a:t>
            </a:r>
            <a:r>
              <a:rPr lang="fr-FR" b="1" dirty="0"/>
              <a:t>Caractéristiques de la fièvre et symptômes associés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– mode de début ( niveau ,évolution, sueurs , courbatures , myalgies , céphalées , arthralgies ) , retentissement sur l’état général , signes d’atteinte d’un ou plusieurs organes </a:t>
            </a:r>
          </a:p>
        </p:txBody>
      </p:sp>
    </p:spTree>
    <p:extLst>
      <p:ext uri="{BB962C8B-B14F-4D97-AF65-F5344CB8AC3E}">
        <p14:creationId xmlns:p14="http://schemas.microsoft.com/office/powerpoint/2010/main" val="1023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Courbes de la </a:t>
            </a:r>
            <a:r>
              <a:rPr lang="fr-FR" dirty="0" smtClean="0"/>
              <a:t>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r>
              <a:rPr lang="fr-FR" sz="2400" b="1" dirty="0"/>
              <a:t>a) </a:t>
            </a:r>
            <a:r>
              <a:rPr lang="fr-FR" sz="2400" b="1" dirty="0" smtClean="0"/>
              <a:t>fébricule </a:t>
            </a:r>
          </a:p>
          <a:p>
            <a:endParaRPr lang="fr-FR" dirty="0"/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b="1" dirty="0" smtClean="0"/>
              <a:t>b) </a:t>
            </a:r>
            <a:r>
              <a:rPr lang="fr-FR" sz="2400" b="1" dirty="0"/>
              <a:t>Fièvre continue ou en plateau </a:t>
            </a:r>
            <a:r>
              <a:rPr lang="fr-FR" dirty="0"/>
              <a:t>: elle est à 40° avec une faible rémission de 0,5° le matin, se voit dans la fièvre typhoïde, les septicémies, le paludisme de primo-invasion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95" y="1264555"/>
            <a:ext cx="5554350" cy="2099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7" y="4430331"/>
            <a:ext cx="5048518" cy="20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57577"/>
            <a:ext cx="8915400" cy="5653645"/>
          </a:xfrm>
        </p:spPr>
        <p:txBody>
          <a:bodyPr>
            <a:normAutofit lnSpcReduction="10000"/>
          </a:bodyPr>
          <a:lstStyle/>
          <a:p>
            <a:r>
              <a:rPr lang="fr-FR" sz="2400" u="sng" dirty="0"/>
              <a:t>c) Fièvre rémittente quotidienne 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la </a:t>
            </a:r>
            <a:r>
              <a:rPr lang="fr-FR" sz="2400" dirty="0"/>
              <a:t>température du matin est subnormale, elle s’élève à 39° ou 40° le soir, se voit dans les suppurations profondes 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u="sng" dirty="0" smtClean="0"/>
              <a:t>d</a:t>
            </a:r>
            <a:r>
              <a:rPr lang="fr-FR" sz="2400" u="sng" dirty="0"/>
              <a:t>) Fièvre intermittente 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accès </a:t>
            </a:r>
            <a:r>
              <a:rPr lang="fr-FR" sz="2400" dirty="0"/>
              <a:t>de fièvre séparés par des intervalles d’apyrexie totale régulièrement espacés.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1584100"/>
            <a:ext cx="8062174" cy="30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489397"/>
            <a:ext cx="8915400" cy="3644722"/>
          </a:xfrm>
        </p:spPr>
        <p:txBody>
          <a:bodyPr>
            <a:normAutofit/>
          </a:bodyPr>
          <a:lstStyle/>
          <a:p>
            <a:r>
              <a:rPr lang="fr-FR" sz="2400" dirty="0"/>
              <a:t>1° C’est l’accès palustre qui évolue en 3 phases : frisson – chaleur sueurs; il réalise soit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/>
              <a:t>une fièvre de type tierce (1 accès fébrile le 1er, le 3e, le 5e jour…) </a:t>
            </a:r>
          </a:p>
          <a:p>
            <a:r>
              <a:rPr lang="fr-FR" sz="2400" dirty="0" smtClean="0"/>
              <a:t>soit </a:t>
            </a:r>
            <a:r>
              <a:rPr lang="fr-FR" sz="2400" dirty="0"/>
              <a:t>une fièvre de type quarte (1 accès fébrile le 1er, le 4e, le 7e jour</a:t>
            </a:r>
            <a:r>
              <a:rPr lang="fr-FR" sz="2400" dirty="0" smtClean="0"/>
              <a:t>…)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9" y="3181082"/>
            <a:ext cx="5022760" cy="32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721217"/>
            <a:ext cx="8915400" cy="5190005"/>
          </a:xfrm>
        </p:spPr>
        <p:txBody>
          <a:bodyPr>
            <a:normAutofit/>
          </a:bodyPr>
          <a:lstStyle/>
          <a:p>
            <a:r>
              <a:rPr lang="fr-FR" sz="2400" b="1" dirty="0"/>
              <a:t>2° L’accès pseudo-palustre </a:t>
            </a:r>
            <a:r>
              <a:rPr lang="fr-FR" sz="2400" dirty="0"/>
              <a:t>: accès de fièvre séparés par des intervalles d’apyrexie irrégulièrement espacés (cholécystite). </a:t>
            </a:r>
            <a:endParaRPr lang="fr-FR" sz="24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dirty="0">
                <a:solidFill>
                  <a:srgbClr val="FF0000"/>
                </a:solidFill>
              </a:rPr>
              <a:t>) Fièvre ondulante </a:t>
            </a:r>
            <a:r>
              <a:rPr lang="fr-FR" sz="2400" dirty="0"/>
              <a:t>: il s’agit de poussées thermiques à début et fin progressives en </a:t>
            </a:r>
            <a:r>
              <a:rPr lang="fr-FR" sz="2400" dirty="0" err="1"/>
              <a:t>lysis</a:t>
            </a:r>
            <a:r>
              <a:rPr lang="fr-FR" sz="2400" dirty="0"/>
              <a:t> alternant avec des rémissions thermiques complètes; évoluant sur des semaines ou des mois (maladie de Hodgkin, Brucellose)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9" y="3799268"/>
            <a:ext cx="7765961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• F) La fièvre hectique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• </a:t>
            </a:r>
            <a:r>
              <a:rPr lang="fr-FR" dirty="0"/>
              <a:t>Présence de grandes oscillations thermiques (ex : leishmaniose viscérale)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• </a:t>
            </a:r>
            <a:r>
              <a:rPr lang="fr-FR" dirty="0"/>
              <a:t>– hectique : du grec, en continu, qui persiste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459" y="2794715"/>
            <a:ext cx="5795493" cy="31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PEDAGOGIQUES: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2130" y="2133600"/>
            <a:ext cx="10242482" cy="3777622"/>
          </a:xfrm>
        </p:spPr>
        <p:txBody>
          <a:bodyPr>
            <a:normAutofit/>
          </a:bodyPr>
          <a:lstStyle/>
          <a:p>
            <a:r>
              <a:rPr lang="fr-FR" sz="2400" dirty="0"/>
              <a:t>Diagnostiquer une fièvre aiguë chez l’enfant et chez l’adulte 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/>
              <a:t>Identifier les situations d’urgence et planifier leur prise en </a:t>
            </a:r>
            <a:r>
              <a:rPr lang="fr-FR" sz="2400" dirty="0" smtClean="0"/>
              <a:t>charge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Identifier les critères de gravité d’un syndrome infectieux.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72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746975"/>
            <a:ext cx="8915400" cy="516424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• </a:t>
            </a:r>
            <a:r>
              <a:rPr lang="fr-FR" sz="2400" b="1" dirty="0">
                <a:solidFill>
                  <a:srgbClr val="FF0000"/>
                </a:solidFill>
              </a:rPr>
              <a:t>g) La fièvre récurrente :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dirty="0" smtClean="0"/>
              <a:t>• </a:t>
            </a:r>
            <a:r>
              <a:rPr lang="fr-FR" sz="2400" b="1" dirty="0"/>
              <a:t>Les périodes de fièvre sont séparées par des périodes d’apyrexie. La fièvre débute brusquement puis elle reste élevée en plateau 5 à 7 jours. Elle revient d’un seul coup à la normale. Après une période d’apyrexie égale à la période fébrile, une 2eme poussée de fièvre survient. Ex : infections à spirochètes transmis par des poux ou des tiques.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71" y="4018208"/>
            <a:ext cx="6812925" cy="23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2.2/ Examen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Etat du </a:t>
            </a:r>
            <a:r>
              <a:rPr lang="fr-FR" sz="2000" b="1" dirty="0" smtClean="0"/>
              <a:t>revêtement </a:t>
            </a:r>
            <a:r>
              <a:rPr lang="fr-FR" sz="2000" b="1" dirty="0"/>
              <a:t>cutané ,des muqueuses, des dents et de la </a:t>
            </a:r>
            <a:r>
              <a:rPr lang="fr-FR" sz="2000" b="1" dirty="0" smtClean="0"/>
              <a:t>sphère ORL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HPH/SPM /ADP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Examen de tout les appareils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L’examen doit </a:t>
            </a:r>
            <a:r>
              <a:rPr lang="fr-FR" sz="2000" b="1" dirty="0" smtClean="0"/>
              <a:t>être </a:t>
            </a:r>
            <a:r>
              <a:rPr lang="fr-FR" sz="2000" b="1" dirty="0"/>
              <a:t>rigoureux et </a:t>
            </a:r>
            <a:r>
              <a:rPr lang="fr-FR" sz="2000" b="1" dirty="0" smtClean="0"/>
              <a:t>répété, </a:t>
            </a:r>
            <a:r>
              <a:rPr lang="fr-FR" sz="2000" b="1" dirty="0"/>
              <a:t>notamment chez la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personne </a:t>
            </a:r>
            <a:r>
              <a:rPr lang="fr-FR" sz="2000" b="1" dirty="0" smtClean="0"/>
              <a:t>âgée </a:t>
            </a:r>
            <a:r>
              <a:rPr lang="fr-FR" sz="2000" b="1" dirty="0"/>
              <a:t>ou l’examen clinique est souvent pauvre et difficile et ou les pièges sont fréquents </a:t>
            </a:r>
            <a:r>
              <a:rPr lang="fr-FR" sz="2000" b="1" dirty="0" smtClean="0"/>
              <a:t>(râles </a:t>
            </a:r>
            <a:r>
              <a:rPr lang="fr-FR" sz="2000" b="1" dirty="0"/>
              <a:t>pulmonaires notamment dans les bases lies a la position allongée prolongée,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bactériurie asymptomatique, mauvaise tolérance neurologique de la </a:t>
            </a:r>
            <a:r>
              <a:rPr lang="fr-FR" sz="2000" b="1" dirty="0" smtClean="0"/>
              <a:t>fièvre </a:t>
            </a:r>
            <a:r>
              <a:rPr lang="fr-FR" sz="20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992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Non indiqués dans </a:t>
            </a:r>
            <a:r>
              <a:rPr lang="fr-FR" dirty="0"/>
              <a:t>: 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FA isolée bien tolérée chez un sujet jeune sans comorbidités sans foyer bactérien évident ne revenant pas d’une zone d’endémie palustre 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Infection bactérienne localisée évidente cliniquement non compliquée accessible à une antibiothérapie probabiliste : otite, sinusite, angine …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Tableau viral évident bénin bien toléré</a:t>
            </a:r>
          </a:p>
        </p:txBody>
      </p:sp>
    </p:spTree>
    <p:extLst>
      <p:ext uri="{BB962C8B-B14F-4D97-AF65-F5344CB8AC3E}">
        <p14:creationId xmlns:p14="http://schemas.microsoft.com/office/powerpoint/2010/main" val="3787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3./ examens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3150" y="1438141"/>
            <a:ext cx="8915400" cy="4885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 smtClean="0"/>
              <a:t>3.1 </a:t>
            </a:r>
            <a:r>
              <a:rPr lang="fr-FR" sz="2000" b="1" dirty="0"/>
              <a:t>examens liés à une situation urgente </a:t>
            </a:r>
            <a:endParaRPr lang="fr-FR" sz="2000" b="1" dirty="0" smtClean="0"/>
          </a:p>
          <a:p>
            <a:r>
              <a:rPr lang="fr-FR" sz="2000" b="1" dirty="0" smtClean="0"/>
              <a:t>SD </a:t>
            </a:r>
            <a:r>
              <a:rPr lang="fr-FR" sz="2000" b="1" dirty="0"/>
              <a:t>méningé ou coma </a:t>
            </a:r>
            <a:r>
              <a:rPr lang="fr-FR" sz="2000" b="1" dirty="0" smtClean="0"/>
              <a:t>fébrile </a:t>
            </a:r>
            <a:r>
              <a:rPr lang="fr-FR" sz="2000" b="1" dirty="0"/>
              <a:t>: PL et ou examens </a:t>
            </a:r>
            <a:r>
              <a:rPr lang="fr-FR" sz="2000" b="1" dirty="0" smtClean="0"/>
              <a:t>neuraux </a:t>
            </a:r>
          </a:p>
          <a:p>
            <a:r>
              <a:rPr lang="fr-FR" sz="2000" b="1" dirty="0" smtClean="0"/>
              <a:t>Purpura </a:t>
            </a:r>
            <a:r>
              <a:rPr lang="fr-FR" sz="2000" b="1" dirty="0" err="1"/>
              <a:t>fulminans</a:t>
            </a:r>
            <a:r>
              <a:rPr lang="fr-FR" sz="2000" b="1" dirty="0"/>
              <a:t> : ponction lombaire, hémocultures (qui ne doivent pas retarder le traitement antibiotique d’urgence). </a:t>
            </a:r>
            <a:endParaRPr lang="fr-FR" sz="2000" b="1" dirty="0" smtClean="0"/>
          </a:p>
          <a:p>
            <a:r>
              <a:rPr lang="fr-FR" sz="2000" b="1" dirty="0" smtClean="0"/>
              <a:t>Suspicion </a:t>
            </a:r>
            <a:r>
              <a:rPr lang="fr-FR" sz="2000" b="1" dirty="0"/>
              <a:t>de paludisme : frottis sanguin, goutte épaisse. </a:t>
            </a:r>
            <a:endParaRPr lang="fr-FR" sz="2000" b="1" dirty="0" smtClean="0"/>
          </a:p>
          <a:p>
            <a:r>
              <a:rPr lang="fr-FR" sz="2000" b="1" dirty="0" smtClean="0"/>
              <a:t>Syndrome </a:t>
            </a:r>
            <a:r>
              <a:rPr lang="fr-FR" sz="2000" b="1" dirty="0"/>
              <a:t>septique avec ou sans signes d’insuffisance circulatoire aiguë : hémocultures, recherche d’une porte </a:t>
            </a:r>
            <a:r>
              <a:rPr lang="fr-FR" sz="2000" b="1" dirty="0" smtClean="0"/>
              <a:t>d’entrée</a:t>
            </a:r>
          </a:p>
          <a:p>
            <a:r>
              <a:rPr lang="fr-FR" sz="2000" b="1" dirty="0" err="1" smtClean="0"/>
              <a:t>Dermo</a:t>
            </a:r>
            <a:r>
              <a:rPr lang="fr-FR" sz="2000" b="1" dirty="0" smtClean="0"/>
              <a:t>-hypodermite </a:t>
            </a:r>
            <a:r>
              <a:rPr lang="fr-FR" sz="2000" b="1" dirty="0"/>
              <a:t>nécrosante : hémocultures, prélèvements locaux </a:t>
            </a:r>
            <a:endParaRPr lang="fr-FR" sz="2000" b="1" dirty="0"/>
          </a:p>
          <a:p>
            <a:r>
              <a:rPr lang="fr-FR" sz="2000" b="1" dirty="0"/>
              <a:t> </a:t>
            </a:r>
            <a:r>
              <a:rPr lang="fr-FR" sz="2000" b="1" dirty="0"/>
              <a:t>Colique néphrétique fébrile (pyélonéphrite sur obstacle) : hémocultures, Examens cytobactériologiques des urines , échographie ou scanner. </a:t>
            </a:r>
            <a:endParaRPr lang="fr-FR" sz="2000" b="1" dirty="0"/>
          </a:p>
          <a:p>
            <a:r>
              <a:rPr lang="fr-FR" sz="2000" b="1" dirty="0"/>
              <a:t> </a:t>
            </a:r>
            <a:r>
              <a:rPr lang="fr-FR" sz="2000" b="1" dirty="0"/>
              <a:t>Douleurs abdominales fébriles : échographie ou scanner, avis chirurgical.</a:t>
            </a:r>
          </a:p>
        </p:txBody>
      </p:sp>
    </p:spTree>
    <p:extLst>
      <p:ext uri="{BB962C8B-B14F-4D97-AF65-F5344CB8AC3E}">
        <p14:creationId xmlns:p14="http://schemas.microsoft.com/office/powerpoint/2010/main" val="2137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403796"/>
            <a:ext cx="8915400" cy="450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3.2/ Examens orientés sur foyer </a:t>
            </a:r>
            <a:r>
              <a:rPr lang="fr-FR" sz="2400" dirty="0" smtClean="0">
                <a:solidFill>
                  <a:srgbClr val="FF0000"/>
                </a:solidFill>
              </a:rPr>
              <a:t>infectieux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• Examens bactériologiques nécessaires avant l’institution du traitement antibiotique : bactériémies, endocardite,, pyélonéphrite, prostatite, abcès. ECBU , hémoculture ponction d’</a:t>
            </a:r>
            <a:r>
              <a:rPr lang="fr-FR" sz="2400" dirty="0" err="1"/>
              <a:t>abcés</a:t>
            </a:r>
            <a:r>
              <a:rPr lang="fr-FR" sz="2400" dirty="0"/>
              <a:t> </a:t>
            </a:r>
            <a:r>
              <a:rPr lang="fr-FR" sz="2400" dirty="0" smtClean="0"/>
              <a:t> …….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3.3/Examens </a:t>
            </a:r>
            <a:r>
              <a:rPr lang="fr-FR" sz="2400" dirty="0">
                <a:solidFill>
                  <a:srgbClr val="FF0000"/>
                </a:solidFill>
              </a:rPr>
              <a:t>liés à terrain particulier 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• </a:t>
            </a:r>
            <a:r>
              <a:rPr lang="fr-FR" sz="2400" dirty="0"/>
              <a:t>Femme enceinte : hémocultures, ECBU, avis obstétrical. </a:t>
            </a:r>
            <a:endParaRPr lang="fr-FR" sz="2400" dirty="0" smtClean="0"/>
          </a:p>
          <a:p>
            <a:r>
              <a:rPr lang="fr-FR" sz="2400" dirty="0" smtClean="0"/>
              <a:t>• </a:t>
            </a:r>
            <a:r>
              <a:rPr lang="fr-FR" sz="2400" dirty="0"/>
              <a:t>- Sujet porteur d’une valvulopathie ou d’une prothèse valvulaire : hémocultures ? </a:t>
            </a:r>
            <a:r>
              <a:rPr lang="fr-FR" sz="2400" dirty="0" smtClean="0"/>
              <a:t>échographie </a:t>
            </a:r>
            <a:r>
              <a:rPr lang="fr-FR" sz="2400" dirty="0"/>
              <a:t>cardiaque</a:t>
            </a:r>
          </a:p>
        </p:txBody>
      </p:sp>
    </p:spTree>
    <p:extLst>
      <p:ext uri="{BB962C8B-B14F-4D97-AF65-F5344CB8AC3E}">
        <p14:creationId xmlns:p14="http://schemas.microsoft.com/office/powerpoint/2010/main" val="32553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068946"/>
            <a:ext cx="8915400" cy="484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3.4/ Examens liés à la persistance de la </a:t>
            </a:r>
            <a:r>
              <a:rPr lang="fr-FR" sz="2400" b="1" dirty="0" smtClean="0">
                <a:solidFill>
                  <a:srgbClr val="FF0000"/>
                </a:solidFill>
              </a:rPr>
              <a:t>fièvre</a:t>
            </a:r>
          </a:p>
          <a:p>
            <a:r>
              <a:rPr lang="fr-FR" sz="2400" b="1" dirty="0" smtClean="0"/>
              <a:t> </a:t>
            </a:r>
            <a:r>
              <a:rPr lang="fr-FR" sz="2400" b="1" dirty="0"/>
              <a:t>• Au-delà de 2 à 5 jours de fièvre (permettant d’écarter la plupart des viroses banales) et sans orientation : </a:t>
            </a:r>
            <a:endParaRPr lang="fr-FR" sz="2400" b="1" dirty="0" smtClean="0"/>
          </a:p>
          <a:p>
            <a:r>
              <a:rPr lang="fr-FR" sz="2400" b="1" dirty="0" smtClean="0"/>
              <a:t>• </a:t>
            </a:r>
            <a:r>
              <a:rPr lang="fr-FR" sz="2400" b="1" dirty="0"/>
              <a:t>- hémogramme, C-Réactive Protéine , transaminases, ECBU, radiographie thoracique ; </a:t>
            </a:r>
            <a:endParaRPr lang="fr-FR" sz="2400" b="1" dirty="0" smtClean="0"/>
          </a:p>
          <a:p>
            <a:r>
              <a:rPr lang="fr-FR" sz="2400" b="1" dirty="0" smtClean="0"/>
              <a:t>• </a:t>
            </a:r>
            <a:r>
              <a:rPr lang="fr-FR" sz="2400" b="1" dirty="0"/>
              <a:t>- recherche d’une cause non infectieuse : maladie thromboembolique, hémopathie, </a:t>
            </a:r>
            <a:endParaRPr lang="fr-FR" sz="2400" b="1" dirty="0" smtClean="0"/>
          </a:p>
          <a:p>
            <a:r>
              <a:rPr lang="fr-FR" sz="2400" b="1" dirty="0" smtClean="0"/>
              <a:t>• </a:t>
            </a:r>
            <a:r>
              <a:rPr lang="fr-FR" sz="2400" b="1" dirty="0"/>
              <a:t>maladie inflammatoire… </a:t>
            </a:r>
          </a:p>
        </p:txBody>
      </p:sp>
    </p:spTree>
    <p:extLst>
      <p:ext uri="{BB962C8B-B14F-4D97-AF65-F5344CB8AC3E}">
        <p14:creationId xmlns:p14="http://schemas.microsoft.com/office/powerpoint/2010/main" val="36531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Définition des états septiques: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Infection : </a:t>
            </a:r>
            <a:r>
              <a:rPr lang="fr-FR" sz="2400" b="1" dirty="0"/>
              <a:t>Résultat de l’agression d’un organisme par un micro-organisme (bactérie, virus, parasite, champignon) ou par un prion</a:t>
            </a:r>
            <a:r>
              <a:rPr lang="fr-FR" sz="2400" b="1" dirty="0" smtClean="0"/>
              <a:t>.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Bactériémie </a:t>
            </a:r>
            <a:r>
              <a:rPr lang="fr-FR" sz="2400" b="1" dirty="0"/>
              <a:t>, virémie, </a:t>
            </a:r>
            <a:r>
              <a:rPr lang="fr-FR" sz="2400" b="1" dirty="0" err="1"/>
              <a:t>parasitémie</a:t>
            </a:r>
            <a:r>
              <a:rPr lang="fr-FR" sz="2400" b="1" dirty="0"/>
              <a:t>, </a:t>
            </a:r>
            <a:r>
              <a:rPr lang="fr-FR" sz="2400" b="1" dirty="0" err="1"/>
              <a:t>fongémie</a:t>
            </a:r>
            <a:r>
              <a:rPr lang="fr-FR" sz="2400" b="1" dirty="0" smtClean="0"/>
              <a:t>.</a:t>
            </a:r>
          </a:p>
          <a:p>
            <a:r>
              <a:rPr lang="fr-FR" sz="2400" b="1" dirty="0" smtClean="0"/>
              <a:t> </a:t>
            </a:r>
            <a:r>
              <a:rPr lang="fr-FR" sz="2400" b="1" dirty="0">
                <a:solidFill>
                  <a:srgbClr val="FF0000"/>
                </a:solidFill>
              </a:rPr>
              <a:t>Sepsis : </a:t>
            </a:r>
            <a:r>
              <a:rPr lang="fr-FR" sz="2400" b="1" dirty="0"/>
              <a:t>réponse inadaptée de l’hôte à une infection entrainant une dysfonction d’organe </a:t>
            </a:r>
          </a:p>
        </p:txBody>
      </p:sp>
    </p:spTree>
    <p:extLst>
      <p:ext uri="{BB962C8B-B14F-4D97-AF65-F5344CB8AC3E}">
        <p14:creationId xmlns:p14="http://schemas.microsoft.com/office/powerpoint/2010/main" val="1914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Définition des états septiques: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Nouvelles définitions «sepsis-3 » </a:t>
            </a:r>
            <a:endParaRPr lang="fr-FR" sz="2400" b="1" dirty="0" smtClean="0"/>
          </a:p>
          <a:p>
            <a:r>
              <a:rPr lang="fr-FR" sz="2400" b="1" dirty="0" smtClean="0"/>
              <a:t> </a:t>
            </a:r>
            <a:r>
              <a:rPr lang="fr-FR" sz="2400" b="1" dirty="0"/>
              <a:t>Sepsis = Score SOFA ≥ 2 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                   ou </a:t>
            </a:r>
            <a:r>
              <a:rPr lang="fr-FR" sz="2400" b="1" dirty="0"/>
              <a:t>≥ 2 points si dysfonction d’organe présente </a:t>
            </a:r>
            <a:r>
              <a:rPr lang="fr-FR" sz="2400" b="1" dirty="0" smtClean="0"/>
              <a:t>       avant </a:t>
            </a:r>
            <a:r>
              <a:rPr lang="fr-FR" sz="2400" b="1" dirty="0"/>
              <a:t>l’infection</a:t>
            </a:r>
          </a:p>
        </p:txBody>
      </p:sp>
    </p:spTree>
    <p:extLst>
      <p:ext uri="{BB962C8B-B14F-4D97-AF65-F5344CB8AC3E}">
        <p14:creationId xmlns:p14="http://schemas.microsoft.com/office/powerpoint/2010/main" val="5149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345" y="624110"/>
            <a:ext cx="9946268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Score SOFA (Sequential Organ Failure Assessment 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62" y="2133599"/>
            <a:ext cx="8524134" cy="42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Définition des états septiques: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 </a:t>
            </a:r>
            <a:r>
              <a:rPr lang="fr-FR" sz="2000" b="1" dirty="0"/>
              <a:t>Pour aider à identifier les patients suspects de sepsis, il est plus pratique d’utiliser le score quick SOFA (</a:t>
            </a:r>
            <a:r>
              <a:rPr lang="fr-FR" sz="2000" b="1" dirty="0" err="1"/>
              <a:t>qSOFA</a:t>
            </a:r>
            <a:r>
              <a:rPr lang="fr-FR" sz="2000" b="1" dirty="0"/>
              <a:t>) qui comprend 3 items : </a:t>
            </a:r>
            <a:endParaRPr lang="fr-FR" sz="2000" b="1" dirty="0" smtClean="0"/>
          </a:p>
          <a:p>
            <a:r>
              <a:rPr lang="fr-FR" sz="2000" b="1" dirty="0" smtClean="0"/>
              <a:t>Sepsis </a:t>
            </a:r>
            <a:r>
              <a:rPr lang="fr-FR" sz="2000" b="1" dirty="0"/>
              <a:t>: Quick SOFA &gt; 2 (</a:t>
            </a:r>
            <a:r>
              <a:rPr lang="fr-FR" sz="2000" b="1" dirty="0" err="1"/>
              <a:t>qSOFA</a:t>
            </a:r>
            <a:r>
              <a:rPr lang="fr-FR" sz="2000" b="1" dirty="0"/>
              <a:t>) </a:t>
            </a:r>
            <a:endParaRPr lang="fr-FR" sz="2000" b="1" dirty="0" smtClean="0"/>
          </a:p>
          <a:p>
            <a:pPr>
              <a:buFontTx/>
              <a:buChar char="-"/>
            </a:pPr>
            <a:r>
              <a:rPr lang="fr-FR" sz="2000" b="1" dirty="0" smtClean="0"/>
              <a:t>FR </a:t>
            </a:r>
            <a:r>
              <a:rPr lang="fr-FR" sz="2000" b="1" dirty="0"/>
              <a:t>&gt; 22 : 1 point </a:t>
            </a:r>
            <a:endParaRPr lang="fr-FR" sz="2000" b="1" dirty="0" smtClean="0"/>
          </a:p>
          <a:p>
            <a:pPr>
              <a:buFontTx/>
              <a:buChar char="-"/>
            </a:pPr>
            <a:r>
              <a:rPr lang="fr-FR" sz="2000" b="1" dirty="0" smtClean="0"/>
              <a:t> </a:t>
            </a:r>
            <a:r>
              <a:rPr lang="fr-FR" sz="2000" b="1" dirty="0"/>
              <a:t>PAS &lt; 100 </a:t>
            </a:r>
            <a:r>
              <a:rPr lang="fr-FR" sz="2000" b="1" dirty="0" err="1"/>
              <a:t>mmHg</a:t>
            </a:r>
            <a:r>
              <a:rPr lang="fr-FR" sz="2000" b="1" dirty="0"/>
              <a:t> : 1 point </a:t>
            </a:r>
            <a:endParaRPr lang="fr-FR" sz="2000" b="1" dirty="0" smtClean="0"/>
          </a:p>
          <a:p>
            <a:pPr>
              <a:buFontTx/>
              <a:buChar char="-"/>
            </a:pPr>
            <a:r>
              <a:rPr lang="fr-FR" sz="2000" b="1" dirty="0" smtClean="0"/>
              <a:t>Conscience </a:t>
            </a:r>
            <a:r>
              <a:rPr lang="fr-FR" sz="2000" b="1" dirty="0"/>
              <a:t>altérée Glasgow &lt; 13 : 1 point</a:t>
            </a:r>
          </a:p>
        </p:txBody>
      </p:sp>
    </p:spTree>
    <p:extLst>
      <p:ext uri="{BB962C8B-B14F-4D97-AF65-F5344CB8AC3E}">
        <p14:creationId xmlns:p14="http://schemas.microsoft.com/office/powerpoint/2010/main" val="6848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Fièvre </a:t>
            </a:r>
            <a:r>
              <a:rPr lang="fr-FR" dirty="0"/>
              <a:t>ou pyrexie 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Hyperthermie pathologique due au dérèglement du centre hypothalamique ( </a:t>
            </a:r>
            <a:r>
              <a:rPr lang="fr-FR" b="1" dirty="0" smtClean="0"/>
              <a:t>pyrogènes) </a:t>
            </a:r>
            <a:r>
              <a:rPr lang="fr-FR" b="1" dirty="0"/>
              <a:t>ou bien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Hausse de la T° centrale au dessus des variations normales circadiennes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maître symptôme des maladies infectieuses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peut cependant être normale au cours de certaines toxi-infections (tétanos, botulisme, choléra), voire anormalement basse au cours d’états septiques graves à bacille à Gram négatif (BGN). </a:t>
            </a: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une fièvre aiguë (&lt; 5 jours) est d’origine infectieuse</a:t>
            </a:r>
          </a:p>
        </p:txBody>
      </p:sp>
    </p:spTree>
    <p:extLst>
      <p:ext uri="{BB962C8B-B14F-4D97-AF65-F5344CB8AC3E}">
        <p14:creationId xmlns:p14="http://schemas.microsoft.com/office/powerpoint/2010/main" val="1239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4559" y="624110"/>
            <a:ext cx="9650054" cy="128089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Score de Glasgow (adulte/grands enfants&gt; 5ans )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2133599"/>
            <a:ext cx="8255357" cy="42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Définition des états septiques: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Choc septique:(mortalité 40%) </a:t>
            </a:r>
            <a:endParaRPr lang="fr-FR" b="1" dirty="0" smtClean="0"/>
          </a:p>
          <a:p>
            <a:r>
              <a:rPr lang="fr-FR" b="1" dirty="0" smtClean="0"/>
              <a:t>sepsis</a:t>
            </a:r>
          </a:p>
          <a:p>
            <a:r>
              <a:rPr lang="fr-FR" b="1" dirty="0" smtClean="0"/>
              <a:t> drogues </a:t>
            </a:r>
            <a:r>
              <a:rPr lang="fr-FR" b="1" dirty="0" err="1"/>
              <a:t>vasoactives</a:t>
            </a:r>
            <a:r>
              <a:rPr lang="fr-FR" b="1" dirty="0"/>
              <a:t> pour maintenir une PAM&gt; 65 </a:t>
            </a:r>
            <a:r>
              <a:rPr lang="fr-FR" b="1" dirty="0" err="1"/>
              <a:t>mmHg</a:t>
            </a:r>
            <a:r>
              <a:rPr lang="fr-FR" b="1" dirty="0"/>
              <a:t> </a:t>
            </a:r>
            <a:endParaRPr lang="fr-FR" b="1" dirty="0" smtClean="0"/>
          </a:p>
          <a:p>
            <a:r>
              <a:rPr lang="fr-FR" b="1" dirty="0" smtClean="0"/>
              <a:t>lactates </a:t>
            </a:r>
            <a:r>
              <a:rPr lang="fr-FR" b="1" dirty="0"/>
              <a:t>&gt; 2 </a:t>
            </a:r>
            <a:r>
              <a:rPr lang="fr-FR" b="1" dirty="0" err="1"/>
              <a:t>mmol</a:t>
            </a:r>
            <a:r>
              <a:rPr lang="fr-FR" b="1" dirty="0"/>
              <a:t>/L ou &gt; 18 mg/ </a:t>
            </a:r>
            <a:r>
              <a:rPr lang="fr-FR" b="1" dirty="0" smtClean="0"/>
              <a:t>dl</a:t>
            </a:r>
          </a:p>
          <a:p>
            <a:r>
              <a:rPr lang="fr-FR" b="1" dirty="0" smtClean="0"/>
              <a:t> malgré </a:t>
            </a:r>
            <a:r>
              <a:rPr lang="fr-FR" b="1" dirty="0"/>
              <a:t>la correction de l’hypovolémie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Score </a:t>
            </a:r>
            <a:r>
              <a:rPr lang="fr-FR" b="1" dirty="0"/>
              <a:t>SOFA : </a:t>
            </a:r>
            <a:r>
              <a:rPr lang="fr-FR" b="1" dirty="0">
                <a:solidFill>
                  <a:srgbClr val="FF0000"/>
                </a:solidFill>
              </a:rPr>
              <a:t>valeur pronostique et non diagnostique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si </a:t>
            </a:r>
            <a:r>
              <a:rPr lang="fr-FR" b="1" dirty="0"/>
              <a:t>≥ 2 = risque de mortalité de 10 % dans la population générale de patients hospitalisés avec une suspicion d’infection. </a:t>
            </a:r>
          </a:p>
        </p:txBody>
      </p:sp>
    </p:spTree>
    <p:extLst>
      <p:ext uri="{BB962C8B-B14F-4D97-AF65-F5344CB8AC3E}">
        <p14:creationId xmlns:p14="http://schemas.microsoft.com/office/powerpoint/2010/main" val="2389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D'UNE FIÈVRE AIGUË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15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1</a:t>
            </a:r>
            <a:r>
              <a:rPr lang="fr-FR" sz="2000" b="1" dirty="0"/>
              <a:t>./ Traitement symptomatique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1.1</a:t>
            </a:r>
            <a:r>
              <a:rPr lang="fr-FR" sz="2000" b="1" dirty="0"/>
              <a:t>. Traitement antipyrétique pour une fièvre mal tolérée ou supérieure à 40 °C (38,5 °C chez le nourrisson ); Sur un terrain particulier ( IR, </a:t>
            </a:r>
            <a:r>
              <a:rPr lang="fr-FR" sz="2000" b="1" dirty="0" err="1"/>
              <a:t>Ic</a:t>
            </a:r>
            <a:r>
              <a:rPr lang="fr-FR" sz="2000" b="1" dirty="0"/>
              <a:t> ,sujets </a:t>
            </a:r>
            <a:r>
              <a:rPr lang="fr-FR" sz="2000" b="1" dirty="0" err="1"/>
              <a:t>agés</a:t>
            </a:r>
            <a:r>
              <a:rPr lang="fr-FR" sz="2000" b="1" dirty="0"/>
              <a:t> </a:t>
            </a:r>
            <a:r>
              <a:rPr lang="fr-FR" sz="2000" b="1" dirty="0" smtClean="0"/>
              <a:t>,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1.1.1/ Médicaments antipyrétiques </a:t>
            </a:r>
            <a:r>
              <a:rPr lang="fr-FR" sz="2000" b="1" dirty="0"/>
              <a:t>: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/>
              <a:t>- paracétamol : 60 mg/kg/j en 4 prises soit 15 mg/kg toutes les 6 heures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/>
              <a:t>- aspirine (non recommandé chez l’enfant en première intention compte tenu du risque de survenue de syndrome de </a:t>
            </a:r>
            <a:r>
              <a:rPr lang="fr-FR" sz="2000" b="1" dirty="0" err="1"/>
              <a:t>Reye</a:t>
            </a:r>
            <a:r>
              <a:rPr lang="fr-FR" sz="2000" b="1" dirty="0"/>
              <a:t> en particulier en cas de virose) : 60 mg/kg/j en 4 à 6 prises.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100" b="1" dirty="0">
                <a:solidFill>
                  <a:srgbClr val="FF0000"/>
                </a:solidFill>
              </a:rPr>
              <a:t>1.1.2</a:t>
            </a:r>
            <a:r>
              <a:rPr lang="fr-FR" sz="2100" b="1" dirty="0">
                <a:solidFill>
                  <a:srgbClr val="FF0000"/>
                </a:solidFill>
              </a:rPr>
              <a:t>./ Mesures physiques </a:t>
            </a:r>
            <a:r>
              <a:rPr lang="fr-FR" dirty="0"/>
              <a:t>: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• hydratation </a:t>
            </a:r>
            <a:r>
              <a:rPr lang="fr-FR" b="1" dirty="0"/>
              <a:t>suffisante ;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• </a:t>
            </a:r>
            <a:r>
              <a:rPr lang="fr-FR" b="1" dirty="0"/>
              <a:t>Boissons abondantes et variées, sucrées et salées.</a:t>
            </a:r>
          </a:p>
        </p:txBody>
      </p:sp>
    </p:spTree>
    <p:extLst>
      <p:ext uri="{BB962C8B-B14F-4D97-AF65-F5344CB8AC3E}">
        <p14:creationId xmlns:p14="http://schemas.microsoft.com/office/powerpoint/2010/main" val="11801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579549"/>
            <a:ext cx="8915400" cy="5331673"/>
          </a:xfrm>
        </p:spPr>
        <p:txBody>
          <a:bodyPr/>
          <a:lstStyle/>
          <a:p>
            <a:r>
              <a:rPr lang="fr-FR" dirty="0"/>
              <a:t>1.2/ </a:t>
            </a:r>
            <a:r>
              <a:rPr lang="fr-FR" sz="2000" b="1" dirty="0"/>
              <a:t>Traitement d'une crise convulsive hyperthermique chez le nourrisson et le jeune enfant de 2 à 5 ans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• </a:t>
            </a:r>
            <a:r>
              <a:rPr lang="fr-FR" b="1" dirty="0"/>
              <a:t>Diazépam (Valium) : 0,5 à 1 mg/kg/j à répartir en 4 prises per os (solution buvable) ou en administration intra rectale (solution injectable) à l’aide d’une canule adaptée à la seringue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2</a:t>
            </a:r>
            <a:r>
              <a:rPr lang="fr-FR" sz="3600" b="1" dirty="0">
                <a:solidFill>
                  <a:srgbClr val="FF0000"/>
                </a:solidFill>
              </a:rPr>
              <a:t>. Antibiothérapie 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• </a:t>
            </a:r>
            <a:r>
              <a:rPr lang="fr-FR" b="1" dirty="0"/>
              <a:t>non systématique (la majorité des infections étant chez le nourrisson et le jeune enfant d’origine virale).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• </a:t>
            </a:r>
            <a:r>
              <a:rPr lang="fr-FR" b="1" dirty="0"/>
              <a:t>En dehors du sepsis grave / choc septique </a:t>
            </a:r>
            <a:r>
              <a:rPr lang="fr-FR" b="1" dirty="0" smtClean="0"/>
              <a:t>neutropénie </a:t>
            </a:r>
            <a:r>
              <a:rPr lang="fr-FR" b="1" dirty="0"/>
              <a:t>, </a:t>
            </a:r>
            <a:r>
              <a:rPr lang="fr-FR" b="1" dirty="0" err="1" smtClean="0"/>
              <a:t>asplénie</a:t>
            </a:r>
            <a:r>
              <a:rPr lang="fr-FR" b="1" dirty="0" smtClean="0"/>
              <a:t> , </a:t>
            </a:r>
            <a:r>
              <a:rPr lang="fr-FR" b="1" dirty="0"/>
              <a:t>purpura </a:t>
            </a:r>
            <a:r>
              <a:rPr lang="fr-FR" b="1" dirty="0" err="1"/>
              <a:t>fulminans</a:t>
            </a:r>
            <a:r>
              <a:rPr lang="fr-FR" b="1" dirty="0"/>
              <a:t> ne jamais prescrire une antibiothérapie sans diagnostic</a:t>
            </a:r>
          </a:p>
        </p:txBody>
      </p:sp>
    </p:spTree>
    <p:extLst>
      <p:ext uri="{BB962C8B-B14F-4D97-AF65-F5344CB8AC3E}">
        <p14:creationId xmlns:p14="http://schemas.microsoft.com/office/powerpoint/2010/main" val="405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Situations particulières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/>
              <a:t>Fièvre récente </a:t>
            </a:r>
            <a:r>
              <a:rPr lang="fr-FR" sz="2400" b="1" dirty="0"/>
              <a:t>et sujet âgé </a:t>
            </a:r>
            <a:r>
              <a:rPr lang="fr-FR" b="1" dirty="0"/>
              <a:t>Les infections broncho-pulmonaires, urinaires et les urgences intra-abdominales (cholécystite, appendicite, </a:t>
            </a:r>
            <a:r>
              <a:rPr lang="fr-FR" b="1" dirty="0" err="1"/>
              <a:t>diverticulite</a:t>
            </a:r>
            <a:r>
              <a:rPr lang="fr-FR" b="1" dirty="0"/>
              <a:t>) peuvent réaliser des tableaux pauci-symptomatiques et sont à rechercher </a:t>
            </a:r>
            <a:r>
              <a:rPr lang="fr-FR" b="1" dirty="0" smtClean="0"/>
              <a:t>systématiquement</a:t>
            </a:r>
          </a:p>
          <a:p>
            <a:r>
              <a:rPr lang="fr-FR" sz="2400" b="1" dirty="0"/>
              <a:t>Fièvre aiguë isolée chez la femme enceinte </a:t>
            </a:r>
            <a:endParaRPr lang="fr-FR" sz="2400" b="1" dirty="0" smtClean="0"/>
          </a:p>
          <a:p>
            <a:r>
              <a:rPr lang="fr-FR" b="1" dirty="0" smtClean="0"/>
              <a:t>Trois </a:t>
            </a:r>
            <a:r>
              <a:rPr lang="fr-FR" b="1" dirty="0"/>
              <a:t>étiologies principales à craindre Pyélonéphrite pauci-symptomatique </a:t>
            </a:r>
            <a:r>
              <a:rPr lang="fr-FR" b="1" dirty="0" err="1"/>
              <a:t>Chorioamniotite</a:t>
            </a:r>
            <a:r>
              <a:rPr lang="fr-FR" b="1" dirty="0"/>
              <a:t> Listériose (peut donner un tableau de syndrome pseudo-grippal) </a:t>
            </a:r>
            <a:r>
              <a:rPr lang="fr-FR" b="1" dirty="0" smtClean="0"/>
              <a:t> </a:t>
            </a:r>
            <a:r>
              <a:rPr lang="fr-FR" b="1" dirty="0"/>
              <a:t>NFS, CRP, BU/ECBU, hémocultures ± avis obstétrical Selon profil sérologique  Sérologie rubéole, toxoplasmose</a:t>
            </a:r>
          </a:p>
        </p:txBody>
      </p:sp>
    </p:spTree>
    <p:extLst>
      <p:ext uri="{BB962C8B-B14F-4D97-AF65-F5344CB8AC3E}">
        <p14:creationId xmlns:p14="http://schemas.microsoft.com/office/powerpoint/2010/main" val="8958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Fièvre chez le </a:t>
            </a:r>
            <a:r>
              <a:rPr lang="fr-FR" dirty="0" err="1">
                <a:solidFill>
                  <a:srgbClr val="FF0000"/>
                </a:solidFill>
              </a:rPr>
              <a:t>neutropénique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Risque élevé </a:t>
            </a:r>
          </a:p>
          <a:p>
            <a:r>
              <a:rPr lang="fr-FR" dirty="0" smtClean="0"/>
              <a:t>quand </a:t>
            </a:r>
            <a:r>
              <a:rPr lang="fr-FR" dirty="0"/>
              <a:t>PNN &lt; 500/mm3 </a:t>
            </a:r>
            <a:endParaRPr lang="fr-FR" dirty="0" smtClean="0"/>
          </a:p>
          <a:p>
            <a:r>
              <a:rPr lang="fr-FR" dirty="0" smtClean="0"/>
              <a:t>Urgence </a:t>
            </a:r>
            <a:r>
              <a:rPr lang="fr-FR" dirty="0"/>
              <a:t>car risque d’évolution fulminante vers choc </a:t>
            </a:r>
            <a:r>
              <a:rPr lang="fr-FR" dirty="0" smtClean="0"/>
              <a:t>septique</a:t>
            </a:r>
          </a:p>
          <a:p>
            <a:r>
              <a:rPr lang="fr-FR" dirty="0" smtClean="0"/>
              <a:t> </a:t>
            </a:r>
            <a:r>
              <a:rPr lang="fr-FR" dirty="0"/>
              <a:t>40% de fièvre sans point d’appel </a:t>
            </a:r>
            <a:endParaRPr lang="fr-FR" dirty="0" smtClean="0"/>
          </a:p>
          <a:p>
            <a:r>
              <a:rPr lang="fr-FR" dirty="0" smtClean="0"/>
              <a:t>30</a:t>
            </a:r>
            <a:r>
              <a:rPr lang="fr-FR" dirty="0"/>
              <a:t>% documentation bactériologique </a:t>
            </a:r>
            <a:endParaRPr lang="fr-FR" dirty="0" smtClean="0"/>
          </a:p>
          <a:p>
            <a:r>
              <a:rPr lang="fr-FR" dirty="0" smtClean="0"/>
              <a:t>30</a:t>
            </a:r>
            <a:r>
              <a:rPr lang="fr-FR" dirty="0"/>
              <a:t>% porte d’entée retrouvée</a:t>
            </a:r>
          </a:p>
        </p:txBody>
      </p:sp>
    </p:spTree>
    <p:extLst>
      <p:ext uri="{BB962C8B-B14F-4D97-AF65-F5344CB8AC3E}">
        <p14:creationId xmlns:p14="http://schemas.microsoft.com/office/powerpoint/2010/main" val="30930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Fièvre aiguë isolée et retour de voyage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Eliminer un paludisme +++ si retour de zone d’endémie palustre à Plasmodium </a:t>
            </a:r>
            <a:r>
              <a:rPr lang="fr-FR" sz="2400" dirty="0" err="1"/>
              <a:t>falciparum</a:t>
            </a:r>
            <a:r>
              <a:rPr lang="fr-FR" sz="2400" dirty="0"/>
              <a:t> Frottis/goutte épaisse avec résultat dans les 2 heures Sinon hospitaliser aux urgences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Autre causes: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Viroses exotiques Arboviroses: incubation &lt; 14j Dengue: syndrome </a:t>
            </a:r>
            <a:r>
              <a:rPr lang="fr-FR" sz="2400" dirty="0" err="1" smtClean="0"/>
              <a:t>arthro</a:t>
            </a:r>
            <a:r>
              <a:rPr lang="fr-FR" sz="2400" dirty="0" smtClean="0"/>
              <a:t>-myalgique </a:t>
            </a:r>
            <a:r>
              <a:rPr lang="fr-FR" sz="2400" dirty="0"/>
              <a:t>fébrile, céphalées et exanthème </a:t>
            </a:r>
            <a:endParaRPr lang="fr-FR" sz="2400" dirty="0" smtClean="0"/>
          </a:p>
          <a:p>
            <a:r>
              <a:rPr lang="fr-FR" sz="2400" dirty="0" smtClean="0"/>
              <a:t>Viroses </a:t>
            </a:r>
            <a:r>
              <a:rPr lang="fr-FR" sz="2400" dirty="0"/>
              <a:t>cosmopolites CMV, HIV… </a:t>
            </a:r>
            <a:endParaRPr lang="fr-FR" sz="2400" dirty="0" smtClean="0"/>
          </a:p>
          <a:p>
            <a:r>
              <a:rPr lang="fr-FR" sz="2400" dirty="0" smtClean="0"/>
              <a:t>Rickettsioses </a:t>
            </a:r>
            <a:r>
              <a:rPr lang="fr-FR" sz="2400" dirty="0"/>
              <a:t>Leptospirose Eventuellement, fièvre typhoïde, amibiase hépatique</a:t>
            </a:r>
          </a:p>
        </p:txBody>
      </p:sp>
    </p:spTree>
    <p:extLst>
      <p:ext uri="{BB962C8B-B14F-4D97-AF65-F5344CB8AC3E}">
        <p14:creationId xmlns:p14="http://schemas.microsoft.com/office/powerpoint/2010/main" val="36544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Fièvre aiguë isolée et syndrome </a:t>
            </a:r>
            <a:r>
              <a:rPr lang="fr-FR" dirty="0" err="1"/>
              <a:t>mononucléosique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CMV </a:t>
            </a:r>
            <a:endParaRPr lang="fr-FR" dirty="0" smtClean="0"/>
          </a:p>
          <a:p>
            <a:r>
              <a:rPr lang="fr-FR" dirty="0" smtClean="0"/>
              <a:t>VIH </a:t>
            </a:r>
          </a:p>
          <a:p>
            <a:r>
              <a:rPr lang="fr-FR" dirty="0" smtClean="0"/>
              <a:t>EBV </a:t>
            </a:r>
          </a:p>
          <a:p>
            <a:r>
              <a:rPr lang="fr-FR" dirty="0" smtClean="0"/>
              <a:t>Toxoplasmose</a:t>
            </a:r>
          </a:p>
          <a:p>
            <a:r>
              <a:rPr lang="fr-FR" dirty="0" smtClean="0"/>
              <a:t> </a:t>
            </a:r>
            <a:r>
              <a:rPr lang="fr-FR" dirty="0"/>
              <a:t>Le syndrome </a:t>
            </a:r>
            <a:r>
              <a:rPr lang="fr-FR" dirty="0" err="1"/>
              <a:t>mononucléosique</a:t>
            </a:r>
            <a:r>
              <a:rPr lang="fr-FR" dirty="0"/>
              <a:t> apparaît souvent après 10j d’évolution de la fièvre</a:t>
            </a:r>
          </a:p>
        </p:txBody>
      </p:sp>
    </p:spTree>
    <p:extLst>
      <p:ext uri="{BB962C8B-B14F-4D97-AF65-F5344CB8AC3E}">
        <p14:creationId xmlns:p14="http://schemas.microsoft.com/office/powerpoint/2010/main" val="393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Diabète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Le diabétique, </a:t>
            </a:r>
            <a:r>
              <a:rPr lang="fr-FR" sz="2800" b="1" dirty="0"/>
              <a:t>surtout mal équilibré, est particulièrement exposé aux infections à Staphylococcus aureus (rechercher une porte d’entrée cutanée, notamment une plaie de pied) et aux infections du site opératoire</a:t>
            </a:r>
          </a:p>
        </p:txBody>
      </p:sp>
    </p:spTree>
    <p:extLst>
      <p:ext uri="{BB962C8B-B14F-4D97-AF65-F5344CB8AC3E}">
        <p14:creationId xmlns:p14="http://schemas.microsoft.com/office/powerpoint/2010/main" val="251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Toxicomanie intraveineuse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Les staphylocoques dominent les étiologies, mais les infections a Pseudomonas </a:t>
            </a:r>
            <a:r>
              <a:rPr lang="fr-FR" sz="2800" dirty="0" err="1"/>
              <a:t>aeruginosa</a:t>
            </a:r>
            <a:r>
              <a:rPr lang="fr-FR" sz="2800" dirty="0"/>
              <a:t> et a Candida </a:t>
            </a:r>
            <a:r>
              <a:rPr lang="fr-FR" sz="2800" dirty="0" err="1"/>
              <a:t>sp</a:t>
            </a:r>
            <a:r>
              <a:rPr lang="fr-FR" sz="2800" dirty="0"/>
              <a:t>. sont également possibles</a:t>
            </a:r>
          </a:p>
        </p:txBody>
      </p:sp>
    </p:spTree>
    <p:extLst>
      <p:ext uri="{BB962C8B-B14F-4D97-AF65-F5344CB8AC3E}">
        <p14:creationId xmlns:p14="http://schemas.microsoft.com/office/powerpoint/2010/main" val="24301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Bases pour comprendre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u="sng" dirty="0" smtClean="0"/>
              <a:t> </a:t>
            </a:r>
            <a:r>
              <a:rPr lang="fr-FR" sz="2400" b="1" u="sng" dirty="0"/>
              <a:t>1/ DEFINITION </a:t>
            </a:r>
            <a:r>
              <a:rPr lang="fr-FR" sz="2400" u="sng" dirty="0"/>
              <a:t>: </a:t>
            </a:r>
            <a:endParaRPr lang="fr-FR" sz="2400" u="sng" dirty="0" smtClean="0"/>
          </a:p>
          <a:p>
            <a:r>
              <a:rPr lang="fr-FR" b="1" dirty="0" smtClean="0"/>
              <a:t> </a:t>
            </a:r>
            <a:r>
              <a:rPr lang="fr-FR" b="1" dirty="0"/>
              <a:t>La </a:t>
            </a:r>
            <a:r>
              <a:rPr lang="fr-FR" b="1" dirty="0" smtClean="0"/>
              <a:t>T° centrale </a:t>
            </a:r>
            <a:r>
              <a:rPr lang="fr-FR" b="1" dirty="0"/>
              <a:t>considérée comme normale ≤ 37.5 C° le matin ≤ 37.8 le soir on parle de </a:t>
            </a:r>
            <a:r>
              <a:rPr lang="fr-FR" b="1" dirty="0" smtClean="0"/>
              <a:t>fièvre </a:t>
            </a:r>
            <a:r>
              <a:rPr lang="fr-FR" b="1" dirty="0"/>
              <a:t>T° centrale &gt; 38°C le matin et 38.3°C le soir </a:t>
            </a:r>
            <a:endParaRPr lang="fr-FR" b="1" dirty="0" smtClean="0"/>
          </a:p>
          <a:p>
            <a:r>
              <a:rPr lang="fr-FR" b="1" dirty="0" smtClean="0"/>
              <a:t>Variation </a:t>
            </a:r>
            <a:r>
              <a:rPr lang="fr-FR" b="1" dirty="0"/>
              <a:t>physiologique : âge, sexe , rythme nycthéméral, activité physique </a:t>
            </a:r>
            <a:endParaRPr lang="fr-FR" b="1" dirty="0" smtClean="0"/>
          </a:p>
          <a:p>
            <a:r>
              <a:rPr lang="fr-FR" b="1" dirty="0" smtClean="0"/>
              <a:t>Le </a:t>
            </a:r>
            <a:r>
              <a:rPr lang="fr-FR" b="1" dirty="0"/>
              <a:t>terme fébricule désigne habituellement une T° &gt; 37.5 C° et &lt; 38C° • Il s’agit d’un symptôme . </a:t>
            </a:r>
            <a:endParaRPr lang="fr-FR" b="1" dirty="0" smtClean="0"/>
          </a:p>
          <a:p>
            <a:r>
              <a:rPr lang="fr-FR" b="1" dirty="0" smtClean="0"/>
              <a:t>Différentes </a:t>
            </a:r>
            <a:r>
              <a:rPr lang="fr-FR" b="1" dirty="0"/>
              <a:t>étiologies sont possibles : infections , maladies inflammatoires , thromboses , néoplasies </a:t>
            </a:r>
            <a:r>
              <a:rPr lang="fr-FR" b="1" dirty="0" smtClean="0"/>
              <a:t>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3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Cirrhose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 </a:t>
            </a:r>
            <a:r>
              <a:rPr lang="fr-FR" sz="3200" b="1" dirty="0"/>
              <a:t>Les infections bactériennes représentent ¼ des décès chez ces patients. Les infections invasives a </a:t>
            </a:r>
            <a:r>
              <a:rPr lang="fr-FR" sz="3200" b="1" dirty="0" smtClean="0"/>
              <a:t>Streptococcus </a:t>
            </a:r>
            <a:r>
              <a:rPr lang="fr-FR" sz="3200" b="1" dirty="0" err="1"/>
              <a:t>pneumoniae</a:t>
            </a:r>
            <a:r>
              <a:rPr lang="fr-FR" sz="3200" b="1" dirty="0"/>
              <a:t> sont fréquentes. </a:t>
            </a:r>
            <a:endParaRPr lang="fr-FR" sz="3200" b="1" dirty="0" smtClean="0"/>
          </a:p>
          <a:p>
            <a:r>
              <a:rPr lang="fr-FR" sz="3200" b="1" dirty="0" smtClean="0"/>
              <a:t>• </a:t>
            </a:r>
            <a:r>
              <a:rPr lang="fr-FR" sz="3200" b="1" dirty="0"/>
              <a:t>Penser a une infection du liquide d’ascite</a:t>
            </a:r>
          </a:p>
        </p:txBody>
      </p:sp>
    </p:spTree>
    <p:extLst>
      <p:ext uri="{BB962C8B-B14F-4D97-AF65-F5344CB8AC3E}">
        <p14:creationId xmlns:p14="http://schemas.microsoft.com/office/powerpoint/2010/main" val="24437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Dialyse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Les bactériémies </a:t>
            </a:r>
            <a:r>
              <a:rPr lang="fr-FR" sz="3200" dirty="0"/>
              <a:t>a Staphylococcus aureus ou a staphylocoque </a:t>
            </a:r>
            <a:r>
              <a:rPr lang="fr-FR" sz="3200" dirty="0" err="1"/>
              <a:t>coagulase</a:t>
            </a:r>
            <a:r>
              <a:rPr lang="fr-FR" sz="3200" dirty="0"/>
              <a:t> </a:t>
            </a:r>
            <a:r>
              <a:rPr lang="fr-FR" sz="3200" dirty="0" smtClean="0"/>
              <a:t>négative, </a:t>
            </a:r>
            <a:r>
              <a:rPr lang="fr-FR" sz="3200" dirty="0"/>
              <a:t>volontiers </a:t>
            </a:r>
            <a:r>
              <a:rPr lang="fr-FR" sz="3200" dirty="0" smtClean="0"/>
              <a:t>résistants </a:t>
            </a:r>
            <a:r>
              <a:rPr lang="fr-FR" sz="3200" dirty="0"/>
              <a:t>a la </a:t>
            </a:r>
            <a:r>
              <a:rPr lang="fr-FR" sz="3200" dirty="0" err="1" smtClean="0"/>
              <a:t>methicilline</a:t>
            </a:r>
            <a:r>
              <a:rPr lang="fr-FR" sz="3200" dirty="0"/>
              <a:t>, sont </a:t>
            </a:r>
            <a:r>
              <a:rPr lang="fr-FR" sz="3200" dirty="0" smtClean="0"/>
              <a:t>fréquentes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832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urgences infectieuses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174" y="2133600"/>
            <a:ext cx="83974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3374264"/>
            <a:ext cx="8915400" cy="2536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923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• </a:t>
            </a:r>
            <a:r>
              <a:rPr lang="fr-FR" sz="2000" b="1" dirty="0" smtClean="0"/>
              <a:t>La </a:t>
            </a:r>
            <a:r>
              <a:rPr lang="fr-FR" sz="2000" b="1" dirty="0"/>
              <a:t>mesure de la température est un acte médical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Elle </a:t>
            </a:r>
            <a:r>
              <a:rPr lang="fr-FR" sz="2000" b="1" dirty="0"/>
              <a:t>est effectuée à distance des repas, après repos allongé d’au moins une demi-heure. La température axillaire ou buccale doit être augmentée de 0,5° C pour apprécier la température centrale. La mesure de la température tympanique, rapide, … est souvent erronée surtout en cas d’obstruction du CAE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• </a:t>
            </a:r>
            <a:r>
              <a:rPr lang="fr-FR" sz="2000" b="1" dirty="0">
                <a:solidFill>
                  <a:srgbClr val="FF0000"/>
                </a:solidFill>
              </a:rPr>
              <a:t>On parle habituellement de fièvre aiguë récente si elle existe depuis moins de 5 jours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5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0620" y="2133600"/>
            <a:ext cx="944399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La fièvre, indépendamment de son étiologie, est potentiellement grave : </a:t>
            </a:r>
            <a:endParaRPr lang="fr-FR" sz="2000" b="1" dirty="0" smtClean="0"/>
          </a:p>
          <a:p>
            <a:r>
              <a:rPr lang="fr-FR" sz="2000" b="1" dirty="0" smtClean="0"/>
              <a:t>Chez </a:t>
            </a:r>
            <a:r>
              <a:rPr lang="fr-FR" sz="2000" b="1" dirty="0"/>
              <a:t>le nourrisson et l’enfant de moins de 4 ans : </a:t>
            </a:r>
            <a:r>
              <a:rPr lang="fr-FR" sz="2000" b="1" dirty="0">
                <a:solidFill>
                  <a:srgbClr val="FF0000"/>
                </a:solidFill>
              </a:rPr>
              <a:t>Déshydratation </a:t>
            </a:r>
            <a:r>
              <a:rPr lang="fr-FR" sz="2000" b="1" dirty="0"/>
              <a:t>et/ou </a:t>
            </a:r>
            <a:r>
              <a:rPr lang="fr-FR" sz="2000" b="1" dirty="0">
                <a:solidFill>
                  <a:srgbClr val="FF0000"/>
                </a:solidFill>
              </a:rPr>
              <a:t>convulsions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/>
              <a:t> </a:t>
            </a:r>
            <a:r>
              <a:rPr lang="fr-FR" sz="2000" b="1" dirty="0"/>
              <a:t>Chez le sujet âgé : </a:t>
            </a:r>
            <a:r>
              <a:rPr lang="fr-FR" sz="2000" b="1" dirty="0">
                <a:solidFill>
                  <a:srgbClr val="FF0000"/>
                </a:solidFill>
              </a:rPr>
              <a:t>Déshydratation</a:t>
            </a:r>
            <a:r>
              <a:rPr lang="fr-FR" sz="2000" b="1" dirty="0"/>
              <a:t> et/ou </a:t>
            </a:r>
            <a:r>
              <a:rPr lang="fr-FR" sz="2000" b="1" dirty="0">
                <a:solidFill>
                  <a:srgbClr val="FF0000"/>
                </a:solidFill>
              </a:rPr>
              <a:t>Troubles du </a:t>
            </a:r>
            <a:r>
              <a:rPr lang="fr-FR" sz="2000" b="1" dirty="0" smtClean="0">
                <a:solidFill>
                  <a:srgbClr val="FF0000"/>
                </a:solidFill>
              </a:rPr>
              <a:t>comportement</a:t>
            </a:r>
          </a:p>
          <a:p>
            <a:pPr marL="0" indent="0">
              <a:buNone/>
            </a:pPr>
            <a:r>
              <a:rPr lang="fr-FR" sz="2000" b="1" dirty="0" smtClean="0"/>
              <a:t> </a:t>
            </a:r>
            <a:r>
              <a:rPr lang="fr-FR" sz="2000" b="1" dirty="0"/>
              <a:t>La fièvre peut être le signe inaugural d’une infection risquant rapidement d’engager le pronostic vital</a:t>
            </a:r>
          </a:p>
        </p:txBody>
      </p:sp>
    </p:spTree>
    <p:extLst>
      <p:ext uri="{BB962C8B-B14F-4D97-AF65-F5344CB8AC3E}">
        <p14:creationId xmlns:p14="http://schemas.microsoft.com/office/powerpoint/2010/main" val="1391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Points importants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stratégie de PEC d’un patient fébrile 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1</a:t>
            </a:r>
            <a:r>
              <a:rPr lang="fr-FR" sz="2000" b="1" dirty="0"/>
              <a:t>. Recherche des signes de gravité </a:t>
            </a:r>
            <a:endParaRPr lang="fr-FR" sz="2000" b="1" dirty="0" smtClean="0"/>
          </a:p>
          <a:p>
            <a:r>
              <a:rPr lang="fr-FR" sz="2000" b="1" dirty="0" smtClean="0"/>
              <a:t>2</a:t>
            </a:r>
            <a:r>
              <a:rPr lang="fr-FR" sz="2000" b="1" dirty="0"/>
              <a:t>. Recherche d’un terrain particulier </a:t>
            </a:r>
            <a:endParaRPr lang="fr-FR" sz="2000" b="1" dirty="0" smtClean="0"/>
          </a:p>
          <a:p>
            <a:r>
              <a:rPr lang="fr-FR" sz="2000" b="1" dirty="0" smtClean="0"/>
              <a:t>3</a:t>
            </a:r>
            <a:r>
              <a:rPr lang="fr-FR" sz="2000" b="1" dirty="0"/>
              <a:t>. Recherche d’un voyage en pays d’endémie palustre </a:t>
            </a:r>
            <a:endParaRPr lang="fr-FR" sz="2000" b="1" dirty="0" smtClean="0"/>
          </a:p>
          <a:p>
            <a:r>
              <a:rPr lang="fr-FR" sz="2000" b="1" dirty="0" smtClean="0"/>
              <a:t>4</a:t>
            </a:r>
            <a:r>
              <a:rPr lang="fr-FR" sz="2000" b="1" dirty="0"/>
              <a:t>. Une fièvre aigue n’est pas toujours synonyme d’infection , et ne requiert pas une antibiothérapie systématique </a:t>
            </a:r>
            <a:endParaRPr lang="fr-FR" sz="2000" b="1" dirty="0" smtClean="0"/>
          </a:p>
          <a:p>
            <a:r>
              <a:rPr lang="fr-FR" sz="2000" b="1" dirty="0" smtClean="0"/>
              <a:t>5</a:t>
            </a:r>
            <a:r>
              <a:rPr lang="fr-FR" sz="2000" b="1" dirty="0"/>
              <a:t>. En l’absence de signes de gravité et de signes d’orientation étiologique : </a:t>
            </a:r>
            <a:r>
              <a:rPr lang="fr-FR" sz="2000" b="1" u="sng" dirty="0">
                <a:solidFill>
                  <a:srgbClr val="FF0000"/>
                </a:solidFill>
              </a:rPr>
              <a:t>il faut ATTENDRE</a:t>
            </a:r>
          </a:p>
        </p:txBody>
      </p:sp>
    </p:spTree>
    <p:extLst>
      <p:ext uri="{BB962C8B-B14F-4D97-AF65-F5344CB8AC3E}">
        <p14:creationId xmlns:p14="http://schemas.microsoft.com/office/powerpoint/2010/main" val="14437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071" y="624110"/>
            <a:ext cx="10023542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Bases pour </a:t>
            </a:r>
            <a:r>
              <a:rPr lang="fr-FR" dirty="0" smtClean="0"/>
              <a:t>comprendre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trois problèmes à résoudre en pratique devant une </a:t>
            </a:r>
            <a:r>
              <a:rPr lang="fr-FR" dirty="0" smtClean="0"/>
              <a:t>FA: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4710" y="3309870"/>
            <a:ext cx="9559902" cy="260135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1</a:t>
            </a:r>
            <a:r>
              <a:rPr lang="fr-FR" sz="2000" b="1" dirty="0"/>
              <a:t>. Savoir reconnaitre les indications d’hospitalisation : signes de gravité </a:t>
            </a:r>
            <a:endParaRPr lang="fr-FR" sz="2000" b="1" dirty="0" smtClean="0"/>
          </a:p>
          <a:p>
            <a:r>
              <a:rPr lang="fr-FR" sz="2000" b="1" dirty="0" smtClean="0"/>
              <a:t>2.chercher </a:t>
            </a:r>
            <a:r>
              <a:rPr lang="fr-FR" sz="2000" b="1" dirty="0"/>
              <a:t>l’étiologie : ex clinique soigneux à la recherche d’un foyer </a:t>
            </a:r>
            <a:endParaRPr lang="fr-FR" sz="2000" b="1" dirty="0" smtClean="0"/>
          </a:p>
          <a:p>
            <a:r>
              <a:rPr lang="fr-FR" sz="2000" b="1" dirty="0" smtClean="0"/>
              <a:t>3.Décider </a:t>
            </a:r>
            <a:r>
              <a:rPr lang="fr-FR" sz="2000" b="1" dirty="0"/>
              <a:t>si des ex complémentaires sont nécessaires </a:t>
            </a:r>
          </a:p>
        </p:txBody>
      </p:sp>
    </p:spTree>
    <p:extLst>
      <p:ext uri="{BB962C8B-B14F-4D97-AF65-F5344CB8AC3E}">
        <p14:creationId xmlns:p14="http://schemas.microsoft.com/office/powerpoint/2010/main" val="27423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PHYSIOPATHOLGIE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437863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 </a:t>
            </a:r>
            <a:r>
              <a:rPr lang="fr-FR" dirty="0"/>
              <a:t>thermostat siégeant au niveau du noyau </a:t>
            </a:r>
            <a:r>
              <a:rPr lang="fr-FR" dirty="0" smtClean="0"/>
              <a:t>pré-optique </a:t>
            </a:r>
            <a:r>
              <a:rPr lang="fr-FR" dirty="0"/>
              <a:t>de l’hypothalamus </a:t>
            </a:r>
            <a:r>
              <a:rPr lang="fr-FR" dirty="0" smtClean="0"/>
              <a:t>antérieur </a:t>
            </a:r>
          </a:p>
          <a:p>
            <a:r>
              <a:rPr lang="fr-FR" dirty="0" smtClean="0"/>
              <a:t> </a:t>
            </a:r>
            <a:r>
              <a:rPr lang="fr-FR" dirty="0"/>
              <a:t>processus de thermogenèse (métabolisme, activité musculaire)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 </a:t>
            </a:r>
          </a:p>
          <a:p>
            <a:pPr marL="0" indent="0">
              <a:buNone/>
            </a:pPr>
            <a:r>
              <a:rPr lang="fr-FR" dirty="0" smtClean="0"/>
              <a:t>thermolyse </a:t>
            </a:r>
            <a:r>
              <a:rPr lang="fr-FR" dirty="0"/>
              <a:t>(perspiration cutanée, sudation, expiration)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hyperthermie en réponse à un dérèglement du thermostat, sous l’effet de cytokines leucocytaires (IL-1, TNF, IL-6, interférons) appelées « pyrogènes endogènes » qui stimulent la synthèse de prostaglandine E2 au niveau de l’hypothalamus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L’élévation de la température corporelle permet d’accroître la capacité des macrophages à tuer des bactéries invasives et d’entraver la réplication de nombreux micro-organismes donnant ainsi l’avantage au système immunitaire.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Une hyperthermie modérée, bien tolérée peut donc être utile à l’organisme et doit être respectée</a:t>
            </a:r>
          </a:p>
        </p:txBody>
      </p:sp>
      <p:sp>
        <p:nvSpPr>
          <p:cNvPr id="4" name="Double flèche verticale 3"/>
          <p:cNvSpPr/>
          <p:nvPr/>
        </p:nvSpPr>
        <p:spPr>
          <a:xfrm>
            <a:off x="5859888" y="2292439"/>
            <a:ext cx="484632" cy="7598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2396</Words>
  <Application>Microsoft Office PowerPoint</Application>
  <PresentationFormat>Grand écran</PresentationFormat>
  <Paragraphs>200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Wingdings 3</vt:lpstr>
      <vt:lpstr>Brin</vt:lpstr>
      <vt:lpstr>CONDUITE A TENIR DEVANT UNE FIEVRE AIGUE RECENTE</vt:lpstr>
      <vt:lpstr>OBJECTIFS PEDAGOGIQUES:</vt:lpstr>
      <vt:lpstr>Fièvre ou pyrexie est</vt:lpstr>
      <vt:lpstr>Bases pour comprendre</vt:lpstr>
      <vt:lpstr>Présentation PowerPoint</vt:lpstr>
      <vt:lpstr>Présentation PowerPoint</vt:lpstr>
      <vt:lpstr>Points importants   la stratégie de PEC d’un patient fébrile :  </vt:lpstr>
      <vt:lpstr>Bases pour comprendre  trois problèmes à résoudre en pratique devant une FA:</vt:lpstr>
      <vt:lpstr>PHYSIOPATHOLGIE</vt:lpstr>
      <vt:lpstr>Abord diagnostique d’une fièvre aigue</vt:lpstr>
      <vt:lpstr>Présentation PowerPoint</vt:lpstr>
      <vt:lpstr>Présentation PowerPoint</vt:lpstr>
      <vt:lpstr>Pourquoi la fievre peut décompenser une comorbidité ?</vt:lpstr>
      <vt:lpstr>2 / éléments cliniques d’orientation</vt:lpstr>
      <vt:lpstr>Courbes de la température</vt:lpstr>
      <vt:lpstr>Présentation PowerPoint</vt:lpstr>
      <vt:lpstr>Présentation PowerPoint</vt:lpstr>
      <vt:lpstr>Présentation PowerPoint</vt:lpstr>
      <vt:lpstr>• F) La fièvre hectique :  • Présence de grandes oscillations thermiques (ex : leishmaniose viscérale)  • – hectique : du grec, en continu, qui persiste </vt:lpstr>
      <vt:lpstr>Présentation PowerPoint</vt:lpstr>
      <vt:lpstr>2.2/ Examen clinique</vt:lpstr>
      <vt:lpstr>Examens complémentaires</vt:lpstr>
      <vt:lpstr>3./ examens complémentaires</vt:lpstr>
      <vt:lpstr>Présentation PowerPoint</vt:lpstr>
      <vt:lpstr>Présentation PowerPoint</vt:lpstr>
      <vt:lpstr>Définition des états septiques:</vt:lpstr>
      <vt:lpstr>Définition des états septiques:</vt:lpstr>
      <vt:lpstr>Score SOFA (Sequential Organ Failure Assessment )</vt:lpstr>
      <vt:lpstr>Définition des états septiques:</vt:lpstr>
      <vt:lpstr>Score de Glasgow (adulte/grands enfants&gt; 5ans ) </vt:lpstr>
      <vt:lpstr>Définition des états septiques:</vt:lpstr>
      <vt:lpstr>TRAITEMENT D'UNE FIÈVRE AIGUË</vt:lpstr>
      <vt:lpstr>Présentation PowerPoint</vt:lpstr>
      <vt:lpstr>Situations particulières</vt:lpstr>
      <vt:lpstr>Fièvre chez le neutropénique</vt:lpstr>
      <vt:lpstr>Fièvre aiguë isolée et retour de voyage</vt:lpstr>
      <vt:lpstr>Fièvre aiguë isolée et syndrome mononucléosique</vt:lpstr>
      <vt:lpstr>Diabète</vt:lpstr>
      <vt:lpstr>Toxicomanie intraveineuse</vt:lpstr>
      <vt:lpstr>Cirrhose</vt:lpstr>
      <vt:lpstr>Dialyse</vt:lpstr>
      <vt:lpstr>Principales urgences infectieuses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CONDUITE A TENIR DEVANT UNE FIEVRE AIGUE RECENTE</dc:title>
  <dc:creator>Utilisateur Windows</dc:creator>
  <cp:lastModifiedBy>Utilisateur Windows</cp:lastModifiedBy>
  <cp:revision>25</cp:revision>
  <dcterms:created xsi:type="dcterms:W3CDTF">2021-11-24T14:31:35Z</dcterms:created>
  <dcterms:modified xsi:type="dcterms:W3CDTF">2021-11-24T19:03:15Z</dcterms:modified>
</cp:coreProperties>
</file>