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0" r:id="rId5"/>
    <p:sldId id="261" r:id="rId6"/>
    <p:sldId id="259" r:id="rId7"/>
    <p:sldId id="260" r:id="rId8"/>
    <p:sldId id="264" r:id="rId9"/>
    <p:sldId id="265" r:id="rId10"/>
    <p:sldId id="262" r:id="rId11"/>
    <p:sldId id="263" r:id="rId12"/>
    <p:sldId id="266" r:id="rId13"/>
    <p:sldId id="271" r:id="rId14"/>
    <p:sldId id="272" r:id="rId15"/>
    <p:sldId id="267" r:id="rId16"/>
    <p:sldId id="268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A5E9-9777-47B2-8D6A-7144FAE4717F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D03D-2226-4797-B144-1FCB568A12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93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ED03D-2226-4797-B144-1FCB568A125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81C562-E07A-4253-8202-9EE5F1FD525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Conduite à tenir devant une diarrhée aigue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5357826"/>
            <a:ext cx="4286280" cy="114300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Dr DEHIMI. </a:t>
            </a:r>
            <a:r>
              <a:rPr lang="fr-FR" smtClean="0"/>
              <a:t>A</a:t>
            </a:r>
            <a:endParaRPr lang="fr-FR" dirty="0" smtClean="0"/>
          </a:p>
          <a:p>
            <a:r>
              <a:rPr lang="fr-FR" dirty="0" smtClean="0"/>
              <a:t>Service des maladies infectieuses </a:t>
            </a:r>
          </a:p>
          <a:p>
            <a:r>
              <a:rPr lang="fr-FR" dirty="0" smtClean="0"/>
              <a:t>CHU </a:t>
            </a:r>
            <a:r>
              <a:rPr lang="fr-FR" dirty="0"/>
              <a:t>C</a:t>
            </a:r>
            <a:r>
              <a:rPr lang="fr-FR" dirty="0" smtClean="0"/>
              <a:t>onstantine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épidémiologique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cas isolé ou cas groupés (familial ou professionnel) en faveur d'une toxi-infection alimentaire collective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rechercher les aliments consommés au cours des dernières 48 heures ( viandes peu cuites, laitages non pasteurisés, </a:t>
            </a:r>
            <a:r>
              <a:rPr lang="fr-FR" dirty="0" err="1" smtClean="0"/>
              <a:t>oeufs</a:t>
            </a:r>
            <a:r>
              <a:rPr lang="fr-FR" dirty="0" smtClean="0"/>
              <a:t>, pâtisseries, glaces).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Epidémie : rotavirus en hiver, entérovirus en été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Prise récente d'antibiotiques ou contexte nosocomial.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Rechercher les facteurs de risque liés au terrain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Penser à des causes non infectieuses de diarrhée aigue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Causes médicamenteuses : anti-inflammatoires non stéroïdiens...,</a:t>
            </a:r>
          </a:p>
          <a:p>
            <a:r>
              <a:rPr lang="fr-FR" dirty="0" smtClean="0"/>
              <a:t> Causes toxiques : champignons, végétaux vénéneux, poissons,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Entérocolopathies</a:t>
            </a:r>
            <a:r>
              <a:rPr lang="fr-FR" dirty="0" smtClean="0"/>
              <a:t> inflammatoires : rectocolite hémorragique, maladie de </a:t>
            </a:r>
            <a:r>
              <a:rPr lang="fr-FR" dirty="0" err="1" smtClean="0"/>
              <a:t>Crohn</a:t>
            </a:r>
            <a:r>
              <a:rPr lang="fr-FR" dirty="0" smtClean="0"/>
              <a:t> (le plus souvent diarrhée chronique).</a:t>
            </a:r>
          </a:p>
          <a:p>
            <a:r>
              <a:rPr lang="fr-FR" dirty="0" smtClean="0"/>
              <a:t>Pathologies tumorales du tube digestif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biologique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Gravité du déséquilibre hydro-</a:t>
            </a:r>
            <a:r>
              <a:rPr lang="fr-FR" dirty="0" err="1" smtClean="0"/>
              <a:t>electrolytique</a:t>
            </a:r>
            <a:r>
              <a:rPr lang="fr-FR" dirty="0" smtClean="0"/>
              <a:t> et acido-basique.</a:t>
            </a:r>
          </a:p>
          <a:p>
            <a:r>
              <a:rPr lang="fr-FR" dirty="0" smtClean="0"/>
              <a:t>Déshydratation extracellulaire : hémoconcentration :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hématocrite et protidémie</a:t>
            </a:r>
          </a:p>
          <a:p>
            <a:r>
              <a:rPr lang="fr-FR" dirty="0" smtClean="0"/>
              <a:t>Déshydratation intracellulaire : 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Na+  </a:t>
            </a:r>
          </a:p>
          <a:p>
            <a:r>
              <a:rPr lang="fr-FR" dirty="0" smtClean="0"/>
              <a:t>Hypokaliémie : fuite digestive de potassium </a:t>
            </a:r>
          </a:p>
          <a:p>
            <a:r>
              <a:rPr lang="fr-FR" dirty="0" smtClean="0"/>
              <a:t>Acidose métabolique: perte digestive de bicarbonates aggravé parfois par un état de choc</a:t>
            </a:r>
          </a:p>
          <a:p>
            <a:r>
              <a:rPr lang="fr-FR" dirty="0" smtClean="0"/>
              <a:t>Autres examens : selon le contexte, non systématiques : FNS, CRP, hémocultures..    </a:t>
            </a:r>
          </a:p>
          <a:p>
            <a:r>
              <a:rPr lang="fr-FR" dirty="0" smtClean="0"/>
              <a:t>Coproculture et examen </a:t>
            </a:r>
            <a:r>
              <a:rPr lang="fr-FR" dirty="0" err="1" smtClean="0"/>
              <a:t>parasito</a:t>
            </a:r>
            <a:r>
              <a:rPr lang="fr-FR" dirty="0" smtClean="0"/>
              <a:t> des selles si indication +++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Critères d’hospitalisation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Déshydratation </a:t>
            </a:r>
            <a:r>
              <a:rPr lang="fr-FR" dirty="0" smtClean="0">
                <a:solidFill>
                  <a:srgbClr val="C00000"/>
                </a:solidFill>
                <a:latin typeface="Georgia"/>
              </a:rPr>
              <a:t>≥  6 – 8% du poids du corps </a:t>
            </a:r>
          </a:p>
          <a:p>
            <a:r>
              <a:rPr lang="fr-FR" dirty="0" smtClean="0">
                <a:latin typeface="Georgia"/>
              </a:rPr>
              <a:t>Collapsus /état de choc </a:t>
            </a:r>
          </a:p>
          <a:p>
            <a:r>
              <a:rPr lang="fr-FR" dirty="0" smtClean="0">
                <a:latin typeface="Georgia"/>
              </a:rPr>
              <a:t>Troubles de la conscience</a:t>
            </a:r>
          </a:p>
          <a:p>
            <a:r>
              <a:rPr lang="fr-FR" dirty="0" smtClean="0">
                <a:latin typeface="Georgia"/>
              </a:rPr>
              <a:t> </a:t>
            </a:r>
            <a:r>
              <a:rPr lang="fr-FR" dirty="0" smtClean="0">
                <a:sym typeface="Symbol"/>
              </a:rPr>
              <a:t>Vomissements rendant la réhydratation/voie orale impossible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r>
              <a:rPr lang="fr-FR" dirty="0" smtClean="0">
                <a:sym typeface="Symbol"/>
              </a:rPr>
              <a:t>Tableau fébrile pouvant faire craindre l’évolution vers un sepsis sévère (grands frissons inauguraux , fièvre très élevée) </a:t>
            </a:r>
          </a:p>
          <a:p>
            <a:r>
              <a:rPr lang="fr-FR" dirty="0" smtClean="0">
                <a:sym typeface="Symbol"/>
              </a:rPr>
              <a:t>Diarrhée fébrile au retour d’un pays d’endémie palustre </a:t>
            </a:r>
          </a:p>
          <a:p>
            <a:r>
              <a:rPr lang="fr-FR" dirty="0" smtClean="0">
                <a:sym typeface="Symbol"/>
              </a:rPr>
              <a:t>Isolement ou milieu familial défavorisé </a:t>
            </a:r>
            <a:endParaRPr lang="fr-FR" dirty="0" smtClean="0"/>
          </a:p>
          <a:p>
            <a:r>
              <a:rPr lang="fr-FR" dirty="0" smtClean="0"/>
              <a:t>Age </a:t>
            </a:r>
            <a:r>
              <a:rPr lang="fr-FR" dirty="0" smtClean="0">
                <a:sym typeface="Symbol"/>
              </a:rPr>
              <a:t> 3 mois </a:t>
            </a:r>
          </a:p>
          <a:p>
            <a:r>
              <a:rPr lang="fr-FR" dirty="0" smtClean="0">
                <a:sym typeface="Symbol"/>
              </a:rPr>
              <a:t>Décompensation d’une comorbidité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 des cas graves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Déshydratation sévère :</a:t>
            </a:r>
            <a:r>
              <a:rPr lang="fr-FR" dirty="0" smtClean="0"/>
              <a:t> voir diapo précédentes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Sepsis sévère </a:t>
            </a:r>
            <a:r>
              <a:rPr lang="fr-FR" dirty="0" smtClean="0"/>
              <a:t>: hémocultures + coprocultures</a:t>
            </a:r>
          </a:p>
          <a:p>
            <a:pPr>
              <a:buNone/>
            </a:pPr>
            <a:r>
              <a:rPr lang="fr-FR" dirty="0" smtClean="0"/>
              <a:t>     Ex : FT, salmonelloses mineures sur terrain (drépanocytose ou immunodéprimé) </a:t>
            </a:r>
          </a:p>
          <a:p>
            <a:pPr>
              <a:buNone/>
            </a:pPr>
            <a:r>
              <a:rPr lang="fr-FR" dirty="0" smtClean="0"/>
              <a:t>    ATB probabiliste / C3G ou fluoroquinolones </a:t>
            </a:r>
          </a:p>
          <a:p>
            <a:pPr>
              <a:buNone/>
            </a:pPr>
            <a:r>
              <a:rPr lang="fr-FR" dirty="0" smtClean="0"/>
              <a:t>    rééquilibration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err="1" smtClean="0">
                <a:solidFill>
                  <a:srgbClr val="C00000"/>
                </a:solidFill>
              </a:rPr>
              <a:t>Sd</a:t>
            </a:r>
            <a:r>
              <a:rPr lang="fr-FR" dirty="0" smtClean="0">
                <a:solidFill>
                  <a:srgbClr val="C00000"/>
                </a:solidFill>
              </a:rPr>
              <a:t> pseudo-occlusif </a:t>
            </a:r>
            <a:r>
              <a:rPr lang="fr-FR" dirty="0" smtClean="0"/>
              <a:t>: peut être secondaire à : </a:t>
            </a:r>
          </a:p>
          <a:p>
            <a:pPr>
              <a:buNone/>
            </a:pPr>
            <a:r>
              <a:rPr lang="fr-FR" dirty="0" smtClean="0"/>
              <a:t>   -une colite grave (salmonelle, </a:t>
            </a:r>
            <a:r>
              <a:rPr lang="fr-FR" dirty="0" err="1" smtClean="0"/>
              <a:t>shigelle</a:t>
            </a:r>
            <a:r>
              <a:rPr lang="fr-FR" dirty="0" smtClean="0"/>
              <a:t>, C difficile.. )</a:t>
            </a:r>
          </a:p>
          <a:p>
            <a:pPr>
              <a:buNone/>
            </a:pPr>
            <a:r>
              <a:rPr lang="fr-FR" dirty="0" smtClean="0"/>
              <a:t>   -une hypokaliémie</a:t>
            </a:r>
          </a:p>
          <a:p>
            <a:pPr>
              <a:buNone/>
            </a:pPr>
            <a:r>
              <a:rPr lang="fr-FR" dirty="0" smtClean="0"/>
              <a:t>   -une prise d’inhibiteurs de la motricité intestinale tel que le lopéramide (CI en cas de dysenterie ou âge </a:t>
            </a:r>
            <a:r>
              <a:rPr lang="fr-FR" dirty="0" smtClean="0">
                <a:sym typeface="Symbol"/>
              </a:rPr>
              <a:t> 30 mois )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: réhydratation , ATB à large spectre , parfois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chirurgical si perforation ou péritonite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 syndrome cholériforme :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1/Toxi-infection alimentaire collective : S. aureus ( VMS +++)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2/Chez le nourrisson : rotavirus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Chez l’enfant : E. coli entéropathogène, rotavirus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4/Post antibiothérapie ou contexte nosocomial :</a:t>
            </a:r>
          </a:p>
          <a:p>
            <a:pPr>
              <a:buNone/>
            </a:pPr>
            <a:r>
              <a:rPr lang="fr-FR" dirty="0" smtClean="0"/>
              <a:t>       (Clostridium difficile)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5/En zone endémiques  : E. coli entérotoxinogène (turista pour les sujets vivants en zone non endémique), choléra..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une diarrhée aigue fébrile +/- dysenterie: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1/toxi-infection alimentaire : salmonelle non </a:t>
            </a:r>
            <a:r>
              <a:rPr lang="fr-FR" dirty="0" err="1" smtClean="0"/>
              <a:t>typhi</a:t>
            </a:r>
            <a:r>
              <a:rPr lang="fr-FR" dirty="0" smtClean="0"/>
              <a:t>, </a:t>
            </a:r>
            <a:r>
              <a:rPr lang="fr-FR" dirty="0" err="1" smtClean="0"/>
              <a:t>Ecoli</a:t>
            </a:r>
            <a:r>
              <a:rPr lang="fr-FR" dirty="0" smtClean="0"/>
              <a:t> </a:t>
            </a:r>
            <a:r>
              <a:rPr lang="fr-FR" dirty="0" err="1" smtClean="0"/>
              <a:t>entéro</a:t>
            </a:r>
            <a:r>
              <a:rPr lang="fr-FR" dirty="0" smtClean="0"/>
              <a:t>-</a:t>
            </a:r>
            <a:r>
              <a:rPr lang="fr-FR" dirty="0" err="1" smtClean="0"/>
              <a:t>hemorragique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2/ en zone endémique: </a:t>
            </a:r>
            <a:r>
              <a:rPr lang="fr-FR" dirty="0" err="1" smtClean="0"/>
              <a:t>shigelle</a:t>
            </a:r>
            <a:r>
              <a:rPr lang="fr-FR" dirty="0" smtClean="0"/>
              <a:t>, </a:t>
            </a:r>
            <a:r>
              <a:rPr lang="fr-FR" dirty="0" err="1" smtClean="0"/>
              <a:t>E.coli</a:t>
            </a:r>
            <a:r>
              <a:rPr lang="fr-FR" dirty="0" smtClean="0"/>
              <a:t> entéro-invasif   </a:t>
            </a:r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r>
              <a:rPr lang="fr-FR" dirty="0" smtClean="0"/>
              <a:t>     3/l’</a:t>
            </a:r>
            <a:r>
              <a:rPr lang="fr-FR" dirty="0" err="1" smtClean="0"/>
              <a:t>amoebose</a:t>
            </a:r>
            <a:r>
              <a:rPr lang="fr-FR" dirty="0" smtClean="0"/>
              <a:t> colique: peut de façon exceptionnelle entrainer une diarrhée dysentérique sans fièvre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 des examens microbiologiques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Coprocultures : - signes de gravité </a:t>
            </a:r>
          </a:p>
          <a:p>
            <a:pPr>
              <a:buNone/>
            </a:pPr>
            <a:r>
              <a:rPr lang="fr-FR" dirty="0" smtClean="0"/>
              <a:t>                                -patient </a:t>
            </a:r>
            <a:r>
              <a:rPr lang="fr-FR" dirty="0" err="1" smtClean="0"/>
              <a:t>immunodeprimé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                     - SD dysentérique</a:t>
            </a:r>
          </a:p>
          <a:p>
            <a:pPr>
              <a:buNone/>
            </a:pPr>
            <a:r>
              <a:rPr lang="fr-FR" dirty="0" smtClean="0"/>
              <a:t>                                - TIAC</a:t>
            </a:r>
          </a:p>
          <a:p>
            <a:pPr>
              <a:buNone/>
            </a:pPr>
            <a:r>
              <a:rPr lang="fr-FR" dirty="0" smtClean="0"/>
              <a:t>  à la recherche de : salmonelle, </a:t>
            </a:r>
            <a:r>
              <a:rPr lang="fr-FR" dirty="0" err="1" smtClean="0"/>
              <a:t>campylobacter</a:t>
            </a:r>
            <a:r>
              <a:rPr lang="fr-FR" dirty="0" smtClean="0"/>
              <a:t>, yersinia et </a:t>
            </a:r>
            <a:r>
              <a:rPr lang="fr-FR" dirty="0" err="1" smtClean="0"/>
              <a:t>shigelle</a:t>
            </a:r>
            <a:r>
              <a:rPr lang="fr-F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Examen parasitologique des selles </a:t>
            </a:r>
            <a:r>
              <a:rPr lang="fr-FR" dirty="0" err="1" smtClean="0"/>
              <a:t>entamoeba</a:t>
            </a:r>
            <a:r>
              <a:rPr lang="fr-FR" dirty="0" smtClean="0"/>
              <a:t> </a:t>
            </a:r>
            <a:r>
              <a:rPr lang="fr-FR" dirty="0" err="1" smtClean="0"/>
              <a:t>histolytica</a:t>
            </a:r>
            <a:r>
              <a:rPr lang="fr-FR" dirty="0" smtClean="0"/>
              <a:t> (</a:t>
            </a:r>
            <a:r>
              <a:rPr lang="fr-FR" dirty="0" err="1" smtClean="0"/>
              <a:t>amoebose</a:t>
            </a:r>
            <a:r>
              <a:rPr lang="fr-FR" dirty="0" smtClean="0"/>
              <a:t> colique)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 de virus : rotavirus chez l’enfant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Trt</a:t>
            </a:r>
            <a:r>
              <a:rPr lang="fr-FR" dirty="0" smtClean="0"/>
              <a:t> curatif est guidé par le mécanisme de la diarrhée </a:t>
            </a:r>
          </a:p>
          <a:p>
            <a:r>
              <a:rPr lang="fr-FR" dirty="0" smtClean="0"/>
              <a:t>Toxinique : réhydratation et 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+++</a:t>
            </a:r>
          </a:p>
          <a:p>
            <a:r>
              <a:rPr lang="fr-FR" dirty="0" smtClean="0"/>
              <a:t>Invasif : réhydratation + ATB </a:t>
            </a:r>
          </a:p>
          <a:p>
            <a:r>
              <a:rPr lang="fr-FR" dirty="0" smtClean="0"/>
              <a:t>Objectifs du </a:t>
            </a:r>
            <a:r>
              <a:rPr lang="fr-FR" dirty="0" err="1" smtClean="0"/>
              <a:t>trt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    1/ corriger ou prévenir la déshydratation</a:t>
            </a:r>
          </a:p>
          <a:p>
            <a:pPr>
              <a:buNone/>
            </a:pPr>
            <a:r>
              <a:rPr lang="fr-FR" dirty="0" smtClean="0"/>
              <a:t>    2/ réduire l’intensité et la durée de la diarrhée </a:t>
            </a:r>
          </a:p>
          <a:p>
            <a:pPr>
              <a:buNone/>
            </a:pPr>
            <a:r>
              <a:rPr lang="fr-FR" dirty="0" smtClean="0"/>
              <a:t>    3/ lutter contre l’infection digestive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Corriger / prévenir la déshydratation</a:t>
            </a:r>
            <a:r>
              <a:rPr lang="fr-FR" dirty="0" smtClean="0"/>
              <a:t>( surtout nourrisson ou personne </a:t>
            </a:r>
            <a:r>
              <a:rPr lang="fr-FR" dirty="0" err="1" smtClean="0"/>
              <a:t>agée</a:t>
            </a:r>
            <a:r>
              <a:rPr lang="fr-FR" dirty="0" smtClean="0"/>
              <a:t> ): </a:t>
            </a:r>
          </a:p>
          <a:p>
            <a:pPr>
              <a:buNone/>
            </a:pPr>
            <a:r>
              <a:rPr lang="fr-FR" dirty="0" smtClean="0"/>
              <a:t>  / par voie orale +++ </a:t>
            </a:r>
          </a:p>
          <a:p>
            <a:pPr>
              <a:buNone/>
            </a:pPr>
            <a:r>
              <a:rPr lang="fr-FR" dirty="0" smtClean="0"/>
              <a:t>  /apport hydrique, </a:t>
            </a:r>
            <a:r>
              <a:rPr lang="fr-FR" dirty="0" err="1" smtClean="0"/>
              <a:t>electrolytique</a:t>
            </a:r>
            <a:r>
              <a:rPr lang="fr-FR" dirty="0" smtClean="0"/>
              <a:t> et glucosé(solution OMS ou autre solution adaptée au nourrisson) </a:t>
            </a:r>
          </a:p>
          <a:p>
            <a:pPr>
              <a:buNone/>
            </a:pPr>
            <a:r>
              <a:rPr lang="fr-FR" dirty="0" smtClean="0"/>
              <a:t>  /petites gorgées / 10-15 min si </a:t>
            </a:r>
            <a:r>
              <a:rPr lang="fr-FR" dirty="0" err="1" smtClean="0"/>
              <a:t>vomissemnets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/puis progressivement selon la soif </a:t>
            </a:r>
          </a:p>
          <a:p>
            <a:pPr>
              <a:buNone/>
            </a:pPr>
            <a:r>
              <a:rPr lang="fr-FR" dirty="0" smtClean="0"/>
              <a:t>   / voie intraveineuse si perte de poids </a:t>
            </a:r>
            <a:r>
              <a:rPr lang="fr-FR" dirty="0" smtClean="0">
                <a:sym typeface="Symbol"/>
              </a:rPr>
              <a:t> 8% ou vomissements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Problème de santé publique / monde</a:t>
            </a:r>
          </a:p>
          <a:p>
            <a:r>
              <a:rPr lang="fr-FR" dirty="0" smtClean="0"/>
              <a:t>4eme cause de mortalité/ 2eme cause de morbidité</a:t>
            </a:r>
          </a:p>
          <a:p>
            <a:r>
              <a:rPr lang="fr-FR" dirty="0" smtClean="0"/>
              <a:t>Fréquentes</a:t>
            </a:r>
          </a:p>
          <a:p>
            <a:r>
              <a:rPr lang="fr-FR" dirty="0" smtClean="0"/>
              <a:t>Origine virale surtout  ou bactérienne</a:t>
            </a:r>
          </a:p>
          <a:p>
            <a:r>
              <a:rPr lang="fr-FR" dirty="0" smtClean="0"/>
              <a:t> souvent bénignes</a:t>
            </a:r>
          </a:p>
          <a:p>
            <a:r>
              <a:rPr lang="fr-FR" dirty="0" smtClean="0"/>
              <a:t>La coproculture n’est pas systématique +++</a:t>
            </a:r>
          </a:p>
          <a:p>
            <a:r>
              <a:rPr lang="fr-FR" dirty="0" smtClean="0"/>
              <a:t>Les ATB ne sont systématiques </a:t>
            </a:r>
          </a:p>
          <a:p>
            <a:r>
              <a:rPr lang="fr-FR" dirty="0" smtClean="0"/>
              <a:t>Gravité : </a:t>
            </a:r>
            <a:r>
              <a:rPr lang="fr-FR" dirty="0" smtClean="0">
                <a:sym typeface="Symbol"/>
              </a:rPr>
              <a:t> déshydratation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sepsis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lésions intestinales </a:t>
            </a:r>
          </a:p>
          <a:p>
            <a:r>
              <a:rPr lang="fr-FR" dirty="0" smtClean="0">
                <a:sym typeface="Symbol"/>
              </a:rPr>
              <a:t>Hospitalisation est nécessaire si déshydratation sévère, impossibilité de réhydratation /voie orale </a:t>
            </a:r>
          </a:p>
          <a:p>
            <a:r>
              <a:rPr lang="fr-FR" dirty="0" smtClean="0">
                <a:sym typeface="Symbol"/>
              </a:rPr>
              <a:t>Le traitement : hydratation +++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            traitement symptomatique , parfois ATB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Réduire l’intensité de la diarrhée :</a:t>
            </a:r>
          </a:p>
          <a:p>
            <a:pPr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dirty="0" smtClean="0"/>
              <a:t> /la suppression des apports alimentaires réduit les diarrhées mais aggrave la dénutrition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</a:t>
            </a:r>
            <a:r>
              <a:rPr lang="fr-FR" sz="1800" dirty="0" smtClean="0">
                <a:solidFill>
                  <a:srgbClr val="FF0000"/>
                </a:solidFill>
              </a:rPr>
              <a:t>l’ éviction lactée n’est plus recommandée chez le nourrisson </a:t>
            </a:r>
          </a:p>
          <a:p>
            <a:pPr>
              <a:buNone/>
            </a:pPr>
            <a:r>
              <a:rPr lang="fr-FR" sz="1800" dirty="0" smtClean="0"/>
              <a:t>/l alimentation lactée peut être reprise après 6 heures de réhydratation orale </a:t>
            </a:r>
          </a:p>
          <a:p>
            <a:pPr>
              <a:buNone/>
            </a:pPr>
            <a:r>
              <a:rPr lang="fr-FR" sz="1800" dirty="0" smtClean="0"/>
              <a:t>/l’apport alimentaire doit être poursuivi (aliments lests )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/les pansements intestinaux type </a:t>
            </a:r>
            <a:r>
              <a:rPr lang="fr-FR" sz="1800" dirty="0" err="1" smtClean="0"/>
              <a:t>smecta</a:t>
            </a:r>
            <a:r>
              <a:rPr lang="fr-FR" sz="1800" dirty="0" smtClean="0"/>
              <a:t> : intérêt limité </a:t>
            </a:r>
          </a:p>
          <a:p>
            <a:pPr>
              <a:buNone/>
            </a:pPr>
            <a:r>
              <a:rPr lang="fr-FR" sz="1800" dirty="0" smtClean="0"/>
              <a:t>/les modificateurs de la motricité intestinales : (lopéramide) </a:t>
            </a:r>
            <a:r>
              <a:rPr lang="fr-FR" sz="1800" dirty="0" err="1" smtClean="0"/>
              <a:t>reduisent</a:t>
            </a:r>
            <a:r>
              <a:rPr lang="fr-FR" sz="1800" dirty="0" smtClean="0"/>
              <a:t> la diarrhée mais sont contre indiqués en cas de : diarrhée aigue </a:t>
            </a:r>
            <a:r>
              <a:rPr lang="fr-FR" sz="1800" dirty="0" err="1" smtClean="0"/>
              <a:t>febrile</a:t>
            </a:r>
            <a:r>
              <a:rPr lang="fr-FR" sz="1800" dirty="0" smtClean="0"/>
              <a:t> de type invasif (risque d’</a:t>
            </a:r>
            <a:r>
              <a:rPr lang="fr-FR" sz="1800" dirty="0" err="1" smtClean="0"/>
              <a:t>ileus</a:t>
            </a:r>
            <a:r>
              <a:rPr lang="fr-FR" sz="1800" dirty="0" smtClean="0"/>
              <a:t> colique et perforation) et chez les moins de 30 mois </a:t>
            </a:r>
          </a:p>
          <a:p>
            <a:pPr>
              <a:buNone/>
            </a:pPr>
            <a:r>
              <a:rPr lang="fr-FR" sz="1800" dirty="0" smtClean="0"/>
              <a:t> 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Traiter l’infection : les ATB ont 3 objectifs : </a:t>
            </a:r>
          </a:p>
          <a:p>
            <a:pPr>
              <a:buNone/>
            </a:pPr>
            <a:r>
              <a:rPr lang="fr-FR" dirty="0" smtClean="0"/>
              <a:t>/ diminuer l’intensité et la durée de la diarrhée</a:t>
            </a:r>
          </a:p>
          <a:p>
            <a:pPr>
              <a:buNone/>
            </a:pPr>
            <a:r>
              <a:rPr lang="fr-FR" dirty="0" smtClean="0"/>
              <a:t>/réduire le risque de diffusion bactériémiques sur certains terrains </a:t>
            </a:r>
          </a:p>
          <a:p>
            <a:pPr>
              <a:buNone/>
            </a:pPr>
            <a:r>
              <a:rPr lang="fr-FR" dirty="0" smtClean="0"/>
              <a:t>/limiter l’intensité de l’ excrétion fécale en phase aigue </a:t>
            </a:r>
          </a:p>
          <a:p>
            <a:pPr>
              <a:buNone/>
            </a:pPr>
            <a:r>
              <a:rPr lang="fr-FR" dirty="0" smtClean="0"/>
              <a:t>/indications de l’ATB : diarrhée aigue fébrile +/- </a:t>
            </a:r>
            <a:r>
              <a:rPr lang="fr-FR" dirty="0" err="1" smtClean="0"/>
              <a:t>Sd</a:t>
            </a:r>
            <a:r>
              <a:rPr lang="fr-FR" dirty="0" smtClean="0"/>
              <a:t> dysentérique ou sur terrain fragile :</a:t>
            </a:r>
          </a:p>
          <a:p>
            <a:pPr>
              <a:buNone/>
            </a:pPr>
            <a:r>
              <a:rPr lang="fr-FR" dirty="0" smtClean="0"/>
              <a:t>/ </a:t>
            </a:r>
            <a:r>
              <a:rPr lang="fr-FR" dirty="0" err="1" smtClean="0"/>
              <a:t>exp</a:t>
            </a:r>
            <a:r>
              <a:rPr lang="fr-FR" dirty="0" smtClean="0"/>
              <a:t> :salmonelles ou </a:t>
            </a:r>
            <a:r>
              <a:rPr lang="fr-FR" dirty="0" err="1" smtClean="0"/>
              <a:t>shigelles</a:t>
            </a:r>
            <a:r>
              <a:rPr lang="fr-FR" dirty="0" smtClean="0"/>
              <a:t> : C3G ou FQ  7 </a:t>
            </a:r>
            <a:r>
              <a:rPr lang="fr-FR" dirty="0" err="1" smtClean="0"/>
              <a:t>js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empirique des diarrhées aigues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Selles cholériformes avec T°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Symbol"/>
                        </a:rPr>
                        <a:t> 38°5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Diarrhées +/- dysenterie avec T°</a:t>
                      </a:r>
                      <a:r>
                        <a:rPr lang="fr-FR" dirty="0" smtClean="0">
                          <a:sym typeface="Symbol"/>
                        </a:rPr>
                        <a:t>38°5</a:t>
                      </a:r>
                      <a:endParaRPr lang="fr-FR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fr-FR" dirty="0" smtClean="0"/>
                        <a:t>Forme modérée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Forme sévère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Cotrimoxazole</a:t>
                      </a:r>
                      <a:r>
                        <a:rPr lang="fr-FR" baseline="0" dirty="0" smtClean="0"/>
                        <a:t> / C3G / FQ</a:t>
                      </a:r>
                      <a:endParaRPr lang="fr-FR" dirty="0"/>
                    </a:p>
                  </a:txBody>
                  <a:tcPr/>
                </a:tc>
              </a:tr>
              <a:tr h="411480"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</a:t>
                      </a:r>
                    </a:p>
                    <a:p>
                      <a:r>
                        <a:rPr lang="fr-FR" dirty="0" smtClean="0"/>
                        <a:t>Si inefficace: </a:t>
                      </a:r>
                      <a:r>
                        <a:rPr lang="fr-FR" dirty="0" err="1" smtClean="0"/>
                        <a:t>cotrimoxazole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avec  C3G/FQ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Antipéristaltiques</a:t>
                      </a:r>
                      <a:r>
                        <a:rPr lang="fr-FR" baseline="0" dirty="0" smtClean="0"/>
                        <a:t> contre indiqués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et 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Clinique : les selles , l’abdomen , les signes de la déshydratation surtout nourrisson et sujet âgé </a:t>
            </a:r>
          </a:p>
          <a:p>
            <a:r>
              <a:rPr lang="fr-FR" dirty="0" smtClean="0"/>
              <a:t> surveillance du bilan acido-basique et hydro-</a:t>
            </a:r>
            <a:r>
              <a:rPr lang="fr-FR" dirty="0" err="1" smtClean="0"/>
              <a:t>electrolytique</a:t>
            </a:r>
            <a:r>
              <a:rPr lang="fr-FR" dirty="0" smtClean="0"/>
              <a:t> en cas de déshydratation sévère</a:t>
            </a:r>
          </a:p>
          <a:p>
            <a:r>
              <a:rPr lang="fr-FR" dirty="0" smtClean="0"/>
              <a:t>Réduire le risque de transmission : lavage des mains +++, isolement et désinfection selles et linges </a:t>
            </a:r>
          </a:p>
          <a:p>
            <a:r>
              <a:rPr lang="fr-FR" dirty="0" smtClean="0"/>
              <a:t>Déclaration obligatoire (TIAC, FT) et enquête alimentaire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</a:t>
            </a:r>
          </a:p>
          <a:p>
            <a:pPr>
              <a:buNone/>
            </a:pPr>
            <a:r>
              <a:rPr lang="fr-FR" sz="6000" smtClean="0">
                <a:solidFill>
                  <a:srgbClr val="FF0000"/>
                </a:solidFill>
              </a:rPr>
              <a:t>            MERCI</a:t>
            </a:r>
            <a:endParaRPr lang="fr-FR" sz="6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de l’OMS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Emission de </a:t>
            </a:r>
            <a:r>
              <a:rPr lang="fr-FR" dirty="0" smtClean="0">
                <a:solidFill>
                  <a:srgbClr val="FF0000"/>
                </a:solidFill>
              </a:rPr>
              <a:t>plus de deux selles molles à liquides par jour depuis </a:t>
            </a:r>
            <a:r>
              <a:rPr lang="fr-FR" b="1" dirty="0" smtClean="0">
                <a:solidFill>
                  <a:srgbClr val="FF0000"/>
                </a:solidFill>
              </a:rPr>
              <a:t>moins de deux semaines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Elimination d’une quantité anormale de selles et notamment d’eau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 300 g /24h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diarrhée peut être aqueuse , abondante sans grande douleur abdominale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ou peut être de type dysentérique avec de fortes douleurs abdominales avant chaque selle et peu abondantes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Mécanisme toxinogène</a:t>
            </a:r>
            <a:r>
              <a:rPr lang="fr-FR" dirty="0" smtClean="0"/>
              <a:t> : toxine préformée </a:t>
            </a:r>
            <a:r>
              <a:rPr lang="fr-FR" dirty="0" err="1" smtClean="0"/>
              <a:t>ds</a:t>
            </a:r>
            <a:r>
              <a:rPr lang="fr-FR" dirty="0" smtClean="0"/>
              <a:t> l’aliment avant ingestion (</a:t>
            </a:r>
            <a:r>
              <a:rPr lang="fr-FR" dirty="0" err="1" smtClean="0"/>
              <a:t>staph</a:t>
            </a:r>
            <a:r>
              <a:rPr lang="fr-FR" dirty="0" smtClean="0"/>
              <a:t>) ou toxine secrétée par le germe fixé sur la paroi intestinale sana la détruire( VC /</a:t>
            </a:r>
            <a:r>
              <a:rPr lang="fr-FR" dirty="0" err="1" smtClean="0"/>
              <a:t>E.coli</a:t>
            </a:r>
            <a:r>
              <a:rPr lang="fr-FR" dirty="0" smtClean="0"/>
              <a:t> toxinogène) </a:t>
            </a:r>
            <a:r>
              <a:rPr lang="fr-FR" dirty="0" smtClean="0">
                <a:sym typeface="Symbol"/>
              </a:rPr>
              <a:t>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sécrétion active d’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electrolytes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et d’eau au niveau de l’intestin grêle  syndrome cholériforme 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  <a:sym typeface="Symbol"/>
            </a:endParaRPr>
          </a:p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Mécanismes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entéro-invasifs</a:t>
            </a:r>
            <a:r>
              <a:rPr lang="fr-FR" dirty="0" smtClean="0">
                <a:sym typeface="Symbol"/>
              </a:rPr>
              <a:t> : 2 types d’atteintes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1/Atteinte primitive de  l’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épithelium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(</a:t>
            </a:r>
            <a:r>
              <a:rPr lang="fr-FR" dirty="0" err="1" smtClean="0">
                <a:sym typeface="Symbol"/>
              </a:rPr>
              <a:t>shigelles</a:t>
            </a:r>
            <a:r>
              <a:rPr lang="fr-FR" dirty="0" smtClean="0">
                <a:sym typeface="Symbol"/>
              </a:rPr>
              <a:t>)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avec destruction de celui-ci , lésions siégeant au niveau du colon   SD dysentérique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2/Atteinte primitive du tissu 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sousmuqueux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: (salmonelles) pas de  destruction de l’</a:t>
            </a:r>
            <a:r>
              <a:rPr lang="fr-FR" dirty="0" err="1" smtClean="0">
                <a:sym typeface="Symbol"/>
              </a:rPr>
              <a:t>epithelium</a:t>
            </a:r>
            <a:r>
              <a:rPr lang="fr-FR" dirty="0" smtClean="0">
                <a:sym typeface="Symbol"/>
              </a:rPr>
              <a:t> intestinal mais multiplication des germes dans les macrophages du tissu lymphoïde </a:t>
            </a:r>
            <a:r>
              <a:rPr lang="fr-FR" dirty="0" err="1" smtClean="0">
                <a:sym typeface="Symbol"/>
              </a:rPr>
              <a:t>ss</a:t>
            </a:r>
            <a:r>
              <a:rPr lang="fr-FR" dirty="0" smtClean="0">
                <a:sym typeface="Symbol"/>
              </a:rPr>
              <a:t> muqueux et mésentérique avec risque de diffusion bactériémiques .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fr-FR" dirty="0" smtClean="0"/>
              <a:t>Trois grands syndromes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5143536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Syndrome cholériforme </a:t>
            </a:r>
            <a:r>
              <a:rPr lang="fr-FR" sz="1800" dirty="0" smtClean="0"/>
              <a:t>: (mécanisme toxinogène) </a:t>
            </a:r>
          </a:p>
          <a:p>
            <a:pPr>
              <a:buNone/>
            </a:pPr>
            <a:r>
              <a:rPr lang="fr-FR" sz="1800" dirty="0" smtClean="0"/>
              <a:t>    diarrhée aqueuse avec selles profuses, "eau de riz", très fréquentes, vomissements, rapidement déshydratation ; pas ou peu de fièvre (&lt; 38,5 °C). </a:t>
            </a:r>
          </a:p>
          <a:p>
            <a:r>
              <a:rPr lang="fr-FR" sz="1800" dirty="0" smtClean="0">
                <a:solidFill>
                  <a:srgbClr val="FF0000"/>
                </a:solidFill>
              </a:rPr>
              <a:t>Syndrome diarrhéique avec dysenterie </a:t>
            </a:r>
            <a:r>
              <a:rPr lang="fr-FR" sz="1800" dirty="0" smtClean="0">
                <a:sym typeface="Wingdings" pitchFamily="2" charset="2"/>
              </a:rPr>
              <a:t>(mécanisme entéro-invasif)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   </a:t>
            </a:r>
            <a:r>
              <a:rPr lang="fr-FR" sz="1800" dirty="0" smtClean="0"/>
              <a:t> selles nombreuses associées à des exonérations glaireuses, sanglantes, parfois </a:t>
            </a:r>
            <a:r>
              <a:rPr lang="fr-FR" sz="1800" dirty="0" err="1" smtClean="0"/>
              <a:t>mucopurulentes</a:t>
            </a:r>
            <a:r>
              <a:rPr lang="fr-FR" sz="1800" dirty="0" smtClean="0"/>
              <a:t>, douleurs abdominales diffuses, épreintes, ténesme anal avec faux besoins. Fièvre &gt; 38,5 °C (absente dans l'</a:t>
            </a:r>
            <a:r>
              <a:rPr lang="fr-FR" sz="1800" dirty="0" err="1" smtClean="0"/>
              <a:t>amoebose</a:t>
            </a:r>
            <a:r>
              <a:rPr lang="fr-FR" sz="1800" dirty="0" smtClean="0"/>
              <a:t> colique). 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 syndrome « </a:t>
            </a:r>
            <a:r>
              <a:rPr lang="fr-FR" sz="1800" dirty="0" err="1" smtClean="0">
                <a:solidFill>
                  <a:srgbClr val="FF0000"/>
                </a:solidFill>
              </a:rPr>
              <a:t>gastro</a:t>
            </a:r>
            <a:r>
              <a:rPr lang="fr-FR" sz="1800" dirty="0" smtClean="0">
                <a:solidFill>
                  <a:srgbClr val="FF0000"/>
                </a:solidFill>
              </a:rPr>
              <a:t>-entéritique »</a:t>
            </a:r>
            <a:r>
              <a:rPr lang="fr-FR" sz="1800" dirty="0" smtClean="0"/>
              <a:t> : tableau de «  diarrhée  aspécifique » associant vomissements + diarrhée, douleurs abdominales, vomissements et parfois fièvre.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Attention ! </a:t>
            </a:r>
            <a:r>
              <a:rPr lang="fr-FR" sz="1800" dirty="0" smtClean="0"/>
              <a:t>L’émission de selles liquides, </a:t>
            </a:r>
            <a:r>
              <a:rPr lang="fr-FR" sz="1800" dirty="0" smtClean="0">
                <a:solidFill>
                  <a:srgbClr val="FF0000"/>
                </a:solidFill>
              </a:rPr>
              <a:t>peu abondantes et en petit nombre </a:t>
            </a:r>
            <a:r>
              <a:rPr lang="fr-FR" sz="1800" dirty="0" smtClean="0"/>
              <a:t>(&lt;3/24h)  peut n’être qu’un épiphénomène  au cours de diverses maladies infectieuses (otites du nourrisson, pneumopathies, pyélonéphrites, toutes septicémies, paludisme…).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Apprécier la gravité +++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Rechercher les signes de la déshydratation </a:t>
            </a:r>
          </a:p>
          <a:p>
            <a:endParaRPr lang="fr-FR" dirty="0" smtClean="0"/>
          </a:p>
          <a:p>
            <a:r>
              <a:rPr lang="fr-FR" dirty="0" smtClean="0"/>
              <a:t>Rechercher des signes de sepsis grave </a:t>
            </a:r>
          </a:p>
          <a:p>
            <a:endParaRPr lang="fr-FR" dirty="0" smtClean="0"/>
          </a:p>
          <a:p>
            <a:r>
              <a:rPr lang="fr-FR" dirty="0" smtClean="0"/>
              <a:t>Rechercher des signes de colite grave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Déshydratation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Extra cellulaire :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Pli cutané.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Cernes oculaires.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Dépression de la fontanelle chez le nourrisson.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Extrémités froides, marbrures cutanée.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Hypotension collapsus, oligurie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Intracellulaire :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Soif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Sécheresse des muqueuses buccales/conjonctivales.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Troubles de la conscience </a:t>
            </a:r>
            <a:r>
              <a:rPr lang="fr-FR" dirty="0" smtClean="0">
                <a:sym typeface="Symbol"/>
              </a:rPr>
              <a:t> coma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Prise en charge rapidement de la déshydratation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Réhydratation  Le plus souvent, par voie orale</a:t>
            </a:r>
            <a:r>
              <a:rPr lang="fr-FR" dirty="0" smtClean="0"/>
              <a:t> : apport hydrique associé à des électrolytes et du glucose (Solution de réhydratation orale adaptés pour les nourrissons) ; initialement en petite quantité (pour éviter les vomissements) puis ad libitum.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Réhydratation Par voie veineuse </a:t>
            </a:r>
            <a:r>
              <a:rPr lang="fr-FR" dirty="0" smtClean="0"/>
              <a:t>(périphérique, voire centrale si collapsus) si :</a:t>
            </a:r>
          </a:p>
          <a:p>
            <a:pPr>
              <a:buNone/>
            </a:pPr>
            <a:r>
              <a:rPr lang="fr-FR" dirty="0" smtClean="0"/>
              <a:t>                   1/déshydratation ≥ 8 % du poids du corps,      </a:t>
            </a:r>
          </a:p>
          <a:p>
            <a:pPr>
              <a:buNone/>
            </a:pPr>
            <a:r>
              <a:rPr lang="fr-FR" dirty="0" smtClean="0"/>
              <a:t>                   2/vomissements importants, </a:t>
            </a:r>
          </a:p>
          <a:p>
            <a:pPr>
              <a:buNone/>
            </a:pPr>
            <a:r>
              <a:rPr lang="fr-FR" dirty="0" smtClean="0"/>
              <a:t>                   3/signes de collapsus ,</a:t>
            </a:r>
          </a:p>
          <a:p>
            <a:pPr>
              <a:buNone/>
            </a:pPr>
            <a:r>
              <a:rPr lang="fr-FR" dirty="0" smtClean="0"/>
              <a:t>                   4/ le malade est inconscient.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Modalités de la réhydratation par voie veineuse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Pour les premières 24 h 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1/initialement sur la base des </a:t>
            </a:r>
            <a:r>
              <a:rPr lang="fr-FR" dirty="0" smtClean="0">
                <a:solidFill>
                  <a:srgbClr val="FF0000"/>
                </a:solidFill>
              </a:rPr>
              <a:t>apports quotidiens </a:t>
            </a:r>
            <a:r>
              <a:rPr lang="fr-FR" dirty="0" smtClean="0"/>
              <a:t>+ pertes appréciées sur </a:t>
            </a:r>
            <a:r>
              <a:rPr lang="fr-FR" dirty="0" smtClean="0">
                <a:solidFill>
                  <a:srgbClr val="FF0000"/>
                </a:solidFill>
              </a:rPr>
              <a:t>la perte de poids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2/la moitié du volume des 24 heures sur les 6 premières heures, puis adaptée aux résultats du bilan biologique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surveillance clinique des signes de déshydratation et des pertes digestives , la reprise de la diurèse </a:t>
            </a:r>
            <a:r>
              <a:rPr lang="fr-FR" dirty="0" smtClean="0">
                <a:sym typeface="Symbol"/>
              </a:rPr>
              <a:t> correction de l’</a:t>
            </a:r>
            <a:r>
              <a:rPr lang="fr-FR" dirty="0" err="1" smtClean="0">
                <a:sym typeface="Symbol"/>
              </a:rPr>
              <a:t>hypovolemie</a:t>
            </a:r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4/ la réhydratation/ voie veineuse est poursuivie en fonction de l'état du malade, de l’intensité de la diarrhée et de la persistance des vomissements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1900</TotalTime>
  <Words>1602</Words>
  <Application>Microsoft Office PowerPoint</Application>
  <PresentationFormat>Affichage à l'écran (4:3)</PresentationFormat>
  <Paragraphs>204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Urbain</vt:lpstr>
      <vt:lpstr>Conduite à tenir devant une diarrhée aigue </vt:lpstr>
      <vt:lpstr>Introduction </vt:lpstr>
      <vt:lpstr>Définition de l’OMS</vt:lpstr>
      <vt:lpstr>Physiopathologie </vt:lpstr>
      <vt:lpstr>Trois grands syndromes </vt:lpstr>
      <vt:lpstr>Apprécier la gravité +++</vt:lpstr>
      <vt:lpstr>Déshydratation </vt:lpstr>
      <vt:lpstr>Prise en charge rapidement de la déshydratation </vt:lpstr>
      <vt:lpstr>Modalités de la réhydratation par voie veineuse </vt:lpstr>
      <vt:lpstr>Contexte épidémiologique </vt:lpstr>
      <vt:lpstr>Penser à des causes non infectieuses de diarrhée aigue  </vt:lpstr>
      <vt:lpstr>Bilan biologique </vt:lpstr>
      <vt:lpstr>Critères d’hospitalisation </vt:lpstr>
      <vt:lpstr>Prise en charge des cas graves </vt:lpstr>
      <vt:lpstr>Principales étiologies  </vt:lpstr>
      <vt:lpstr>Principales étiologies </vt:lpstr>
      <vt:lpstr>Indication des examens microbiologiques </vt:lpstr>
      <vt:lpstr>Traitement </vt:lpstr>
      <vt:lpstr>Traitement </vt:lpstr>
      <vt:lpstr>Traitement </vt:lpstr>
      <vt:lpstr>Traitement </vt:lpstr>
      <vt:lpstr>Traitement empirique des diarrhées aigues</vt:lpstr>
      <vt:lpstr>Surveillance et prévention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à tenir devant une diarrhée aigue</dc:title>
  <dc:creator>Sam</dc:creator>
  <cp:lastModifiedBy>user</cp:lastModifiedBy>
  <cp:revision>9</cp:revision>
  <dcterms:created xsi:type="dcterms:W3CDTF">2015-09-18T19:31:19Z</dcterms:created>
  <dcterms:modified xsi:type="dcterms:W3CDTF">2020-04-04T19:24:30Z</dcterms:modified>
</cp:coreProperties>
</file>