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4" r:id="rId10"/>
    <p:sldId id="263" r:id="rId11"/>
    <p:sldId id="275" r:id="rId12"/>
    <p:sldId id="265" r:id="rId13"/>
    <p:sldId id="267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90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E3DB0-CABC-4740-A5A7-283D022237E2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55DB0-9F72-4193-8607-38FC6E476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10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55DB0-9F72-4193-8607-38FC6E4765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647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55DB0-9F72-4193-8607-38FC6E4765B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59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22A2-5422-4AC1-939A-66A4C0112176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B243-1F0D-4EB3-B14F-1D40EA296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OULAKHAL\Desktop\téléchar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848872" cy="5184576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611560" y="2098221"/>
            <a:ext cx="7848872" cy="1470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INFECTIONS  A STAPHYLOCOQUES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335596" y="5955027"/>
            <a:ext cx="6400800" cy="6976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 smtClean="0"/>
              <a:t>Pr N. BOULAKEHAL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42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CLINIQUES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Localisations secondaires</a:t>
            </a:r>
            <a:endParaRPr lang="fr-FR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fr-FR" b="1" dirty="0" smtClean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smtClean="0"/>
              <a:t>Endocardite </a:t>
            </a:r>
            <a:r>
              <a:rPr lang="fr-FR" b="1" dirty="0"/>
              <a:t>sur valves natives ou sur </a:t>
            </a:r>
            <a:r>
              <a:rPr lang="fr-FR" b="1" dirty="0" smtClean="0"/>
              <a:t>prothèse: bactériémie à S. aureus                 Echocardiographie </a:t>
            </a:r>
            <a:endParaRPr lang="fr-FR" dirty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/>
              <a:t>Localisations ostéoarticulaires : </a:t>
            </a:r>
            <a:r>
              <a:rPr lang="fr-FR" dirty="0"/>
              <a:t>arthrite, </a:t>
            </a:r>
            <a:r>
              <a:rPr lang="fr-FR" dirty="0" smtClean="0"/>
              <a:t>ostéomyélites aigues , </a:t>
            </a:r>
            <a:r>
              <a:rPr lang="fr-FR" dirty="0" err="1" smtClean="0"/>
              <a:t>spondylodiscites</a:t>
            </a:r>
            <a:endParaRPr lang="fr-FR" dirty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/>
              <a:t>pleuropulmonaires : </a:t>
            </a:r>
            <a:r>
              <a:rPr lang="fr-FR" dirty="0" smtClean="0"/>
              <a:t>pneumopathie primitive de l’adulte, </a:t>
            </a:r>
            <a:r>
              <a:rPr lang="fr-FR" dirty="0" err="1" smtClean="0"/>
              <a:t>pleuropneumopathie</a:t>
            </a:r>
            <a:r>
              <a:rPr lang="fr-FR" dirty="0" smtClean="0"/>
              <a:t> du nourrisson</a:t>
            </a:r>
            <a:endParaRPr lang="fr-FR" dirty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err="1"/>
              <a:t>Neuroméningée</a:t>
            </a:r>
            <a:r>
              <a:rPr lang="fr-FR" b="1" dirty="0"/>
              <a:t> : </a:t>
            </a:r>
            <a:r>
              <a:rPr lang="fr-FR" dirty="0"/>
              <a:t>méningite,</a:t>
            </a:r>
            <a:r>
              <a:rPr lang="fr-FR" b="1" dirty="0"/>
              <a:t> </a:t>
            </a:r>
            <a:r>
              <a:rPr lang="fr-FR" dirty="0"/>
              <a:t>abcès, </a:t>
            </a:r>
            <a:r>
              <a:rPr lang="fr-FR" dirty="0" err="1"/>
              <a:t>épidurite</a:t>
            </a:r>
            <a:endParaRPr lang="fr-FR" dirty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/>
              <a:t>Musculaires : </a:t>
            </a:r>
            <a:r>
              <a:rPr lang="fr-FR" dirty="0"/>
              <a:t>myosites</a:t>
            </a:r>
          </a:p>
          <a:p>
            <a:pPr>
              <a:buNone/>
              <a:tabLst>
                <a:tab pos="809625" algn="l"/>
              </a:tabLst>
            </a:pPr>
            <a:r>
              <a:rPr lang="fr-FR" dirty="0"/>
              <a:t> </a:t>
            </a:r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499992" y="2961545"/>
            <a:ext cx="96591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CLINIQUES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Staphylococcies </a:t>
            </a:r>
            <a:r>
              <a:rPr lang="fr-FR" b="1" dirty="0" err="1" smtClean="0">
                <a:solidFill>
                  <a:srgbClr val="FF0000"/>
                </a:solidFill>
              </a:rPr>
              <a:t>toxiniques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fr-FR" b="1" dirty="0" smtClean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smtClean="0"/>
              <a:t>Syndrome d’exfoliation généralisée: </a:t>
            </a:r>
            <a:r>
              <a:rPr lang="fr-FR" dirty="0" smtClean="0"/>
              <a:t>syndrome de </a:t>
            </a:r>
            <a:r>
              <a:rPr lang="fr-FR" dirty="0" err="1" smtClean="0"/>
              <a:t>nécrolyse</a:t>
            </a:r>
            <a:r>
              <a:rPr lang="fr-FR" dirty="0" smtClean="0"/>
              <a:t> épidermique  par toxine exfoliante staphylococcique ou syndrome de enfants ébouillantés</a:t>
            </a:r>
          </a:p>
          <a:p>
            <a:pPr marL="0" indent="0">
              <a:buNone/>
              <a:tabLst>
                <a:tab pos="809625" algn="l"/>
              </a:tabLst>
            </a:pPr>
            <a:endParaRPr lang="fr-FR" b="1" dirty="0" smtClean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smtClean="0"/>
              <a:t>Syndrome de choc toxique staphylococcique: </a:t>
            </a:r>
            <a:r>
              <a:rPr lang="fr-FR" dirty="0" err="1" smtClean="0"/>
              <a:t>entérotoxine</a:t>
            </a:r>
            <a:r>
              <a:rPr lang="fr-FR" dirty="0" smtClean="0"/>
              <a:t> (TSST-1)</a:t>
            </a:r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err="1" smtClean="0"/>
              <a:t>Toxi</a:t>
            </a:r>
            <a:r>
              <a:rPr lang="fr-FR" b="1" dirty="0" smtClean="0"/>
              <a:t>- infections alimentaires: </a:t>
            </a:r>
            <a:r>
              <a:rPr lang="fr-FR" b="1" dirty="0" err="1" smtClean="0"/>
              <a:t>entérotoxines</a:t>
            </a:r>
            <a:r>
              <a:rPr lang="fr-FR" b="1" dirty="0" smtClean="0"/>
              <a:t> thermostables</a:t>
            </a:r>
          </a:p>
          <a:p>
            <a:pPr marL="0" indent="0">
              <a:buNone/>
              <a:tabLst>
                <a:tab pos="809625" algn="l"/>
              </a:tabLst>
            </a:pPr>
            <a:endParaRPr lang="fr-FR" b="1" dirty="0" smtClean="0"/>
          </a:p>
          <a:p>
            <a:pPr>
              <a:buFont typeface="Wingdings" pitchFamily="2" charset="2"/>
              <a:buChar char="ü"/>
              <a:tabLst>
                <a:tab pos="809625" algn="l"/>
              </a:tabLst>
            </a:pPr>
            <a:r>
              <a:rPr lang="fr-FR" b="1" dirty="0" smtClean="0"/>
              <a:t>HMC négatives </a:t>
            </a:r>
          </a:p>
        </p:txBody>
      </p:sp>
    </p:spTree>
    <p:extLst>
      <p:ext uri="{BB962C8B-B14F-4D97-AF65-F5344CB8AC3E}">
        <p14:creationId xmlns:p14="http://schemas.microsoft.com/office/powerpoint/2010/main" val="161675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/>
              <a:t>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Hémocultures </a:t>
            </a:r>
            <a:r>
              <a:rPr lang="fr-FR" b="1" dirty="0"/>
              <a:t>(2 à 3)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 prélèvements  </a:t>
            </a:r>
            <a:r>
              <a:rPr lang="fr-FR" b="1" dirty="0"/>
              <a:t>au niveau de la porte d’entrée et des localisations secondaires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400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1800" b="1" dirty="0" smtClean="0"/>
              <a:t>Moyens                     Enfant                                                                  Adulte 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Oxacilline :   100-150 mg/kg/j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2-12g/j   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Céfazoline :  100mg/kg/j       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2-6g/j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Amoxicilline acide clavulanique: 50-80mg/kg/j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3g/j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Gentamycine :    2-3 mg/kg/j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3-5mg/kg/j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Clindamycine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smtClean="0"/>
              <a:t>15-40g/j            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0,6-2,4 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Pristinamycine : </a:t>
            </a:r>
            <a:r>
              <a:rPr lang="fr-FR" sz="1800" b="1" dirty="0"/>
              <a:t>50-100mg/kg/j </a:t>
            </a:r>
            <a:r>
              <a:rPr lang="fr-FR" sz="1800" b="1" dirty="0" smtClean="0"/>
              <a:t>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2-3g/j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err="1" smtClean="0"/>
              <a:t>Glycopeptide</a:t>
            </a:r>
            <a:r>
              <a:rPr lang="fr-FR" sz="1800" b="1" dirty="0" smtClean="0"/>
              <a:t> : vancomycine  20-40mg/kg/j</a:t>
            </a:r>
            <a:endParaRPr lang="fr-FR" sz="1800" dirty="0" smtClean="0"/>
          </a:p>
          <a:p>
            <a:pPr marL="1371600" lvl="2" indent="-457200">
              <a:buNone/>
            </a:pPr>
            <a:r>
              <a:rPr lang="fr-FR" sz="1800" b="1" dirty="0" smtClean="0"/>
              <a:t>                     </a:t>
            </a:r>
            <a:r>
              <a:rPr lang="fr-FR" sz="1800" b="1" dirty="0" err="1" smtClean="0"/>
              <a:t>Teicoplanine</a:t>
            </a:r>
            <a:r>
              <a:rPr lang="fr-FR" sz="1800" b="1" dirty="0" smtClean="0"/>
              <a:t> 10mg/kg/j</a:t>
            </a:r>
            <a:endParaRPr lang="fr-FR" sz="1800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err="1" smtClean="0"/>
              <a:t>Ac</a:t>
            </a:r>
            <a:r>
              <a:rPr lang="fr-FR" sz="1800" b="1" dirty="0" smtClean="0"/>
              <a:t>  </a:t>
            </a:r>
            <a:r>
              <a:rPr lang="fr-FR" sz="1800" b="1" dirty="0" err="1" smtClean="0"/>
              <a:t>fusidique</a:t>
            </a:r>
            <a:r>
              <a:rPr lang="fr-FR" sz="1800" b="1" dirty="0" smtClean="0"/>
              <a:t>: 20-30 </a:t>
            </a:r>
            <a:r>
              <a:rPr lang="fr-FR" sz="1800" b="1" dirty="0"/>
              <a:t>mg/kg/j </a:t>
            </a:r>
            <a:r>
              <a:rPr lang="fr-FR" sz="1800" b="1" dirty="0" smtClean="0"/>
              <a:t> 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1-1,5g/j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err="1" smtClean="0"/>
              <a:t>Ofloxacine</a:t>
            </a:r>
            <a:r>
              <a:rPr lang="fr-FR" sz="1800" b="1" dirty="0" smtClean="0"/>
              <a:t> : 0,4 -0,6 g/j  Contre indiqué ENFANT</a:t>
            </a:r>
            <a:endParaRPr lang="fr-FR" sz="1800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err="1" smtClean="0"/>
              <a:t>Lévofloxacine</a:t>
            </a:r>
            <a:r>
              <a:rPr lang="fr-FR" sz="1800" b="1" dirty="0" smtClean="0"/>
              <a:t> : 0,5-1 g/j Contre indiqué ENFANT</a:t>
            </a:r>
            <a:endParaRPr lang="fr-FR" sz="1800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Rifampicine :  15-20 mg/kg/J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Fosfomycine : </a:t>
            </a:r>
            <a:r>
              <a:rPr lang="fr-FR" sz="1800" b="1" dirty="0"/>
              <a:t>200mg/kg/j </a:t>
            </a:r>
            <a:r>
              <a:rPr lang="fr-FR" sz="1800" b="1" dirty="0" smtClean="0"/>
              <a:t>     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12-16g/j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 smtClean="0"/>
              <a:t>Cotrimoxazole :  triméthoprime : 6mg/kg/j  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fr-FR" sz="1800" b="1" dirty="0"/>
              <a:t> </a:t>
            </a:r>
            <a:r>
              <a:rPr lang="fr-FR" sz="1800" b="1" dirty="0" smtClean="0"/>
              <a:t>                              sulfaméthoxazole : 30 </a:t>
            </a:r>
            <a:r>
              <a:rPr lang="fr-FR" sz="1800" b="1" dirty="0"/>
              <a:t>mg/kg/j </a:t>
            </a:r>
            <a:r>
              <a:rPr lang="fr-FR" sz="1800" b="1" dirty="0" smtClean="0"/>
              <a:t>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2-3g/j</a:t>
            </a:r>
            <a:endParaRPr lang="fr-FR" sz="1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fr-FR" sz="1800" b="1" dirty="0" smtClean="0"/>
              <a:t> </a:t>
            </a:r>
            <a:endParaRPr lang="fr-FR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 smtClean="0"/>
              <a:t>Indications</a:t>
            </a:r>
          </a:p>
          <a:p>
            <a:pPr lvl="0">
              <a:buFont typeface="Wingdings" pitchFamily="2" charset="2"/>
              <a:buChar char="ü"/>
            </a:pPr>
            <a:r>
              <a:rPr lang="fr-FR" b="1" u="sng" dirty="0" smtClean="0"/>
              <a:t>Bactériémie</a:t>
            </a:r>
            <a:r>
              <a:rPr lang="fr-FR" b="1" u="sng" dirty="0"/>
              <a:t> </a:t>
            </a:r>
            <a:endParaRPr lang="fr-FR" u="sng" dirty="0"/>
          </a:p>
          <a:p>
            <a:pPr>
              <a:buNone/>
            </a:pPr>
            <a:r>
              <a:rPr lang="fr-FR" b="1" dirty="0"/>
              <a:t>Staphylocoque </a:t>
            </a:r>
            <a:r>
              <a:rPr lang="fr-FR" b="1" dirty="0" err="1" smtClean="0"/>
              <a:t>méti-S</a:t>
            </a:r>
            <a:r>
              <a:rPr lang="fr-FR" b="1" dirty="0"/>
              <a:t> : </a:t>
            </a:r>
            <a:r>
              <a:rPr lang="fr-FR" b="1" dirty="0" err="1" smtClean="0"/>
              <a:t>péni</a:t>
            </a:r>
            <a:r>
              <a:rPr lang="fr-FR" b="1" dirty="0" smtClean="0"/>
              <a:t> </a:t>
            </a:r>
            <a:r>
              <a:rPr lang="fr-FR" b="1" dirty="0"/>
              <a:t>M (</a:t>
            </a:r>
            <a:r>
              <a:rPr lang="fr-FR" b="1" dirty="0" err="1" smtClean="0"/>
              <a:t>genta</a:t>
            </a:r>
            <a:r>
              <a:rPr lang="fr-FR" b="1" dirty="0" smtClean="0"/>
              <a:t> optionnelle)</a:t>
            </a:r>
            <a:endParaRPr lang="fr-FR" dirty="0"/>
          </a:p>
          <a:p>
            <a:pPr>
              <a:buNone/>
            </a:pPr>
            <a:r>
              <a:rPr lang="fr-FR" b="1" dirty="0"/>
              <a:t>Staphylocoque </a:t>
            </a:r>
            <a:r>
              <a:rPr lang="fr-FR" b="1" dirty="0" err="1" smtClean="0"/>
              <a:t>méti</a:t>
            </a:r>
            <a:r>
              <a:rPr lang="fr-FR" b="1" dirty="0" smtClean="0"/>
              <a:t>-R</a:t>
            </a:r>
            <a:r>
              <a:rPr lang="fr-FR" b="1" dirty="0"/>
              <a:t> : </a:t>
            </a:r>
            <a:r>
              <a:rPr lang="fr-FR" b="1" dirty="0" err="1"/>
              <a:t>glycopeptide</a:t>
            </a:r>
            <a:r>
              <a:rPr lang="fr-FR" b="1" dirty="0"/>
              <a:t>  (</a:t>
            </a:r>
            <a:r>
              <a:rPr lang="fr-FR" b="1" dirty="0" err="1"/>
              <a:t>genta</a:t>
            </a:r>
            <a:r>
              <a:rPr lang="fr-FR" b="1" dirty="0"/>
              <a:t> optionnelle)</a:t>
            </a:r>
            <a:endParaRPr lang="fr-FR" dirty="0"/>
          </a:p>
          <a:p>
            <a:pPr>
              <a:buNone/>
            </a:pPr>
            <a:endParaRPr lang="fr-FR" dirty="0"/>
          </a:p>
          <a:p>
            <a:pPr lvl="0">
              <a:buFont typeface="Wingdings" pitchFamily="2" charset="2"/>
              <a:buChar char="ü"/>
            </a:pPr>
            <a:r>
              <a:rPr lang="fr-FR" b="1" u="sng" dirty="0"/>
              <a:t>Endocardite </a:t>
            </a:r>
            <a:endParaRPr lang="fr-FR" u="sng" dirty="0"/>
          </a:p>
          <a:p>
            <a:pPr>
              <a:buNone/>
            </a:pPr>
            <a:r>
              <a:rPr lang="fr-FR" b="1" dirty="0" smtClean="0"/>
              <a:t> Staphylocoque </a:t>
            </a:r>
            <a:r>
              <a:rPr lang="fr-FR" b="1" dirty="0" err="1" smtClean="0"/>
              <a:t>méti-S</a:t>
            </a:r>
            <a:r>
              <a:rPr lang="fr-FR" b="1" dirty="0"/>
              <a:t> : </a:t>
            </a:r>
            <a:r>
              <a:rPr lang="fr-FR" b="1" dirty="0" err="1" smtClean="0"/>
              <a:t>péni</a:t>
            </a:r>
            <a:r>
              <a:rPr lang="fr-FR" b="1" dirty="0" smtClean="0"/>
              <a:t> M </a:t>
            </a:r>
            <a:r>
              <a:rPr lang="fr-FR" b="1" dirty="0"/>
              <a:t>(</a:t>
            </a:r>
            <a:r>
              <a:rPr lang="fr-FR" b="1" dirty="0" err="1"/>
              <a:t>genta</a:t>
            </a:r>
            <a:r>
              <a:rPr lang="fr-FR" b="1" dirty="0"/>
              <a:t> optionnelle)</a:t>
            </a:r>
            <a:endParaRPr lang="fr-FR" dirty="0"/>
          </a:p>
          <a:p>
            <a:pPr>
              <a:buNone/>
            </a:pPr>
            <a:r>
              <a:rPr lang="fr-FR" b="1" dirty="0" smtClean="0"/>
              <a:t>±rifampicine</a:t>
            </a:r>
            <a:endParaRPr lang="fr-FR" dirty="0"/>
          </a:p>
          <a:p>
            <a:pPr>
              <a:buNone/>
            </a:pPr>
            <a:r>
              <a:rPr lang="fr-FR" b="1" dirty="0"/>
              <a:t>Staphylocoque </a:t>
            </a:r>
            <a:r>
              <a:rPr lang="fr-FR" b="1" dirty="0" err="1" smtClean="0"/>
              <a:t>méti</a:t>
            </a:r>
            <a:r>
              <a:rPr lang="fr-FR" b="1" dirty="0" smtClean="0"/>
              <a:t>-R</a:t>
            </a:r>
            <a:r>
              <a:rPr lang="fr-FR" b="1" dirty="0"/>
              <a:t> : </a:t>
            </a:r>
            <a:r>
              <a:rPr lang="fr-FR" b="1" dirty="0" err="1" smtClean="0"/>
              <a:t>glycopeptide</a:t>
            </a:r>
            <a:r>
              <a:rPr lang="fr-FR" b="1" dirty="0" smtClean="0"/>
              <a:t> (</a:t>
            </a:r>
            <a:r>
              <a:rPr lang="fr-FR" b="1" dirty="0" err="1" smtClean="0"/>
              <a:t>genta</a:t>
            </a:r>
            <a:r>
              <a:rPr lang="fr-FR" b="1" dirty="0" smtClean="0"/>
              <a:t> </a:t>
            </a:r>
            <a:r>
              <a:rPr lang="fr-FR" b="1" dirty="0"/>
              <a:t>optionnelle)</a:t>
            </a:r>
            <a:endParaRPr lang="fr-FR" dirty="0"/>
          </a:p>
          <a:p>
            <a:pPr>
              <a:buNone/>
            </a:pPr>
            <a:r>
              <a:rPr lang="fr-FR" b="1" dirty="0" smtClean="0"/>
              <a:t>±   rifampicine</a:t>
            </a:r>
            <a:endParaRPr lang="fr-FR" dirty="0"/>
          </a:p>
          <a:p>
            <a:pPr lvl="0"/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u="sng" dirty="0"/>
              <a:t>Localisation  </a:t>
            </a:r>
            <a:r>
              <a:rPr lang="fr-FR" b="1" u="sng" dirty="0" err="1"/>
              <a:t>Ostéoarticulaire</a:t>
            </a:r>
            <a:endParaRPr lang="fr-FR" u="sng" dirty="0"/>
          </a:p>
          <a:p>
            <a:pPr>
              <a:buNone/>
            </a:pPr>
            <a:r>
              <a:rPr lang="fr-FR" b="1" dirty="0" smtClean="0"/>
              <a:t>  Staphylocoque </a:t>
            </a:r>
            <a:r>
              <a:rPr lang="fr-FR" b="1" dirty="0" err="1" smtClean="0"/>
              <a:t>méti-S</a:t>
            </a:r>
            <a:r>
              <a:rPr lang="fr-FR" b="1" dirty="0"/>
              <a:t> : </a:t>
            </a:r>
            <a:r>
              <a:rPr lang="fr-FR" b="1" dirty="0" err="1" smtClean="0"/>
              <a:t>péniM</a:t>
            </a:r>
            <a:r>
              <a:rPr lang="fr-FR" b="1" dirty="0" smtClean="0"/>
              <a:t> IV initiale/ </a:t>
            </a:r>
            <a:r>
              <a:rPr lang="fr-FR" b="1" dirty="0"/>
              <a:t>relais </a:t>
            </a:r>
            <a:r>
              <a:rPr lang="fr-FR" b="1" dirty="0" smtClean="0"/>
              <a:t>  oral par </a:t>
            </a:r>
            <a:r>
              <a:rPr lang="fr-FR" b="1" dirty="0"/>
              <a:t>une fluoroquinolone + rifampicine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 Staphylocoque </a:t>
            </a:r>
            <a:r>
              <a:rPr lang="fr-FR" b="1" dirty="0" err="1" smtClean="0"/>
              <a:t>méti</a:t>
            </a:r>
            <a:r>
              <a:rPr lang="fr-FR" b="1" dirty="0" smtClean="0"/>
              <a:t>-R</a:t>
            </a:r>
            <a:r>
              <a:rPr lang="fr-FR" b="1" dirty="0"/>
              <a:t> : </a:t>
            </a:r>
            <a:r>
              <a:rPr lang="fr-FR" b="1" dirty="0" err="1"/>
              <a:t>glycopeptide</a:t>
            </a:r>
            <a:r>
              <a:rPr lang="fr-FR" b="1" dirty="0"/>
              <a:t>  </a:t>
            </a:r>
            <a:r>
              <a:rPr lang="fr-FR" b="1" smtClean="0"/>
              <a:t>+               un </a:t>
            </a:r>
            <a:r>
              <a:rPr lang="fr-FR" b="1" dirty="0" smtClean="0"/>
              <a:t>antibiotique  actif </a:t>
            </a:r>
            <a:endParaRPr lang="fr-FR" dirty="0"/>
          </a:p>
          <a:p>
            <a:pPr lvl="0">
              <a:buFont typeface="Wingdings" pitchFamily="2" charset="2"/>
              <a:buChar char="ü"/>
            </a:pPr>
            <a:r>
              <a:rPr lang="fr-FR" b="1" u="sng" dirty="0"/>
              <a:t>Localisation  </a:t>
            </a:r>
            <a:r>
              <a:rPr lang="fr-FR" b="1" u="sng" dirty="0" err="1"/>
              <a:t>neuroméningée</a:t>
            </a:r>
            <a:endParaRPr lang="fr-FR" u="sng" dirty="0"/>
          </a:p>
          <a:p>
            <a:pPr>
              <a:buNone/>
            </a:pPr>
            <a:r>
              <a:rPr lang="fr-FR" b="1" dirty="0" smtClean="0"/>
              <a:t>Staphylocoque </a:t>
            </a:r>
            <a:r>
              <a:rPr lang="fr-FR" b="1" dirty="0" err="1" smtClean="0"/>
              <a:t>méti-S</a:t>
            </a:r>
            <a:r>
              <a:rPr lang="fr-FR" b="1" dirty="0" smtClean="0"/>
              <a:t> : Céfotaxime + fosfomycine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Staphylocoque </a:t>
            </a:r>
            <a:r>
              <a:rPr lang="fr-FR" b="1" dirty="0" err="1" smtClean="0"/>
              <a:t>méti</a:t>
            </a:r>
            <a:r>
              <a:rPr lang="fr-FR" b="1" dirty="0" smtClean="0"/>
              <a:t>-R : </a:t>
            </a:r>
            <a:r>
              <a:rPr lang="fr-FR" b="1" dirty="0" err="1" smtClean="0"/>
              <a:t>glycopeptide</a:t>
            </a:r>
            <a:r>
              <a:rPr lang="fr-FR" b="1" dirty="0" smtClean="0"/>
              <a:t> +rifampicine 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TRT </a:t>
            </a:r>
            <a:r>
              <a:rPr lang="fr-FR" b="1" dirty="0"/>
              <a:t>de la porte d’entrée et des localisations  secondaires : drainage d’une collection, retrait d’un cathéter, ablation d’une </a:t>
            </a:r>
            <a:r>
              <a:rPr lang="fr-FR" b="1" dirty="0" smtClean="0"/>
              <a:t>prothèse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EPIDEMIOLOGIE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34233"/>
            <a:ext cx="8229600" cy="5923767"/>
          </a:xfrm>
        </p:spPr>
        <p:txBody>
          <a:bodyPr>
            <a:noAutofit/>
          </a:bodyPr>
          <a:lstStyle/>
          <a:p>
            <a:pPr lvl="0">
              <a:buSzPct val="115000"/>
            </a:pPr>
            <a:r>
              <a:rPr lang="fr-FR" sz="2000" b="1" dirty="0" smtClean="0"/>
              <a:t>Agent causal:</a:t>
            </a:r>
          </a:p>
          <a:p>
            <a:pPr marL="0" lvl="0" indent="0">
              <a:buNone/>
            </a:pPr>
            <a:endParaRPr lang="fr-FR" sz="2000" dirty="0"/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Cocci </a:t>
            </a:r>
            <a:r>
              <a:rPr lang="fr-FR" sz="2000" b="1" dirty="0"/>
              <a:t>gram+, </a:t>
            </a:r>
            <a:r>
              <a:rPr lang="fr-FR" sz="2000" b="1" dirty="0" smtClean="0"/>
              <a:t>très  résistants ,  non exigeants </a:t>
            </a:r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On distingue : 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                              Staphylocoque coagulase -positif </a:t>
            </a:r>
            <a:r>
              <a:rPr lang="fr-FR" sz="2000" b="1" dirty="0" smtClean="0"/>
              <a:t>(SCP): S. </a:t>
            </a:r>
            <a:r>
              <a:rPr lang="fr-FR" sz="2000" b="1" dirty="0"/>
              <a:t>doré ou </a:t>
            </a:r>
            <a:endParaRPr lang="fr-FR" sz="2000" b="1" dirty="0" smtClean="0"/>
          </a:p>
          <a:p>
            <a:pPr marL="0" lv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Staphylococcus   aureus   </a:t>
            </a:r>
          </a:p>
          <a:p>
            <a:pPr marL="0" lv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                                Staphylocoques </a:t>
            </a:r>
            <a:r>
              <a:rPr lang="fr-FR" sz="2000" b="1" dirty="0">
                <a:solidFill>
                  <a:srgbClr val="FF0000"/>
                </a:solidFill>
              </a:rPr>
              <a:t>c</a:t>
            </a:r>
            <a:r>
              <a:rPr lang="fr-FR" sz="2000" b="1" dirty="0" smtClean="0">
                <a:solidFill>
                  <a:srgbClr val="FF0000"/>
                </a:solidFill>
              </a:rPr>
              <a:t>oagulase –négatifs </a:t>
            </a:r>
            <a:r>
              <a:rPr lang="fr-FR" sz="2000" b="1" dirty="0" smtClean="0"/>
              <a:t>(SCN ): </a:t>
            </a:r>
            <a:r>
              <a:rPr lang="fr-FR" sz="2000" b="1" dirty="0" err="1" smtClean="0"/>
              <a:t>S.épidermidis</a:t>
            </a:r>
            <a:r>
              <a:rPr lang="fr-FR" sz="2000" b="1" dirty="0"/>
              <a:t>,  </a:t>
            </a:r>
            <a:r>
              <a:rPr lang="fr-FR" sz="2000" b="1" dirty="0" smtClean="0"/>
              <a:t>S.saprophyticus</a:t>
            </a:r>
            <a:r>
              <a:rPr lang="fr-FR" sz="2000" b="1" dirty="0"/>
              <a:t>, </a:t>
            </a:r>
            <a:r>
              <a:rPr lang="fr-FR" sz="2000" b="1" dirty="0" err="1" smtClean="0"/>
              <a:t>S.hominis</a:t>
            </a:r>
            <a:r>
              <a:rPr lang="fr-FR" sz="2000" b="1" dirty="0"/>
              <a:t>, </a:t>
            </a:r>
            <a:r>
              <a:rPr lang="fr-FR" sz="2000" b="1" dirty="0" err="1" smtClean="0"/>
              <a:t>S.capitis</a:t>
            </a:r>
            <a:endParaRPr lang="fr-FR" sz="2000" dirty="0"/>
          </a:p>
          <a:p>
            <a:pPr lvl="0">
              <a:buFont typeface="Wingdings" pitchFamily="2" charset="2"/>
              <a:buChar char="ü"/>
            </a:pPr>
            <a:endParaRPr lang="fr-FR" sz="2000" b="1" dirty="0" smtClean="0"/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SCP </a:t>
            </a:r>
            <a:r>
              <a:rPr lang="fr-FR" sz="2000" b="1" dirty="0"/>
              <a:t>sont </a:t>
            </a:r>
            <a:r>
              <a:rPr lang="fr-FR" sz="2000" b="1" dirty="0" smtClean="0"/>
              <a:t>les plus virulents et   sont   responsables </a:t>
            </a:r>
            <a:r>
              <a:rPr lang="fr-FR" sz="2000" b="1" dirty="0"/>
              <a:t>surtout d’infections  communautaires , il sont habituellement  sensibles  à la </a:t>
            </a:r>
            <a:r>
              <a:rPr lang="fr-FR" sz="2000" b="1" dirty="0" err="1" smtClean="0"/>
              <a:t>méticilline</a:t>
            </a:r>
            <a:r>
              <a:rPr lang="fr-FR" sz="2000" b="1" dirty="0"/>
              <a:t> </a:t>
            </a:r>
            <a:r>
              <a:rPr lang="fr-FR" sz="2000" b="1" dirty="0" smtClean="0"/>
              <a:t>(OXACILLINE </a:t>
            </a:r>
            <a:r>
              <a:rPr lang="fr-FR" sz="2000" b="1" dirty="0"/>
              <a:t>) : </a:t>
            </a:r>
            <a:r>
              <a:rPr lang="fr-FR" sz="2000" b="1" dirty="0" smtClean="0"/>
              <a:t>SASM  </a:t>
            </a:r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SCP </a:t>
            </a:r>
            <a:r>
              <a:rPr lang="fr-FR" sz="2000" b="1" dirty="0"/>
              <a:t>résistants  à la  </a:t>
            </a:r>
            <a:r>
              <a:rPr lang="fr-FR" sz="2000" b="1" dirty="0" err="1"/>
              <a:t>méticilline</a:t>
            </a:r>
            <a:r>
              <a:rPr lang="fr-FR" sz="2000" b="1" dirty="0"/>
              <a:t> (</a:t>
            </a:r>
            <a:r>
              <a:rPr lang="fr-FR" sz="2000" b="1" dirty="0" smtClean="0"/>
              <a:t> SARM ) sont responsables d’infections liées aux soins, mais actuellement   des SARM ont  été isolés au cours d’infections communautaires en Algérie</a:t>
            </a:r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SCP </a:t>
            </a:r>
            <a:r>
              <a:rPr lang="fr-FR" sz="2000" b="1" dirty="0"/>
              <a:t>et SCN sont  </a:t>
            </a:r>
            <a:r>
              <a:rPr lang="fr-FR" sz="2000" b="1" dirty="0" smtClean="0"/>
              <a:t>responsables d’infections liés </a:t>
            </a:r>
            <a:r>
              <a:rPr lang="fr-FR" sz="2000" b="1" dirty="0"/>
              <a:t>aux soins 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EPIDEMIOLOGIE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fr-FR" b="1" dirty="0" smtClean="0"/>
          </a:p>
          <a:p>
            <a:pPr lvl="0"/>
            <a:r>
              <a:rPr lang="fr-FR" sz="2000" b="1" dirty="0" smtClean="0"/>
              <a:t>RESERVOIR</a:t>
            </a:r>
          </a:p>
          <a:p>
            <a:pPr marL="0" lvl="0" indent="0">
              <a:buNone/>
            </a:pPr>
            <a:endParaRPr lang="fr-FR" sz="2000" dirty="0"/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Ubiquitaire</a:t>
            </a:r>
            <a:endParaRPr lang="fr-FR" sz="2000" dirty="0"/>
          </a:p>
          <a:p>
            <a:pPr lvl="0">
              <a:buFont typeface="Wingdings" pitchFamily="2" charset="2"/>
              <a:buChar char="ü"/>
            </a:pPr>
            <a:endParaRPr lang="fr-FR" sz="2000" b="1" dirty="0" smtClean="0"/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Homme</a:t>
            </a:r>
            <a:r>
              <a:rPr lang="fr-FR" sz="2000" b="1" dirty="0"/>
              <a:t> : malade ou porteur </a:t>
            </a:r>
            <a:r>
              <a:rPr lang="fr-FR" sz="2000" b="1" dirty="0" smtClean="0"/>
              <a:t>sain : </a:t>
            </a:r>
            <a:r>
              <a:rPr lang="fr-FR" sz="2000" b="1" dirty="0"/>
              <a:t>peau, fosses nasales, tube </a:t>
            </a:r>
            <a:r>
              <a:rPr lang="fr-FR" sz="2000" b="1" dirty="0" smtClean="0"/>
              <a:t>digestif, annexes glandulaires (aisselles, périnée)</a:t>
            </a:r>
            <a:endParaRPr lang="fr-FR" sz="2000" dirty="0"/>
          </a:p>
          <a:p>
            <a:pPr lvl="0">
              <a:buFont typeface="Wingdings" pitchFamily="2" charset="2"/>
              <a:buChar char="ü"/>
            </a:pPr>
            <a:endParaRPr lang="fr-FR" sz="2000" b="1" dirty="0" smtClean="0"/>
          </a:p>
          <a:p>
            <a:pPr lvl="0">
              <a:buFont typeface="Wingdings" pitchFamily="2" charset="2"/>
              <a:buChar char="ü"/>
            </a:pPr>
            <a:r>
              <a:rPr lang="fr-FR" sz="2000" b="1" dirty="0" smtClean="0"/>
              <a:t>Surfaces</a:t>
            </a:r>
            <a:r>
              <a:rPr lang="fr-FR" sz="2000" b="1" dirty="0"/>
              <a:t>, </a:t>
            </a:r>
            <a:r>
              <a:rPr lang="fr-FR" sz="2000" b="1" dirty="0" smtClean="0"/>
              <a:t>air, eau </a:t>
            </a:r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EPIDEMIOLOGIE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Transmission</a:t>
            </a:r>
            <a:endParaRPr lang="fr-FR" dirty="0"/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Interhumaine</a:t>
            </a:r>
            <a:r>
              <a:rPr lang="fr-FR" dirty="0"/>
              <a:t> </a:t>
            </a:r>
            <a:r>
              <a:rPr lang="fr-FR" b="1" dirty="0" smtClean="0"/>
              <a:t>directe manuportée +++ </a:t>
            </a:r>
            <a:endParaRPr lang="fr-FR" dirty="0"/>
          </a:p>
          <a:p>
            <a:pPr marL="0" lvl="0" indent="0">
              <a:buNone/>
            </a:pPr>
            <a:r>
              <a:rPr lang="fr-FR" b="1" dirty="0" smtClean="0"/>
              <a:t>              mesures d’hygiène</a:t>
            </a:r>
          </a:p>
          <a:p>
            <a:pPr marL="0" lvl="0" indent="0">
              <a:buNone/>
            </a:pPr>
            <a:endParaRPr lang="fr-FR" b="1" dirty="0" smtClean="0"/>
          </a:p>
          <a:p>
            <a:pPr marL="0" lvl="0" indent="0"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899592" y="3645024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EPIDEMIOLOGIE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b="1" dirty="0" smtClean="0"/>
              <a:t>Portes d’entrée:</a:t>
            </a:r>
            <a:endParaRPr lang="fr-FR" sz="2400" dirty="0"/>
          </a:p>
          <a:p>
            <a:pPr lvl="0">
              <a:buNone/>
            </a:pPr>
            <a:r>
              <a:rPr lang="fr-FR" sz="2400" b="1" dirty="0" smtClean="0"/>
              <a:t>communautaires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b="1" dirty="0" smtClean="0"/>
              <a:t>Cutanées</a:t>
            </a:r>
            <a:r>
              <a:rPr lang="fr-FR" sz="2400" b="1" dirty="0"/>
              <a:t> : plaie, </a:t>
            </a:r>
            <a:r>
              <a:rPr lang="fr-FR" sz="2400" b="1" dirty="0" smtClean="0"/>
              <a:t>excoriation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b="1" dirty="0" smtClean="0"/>
              <a:t>ORL, dentaire, urinaire, utérine</a:t>
            </a:r>
            <a:endParaRPr lang="fr-FR" sz="2400" dirty="0"/>
          </a:p>
          <a:p>
            <a:pPr lvl="0">
              <a:buNone/>
            </a:pPr>
            <a:r>
              <a:rPr lang="fr-FR" sz="2400" b="1" dirty="0" smtClean="0"/>
              <a:t> </a:t>
            </a:r>
          </a:p>
          <a:p>
            <a:pPr lvl="0">
              <a:buNone/>
            </a:pPr>
            <a:endParaRPr lang="fr-FR" sz="2400" b="1" dirty="0" smtClean="0"/>
          </a:p>
          <a:p>
            <a:pPr lvl="0">
              <a:buNone/>
            </a:pPr>
            <a:r>
              <a:rPr lang="fr-FR" sz="2400" b="1" dirty="0" smtClean="0"/>
              <a:t> iatrogènes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b="1" dirty="0" smtClean="0"/>
              <a:t>cathéter</a:t>
            </a:r>
            <a:r>
              <a:rPr lang="fr-FR" sz="2400" b="1" dirty="0"/>
              <a:t>, prothèse (SCN) 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b="1" dirty="0" smtClean="0"/>
              <a:t>chirurgie</a:t>
            </a:r>
          </a:p>
          <a:p>
            <a:pPr lvl="0">
              <a:buFont typeface="Wingdings" pitchFamily="2" charset="2"/>
              <a:buChar char="ü"/>
            </a:pPr>
            <a:r>
              <a:rPr lang="fr-FR" sz="2400" b="1" dirty="0" smtClean="0"/>
              <a:t>SARM</a:t>
            </a:r>
            <a:endParaRPr lang="fr-FR" sz="2400" b="1" dirty="0"/>
          </a:p>
          <a:p>
            <a:pPr>
              <a:buFont typeface="Wingdings" pitchFamily="2" charset="2"/>
              <a:buChar char="ü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PHYSIOPATHOLOGIE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/>
              <a:t>SCP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FF0000"/>
                </a:solidFill>
              </a:rPr>
              <a:t>facteurs  de virulence </a:t>
            </a:r>
            <a:r>
              <a:rPr lang="fr-FR" b="1" dirty="0" smtClean="0"/>
              <a:t>++</a:t>
            </a:r>
          </a:p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 coagulase </a:t>
            </a:r>
            <a:r>
              <a:rPr lang="fr-FR" dirty="0" smtClean="0"/>
              <a:t>induit la formation de </a:t>
            </a:r>
            <a:r>
              <a:rPr lang="fr-FR" b="1" dirty="0" err="1" smtClean="0">
                <a:solidFill>
                  <a:srgbClr val="FF0000"/>
                </a:solidFill>
              </a:rPr>
              <a:t>microthrombi</a:t>
            </a:r>
            <a:r>
              <a:rPr lang="fr-FR" dirty="0" smtClean="0"/>
              <a:t>  </a:t>
            </a:r>
            <a:r>
              <a:rPr lang="fr-FR" dirty="0"/>
              <a:t>Vx septiques </a:t>
            </a:r>
            <a:r>
              <a:rPr lang="fr-FR" dirty="0" smtClean="0"/>
              <a:t>au niveau du foyer initial qui </a:t>
            </a:r>
            <a:r>
              <a:rPr lang="fr-FR" dirty="0"/>
              <a:t>peuvent se fragmenter </a:t>
            </a:r>
            <a:r>
              <a:rPr lang="fr-FR" dirty="0" smtClean="0"/>
              <a:t>sous l’effet de la fibronolysine et favoriser </a:t>
            </a:r>
            <a:r>
              <a:rPr lang="fr-FR" dirty="0"/>
              <a:t>ainsi la dissémination de </a:t>
            </a:r>
            <a:r>
              <a:rPr lang="fr-FR" dirty="0" smtClean="0"/>
              <a:t>l’infection. L’essaimage par voie sanguine à partir d’un foyer infectieux primitif peut être à l’origine de </a:t>
            </a:r>
            <a:r>
              <a:rPr lang="fr-FR" b="1" dirty="0" smtClean="0">
                <a:solidFill>
                  <a:srgbClr val="FF0000"/>
                </a:solidFill>
              </a:rPr>
              <a:t>métastases </a:t>
            </a:r>
            <a:r>
              <a:rPr lang="fr-FR" b="1" dirty="0">
                <a:solidFill>
                  <a:srgbClr val="FF0000"/>
                </a:solidFill>
              </a:rPr>
              <a:t>septiques </a:t>
            </a:r>
            <a:r>
              <a:rPr lang="fr-FR" dirty="0"/>
              <a:t>secondaires (endocarde, </a:t>
            </a:r>
            <a:r>
              <a:rPr lang="fr-FR" dirty="0" smtClean="0"/>
              <a:t>l’os  </a:t>
            </a:r>
            <a:r>
              <a:rPr lang="fr-FR" dirty="0"/>
              <a:t>et les articulations)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/>
              <a:t>CLINIQUES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Staphylococcies cutanéomuqueuses</a:t>
            </a:r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Impétigo</a:t>
            </a:r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Onyxis, Périonyxis</a:t>
            </a:r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Staphylococcies du follicule pilosébacé: folliculite aigue superficielles , furoncle, anthrax , orgelet , sycosis</a:t>
            </a:r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Staphylococcie du tissu cellulaire sous cutané</a:t>
            </a:r>
          </a:p>
          <a:p>
            <a:pPr lvl="0"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CLINIQUES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1900" b="1" dirty="0" smtClean="0">
                <a:solidFill>
                  <a:srgbClr val="FF0000"/>
                </a:solidFill>
              </a:rPr>
              <a:t>STAPHYLOCOCCIE </a:t>
            </a:r>
            <a:r>
              <a:rPr lang="fr-FR" sz="1900" b="1" dirty="0">
                <a:solidFill>
                  <a:srgbClr val="FF0000"/>
                </a:solidFill>
              </a:rPr>
              <a:t>MALIGNE DE LA FACE </a:t>
            </a:r>
          </a:p>
          <a:p>
            <a:pPr>
              <a:buFont typeface="Wingdings" pitchFamily="2" charset="2"/>
              <a:buChar char="ü"/>
            </a:pPr>
            <a:endParaRPr lang="fr-FR" sz="1900" b="1" dirty="0" smtClean="0"/>
          </a:p>
          <a:p>
            <a:pPr>
              <a:buFont typeface="Wingdings" pitchFamily="2" charset="2"/>
              <a:buChar char="ü"/>
            </a:pPr>
            <a:r>
              <a:rPr lang="fr-FR" sz="1900" b="1" dirty="0" smtClean="0"/>
              <a:t>Elle </a:t>
            </a:r>
            <a:r>
              <a:rPr lang="fr-FR" sz="1900" b="1" dirty="0"/>
              <a:t>peut être consécutive à furoncle de la face manipulé par des manœuvres intempestives, c’est </a:t>
            </a:r>
            <a:r>
              <a:rPr lang="fr-FR" sz="1900" b="1" dirty="0" smtClean="0"/>
              <a:t>une cellulite diffuse de </a:t>
            </a:r>
            <a:r>
              <a:rPr lang="fr-FR" sz="1900" b="1" dirty="0"/>
              <a:t>la face qui se présente comme un placard staphylococcique rouge violacé, froid, peu douloureux, sans bourrelet  périphérique .</a:t>
            </a:r>
            <a:endParaRPr lang="fr-FR" sz="1900" dirty="0"/>
          </a:p>
          <a:p>
            <a:pPr>
              <a:buFont typeface="Wingdings" pitchFamily="2" charset="2"/>
              <a:buChar char="ü"/>
            </a:pPr>
            <a:endParaRPr lang="fr-FR" sz="1900" b="1" dirty="0" smtClean="0"/>
          </a:p>
          <a:p>
            <a:pPr>
              <a:buFont typeface="Wingdings" pitchFamily="2" charset="2"/>
              <a:buChar char="ü"/>
            </a:pPr>
            <a:r>
              <a:rPr lang="fr-FR" sz="1900" b="1" dirty="0" smtClean="0"/>
              <a:t>Extension  </a:t>
            </a:r>
            <a:r>
              <a:rPr lang="fr-FR" sz="1900" b="1" dirty="0"/>
              <a:t>vers les tissus rétro orbitaire avec </a:t>
            </a:r>
            <a:r>
              <a:rPr lang="fr-FR" sz="1900" b="1" dirty="0" err="1"/>
              <a:t>protrusion</a:t>
            </a:r>
            <a:r>
              <a:rPr lang="fr-FR" sz="1900" b="1" dirty="0"/>
              <a:t> du globe oculaire et  </a:t>
            </a:r>
            <a:r>
              <a:rPr lang="fr-FR" sz="1900" b="1" dirty="0" err="1"/>
              <a:t>chémosis</a:t>
            </a:r>
            <a:endParaRPr lang="fr-FR" sz="1900" dirty="0"/>
          </a:p>
          <a:p>
            <a:pPr>
              <a:buFont typeface="Wingdings" pitchFamily="2" charset="2"/>
              <a:buChar char="ü"/>
            </a:pPr>
            <a:endParaRPr lang="fr-FR" sz="1900" b="1" dirty="0" smtClean="0"/>
          </a:p>
          <a:p>
            <a:pPr>
              <a:buFont typeface="Wingdings" pitchFamily="2" charset="2"/>
              <a:buChar char="ü"/>
            </a:pPr>
            <a:r>
              <a:rPr lang="fr-FR" sz="1900" b="1" dirty="0" smtClean="0"/>
              <a:t>Evolution </a:t>
            </a:r>
            <a:r>
              <a:rPr lang="fr-FR" sz="1900" b="1" dirty="0"/>
              <a:t>se fait vers  l’extension de la thrombophlébite avec apparition des cordons </a:t>
            </a:r>
            <a:r>
              <a:rPr lang="fr-FR" sz="1900" b="1" dirty="0" err="1"/>
              <a:t>thrombosés</a:t>
            </a:r>
            <a:r>
              <a:rPr lang="fr-FR" sz="1900" b="1" dirty="0"/>
              <a:t> au niveau du front de l’ongle de l’œil, du cuir chevelu et  risque de thrombose du sinus caverneux avec méningo-encéphalite et ophtalmoplégie</a:t>
            </a:r>
            <a:endParaRPr lang="fr-FR" sz="1900" dirty="0"/>
          </a:p>
          <a:p>
            <a:pPr>
              <a:buFont typeface="Wingdings" pitchFamily="2" charset="2"/>
              <a:buChar char="ü"/>
            </a:pPr>
            <a:endParaRPr lang="fr-FR" sz="1900" b="1" dirty="0" smtClean="0"/>
          </a:p>
          <a:p>
            <a:pPr>
              <a:buFont typeface="Wingdings" pitchFamily="2" charset="2"/>
              <a:buChar char="ü"/>
            </a:pPr>
            <a:r>
              <a:rPr lang="fr-FR" sz="1900" b="1" dirty="0" smtClean="0"/>
              <a:t>Signes </a:t>
            </a:r>
            <a:r>
              <a:rPr lang="fr-FR" sz="1900" b="1" dirty="0"/>
              <a:t>généraux : hyperthermie, AEG</a:t>
            </a:r>
            <a:endParaRPr lang="fr-FR" sz="1900" dirty="0"/>
          </a:p>
          <a:p>
            <a:pPr>
              <a:buFont typeface="Wingdings" pitchFamily="2" charset="2"/>
              <a:buChar char="ü"/>
            </a:pPr>
            <a:endParaRPr lang="fr-FR" sz="1900" b="1" dirty="0" smtClean="0"/>
          </a:p>
          <a:p>
            <a:pPr>
              <a:buFont typeface="Wingdings" pitchFamily="2" charset="2"/>
              <a:buChar char="ü"/>
            </a:pPr>
            <a:r>
              <a:rPr lang="fr-FR" sz="1900" b="1" dirty="0" smtClean="0"/>
              <a:t>Hémocultures </a:t>
            </a:r>
            <a:r>
              <a:rPr lang="fr-FR" sz="1900" b="1" dirty="0"/>
              <a:t>positives</a:t>
            </a:r>
            <a:endParaRPr lang="fr-FR" sz="1900" dirty="0"/>
          </a:p>
          <a:p>
            <a:pPr>
              <a:buFont typeface="Wingdings" pitchFamily="2" charset="2"/>
              <a:buChar char="ü"/>
            </a:pPr>
            <a:endParaRPr lang="fr-F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/>
              <a:t>CLINIQUES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Bactériémies : </a:t>
            </a:r>
            <a:r>
              <a:rPr lang="fr-FR" b="1" dirty="0" err="1" smtClean="0">
                <a:solidFill>
                  <a:srgbClr val="FF0000"/>
                </a:solidFill>
              </a:rPr>
              <a:t>staphylococcémies</a:t>
            </a:r>
            <a:endParaRPr lang="fr-FR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passage du staphylocoque dans le sang à partir d’une lésion primaire compliquée d’une thrombophlébite</a:t>
            </a:r>
            <a:endParaRPr lang="fr-FR" dirty="0"/>
          </a:p>
          <a:p>
            <a:pPr>
              <a:buFont typeface="Wingdings" pitchFamily="2" charset="2"/>
              <a:buChar char="ü"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La </a:t>
            </a:r>
            <a:r>
              <a:rPr lang="fr-FR" b="1" dirty="0"/>
              <a:t>forme la plus typique se caractérise par une fièvre oscillante, ou irrégulière avec frissons répétées, SPM, AEG,  lésions </a:t>
            </a:r>
            <a:r>
              <a:rPr lang="fr-FR" b="1" dirty="0" err="1" smtClean="0"/>
              <a:t>érythémato</a:t>
            </a:r>
            <a:r>
              <a:rPr lang="fr-FR" b="1" dirty="0" smtClean="0"/>
              <a:t>-pustuleuses </a:t>
            </a:r>
            <a:r>
              <a:rPr lang="fr-FR" b="1" dirty="0"/>
              <a:t>ou </a:t>
            </a:r>
            <a:r>
              <a:rPr lang="fr-FR" b="1" dirty="0" err="1"/>
              <a:t>pustulo</a:t>
            </a:r>
            <a:r>
              <a:rPr lang="fr-FR" b="1" dirty="0"/>
              <a:t>-ecchymotiques</a:t>
            </a:r>
            <a:endParaRPr lang="fr-FR" dirty="0"/>
          </a:p>
          <a:p>
            <a:pPr>
              <a:buFont typeface="Wingdings" pitchFamily="2" charset="2"/>
              <a:buChar char="ü"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L’évolution </a:t>
            </a:r>
            <a:r>
              <a:rPr lang="fr-FR" b="1" dirty="0"/>
              <a:t>est caractérisée par l’apparition de localisations secondaires </a:t>
            </a:r>
            <a:r>
              <a:rPr lang="fr-FR" b="1" dirty="0" smtClean="0"/>
              <a:t>(forme </a:t>
            </a:r>
            <a:r>
              <a:rPr lang="fr-FR" b="1" dirty="0" err="1"/>
              <a:t>septicopyohémique</a:t>
            </a:r>
            <a:r>
              <a:rPr lang="fr-FR" b="1" i="1" dirty="0"/>
              <a:t> </a:t>
            </a:r>
            <a:r>
              <a:rPr lang="fr-FR" b="1" i="1" dirty="0" smtClean="0"/>
              <a:t>) </a:t>
            </a:r>
            <a:r>
              <a:rPr lang="fr-FR" b="1" dirty="0" smtClean="0"/>
              <a:t>et du risque de survenue de sepsis sévère et  choc septique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8651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291</Words>
  <Application>Microsoft Office PowerPoint</Application>
  <PresentationFormat>Affichage à l'écran (4:3)</PresentationFormat>
  <Paragraphs>135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 EPIDEMIOLOGIE </vt:lpstr>
      <vt:lpstr> EPIDEMIOLOGIE </vt:lpstr>
      <vt:lpstr> EPIDEMIOLOGIE </vt:lpstr>
      <vt:lpstr> EPIDEMIOLOGIE </vt:lpstr>
      <vt:lpstr> PHYSIOPATHOLOGIE </vt:lpstr>
      <vt:lpstr>CLINIQUES </vt:lpstr>
      <vt:lpstr>CLINIQUES </vt:lpstr>
      <vt:lpstr>CLINIQUES </vt:lpstr>
      <vt:lpstr>CLINIQUES </vt:lpstr>
      <vt:lpstr>CLINIQUES </vt:lpstr>
      <vt:lpstr>DIAGNOSTIC </vt:lpstr>
      <vt:lpstr>TRAITEMENT</vt:lpstr>
      <vt:lpstr>TRAITEMENT</vt:lpstr>
      <vt:lpstr>TRAITEMENT</vt:lpstr>
      <vt:lpstr>TRAITEMENT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 A STAPHYLOCOQUES</dc:title>
  <dc:creator>Dr boulakehal</dc:creator>
  <cp:lastModifiedBy>hp</cp:lastModifiedBy>
  <cp:revision>28</cp:revision>
  <dcterms:created xsi:type="dcterms:W3CDTF">2012-05-21T04:42:24Z</dcterms:created>
  <dcterms:modified xsi:type="dcterms:W3CDTF">2015-05-11T19:18:06Z</dcterms:modified>
</cp:coreProperties>
</file>