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443C6-D9B8-4A87-9B9E-3630365D13CC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1366C-0322-47E5-AF25-5245648745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76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CBA671-98A1-4F38-A275-D885714753F1}" type="datetimeFigureOut">
              <a:rPr lang="fr-FR" smtClean="0"/>
              <a:t>16/01/2012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A02647-603E-483C-A341-8CF7240343E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Fièvre boutonneuse méditerranéenne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400" b="1" dirty="0" smtClean="0">
                <a:solidFill>
                  <a:srgbClr val="FFFF00"/>
                </a:solidFill>
              </a:rPr>
              <a:t>FBM</a:t>
            </a:r>
          </a:p>
          <a:p>
            <a:pPr algn="r"/>
            <a:r>
              <a:rPr lang="fr-FR" sz="3200" dirty="0" smtClean="0">
                <a:solidFill>
                  <a:srgbClr val="FFFF00"/>
                </a:solidFill>
              </a:rPr>
              <a:t>DR CHARAOUI</a:t>
            </a:r>
            <a:endParaRPr lang="fr-FR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ERUPTION  FBM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15" b="233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856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ERUPTION FBM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99" b="120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26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   SIGNES EXTRA CUTANES</a:t>
            </a:r>
          </a:p>
          <a:p>
            <a:pPr marL="137160" indent="0">
              <a:buNone/>
            </a:pP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       </a:t>
            </a:r>
            <a:r>
              <a:rPr lang="fr-FR" dirty="0" smtClean="0"/>
              <a:t>COMPLICATIONS</a:t>
            </a:r>
            <a:r>
              <a:rPr lang="fr-FR" dirty="0" smtClean="0">
                <a:latin typeface="Book Antiqua"/>
              </a:rPr>
              <a:t>→FORMES        MALIGNES  →TERRAIN</a:t>
            </a: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INSUFFISANCE RENALE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HEMORRAGIES DIGESTIVES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HPSPM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MENINGITE ;ENCEPHALITE 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MYOCARDITE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PNEUMOPATHIE ATYPIQUE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2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SOUS TRAITEMENT PRECOCE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FF00"/>
                </a:solidFill>
              </a:rPr>
              <a:t>      </a:t>
            </a:r>
            <a:r>
              <a:rPr lang="fr-FR" dirty="0" smtClean="0"/>
              <a:t>GUERISON SANS SEQUELLES EN 8-10J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FFFF00"/>
                </a:solidFill>
              </a:rPr>
              <a:t>COMPLICATIONS 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smtClean="0"/>
              <a:t>  </a:t>
            </a:r>
            <a:r>
              <a:rPr lang="fr-FR" dirty="0" smtClean="0">
                <a:latin typeface="Book Antiqua"/>
              </a:rPr>
              <a:t>→</a:t>
            </a:r>
            <a:r>
              <a:rPr lang="fr-FR" dirty="0" smtClean="0"/>
              <a:t>RETARD AU DG ET AU TRAITEMENT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>
                <a:latin typeface="Book Antiqua"/>
              </a:rPr>
              <a:t>→</a:t>
            </a:r>
            <a:r>
              <a:rPr lang="fr-FR" dirty="0" smtClean="0"/>
              <a:t>TERRAIN IMMUNO-DEPRIME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>
                <a:latin typeface="Book Antiqua"/>
              </a:rPr>
              <a:t>→</a:t>
            </a:r>
            <a:r>
              <a:rPr lang="fr-FR" dirty="0" smtClean="0"/>
              <a:t> SUJET AGE</a:t>
            </a:r>
          </a:p>
        </p:txBody>
      </p:sp>
    </p:spTree>
    <p:extLst>
      <p:ext uri="{BB962C8B-B14F-4D97-AF65-F5344CB8AC3E}">
        <p14:creationId xmlns:p14="http://schemas.microsoft.com/office/powerpoint/2010/main" val="21824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fr-FR" dirty="0" smtClean="0">
                <a:solidFill>
                  <a:srgbClr val="FFFF00"/>
                </a:solidFill>
              </a:rPr>
              <a:t>ELEMENTS  D’ORIENTATION</a:t>
            </a:r>
          </a:p>
          <a:p>
            <a:pPr marL="137160" indent="0">
              <a:buNone/>
            </a:pPr>
            <a:endParaRPr lang="fr-FR" dirty="0" smtClean="0">
              <a:solidFill>
                <a:srgbClr val="FFFF00"/>
              </a:solidFill>
            </a:endParaRPr>
          </a:p>
          <a:p>
            <a:pPr marL="137160" indent="0" algn="ctr">
              <a:buNone/>
            </a:pPr>
            <a:r>
              <a:rPr lang="fr-FR" dirty="0" smtClean="0">
                <a:solidFill>
                  <a:schemeClr val="bg1"/>
                </a:solidFill>
              </a:rPr>
              <a:t>FIEVRE ERUPTIVE ESTIVALE </a:t>
            </a:r>
          </a:p>
          <a:p>
            <a:pPr marL="137160" indent="0" algn="ctr">
              <a:buNone/>
            </a:pPr>
            <a:r>
              <a:rPr lang="fr-FR" dirty="0" smtClean="0">
                <a:solidFill>
                  <a:schemeClr val="bg1"/>
                </a:solidFill>
              </a:rPr>
              <a:t>ZONE D’ENDEMIE</a:t>
            </a:r>
          </a:p>
          <a:p>
            <a:pPr marL="137160" indent="0" algn="ctr">
              <a:buNone/>
            </a:pPr>
            <a:r>
              <a:rPr lang="fr-FR" dirty="0" smtClean="0">
                <a:solidFill>
                  <a:schemeClr val="bg1"/>
                </a:solidFill>
              </a:rPr>
              <a:t> LA TACHE NOIRE</a:t>
            </a:r>
          </a:p>
          <a:p>
            <a:pPr marL="137160" indent="0">
              <a:buNone/>
            </a:pPr>
            <a:endParaRPr lang="fr-FR" dirty="0" smtClean="0"/>
          </a:p>
          <a:p>
            <a:pPr marL="137160" indent="0">
              <a:buNone/>
            </a:pPr>
            <a:r>
              <a:rPr lang="fr-FR" dirty="0" smtClean="0"/>
              <a:t>BIOLOGIE:       HYPERLEUCOCYTOSE PNN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VS++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TGO; TGP ET LDH </a:t>
            </a:r>
            <a:r>
              <a:rPr lang="fr-FR" dirty="0">
                <a:latin typeface="Book Antiqua"/>
              </a:rPr>
              <a:t>↑</a:t>
            </a:r>
            <a:endParaRPr lang="fr-FR" dirty="0" smtClean="0">
              <a:latin typeface="Book Antiqua"/>
            </a:endParaRPr>
          </a:p>
          <a:p>
            <a:pPr marL="137160" indent="0">
              <a:buNone/>
            </a:pPr>
            <a:r>
              <a:rPr lang="fr-FR" dirty="0">
                <a:latin typeface="Book Antiqua"/>
              </a:rPr>
              <a:t> </a:t>
            </a:r>
            <a:r>
              <a:rPr lang="fr-FR" dirty="0" smtClean="0">
                <a:latin typeface="Book Antiqua"/>
              </a:rPr>
              <a:t>                                </a:t>
            </a:r>
            <a:endParaRPr lang="fr-FR" dirty="0" smtClean="0"/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971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fr-FR" dirty="0" smtClean="0">
                    <a:solidFill>
                      <a:srgbClr val="FFFF00"/>
                    </a:solidFill>
                  </a:rPr>
                  <a:t>ELEMENTS DE CERTITUDE</a:t>
                </a:r>
              </a:p>
              <a:p>
                <a:endParaRPr lang="fr-FR" dirty="0" smtClean="0">
                  <a:solidFill>
                    <a:srgbClr val="FFFF00"/>
                  </a:solidFill>
                </a:endParaRPr>
              </a:p>
              <a:p>
                <a:pPr marL="137160" indent="0">
                  <a:buNone/>
                </a:pPr>
                <a:r>
                  <a:rPr lang="fr-FR" dirty="0" smtClean="0"/>
                  <a:t>   SEROLOGIE: IFI ++</a:t>
                </a:r>
              </a:p>
              <a:p>
                <a:pPr marL="13716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2 PVTS A 10 JOURS D’INTERVALLE</a:t>
                </a:r>
              </a:p>
              <a:p>
                <a:pPr marL="13716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TEST</a:t>
                </a:r>
                <a:r>
                  <a:rPr lang="fr-FR" dirty="0"/>
                  <a:t> </a:t>
                </a:r>
                <a:r>
                  <a:rPr lang="fr-FR" dirty="0" smtClean="0"/>
                  <a:t>POSITIF SI:</a:t>
                </a:r>
              </a:p>
              <a:p>
                <a:pPr marL="13716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              SEROCONVERSION</a:t>
                </a:r>
              </a:p>
              <a:p>
                <a:pPr marL="13716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              IgM +</a:t>
                </a:r>
              </a:p>
              <a:p>
                <a:pPr marL="13716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              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↑</m:t>
                    </m:r>
                  </m:oMath>
                </a14:m>
                <a:r>
                  <a:rPr lang="fr-FR" dirty="0" smtClean="0"/>
                  <a:t> SIGNIFICATIVE X4 TITRE AC</a:t>
                </a:r>
              </a:p>
              <a:p>
                <a:pPr marL="13716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   </a:t>
                </a:r>
              </a:p>
              <a:p>
                <a:pPr marL="137160" indent="0">
                  <a:buNone/>
                </a:pPr>
                <a:r>
                  <a:rPr lang="fr-FR" dirty="0"/>
                  <a:t> </a:t>
                </a:r>
                <a:r>
                  <a:rPr lang="fr-FR" dirty="0" smtClean="0"/>
                  <a:t>              </a:t>
                </a:r>
              </a:p>
              <a:p>
                <a:pPr marL="137160" indent="0">
                  <a:buNone/>
                </a:pPr>
                <a:r>
                  <a:rPr lang="fr-FR" dirty="0" smtClean="0"/>
                  <a:t> LE DG DIRECT →CENTRES SPECIALISES 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3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fr-FR" dirty="0" smtClean="0"/>
              <a:t>ADULTE : DOXYCYCLINE 200 MG/JOUR</a:t>
            </a:r>
          </a:p>
          <a:p>
            <a:pPr marL="137160" indent="0">
              <a:buNone/>
            </a:pPr>
            <a:r>
              <a:rPr lang="fr-FR" dirty="0" smtClean="0"/>
              <a:t>         DUREE 5-7 JOURS MAX DE 10 JOURS</a:t>
            </a:r>
          </a:p>
          <a:p>
            <a:pPr marL="137160" indent="0">
              <a:buNone/>
            </a:pPr>
            <a:endParaRPr lang="fr-FR" dirty="0" smtClean="0"/>
          </a:p>
          <a:p>
            <a:pPr marL="137160" indent="0">
              <a:buNone/>
            </a:pPr>
            <a:r>
              <a:rPr lang="fr-FR" dirty="0" smtClean="0"/>
              <a:t>SI ALLERGIE FLUOROQUINOLONE 5 JS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                    </a:t>
            </a:r>
            <a:endParaRPr lang="fr-FR" dirty="0"/>
          </a:p>
          <a:p>
            <a:pPr marL="137160" indent="0">
              <a:buNone/>
            </a:pPr>
            <a:r>
              <a:rPr lang="fr-FR" dirty="0" smtClean="0"/>
              <a:t>ENFANT ET FEMME ENCEINTE :</a:t>
            </a:r>
          </a:p>
          <a:p>
            <a:pPr marL="137160" indent="0">
              <a:buNone/>
            </a:pPr>
            <a:r>
              <a:rPr lang="fr-FR" dirty="0" smtClean="0"/>
              <a:t>JOSAMYCINE 50MG/KG/J 8 JOURS</a:t>
            </a:r>
          </a:p>
          <a:p>
            <a:pPr marL="13716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69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PROPYHYLAXIE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EVITER LES PIQURES DE TIQUES</a:t>
            </a:r>
          </a:p>
          <a:p>
            <a:r>
              <a:rPr lang="fr-FR" dirty="0" smtClean="0"/>
              <a:t>RETIRER LA TIQUE RAPIDEMENT SI PIQURE</a:t>
            </a:r>
          </a:p>
          <a:p>
            <a:r>
              <a:rPr lang="fr-FR" dirty="0" smtClean="0"/>
              <a:t>PAS DE VACCIN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9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RICKETTSIOSE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RICKETTSIA CONORII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87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EPIDEMIOLOGIE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FF00"/>
                </a:solidFill>
              </a:rPr>
              <a:t>AGENT CAUSAL</a:t>
            </a:r>
          </a:p>
          <a:p>
            <a:pPr marL="137160" indent="0">
              <a:buNone/>
            </a:pPr>
            <a:r>
              <a:rPr lang="fr-FR" dirty="0" smtClean="0"/>
              <a:t>RICKETTSIA CONORII</a:t>
            </a:r>
          </a:p>
          <a:p>
            <a:pPr marL="137160" indent="0">
              <a:buNone/>
            </a:pPr>
            <a:r>
              <a:rPr lang="fr-FR" dirty="0" smtClean="0"/>
              <a:t>PETITE BACTERIE INTRACELLULAIRE STRICTE GRAM </a:t>
            </a:r>
            <a:r>
              <a:rPr lang="fr-FR" dirty="0" smtClean="0"/>
              <a:t>NEGATIF</a:t>
            </a:r>
          </a:p>
          <a:p>
            <a:pPr marL="137160" indent="0">
              <a:buNone/>
            </a:pPr>
            <a:endParaRPr lang="fr-FR" dirty="0"/>
          </a:p>
          <a:p>
            <a:pPr marL="137160" indent="0">
              <a:buNone/>
            </a:pPr>
            <a:endParaRPr lang="fr-FR" dirty="0"/>
          </a:p>
          <a:p>
            <a:pPr marL="137160" indent="0">
              <a:buNone/>
            </a:pPr>
            <a:r>
              <a:rPr lang="fr-FR" dirty="0" smtClean="0"/>
              <a:t>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FF00"/>
                </a:solidFill>
              </a:rPr>
              <a:t>RESERVOIR ET </a:t>
            </a:r>
            <a:r>
              <a:rPr lang="fr-FR" dirty="0" smtClean="0">
                <a:solidFill>
                  <a:srgbClr val="FFFF00"/>
                </a:solidFill>
              </a:rPr>
              <a:t>VECTEUR</a:t>
            </a:r>
            <a:r>
              <a:rPr lang="fr-FR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fr-FR" dirty="0"/>
          </a:p>
          <a:p>
            <a:pPr marL="137160" indent="0">
              <a:buNone/>
            </a:pPr>
            <a:endParaRPr lang="fr-FR" dirty="0"/>
          </a:p>
          <a:p>
            <a:pPr marL="137160" indent="0">
              <a:buNone/>
            </a:pPr>
            <a:r>
              <a:rPr lang="fr-FR" dirty="0" smtClean="0"/>
              <a:t>TIQUE BRUNE </a:t>
            </a:r>
            <a:r>
              <a:rPr lang="fr-FR" dirty="0" smtClean="0"/>
              <a:t> </a:t>
            </a:r>
            <a:r>
              <a:rPr lang="fr-FR" dirty="0" smtClean="0"/>
              <a:t>DU CHIEN </a:t>
            </a:r>
          </a:p>
          <a:p>
            <a:pPr marL="137160" indent="0">
              <a:buNone/>
            </a:pPr>
            <a:r>
              <a:rPr lang="fr-FR" dirty="0" smtClean="0"/>
              <a:t>RHIPICEPHALUS SANGUINEUS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48806"/>
            <a:ext cx="22098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MODALITES  EPIDEMIO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ENTOURAGE IMMEDIAT DES HUMAINS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POURTOUR MEDITERRANEEN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ENDEMO_EPIDEMIQUE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MALADIE SAISONNIERE MAI _OCTOBRE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7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5774658"/>
            <a:ext cx="8183880" cy="1051560"/>
          </a:xfrm>
        </p:spPr>
        <p:txBody>
          <a:bodyPr/>
          <a:lstStyle/>
          <a:p>
            <a:r>
              <a:rPr lang="fr-FR" dirty="0" smtClean="0"/>
              <a:t>PATHOGENIE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18795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4600" dirty="0" smtClean="0"/>
              <a:t>DUREE D’ATTACHEMENT  20 HEURES MIN</a:t>
            </a:r>
          </a:p>
          <a:p>
            <a:pPr marL="137160" indent="0">
              <a:buNone/>
            </a:pPr>
            <a:r>
              <a:rPr lang="fr-FR" sz="5700" dirty="0"/>
              <a:t/>
            </a:r>
            <a:br>
              <a:rPr lang="fr-FR" sz="5700" dirty="0"/>
            </a:br>
            <a:r>
              <a:rPr lang="fr-FR" sz="5700" dirty="0"/>
              <a:t>Les </a:t>
            </a:r>
            <a:r>
              <a:rPr lang="fr-FR" sz="5700" i="1" dirty="0" smtClean="0"/>
              <a:t>Rickettsies</a:t>
            </a:r>
            <a:r>
              <a:rPr lang="fr-FR" sz="5700" dirty="0" smtClean="0"/>
              <a:t> </a:t>
            </a:r>
            <a:r>
              <a:rPr lang="fr-FR" sz="5700" dirty="0"/>
              <a:t>se multiplient </a:t>
            </a:r>
            <a:r>
              <a:rPr lang="fr-FR" sz="5700" dirty="0" smtClean="0"/>
              <a:t> </a:t>
            </a:r>
            <a:r>
              <a:rPr lang="fr-FR" sz="5700" dirty="0"/>
              <a:t>à leur point d’inoculation pour donner une escarre</a:t>
            </a:r>
            <a:r>
              <a:rPr lang="fr-FR" sz="5700" dirty="0" smtClean="0"/>
              <a:t>.</a:t>
            </a:r>
          </a:p>
          <a:p>
            <a:pPr marL="137160" indent="0">
              <a:buNone/>
            </a:pPr>
            <a:endParaRPr lang="fr-FR" sz="5700" dirty="0" smtClean="0"/>
          </a:p>
          <a:p>
            <a:pPr algn="just"/>
            <a:r>
              <a:rPr lang="fr-FR" sz="6400" dirty="0" smtClean="0"/>
              <a:t>  </a:t>
            </a:r>
            <a:r>
              <a:rPr lang="fr-FR" sz="6400" dirty="0"/>
              <a:t>tropisme pour les cellules endothéliales des petits vaisseaux </a:t>
            </a:r>
            <a:r>
              <a:rPr lang="fr-FR" sz="6400" dirty="0" smtClean="0"/>
              <a:t>sanguins</a:t>
            </a:r>
          </a:p>
          <a:p>
            <a:pPr algn="just"/>
            <a:endParaRPr lang="fr-FR" sz="6400" dirty="0" smtClean="0"/>
          </a:p>
          <a:p>
            <a:pPr algn="just"/>
            <a:r>
              <a:rPr lang="fr-FR" sz="7300" dirty="0" smtClean="0"/>
              <a:t>  </a:t>
            </a:r>
            <a:r>
              <a:rPr lang="fr-FR" sz="7300" dirty="0"/>
              <a:t>vascularite, </a:t>
            </a:r>
            <a:r>
              <a:rPr lang="fr-FR" sz="7300" dirty="0" smtClean="0"/>
              <a:t>inflammation </a:t>
            </a:r>
            <a:r>
              <a:rPr lang="fr-FR" sz="7300" dirty="0"/>
              <a:t>péri-vasculaire et </a:t>
            </a:r>
            <a:r>
              <a:rPr lang="fr-FR" sz="7300" dirty="0" smtClean="0"/>
              <a:t> </a:t>
            </a:r>
            <a:r>
              <a:rPr lang="fr-FR" sz="7300" dirty="0"/>
              <a:t>thrombose. </a:t>
            </a:r>
            <a:endParaRPr lang="fr-FR" sz="7300" dirty="0" smtClean="0"/>
          </a:p>
          <a:p>
            <a:pPr algn="just"/>
            <a:endParaRPr lang="fr-FR" sz="7300" dirty="0" smtClean="0"/>
          </a:p>
          <a:p>
            <a:pPr algn="just"/>
            <a:r>
              <a:rPr lang="fr-FR" sz="7300" dirty="0" smtClean="0"/>
              <a:t> </a:t>
            </a:r>
            <a:r>
              <a:rPr lang="fr-FR" sz="7300" dirty="0"/>
              <a:t>purpura </a:t>
            </a:r>
            <a:r>
              <a:rPr lang="fr-FR" sz="7300" dirty="0" smtClean="0"/>
              <a:t>ET </a:t>
            </a:r>
            <a:r>
              <a:rPr lang="fr-FR" sz="7300" dirty="0"/>
              <a:t>atteintes viscérales </a:t>
            </a:r>
            <a:r>
              <a:rPr lang="fr-FR" sz="7300" dirty="0" smtClean="0"/>
              <a:t> </a:t>
            </a:r>
            <a:r>
              <a:rPr lang="fr-FR" sz="7300" baseline="30000" dirty="0"/>
              <a:t>,</a:t>
            </a:r>
            <a:endParaRPr lang="fr-FR" sz="7300" dirty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88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dirty="0" smtClean="0"/>
              <a:t>INCUBATION: UNE SEMAINE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dirty="0" smtClean="0"/>
              <a:t>DEBUT:  BRUTAL</a:t>
            </a:r>
          </a:p>
          <a:p>
            <a:pPr marL="137160" indent="0">
              <a:lnSpc>
                <a:spcPct val="200000"/>
              </a:lnSpc>
              <a:buNone/>
            </a:pPr>
            <a:r>
              <a:rPr lang="fr-FR" dirty="0" smtClean="0"/>
              <a:t>                     FIEVRE;CEPHALEES;ASTHENIE</a:t>
            </a:r>
          </a:p>
          <a:p>
            <a:pPr marL="137160" indent="0">
              <a:lnSpc>
                <a:spcPct val="200000"/>
              </a:lnSpc>
              <a:buNone/>
            </a:pPr>
            <a:r>
              <a:rPr lang="fr-FR" dirty="0"/>
              <a:t> </a:t>
            </a:r>
            <a:r>
              <a:rPr lang="fr-FR" dirty="0" smtClean="0"/>
              <a:t>                     ALGIES DIFFUSES</a:t>
            </a:r>
          </a:p>
          <a:p>
            <a:pPr marL="137160" indent="0">
              <a:lnSpc>
                <a:spcPct val="200000"/>
              </a:lnSpc>
              <a:buNone/>
            </a:pPr>
            <a:endParaRPr lang="fr-FR" dirty="0" smtClean="0"/>
          </a:p>
          <a:p>
            <a:pPr marL="137160" indent="0">
              <a:lnSpc>
                <a:spcPct val="200000"/>
              </a:lnSpc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329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RECHERCHER LA TACHE NOIRE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308" y="530225"/>
            <a:ext cx="4517422" cy="4187825"/>
          </a:xfrm>
        </p:spPr>
      </p:pic>
    </p:spTree>
    <p:extLst>
      <p:ext uri="{BB962C8B-B14F-4D97-AF65-F5344CB8AC3E}">
        <p14:creationId xmlns:p14="http://schemas.microsoft.com/office/powerpoint/2010/main" val="1764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RECHERCHER LA TACHE NOIRE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519" y="1296987"/>
            <a:ext cx="3429000" cy="2654300"/>
          </a:xfrm>
        </p:spPr>
      </p:pic>
    </p:spTree>
    <p:extLst>
      <p:ext uri="{BB962C8B-B14F-4D97-AF65-F5344CB8AC3E}">
        <p14:creationId xmlns:p14="http://schemas.microsoft.com/office/powerpoint/2010/main" val="22644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PHASE D ETAT : TRIADE 3-5 jours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 marL="137160" indent="0" algn="ctr">
              <a:buNone/>
            </a:pP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FIEVRE+TACHE NOIRE+ERUPTION   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 marL="137160" indent="0">
              <a:buNone/>
            </a:pPr>
            <a:r>
              <a:rPr lang="fr-FR" dirty="0" smtClean="0">
                <a:solidFill>
                  <a:srgbClr val="FFFF00"/>
                </a:solidFill>
              </a:rPr>
              <a:t>    SIGNES GENERAUX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FIEVRE;ASTHENIE;HYPOTENSION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AMAIGRISSEMENT +++</a:t>
            </a:r>
          </a:p>
          <a:p>
            <a:pPr marL="137160" indent="0">
              <a:buNone/>
            </a:pP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   SIGNES CUTANES</a:t>
            </a:r>
          </a:p>
          <a:p>
            <a:pPr marL="137160" indent="0">
              <a:buNone/>
            </a:pP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               </a:t>
            </a:r>
            <a:r>
              <a:rPr lang="fr-FR" dirty="0" smtClean="0"/>
              <a:t>ERUPTION MACULO_PAPULEUSE 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PARFOIS EN RELIEF </a:t>
            </a:r>
            <a:r>
              <a:rPr lang="fr-FR" dirty="0" smtClean="0">
                <a:solidFill>
                  <a:srgbClr val="FFFF00"/>
                </a:solidFill>
              </a:rPr>
              <a:t>BOUTONNEUSE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GENERALISEE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NODULAIRE VOIRE BIGARREE</a:t>
            </a:r>
          </a:p>
          <a:p>
            <a:pPr marL="137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PURPURA </a:t>
            </a:r>
            <a:r>
              <a:rPr lang="fr-FR" dirty="0" smtClean="0">
                <a:latin typeface="Book Antiqua"/>
              </a:rPr>
              <a:t>→ G</a:t>
            </a:r>
            <a:r>
              <a:rPr lang="fr-FR" dirty="0" smtClean="0"/>
              <a:t>RAVITE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3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2790</TotalTime>
  <Words>280</Words>
  <Application>Microsoft Office PowerPoint</Application>
  <PresentationFormat>Affichage à l'écran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Aspect</vt:lpstr>
      <vt:lpstr>Fièvre boutonneuse méditerranéenne</vt:lpstr>
      <vt:lpstr>INTRODUCTION</vt:lpstr>
      <vt:lpstr>EPIDEMIOLOGIE</vt:lpstr>
      <vt:lpstr>MODALITES  EPIDEMIO</vt:lpstr>
      <vt:lpstr>PATHOGENIE</vt:lpstr>
      <vt:lpstr>CLINIQUE</vt:lpstr>
      <vt:lpstr>RECHERCHER LA TACHE NOIRE</vt:lpstr>
      <vt:lpstr>RECHERCHER LA TACHE NOIRE</vt:lpstr>
      <vt:lpstr>CLINIQUE</vt:lpstr>
      <vt:lpstr>ERUPTION  FBM</vt:lpstr>
      <vt:lpstr>ERUPTION FBM</vt:lpstr>
      <vt:lpstr>CLINIQUE</vt:lpstr>
      <vt:lpstr>EVOLUTION</vt:lpstr>
      <vt:lpstr>DIAGNOSTIC</vt:lpstr>
      <vt:lpstr>DIAGNOSTIC</vt:lpstr>
      <vt:lpstr>TRAITEMENT</vt:lpstr>
      <vt:lpstr>PROPYHYLAXIE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Fièvre boutonneuse méditerranéenne</dc:title>
  <dc:creator>j</dc:creator>
  <cp:lastModifiedBy>j</cp:lastModifiedBy>
  <cp:revision>33</cp:revision>
  <dcterms:created xsi:type="dcterms:W3CDTF">2012-01-14T19:13:05Z</dcterms:created>
  <dcterms:modified xsi:type="dcterms:W3CDTF">2012-01-17T23:53:27Z</dcterms:modified>
</cp:coreProperties>
</file>