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1"/>
  </p:notesMasterIdLst>
  <p:sldIdLst>
    <p:sldId id="256" r:id="rId2"/>
    <p:sldId id="257" r:id="rId3"/>
    <p:sldId id="260" r:id="rId4"/>
    <p:sldId id="308" r:id="rId5"/>
    <p:sldId id="312" r:id="rId6"/>
    <p:sldId id="313" r:id="rId7"/>
    <p:sldId id="309" r:id="rId8"/>
    <p:sldId id="316" r:id="rId9"/>
    <p:sldId id="272" r:id="rId10"/>
    <p:sldId id="317" r:id="rId11"/>
    <p:sldId id="310" r:id="rId12"/>
    <p:sldId id="315" r:id="rId13"/>
    <p:sldId id="282" r:id="rId14"/>
    <p:sldId id="284" r:id="rId15"/>
    <p:sldId id="311" r:id="rId16"/>
    <p:sldId id="289" r:id="rId17"/>
    <p:sldId id="292" r:id="rId18"/>
    <p:sldId id="297" r:id="rId19"/>
    <p:sldId id="302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C2A93-C839-42B2-A0E6-6829BE778DCA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1305B-0A24-49B8-928F-BC446C2DC33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81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305B-0A24-49B8-928F-BC446C2DC3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37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E48-E8C4-49A8-A1AC-341B070021DE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52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E264-F585-4AAD-8D07-3895AF67A605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0503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E264-F585-4AAD-8D07-3895AF67A605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9829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E264-F585-4AAD-8D07-3895AF67A605}" type="datetime1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5611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E264-F585-4AAD-8D07-3895AF67A605}" type="datetime1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1393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E264-F585-4AAD-8D07-3895AF67A605}" type="datetime1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55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4E31-0592-4B02-8C65-E7170DF72CF2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01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AEFE-62E0-4C43-872E-2E2BD3C22E74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155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5AB3-6217-4CE2-9B49-7161C59A9724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96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982-94E5-43BD-955F-62238C7B5093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43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9243-53AF-4044-802F-E6A07A46EADE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18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F5B0-E736-4D1A-B85F-65CE44C9F023}" type="datetime1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83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E91A-EDAA-4050-89FF-92AAF55164AC}" type="datetime1">
              <a:rPr lang="en-GB" smtClean="0"/>
              <a:t>25/10/2020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7E0B-F3C4-4BBF-A013-5A9BD23BB119}" type="datetime1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9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9D92-7D9B-41F5-8E10-63F564B42F0A}" type="datetime1">
              <a:rPr lang="en-GB" smtClean="0"/>
              <a:t>25/10/2020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5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7A6-CE55-44D8-B5ED-AA243C650D7F}" type="datetime1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4655-0435-4B8E-9983-072E3E356CDD}" type="datetime1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2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E264-F585-4AAD-8D07-3895AF67A605}" type="datetime1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762104-6E64-48F6-B1AD-5092999096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66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b="1" i="0" u="none" strike="noStrike" baseline="0" dirty="0" smtClean="0">
                <a:solidFill>
                  <a:srgbClr val="2F5496"/>
                </a:solidFill>
                <a:latin typeface="Calibri Light" panose="020F0302020204030204" pitchFamily="34" charset="0"/>
              </a:rPr>
              <a:t>Aspects virologiques et diagnostic de l'infection  à VIH   </a:t>
            </a:r>
            <a:endParaRPr lang="fr-FR" b="1" i="0" u="none" strike="noStrike" baseline="0" dirty="0" smtClean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704850" y="1690688"/>
            <a:ext cx="10648950" cy="48434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3200" b="1" i="0" u="none" strike="noStrike" baseline="0" dirty="0" smtClean="0">
                <a:solidFill>
                  <a:srgbClr val="2F5496"/>
                </a:solidFill>
                <a:latin typeface="Calibri Light" panose="020F0302020204030204" pitchFamily="34" charset="0"/>
              </a:rPr>
              <a:t>1)  Introduction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fr-FR" i="0" u="none" strike="noStrike" baseline="0" dirty="0" smtClean="0">
                <a:latin typeface="Calibri" panose="020F0502020204030204" pitchFamily="34" charset="0"/>
              </a:rPr>
              <a:t>Le  VIH , responsable du syndrome d'immunodéficience humain acquis( SIDA) </a:t>
            </a:r>
            <a:r>
              <a:rPr lang="fr-FR" b="0" i="0" u="none" strike="noStrike" baseline="0" dirty="0" smtClean="0">
                <a:latin typeface="Calibri" panose="020F0502020204030204" pitchFamily="34" charset="0"/>
              </a:rPr>
              <a:t>représente encore un défi tant sur le plan des connaissances fondamentales que sur le traitement et la prévention. 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r-FR" b="0" i="0" u="none" strike="noStrike" baseline="0" dirty="0" smtClean="0">
                <a:latin typeface="Calibri" panose="020F0502020204030204" pitchFamily="34" charset="0"/>
              </a:rPr>
              <a:t>Transmis essentiellement par voie sexuelle mais aussi sanguine et materno-foetale 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r-FR" b="0" i="0" u="none" strike="noStrike" baseline="0" dirty="0" smtClean="0">
                <a:latin typeface="Calibri" panose="020F0502020204030204" pitchFamily="34" charset="0"/>
              </a:rPr>
              <a:t>De répartition mondiale, son origine est simienne(1920), la souche s'est adaptée ensuite à l'homme.</a:t>
            </a:r>
            <a:endParaRPr lang="fr-FR" b="0" i="0" u="none" strike="noStrike" baseline="0" dirty="0" smtClean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5" y="827315"/>
            <a:ext cx="9194183" cy="3995226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GB" sz="4000" b="1" dirty="0" smtClean="0">
                <a:solidFill>
                  <a:srgbClr val="FF0000"/>
                </a:solidFill>
                <a:latin typeface="+mn-lt"/>
              </a:rPr>
              <a:t>ourgeonnement</a:t>
            </a:r>
            <a:endParaRPr lang="en-GB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5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C ) Multiplication</a:t>
            </a:r>
            <a:endParaRPr lang="en-GB" sz="2800" dirty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b="0" i="0" u="none" strike="noStrike" baseline="0" dirty="0" smtClean="0">
                <a:latin typeface="Calibri" panose="020F0502020204030204" pitchFamily="34" charset="0"/>
              </a:rPr>
              <a:t>Les variants qui apparaissent à chaque cycle de réplication entraîne une infection chronique et un épuisement du système immunitaire.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4" y="0"/>
            <a:ext cx="1178560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0" u="none" strike="noStrike" baseline="0" dirty="0" smtClean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b="1" i="0" u="none" strike="noStrike" dirty="0" smtClean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i="0" u="none" strike="noStrike" baseline="0" dirty="0" smtClean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 </a:t>
            </a:r>
            <a:endParaRPr lang="fr-FR" b="1" i="0" u="none" strike="noStrike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0" i="0" u="none" strike="noStrike" baseline="0" dirty="0" smtClean="0">
                <a:solidFill>
                  <a:srgbClr val="2F5496"/>
                </a:solidFill>
                <a:latin typeface="Calibri Light" panose="020F0302020204030204" pitchFamily="34" charset="0"/>
              </a:rPr>
              <a:t>      </a:t>
            </a:r>
            <a:r>
              <a:rPr lang="fr-FR" dirty="0"/>
              <a:t>L'infection par </a:t>
            </a:r>
            <a:r>
              <a:rPr lang="fr-FR" dirty="0" smtClean="0"/>
              <a:t>le </a:t>
            </a:r>
            <a:r>
              <a:rPr lang="fr-FR" dirty="0"/>
              <a:t>VIH </a:t>
            </a:r>
            <a:r>
              <a:rPr lang="fr-FR" dirty="0" smtClean="0"/>
              <a:t>entraine </a:t>
            </a:r>
            <a:r>
              <a:rPr lang="fr-FR" dirty="0"/>
              <a:t>l'apparition d'anticorps </a:t>
            </a:r>
            <a:r>
              <a:rPr lang="fr-FR" dirty="0" smtClean="0"/>
              <a:t>dirigés </a:t>
            </a:r>
            <a:r>
              <a:rPr lang="fr-FR" dirty="0"/>
              <a:t>contre toutes les </a:t>
            </a:r>
            <a:r>
              <a:rPr lang="fr-FR" dirty="0" smtClean="0"/>
              <a:t>protéines </a:t>
            </a:r>
            <a:r>
              <a:rPr lang="fr-FR" dirty="0"/>
              <a:t>du virus </a:t>
            </a:r>
            <a:r>
              <a:rPr lang="fr-FR" dirty="0" smtClean="0"/>
              <a:t>après </a:t>
            </a:r>
            <a:r>
              <a:rPr lang="fr-FR" dirty="0"/>
              <a:t>une </a:t>
            </a:r>
            <a:r>
              <a:rPr lang="fr-FR" dirty="0" smtClean="0"/>
              <a:t>période </a:t>
            </a:r>
            <a:r>
              <a:rPr lang="fr-FR" dirty="0"/>
              <a:t>dite </a:t>
            </a:r>
            <a:r>
              <a:rPr lang="fr-FR" dirty="0" smtClean="0"/>
              <a:t>fenêtre sérologique </a:t>
            </a:r>
            <a:r>
              <a:rPr lang="fr-FR" dirty="0"/>
              <a:t>de 3 semaines en moyenne.</a:t>
            </a:r>
          </a:p>
          <a:p>
            <a:pPr>
              <a:lnSpc>
                <a:spcPct val="150000"/>
              </a:lnSpc>
            </a:pPr>
            <a:r>
              <a:rPr lang="fr-FR" dirty="0"/>
              <a:t> Le diagnostic  </a:t>
            </a:r>
            <a:r>
              <a:rPr lang="fr-FR" dirty="0" smtClean="0"/>
              <a:t>sérologique </a:t>
            </a:r>
            <a:r>
              <a:rPr lang="fr-FR" dirty="0"/>
              <a:t>se fait en 2 </a:t>
            </a:r>
            <a:r>
              <a:rPr lang="fr-FR" dirty="0" smtClean="0"/>
              <a:t>étapes: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 smtClean="0"/>
              <a:t>Dépistage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 smtClean="0"/>
              <a:t>confirmation</a:t>
            </a:r>
            <a:endParaRPr lang="fr-FR" dirty="0"/>
          </a:p>
          <a:p>
            <a:pPr marL="0" marR="0" lvl="0" indent="0" rtl="0">
              <a:buNone/>
            </a:pPr>
            <a:r>
              <a:rPr lang="fr-FR" b="0" i="0" u="none" strike="noStrike" baseline="0" dirty="0" smtClean="0">
                <a:solidFill>
                  <a:srgbClr val="2F5496"/>
                </a:solidFill>
                <a:latin typeface="Calibri Light" panose="020F0302020204030204" pitchFamily="34" charset="0"/>
              </a:rPr>
              <a:t>                  </a:t>
            </a:r>
            <a:endParaRPr lang="fr-FR" b="0" i="0" u="none" strike="noStrike" baseline="0" dirty="0" smtClean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fr-FR" b="1" i="0" u="none" strike="noStrike" baseline="0" dirty="0" smtClean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b="1" i="0" u="none" strike="noStrike" dirty="0" smtClean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i="0" u="none" strike="noStrike" baseline="0" dirty="0" smtClean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 </a:t>
            </a:r>
            <a:br>
              <a:rPr lang="fr-FR" b="1" i="0" u="none" strike="noStrike" baseline="0" dirty="0" smtClean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i="0" u="none" strike="noStrike" baseline="0" dirty="0" smtClean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fr-FR" sz="2800" b="1" i="0" u="none" strike="noStrike" baseline="0" dirty="0" smtClean="0">
                <a:solidFill>
                  <a:srgbClr val="1F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le dépistage</a:t>
            </a:r>
            <a:endParaRPr lang="fr-FR" sz="2800" b="1" i="0" u="none" strike="noStrike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Il est effectue </a:t>
            </a:r>
            <a:r>
              <a:rPr lang="fr-FR" dirty="0" smtClean="0"/>
              <a:t>a </a:t>
            </a:r>
            <a:r>
              <a:rPr lang="fr-FR" dirty="0"/>
              <a:t>l'aide de 2 tests </a:t>
            </a:r>
            <a:r>
              <a:rPr lang="fr-FR" dirty="0" smtClean="0"/>
              <a:t>Elisa.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dirty="0"/>
              <a:t>    Soit 2 tests </a:t>
            </a:r>
            <a:r>
              <a:rPr lang="fr-FR" dirty="0" smtClean="0"/>
              <a:t>Elisa </a:t>
            </a:r>
            <a:r>
              <a:rPr lang="fr-FR" dirty="0"/>
              <a:t>mixtes , anti </a:t>
            </a:r>
            <a:r>
              <a:rPr lang="fr-FR" dirty="0" smtClean="0"/>
              <a:t>VIH1 </a:t>
            </a:r>
            <a:r>
              <a:rPr lang="fr-FR" dirty="0"/>
              <a:t>et </a:t>
            </a:r>
            <a:r>
              <a:rPr lang="fr-FR" dirty="0" smtClean="0"/>
              <a:t>VIH2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dirty="0"/>
              <a:t>     Soit 1 test  </a:t>
            </a:r>
            <a:r>
              <a:rPr lang="fr-FR" dirty="0" smtClean="0"/>
              <a:t>Elisa </a:t>
            </a:r>
            <a:r>
              <a:rPr lang="fr-FR" dirty="0"/>
              <a:t>mixte et 1 test </a:t>
            </a:r>
            <a:r>
              <a:rPr lang="fr-FR" dirty="0" smtClean="0"/>
              <a:t>Elisa VIH1 mono spécifique.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dirty="0"/>
              <a:t>   Soit 1 test </a:t>
            </a:r>
            <a:r>
              <a:rPr lang="fr-FR" dirty="0" smtClean="0"/>
              <a:t>Elisa </a:t>
            </a:r>
            <a:r>
              <a:rPr lang="fr-FR" dirty="0"/>
              <a:t>mixte et 1 test rapide.</a:t>
            </a:r>
            <a:endParaRPr lang="fr-FR" sz="1400" dirty="0"/>
          </a:p>
          <a:p>
            <a:pPr marL="457200" marR="0" lvl="1" indent="0" rtl="0">
              <a:lnSpc>
                <a:spcPct val="150000"/>
              </a:lnSpc>
              <a:buNone/>
            </a:pPr>
            <a:endParaRPr lang="fr-FR" b="0" i="0" u="none" strike="noStrike" baseline="0" dirty="0" smtClean="0">
              <a:solidFill>
                <a:srgbClr val="1F376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latin typeface="+mn-lt"/>
              </a:rPr>
              <a:t>B) la confirmation</a:t>
            </a:r>
            <a:r>
              <a:rPr lang="fr-FR" b="1" dirty="0"/>
              <a:t>.</a:t>
            </a:r>
            <a:br>
              <a:rPr lang="fr-FR" b="1" dirty="0"/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b="0" i="0" u="none" strike="noStrike" baseline="0" dirty="0" smtClean="0">
                <a:latin typeface="Calibri" panose="020F0502020204030204" pitchFamily="34" charset="0"/>
              </a:rPr>
              <a:t>La présence d' anticorps anti VIH doit impérativement être confirmé sur un  second  prélèvement par un test de confirmation: le western blot dont la positivité  certaine est la réactivité simultanée vis à</a:t>
            </a:r>
            <a:r>
              <a:rPr lang="fr-FR" b="0" i="0" u="none" strike="noStrike" dirty="0" smtClean="0">
                <a:latin typeface="Calibri" panose="020F0502020204030204" pitchFamily="34" charset="0"/>
              </a:rPr>
              <a:t> </a:t>
            </a:r>
            <a:r>
              <a:rPr lang="fr-FR" b="0" i="0" u="none" strike="noStrike" baseline="0" dirty="0" smtClean="0">
                <a:latin typeface="Calibri" panose="020F0502020204030204" pitchFamily="34" charset="0"/>
              </a:rPr>
              <a:t>vis de 2 anticorps anti </a:t>
            </a:r>
            <a:r>
              <a:rPr lang="fr-FR" b="0" i="0" u="none" strike="noStrike" baseline="0" dirty="0" err="1" smtClean="0">
                <a:latin typeface="Calibri" panose="020F0502020204030204" pitchFamily="34" charset="0"/>
              </a:rPr>
              <a:t>env</a:t>
            </a:r>
            <a:r>
              <a:rPr lang="fr-FR" b="0" i="0" u="none" strike="noStrike" baseline="0" dirty="0" smtClean="0">
                <a:latin typeface="Calibri" panose="020F0502020204030204" pitchFamily="34" charset="0"/>
              </a:rPr>
              <a:t>, </a:t>
            </a:r>
            <a:r>
              <a:rPr lang="fr-FR" b="1" i="0" u="none" strike="noStrike" baseline="0" dirty="0" smtClean="0">
                <a:latin typeface="Calibri" panose="020F0502020204030204" pitchFamily="34" charset="0"/>
              </a:rPr>
              <a:t>gp120</a:t>
            </a:r>
            <a:r>
              <a:rPr lang="fr-FR" b="0" i="0" u="none" strike="noStrike" baseline="0" dirty="0" smtClean="0">
                <a:latin typeface="Calibri" panose="020F0502020204030204" pitchFamily="34" charset="0"/>
              </a:rPr>
              <a:t> et </a:t>
            </a:r>
            <a:r>
              <a:rPr lang="fr-FR" b="1" i="0" u="none" strike="noStrike" baseline="0" dirty="0" smtClean="0">
                <a:latin typeface="Calibri" panose="020F0502020204030204" pitchFamily="34" charset="0"/>
              </a:rPr>
              <a:t>gp41 </a:t>
            </a:r>
            <a:r>
              <a:rPr lang="fr-FR" b="0" i="0" u="none" strike="noStrike" baseline="0" dirty="0" smtClean="0">
                <a:latin typeface="Calibri" panose="020F0502020204030204" pitchFamily="34" charset="0"/>
              </a:rPr>
              <a:t>et d' un anticorps </a:t>
            </a:r>
            <a:r>
              <a:rPr lang="fr-FR" b="1" i="0" u="none" strike="noStrike" baseline="0" dirty="0" smtClean="0">
                <a:latin typeface="Calibri" panose="020F0502020204030204" pitchFamily="34" charset="0"/>
              </a:rPr>
              <a:t>anti gag </a:t>
            </a:r>
            <a:r>
              <a:rPr lang="fr-FR" b="0" i="0" u="none" strike="noStrike" baseline="0" dirty="0" smtClean="0">
                <a:latin typeface="Calibri" panose="020F0502020204030204" pitchFamily="34" charset="0"/>
              </a:rPr>
              <a:t>ou anticorps </a:t>
            </a:r>
            <a:r>
              <a:rPr lang="fr-FR" b="1" i="0" u="none" strike="noStrike" baseline="0" dirty="0" smtClean="0">
                <a:latin typeface="Calibri" panose="020F0502020204030204" pitchFamily="34" charset="0"/>
              </a:rPr>
              <a:t>anti </a:t>
            </a:r>
            <a:r>
              <a:rPr lang="fr-FR" b="1" i="0" u="none" strike="noStrike" baseline="0" dirty="0" err="1" smtClean="0">
                <a:latin typeface="Calibri" panose="020F0502020204030204" pitchFamily="34" charset="0"/>
              </a:rPr>
              <a:t>pol</a:t>
            </a: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B) la confirmation</a:t>
            </a:r>
            <a:endParaRPr lang="fr-FR" sz="2800" b="0" i="0" u="none" strike="noStrike" baseline="0" dirty="0" smtClean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second </a:t>
            </a:r>
            <a:r>
              <a:rPr lang="fr-FR" dirty="0" smtClean="0"/>
              <a:t>prélèvement </a:t>
            </a:r>
            <a:r>
              <a:rPr lang="fr-FR" dirty="0"/>
              <a:t>est toutefois </a:t>
            </a:r>
            <a:r>
              <a:rPr lang="fr-FR" dirty="0" smtClean="0"/>
              <a:t>demandé en contrôle, </a:t>
            </a:r>
            <a:r>
              <a:rPr lang="fr-FR" dirty="0"/>
              <a:t>pour </a:t>
            </a:r>
          </a:p>
          <a:p>
            <a:pPr marL="0" indent="0">
              <a:buNone/>
            </a:pPr>
            <a:r>
              <a:rPr lang="fr-FR" dirty="0"/>
              <a:t>s</a:t>
            </a:r>
            <a:r>
              <a:rPr lang="fr-FR" dirty="0" smtClean="0"/>
              <a:t>’assurer </a:t>
            </a:r>
            <a:r>
              <a:rPr lang="fr-FR" dirty="0"/>
              <a:t>qu' il </a:t>
            </a:r>
            <a:r>
              <a:rPr lang="fr-FR" dirty="0" smtClean="0"/>
              <a:t>n'y ait </a:t>
            </a:r>
            <a:r>
              <a:rPr lang="fr-FR" dirty="0"/>
              <a:t>pas d'erreur de </a:t>
            </a:r>
            <a:r>
              <a:rPr lang="fr-FR" dirty="0" smtClean="0"/>
              <a:t>prélèvement </a:t>
            </a:r>
            <a:r>
              <a:rPr lang="fr-FR" dirty="0"/>
              <a:t>ou de contamination du </a:t>
            </a:r>
            <a:r>
              <a:rPr lang="fr-FR" dirty="0" smtClean="0"/>
              <a:t>premier échantillon.</a:t>
            </a:r>
            <a:endParaRPr lang="fr-FR" dirty="0"/>
          </a:p>
          <a:p>
            <a:r>
              <a:rPr lang="fr-FR" dirty="0"/>
              <a:t>Il </a:t>
            </a:r>
            <a:r>
              <a:rPr lang="fr-FR" dirty="0" smtClean="0"/>
              <a:t>est à </a:t>
            </a:r>
            <a:r>
              <a:rPr lang="fr-FR" dirty="0"/>
              <a:t>noter que l'absence de </a:t>
            </a:r>
            <a:r>
              <a:rPr lang="fr-FR" dirty="0" smtClean="0"/>
              <a:t>réactivité </a:t>
            </a:r>
            <a:r>
              <a:rPr lang="fr-FR" dirty="0"/>
              <a:t>sur le </a:t>
            </a:r>
            <a:r>
              <a:rPr lang="fr-FR" dirty="0" smtClean="0"/>
              <a:t>western </a:t>
            </a:r>
            <a:r>
              <a:rPr lang="fr-FR" dirty="0"/>
              <a:t>blot </a:t>
            </a:r>
            <a:r>
              <a:rPr lang="fr-FR" dirty="0" smtClean="0"/>
              <a:t>associée à </a:t>
            </a:r>
            <a:r>
              <a:rPr lang="fr-FR" dirty="0"/>
              <a:t>un </a:t>
            </a:r>
            <a:r>
              <a:rPr lang="fr-FR" dirty="0" smtClean="0"/>
              <a:t>dépistage </a:t>
            </a:r>
            <a:r>
              <a:rPr lang="fr-FR" dirty="0"/>
              <a:t>positif </a:t>
            </a:r>
            <a:r>
              <a:rPr lang="fr-FR" dirty="0" smtClean="0"/>
              <a:t>doit évoquer </a:t>
            </a:r>
            <a:r>
              <a:rPr lang="fr-FR" dirty="0"/>
              <a:t>une </a:t>
            </a:r>
            <a:r>
              <a:rPr lang="fr-FR" dirty="0" smtClean="0"/>
              <a:t>séroconversion, </a:t>
            </a:r>
            <a:r>
              <a:rPr lang="fr-FR" dirty="0"/>
              <a:t>il est alors </a:t>
            </a:r>
            <a:r>
              <a:rPr lang="fr-FR" dirty="0" smtClean="0"/>
              <a:t>nécessaire </a:t>
            </a:r>
            <a:r>
              <a:rPr lang="fr-FR" dirty="0"/>
              <a:t>d'effectuer un </a:t>
            </a:r>
            <a:r>
              <a:rPr lang="fr-FR" dirty="0" smtClean="0"/>
              <a:t>contrôle 2 </a:t>
            </a:r>
            <a:r>
              <a:rPr lang="fr-FR" dirty="0"/>
              <a:t>semaine plus tard.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0" i="0" u="none" strike="noStrike" baseline="0" dirty="0" smtClean="0">
                <a:solidFill>
                  <a:srgbClr val="1F3763"/>
                </a:solidFill>
                <a:latin typeface="Calibri Light" panose="020F0302020204030204" pitchFamily="34" charset="0"/>
              </a:rPr>
              <a:t>C Autres tests pour le diagnostic:</a:t>
            </a:r>
            <a:r>
              <a:rPr lang="fr-FR" b="0" i="0" u="none" strike="noStrike" baseline="0" dirty="0" smtClean="0">
                <a:solidFill>
                  <a:srgbClr val="1F3763"/>
                </a:solidFill>
                <a:latin typeface="Times New Roman" panose="02020603050405020304" pitchFamily="18" charset="0"/>
              </a:rPr>
              <a:t/>
            </a:r>
            <a:br>
              <a:rPr lang="fr-FR" b="0" i="0" u="none" strike="noStrike" baseline="0" dirty="0" smtClean="0">
                <a:solidFill>
                  <a:srgbClr val="1F3763"/>
                </a:solidFill>
                <a:latin typeface="Times New Roman" panose="02020603050405020304" pitchFamily="18" charset="0"/>
              </a:rPr>
            </a:br>
            <a:endParaRPr lang="fr-FR" b="0" i="0" u="none" strike="noStrike" baseline="0" dirty="0" smtClean="0">
              <a:latin typeface="Calibri" panose="020F0502020204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fr-FR" b="1" i="1" u="none" strike="noStrike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u="none" strike="noStrike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Recherche de l'antigène P 24</a:t>
            </a:r>
            <a:r>
              <a:rPr lang="fr-FR" b="0" i="0" u="none" strike="noStrike" baseline="0" dirty="0" smtClean="0">
                <a:latin typeface="Calibri" panose="020F0502020204030204" pitchFamily="34" charset="0"/>
              </a:rPr>
              <a:t>:postif pendant la phase de fenêtre sérologique se négative dès la séroconversion. Peut être utilisé dans un test de dépistage combiné.</a:t>
            </a:r>
          </a:p>
          <a:p>
            <a:r>
              <a:rPr lang="fr-FR" dirty="0" smtClean="0"/>
              <a:t>      </a:t>
            </a:r>
            <a:r>
              <a:rPr lang="fr-FR" sz="2400" b="1" i="1" dirty="0" smtClean="0"/>
              <a:t> </a:t>
            </a:r>
            <a:r>
              <a:rPr lang="fr-FR" sz="2400" b="1" dirty="0"/>
              <a:t>Isolement du virus </a:t>
            </a:r>
            <a:r>
              <a:rPr lang="fr-FR" sz="2400" b="1" i="1" dirty="0" smtClean="0"/>
              <a:t>: </a:t>
            </a:r>
            <a:r>
              <a:rPr lang="fr-FR" dirty="0" smtClean="0"/>
              <a:t>par </a:t>
            </a:r>
            <a:r>
              <a:rPr lang="fr-FR" dirty="0"/>
              <a:t>culture cellulaire:</a:t>
            </a:r>
            <a:endParaRPr lang="fr-FR" sz="1400" dirty="0"/>
          </a:p>
          <a:p>
            <a:pPr marL="0" indent="0">
              <a:buNone/>
            </a:pPr>
            <a:r>
              <a:rPr lang="fr-FR" dirty="0" smtClean="0"/>
              <a:t>       </a:t>
            </a:r>
            <a:r>
              <a:rPr lang="fr-FR" dirty="0" err="1" smtClean="0"/>
              <a:t>Coculture</a:t>
            </a:r>
            <a:r>
              <a:rPr lang="fr-FR" dirty="0" smtClean="0"/>
              <a:t> </a:t>
            </a:r>
            <a:r>
              <a:rPr lang="fr-FR" dirty="0"/>
              <a:t>des lymphocytes du patient avec des lymphocytes d'un </a:t>
            </a:r>
            <a:r>
              <a:rPr lang="fr-FR" dirty="0" smtClean="0"/>
              <a:t>     donneur séronégatif </a:t>
            </a:r>
            <a:r>
              <a:rPr lang="fr-FR" dirty="0"/>
              <a:t>pour le VIH.</a:t>
            </a:r>
            <a:endParaRPr lang="fr-FR" sz="1400" dirty="0"/>
          </a:p>
          <a:p>
            <a:r>
              <a:rPr lang="fr-FR" dirty="0"/>
              <a:t>La </a:t>
            </a:r>
            <a:r>
              <a:rPr lang="fr-FR" dirty="0" smtClean="0"/>
              <a:t>réplication </a:t>
            </a:r>
            <a:r>
              <a:rPr lang="fr-FR" dirty="0"/>
              <a:t>virale est </a:t>
            </a:r>
            <a:r>
              <a:rPr lang="fr-FR" dirty="0" smtClean="0"/>
              <a:t>révélée </a:t>
            </a:r>
            <a:r>
              <a:rPr lang="fr-FR" dirty="0"/>
              <a:t>par la production </a:t>
            </a:r>
            <a:r>
              <a:rPr lang="fr-FR" dirty="0" smtClean="0"/>
              <a:t>d'antigène </a:t>
            </a:r>
            <a:r>
              <a:rPr lang="fr-FR" dirty="0"/>
              <a:t>p24 dans le surnageant des cultures cellulaires.</a:t>
            </a:r>
            <a:endParaRPr lang="fr-FR" sz="1400" dirty="0"/>
          </a:p>
          <a:p>
            <a:pPr lvl="1"/>
            <a:endParaRPr lang="fr-FR" b="0" i="0" u="none" strike="noStrike" baseline="0" dirty="0" smtClean="0">
              <a:solidFill>
                <a:srgbClr val="1F376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9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b="0" i="0" u="none" strike="noStrike" baseline="0" dirty="0" smtClean="0">
                <a:latin typeface="Calibri" panose="020F0502020204030204" pitchFamily="34" charset="0"/>
              </a:rPr>
              <a:t>              </a:t>
            </a:r>
            <a:endParaRPr lang="fr-FR" b="0" i="0" u="none" strike="noStrike" baseline="0" dirty="0" smtClean="0">
              <a:solidFill>
                <a:srgbClr val="2F549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 smtClean="0">
                <a:latin typeface="Calibri Light" panose="020F0302020204030204" pitchFamily="34" charset="0"/>
              </a:rPr>
              <a:t> </a:t>
            </a:r>
            <a:r>
              <a:rPr lang="fr-FR" b="1" i="1" u="none" strike="noStrike" baseline="0" dirty="0" smtClean="0">
                <a:latin typeface="Calibri Light" panose="020F0302020204030204" pitchFamily="34" charset="0"/>
              </a:rPr>
              <a:t> </a:t>
            </a:r>
            <a:r>
              <a:rPr lang="fr-FR" b="1" u="none" strike="noStrike" baseline="0" dirty="0" smtClean="0">
                <a:latin typeface="Calibri Light" panose="020F0302020204030204" pitchFamily="34" charset="0"/>
              </a:rPr>
              <a:t>Mise en évidence</a:t>
            </a:r>
            <a:r>
              <a:rPr lang="fr-FR" b="1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fr-FR" b="1" i="0" u="none" strike="noStrike" baseline="0" dirty="0" smtClean="0">
                <a:latin typeface="Calibri" panose="020F0502020204030204" pitchFamily="34" charset="0"/>
              </a:rPr>
              <a:t>de l'ADN viral </a:t>
            </a:r>
            <a:r>
              <a:rPr lang="fr-FR" b="0" i="0" u="none" strike="noStrike" baseline="0" dirty="0" smtClean="0">
                <a:latin typeface="Calibri" panose="020F0502020204030204" pitchFamily="34" charset="0"/>
              </a:rPr>
              <a:t>intégré dans lymphocytes par RT-PCR 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Recherche </a:t>
            </a:r>
            <a:r>
              <a:rPr lang="fr-FR" b="0" i="0" u="none" strike="noStrike" baseline="0" dirty="0" smtClean="0">
                <a:latin typeface="Calibri" panose="020F0502020204030204" pitchFamily="34" charset="0"/>
              </a:rPr>
              <a:t>de </a:t>
            </a:r>
            <a:r>
              <a:rPr lang="fr-FR" b="1" i="0" u="none" strike="noStrike" baseline="0" dirty="0" smtClean="0">
                <a:latin typeface="Calibri" panose="020F0502020204030204" pitchFamily="34" charset="0"/>
              </a:rPr>
              <a:t>l'ARN viral</a:t>
            </a:r>
          </a:p>
          <a:p>
            <a:r>
              <a:rPr lang="fr-FR" dirty="0" smtClean="0"/>
              <a:t>Les </a:t>
            </a:r>
            <a:r>
              <a:rPr lang="fr-FR" dirty="0"/>
              <a:t>techniques </a:t>
            </a:r>
            <a:r>
              <a:rPr lang="fr-FR" dirty="0" smtClean="0"/>
              <a:t>de diagnostic utilisées peuvent détecter les différents </a:t>
            </a:r>
            <a:r>
              <a:rPr lang="fr-FR" b="1" dirty="0" smtClean="0"/>
              <a:t>génotypes</a:t>
            </a:r>
            <a:r>
              <a:rPr lang="fr-FR" dirty="0" smtClean="0"/>
              <a:t> </a:t>
            </a:r>
            <a:r>
              <a:rPr lang="fr-FR" dirty="0"/>
              <a:t>du VIH</a:t>
            </a:r>
          </a:p>
          <a:p>
            <a:r>
              <a:rPr lang="fr-FR" dirty="0"/>
              <a:t>La recherche des </a:t>
            </a:r>
            <a:r>
              <a:rPr lang="fr-FR" b="1" dirty="0"/>
              <a:t>mutations</a:t>
            </a:r>
            <a:r>
              <a:rPr lang="fr-FR" dirty="0"/>
              <a:t> </a:t>
            </a:r>
            <a:r>
              <a:rPr lang="fr-FR" dirty="0" smtClean="0"/>
              <a:t>liées à </a:t>
            </a:r>
            <a:r>
              <a:rPr lang="fr-FR" dirty="0"/>
              <a:t>la </a:t>
            </a:r>
            <a:r>
              <a:rPr lang="fr-FR" dirty="0" smtClean="0"/>
              <a:t>résistance </a:t>
            </a:r>
            <a:r>
              <a:rPr lang="fr-FR" dirty="0"/>
              <a:t>aux antiviraux se fait par PCR</a:t>
            </a:r>
          </a:p>
          <a:p>
            <a:endParaRPr lang="fr-FR" b="0" i="0" u="none" strike="noStrike" baseline="0" dirty="0" smtClean="0">
              <a:latin typeface="Calibri" panose="020F0502020204030204" pitchFamily="34" charset="0"/>
            </a:endParaRPr>
          </a:p>
          <a:p>
            <a:endParaRPr lang="fr-FR" b="0" i="0" u="none" strike="noStrike" baseline="0" dirty="0" smtClean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1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19</a:t>
            </a:fld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811213"/>
            <a:ext cx="10515600" cy="5365750"/>
          </a:xfrm>
        </p:spPr>
        <p:txBody>
          <a:bodyPr>
            <a:normAutofit/>
          </a:bodyPr>
          <a:lstStyle/>
          <a:p>
            <a:r>
              <a:rPr lang="fr-FR" dirty="0"/>
              <a:t>Le suivi virologique des patients se fait </a:t>
            </a:r>
            <a:r>
              <a:rPr lang="fr-FR" dirty="0" smtClean="0"/>
              <a:t>grâce  à </a:t>
            </a:r>
            <a:r>
              <a:rPr lang="fr-FR" dirty="0"/>
              <a:t>la mesure de la charge virale ou de l'ARN plasmatique qui est le meilleur marqueur </a:t>
            </a:r>
            <a:r>
              <a:rPr lang="fr-FR" dirty="0" smtClean="0"/>
              <a:t>prédictif </a:t>
            </a:r>
            <a:r>
              <a:rPr lang="fr-FR" dirty="0"/>
              <a:t>de </a:t>
            </a:r>
            <a:r>
              <a:rPr lang="fr-FR" dirty="0" smtClean="0"/>
              <a:t>l‘évolution </a:t>
            </a:r>
            <a:r>
              <a:rPr lang="fr-FR" dirty="0"/>
              <a:t>de la maladie.</a:t>
            </a:r>
          </a:p>
          <a:p>
            <a:r>
              <a:rPr lang="fr-FR" dirty="0"/>
              <a:t>Les patients non </a:t>
            </a:r>
            <a:r>
              <a:rPr lang="fr-FR" dirty="0" smtClean="0"/>
              <a:t>traités </a:t>
            </a:r>
            <a:r>
              <a:rPr lang="fr-FR" dirty="0"/>
              <a:t>sont suivis tous les 3 à</a:t>
            </a:r>
            <a:r>
              <a:rPr lang="fr-FR" dirty="0" smtClean="0"/>
              <a:t> </a:t>
            </a:r>
            <a:r>
              <a:rPr lang="fr-FR" dirty="0"/>
              <a:t>6 mois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/>
              <a:t>Quant aux patients </a:t>
            </a:r>
            <a:r>
              <a:rPr lang="fr-FR" dirty="0" smtClean="0"/>
              <a:t>traités </a:t>
            </a:r>
            <a:r>
              <a:rPr lang="fr-FR" dirty="0"/>
              <a:t>la mesure de la </a:t>
            </a:r>
            <a:r>
              <a:rPr lang="fr-FR" dirty="0" smtClean="0"/>
              <a:t>charge </a:t>
            </a:r>
            <a:r>
              <a:rPr lang="fr-FR" dirty="0"/>
              <a:t>virale est </a:t>
            </a:r>
            <a:r>
              <a:rPr lang="fr-FR" dirty="0" smtClean="0"/>
              <a:t>effectuée à différents moments:</a:t>
            </a: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    Avant </a:t>
            </a:r>
            <a:r>
              <a:rPr lang="fr-FR" dirty="0" smtClean="0"/>
              <a:t>l’ instauration du </a:t>
            </a:r>
            <a:r>
              <a:rPr lang="fr-FR" dirty="0"/>
              <a:t>traitement , puis un et trois mois </a:t>
            </a:r>
            <a:r>
              <a:rPr lang="fr-FR" dirty="0" smtClean="0"/>
              <a:t>après </a:t>
            </a:r>
            <a:r>
              <a:rPr lang="fr-FR" dirty="0"/>
              <a:t>la mise en </a:t>
            </a:r>
            <a:r>
              <a:rPr lang="fr-FR" dirty="0" smtClean="0"/>
              <a:t>place du </a:t>
            </a:r>
            <a:r>
              <a:rPr lang="fr-FR" dirty="0" err="1"/>
              <a:t>trt</a:t>
            </a:r>
            <a:r>
              <a:rPr lang="fr-FR" dirty="0"/>
              <a:t> et ensuite tous les trois mois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      L'objectif idéal </a:t>
            </a:r>
            <a:r>
              <a:rPr lang="fr-FR" dirty="0"/>
              <a:t>du traitement est </a:t>
            </a:r>
            <a:r>
              <a:rPr lang="fr-FR" dirty="0" smtClean="0"/>
              <a:t>d’ </a:t>
            </a:r>
            <a:r>
              <a:rPr lang="fr-FR" dirty="0"/>
              <a:t>arriver </a:t>
            </a:r>
            <a:r>
              <a:rPr lang="fr-FR" dirty="0" smtClean="0"/>
              <a:t>à </a:t>
            </a:r>
            <a:r>
              <a:rPr lang="fr-FR" dirty="0"/>
              <a:t>une </a:t>
            </a:r>
            <a:r>
              <a:rPr lang="fr-FR" dirty="0" smtClean="0"/>
              <a:t>charge </a:t>
            </a:r>
            <a:r>
              <a:rPr lang="fr-FR" dirty="0"/>
              <a:t>virale </a:t>
            </a:r>
            <a:r>
              <a:rPr lang="fr-FR" dirty="0" smtClean="0"/>
              <a:t>indétectable.</a:t>
            </a:r>
            <a:endParaRPr lang="fr-FR" dirty="0"/>
          </a:p>
          <a:p>
            <a:endParaRPr lang="fr-FR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1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0" u="none" strike="noStrike" baseline="0" dirty="0" smtClean="0">
                <a:solidFill>
                  <a:srgbClr val="2F5496"/>
                </a:solidFill>
                <a:latin typeface="Calibri Light" panose="020F0302020204030204" pitchFamily="34" charset="0"/>
              </a:rPr>
              <a:t>2</a:t>
            </a:r>
            <a:r>
              <a:rPr lang="fr-FR" b="1" i="0" u="none" strike="noStrike" baseline="0" dirty="0" smtClean="0">
                <a:solidFill>
                  <a:srgbClr val="1F3763"/>
                </a:solidFill>
                <a:latin typeface="Calibri Light" panose="020F0302020204030204" pitchFamily="34" charset="0"/>
              </a:rPr>
              <a:t> </a:t>
            </a:r>
            <a:r>
              <a:rPr lang="fr-FR" b="1" i="0" u="none" strike="noStrike" baseline="0" dirty="0" smtClean="0">
                <a:solidFill>
                  <a:srgbClr val="2F5496"/>
                </a:solidFill>
                <a:latin typeface="Calibri Light" panose="020F0302020204030204" pitchFamily="34" charset="0"/>
              </a:rPr>
              <a:t>) Etude virologique </a:t>
            </a:r>
            <a:r>
              <a:rPr lang="fr-FR" b="0" i="0" u="none" strike="noStrike" baseline="0" dirty="0" smtClean="0">
                <a:solidFill>
                  <a:srgbClr val="2F5496"/>
                </a:solidFill>
                <a:latin typeface="Calibri Light" panose="020F0302020204030204" pitchFamily="34" charset="0"/>
              </a:rPr>
              <a:t/>
            </a:r>
            <a:br>
              <a:rPr lang="fr-FR" b="0" i="0" u="none" strike="noStrike" baseline="0" dirty="0" smtClean="0">
                <a:solidFill>
                  <a:srgbClr val="2F5496"/>
                </a:solidFill>
                <a:latin typeface="Calibri Light" panose="020F0302020204030204" pitchFamily="34" charset="0"/>
              </a:rPr>
            </a:br>
            <a:r>
              <a:rPr lang="fr-FR" b="0" i="0" u="none" strike="noStrike" baseline="0" dirty="0" smtClean="0">
                <a:solidFill>
                  <a:srgbClr val="2F5496"/>
                </a:solidFill>
                <a:latin typeface="Calibri Light" panose="020F0302020204030204" pitchFamily="34" charset="0"/>
              </a:rPr>
              <a:t>       </a:t>
            </a:r>
            <a:r>
              <a:rPr lang="fr-FR" sz="3200" b="1" i="0" u="none" strike="noStrike" baseline="0" dirty="0" smtClean="0">
                <a:solidFill>
                  <a:srgbClr val="1F3763"/>
                </a:solidFill>
                <a:latin typeface="Calibri Light" panose="020F0302020204030204" pitchFamily="34" charset="0"/>
              </a:rPr>
              <a:t>A) Classification</a:t>
            </a:r>
            <a:endParaRPr lang="fr-FR" sz="3200" b="1" i="0" u="none" strike="noStrike" baseline="0" dirty="0" smtClean="0">
              <a:latin typeface="Calibri" panose="020F0502020204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</a:t>
            </a:r>
            <a:r>
              <a:rPr lang="fr-FR" dirty="0"/>
              <a:t>virus de </a:t>
            </a:r>
            <a:r>
              <a:rPr lang="fr-FR" dirty="0" smtClean="0"/>
              <a:t>l'immunodéficience </a:t>
            </a:r>
            <a:r>
              <a:rPr lang="fr-FR" dirty="0"/>
              <a:t>humaine acquise, VIH appartient  :     famille des </a:t>
            </a:r>
            <a:r>
              <a:rPr lang="fr-FR" b="1" dirty="0" smtClean="0"/>
              <a:t>Rétrovirus </a:t>
            </a:r>
            <a:r>
              <a:rPr lang="fr-FR" b="1" dirty="0"/>
              <a:t>,</a:t>
            </a:r>
          </a:p>
          <a:p>
            <a:r>
              <a:rPr lang="fr-FR" dirty="0"/>
              <a:t> au genre </a:t>
            </a:r>
            <a:r>
              <a:rPr lang="fr-FR" b="1" dirty="0" smtClean="0"/>
              <a:t>Lentivirus</a:t>
            </a:r>
            <a:r>
              <a:rPr lang="fr-FR" dirty="0" smtClean="0"/>
              <a:t> </a:t>
            </a:r>
            <a:r>
              <a:rPr lang="fr-FR" dirty="0"/>
              <a:t>(regroupe les virus des infections lentes et persistantes), 2 types existent:  </a:t>
            </a:r>
            <a:r>
              <a:rPr lang="fr-FR" b="1" dirty="0"/>
              <a:t>VIH1et VIH2</a:t>
            </a:r>
            <a:r>
              <a:rPr lang="fr-FR" dirty="0"/>
              <a:t> .Le VIH1 est </a:t>
            </a:r>
            <a:r>
              <a:rPr lang="fr-FR" dirty="0" smtClean="0"/>
              <a:t>séparé </a:t>
            </a:r>
            <a:r>
              <a:rPr lang="fr-FR" dirty="0"/>
              <a:t>en 4 groupes, </a:t>
            </a:r>
            <a:r>
              <a:rPr lang="fr-FR" b="1" dirty="0"/>
              <a:t>M</a:t>
            </a:r>
            <a:r>
              <a:rPr lang="fr-FR" dirty="0"/>
              <a:t>, (avec 9 sous types A, B, C, D, F, G, H, J, K) </a:t>
            </a:r>
            <a:r>
              <a:rPr lang="fr-FR" b="1" dirty="0"/>
              <a:t>N</a:t>
            </a:r>
            <a:r>
              <a:rPr lang="fr-FR" dirty="0"/>
              <a:t>, </a:t>
            </a:r>
            <a:r>
              <a:rPr lang="fr-FR" b="1" dirty="0"/>
              <a:t>O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b="1" dirty="0" smtClean="0"/>
              <a:t>P</a:t>
            </a:r>
            <a:r>
              <a:rPr lang="fr-FR" dirty="0" smtClean="0"/>
              <a:t> .</a:t>
            </a:r>
          </a:p>
          <a:p>
            <a:r>
              <a:rPr lang="fr-FR" dirty="0" smtClean="0"/>
              <a:t>Plus </a:t>
            </a:r>
            <a:r>
              <a:rPr lang="fr-FR" dirty="0"/>
              <a:t>de 80 formes recombinantes </a:t>
            </a:r>
            <a:r>
              <a:rPr lang="fr-FR" dirty="0" err="1"/>
              <a:t>CRFs</a:t>
            </a:r>
            <a:r>
              <a:rPr lang="fr-FR" dirty="0" smtClean="0"/>
              <a:t>.</a:t>
            </a:r>
          </a:p>
          <a:p>
            <a:r>
              <a:rPr lang="fr-FR" dirty="0" smtClean="0"/>
              <a:t>Répartition: Mondiale </a:t>
            </a:r>
            <a:r>
              <a:rPr lang="fr-FR" dirty="0"/>
              <a:t>pour </a:t>
            </a:r>
            <a:r>
              <a:rPr lang="fr-FR" b="1" dirty="0"/>
              <a:t>VIH1 M </a:t>
            </a:r>
            <a:r>
              <a:rPr lang="fr-FR" b="1" dirty="0" smtClean="0"/>
              <a:t>sous-type </a:t>
            </a:r>
            <a:r>
              <a:rPr lang="fr-FR" b="1" dirty="0"/>
              <a:t>B</a:t>
            </a:r>
            <a:r>
              <a:rPr lang="fr-FR" dirty="0" smtClean="0"/>
              <a:t>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Afrique </a:t>
            </a:r>
            <a:r>
              <a:rPr lang="fr-FR" dirty="0"/>
              <a:t>pour VIH1 O, N, P et VIH2.</a:t>
            </a:r>
          </a:p>
          <a:p>
            <a:r>
              <a:rPr lang="fr-FR" dirty="0"/>
              <a:t>Ce sont des virus cytopatiques </a:t>
            </a:r>
            <a:r>
              <a:rPr lang="fr-FR" dirty="0" smtClean="0"/>
              <a:t>responsables </a:t>
            </a:r>
            <a:r>
              <a:rPr lang="fr-FR" dirty="0"/>
              <a:t>de la lyse cellulaire et du sida.</a:t>
            </a:r>
          </a:p>
          <a:p>
            <a:pPr marR="0" lvl="0" rtl="0"/>
            <a:endParaRPr lang="fr-FR" b="0" i="0" u="none" strike="noStrike" baseline="0" dirty="0" smtClean="0">
              <a:solidFill>
                <a:srgbClr val="1F3763"/>
              </a:solidFill>
              <a:latin typeface="Calibri Light" panose="020F0302020204030204" pitchFamily="34" charset="0"/>
            </a:endParaRPr>
          </a:p>
          <a:p>
            <a:pPr marR="0" lvl="0" rtl="0"/>
            <a:endParaRPr lang="fr-FR" b="0" i="0" u="none" strike="noStrike" baseline="0" dirty="0" smtClean="0">
              <a:solidFill>
                <a:srgbClr val="1F376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1" rtl="0"/>
            <a:r>
              <a:rPr lang="fr-FR" sz="2800" b="1" i="0" u="none" strike="noStrike" baseline="0" dirty="0" smtClean="0">
                <a:solidFill>
                  <a:srgbClr val="1F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   Structure  du virus.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618694" cy="4486275"/>
          </a:xfrm>
        </p:spPr>
        <p:txBody>
          <a:bodyPr>
            <a:normAutofit/>
          </a:bodyPr>
          <a:lstStyle/>
          <a:p>
            <a:pPr marL="457200" marR="0" lvl="1" indent="0" rtl="0">
              <a:buNone/>
            </a:pPr>
            <a:endParaRPr lang="fr-FR" dirty="0">
              <a:solidFill>
                <a:srgbClr val="1F3763"/>
              </a:solidFill>
              <a:latin typeface="Calibri Light" panose="020F0302020204030204" pitchFamily="34" charset="0"/>
            </a:endParaRPr>
          </a:p>
          <a:p>
            <a:r>
              <a:rPr lang="fr-FR" dirty="0"/>
              <a:t>C' est un virus de forme </a:t>
            </a:r>
            <a:r>
              <a:rPr lang="fr-FR" dirty="0" smtClean="0"/>
              <a:t>sphérique enveloppé avec </a:t>
            </a:r>
            <a:r>
              <a:rPr lang="fr-FR" dirty="0"/>
              <a:t>une capside en forme de </a:t>
            </a:r>
            <a:r>
              <a:rPr lang="fr-FR" dirty="0" smtClean="0"/>
              <a:t>cône tronqué</a:t>
            </a:r>
            <a:endParaRPr lang="fr-FR" sz="1400" dirty="0"/>
          </a:p>
          <a:p>
            <a:r>
              <a:rPr lang="fr-FR" dirty="0"/>
              <a:t>L'enveloppe</a:t>
            </a:r>
            <a:r>
              <a:rPr lang="fr-FR" dirty="0" smtClean="0"/>
              <a:t>: porte </a:t>
            </a:r>
            <a:r>
              <a:rPr lang="fr-FR" dirty="0"/>
              <a:t>des spicules c'est les </a:t>
            </a:r>
            <a:r>
              <a:rPr lang="fr-FR" dirty="0" smtClean="0"/>
              <a:t>glycoprotéines </a:t>
            </a:r>
            <a:r>
              <a:rPr lang="fr-FR" dirty="0"/>
              <a:t>gp120 qui se fixe au </a:t>
            </a:r>
            <a:r>
              <a:rPr lang="fr-FR" dirty="0" smtClean="0"/>
              <a:t>récepteur </a:t>
            </a:r>
            <a:r>
              <a:rPr lang="fr-FR" dirty="0"/>
              <a:t>membranaire et la gp41 responsable de la fusion enveloppe membrane cellulaire</a:t>
            </a:r>
            <a:endParaRPr lang="fr-FR" sz="1400" dirty="0"/>
          </a:p>
          <a:p>
            <a:r>
              <a:rPr lang="fr-FR" dirty="0"/>
              <a:t>La capside</a:t>
            </a:r>
            <a:r>
              <a:rPr lang="fr-FR" dirty="0" smtClean="0"/>
              <a:t>: formée </a:t>
            </a:r>
            <a:r>
              <a:rPr lang="fr-FR" dirty="0"/>
              <a:t>par une </a:t>
            </a:r>
            <a:r>
              <a:rPr lang="fr-FR" dirty="0" smtClean="0"/>
              <a:t>protéine, </a:t>
            </a:r>
            <a:r>
              <a:rPr lang="fr-FR" dirty="0"/>
              <a:t>la p24 elle renferme le </a:t>
            </a:r>
            <a:r>
              <a:rPr lang="fr-FR" dirty="0" smtClean="0"/>
              <a:t>génome </a:t>
            </a:r>
            <a:r>
              <a:rPr lang="fr-FR" dirty="0"/>
              <a:t>et les enzymes</a:t>
            </a:r>
            <a:endParaRPr lang="fr-FR" sz="1400" dirty="0"/>
          </a:p>
          <a:p>
            <a:r>
              <a:rPr lang="fr-FR" dirty="0"/>
              <a:t>Le </a:t>
            </a:r>
            <a:r>
              <a:rPr lang="fr-FR" dirty="0" smtClean="0"/>
              <a:t>génome: formé par </a:t>
            </a:r>
            <a:r>
              <a:rPr lang="fr-FR" dirty="0"/>
              <a:t>2 brins d'ARN </a:t>
            </a:r>
            <a:r>
              <a:rPr lang="fr-FR" dirty="0" smtClean="0"/>
              <a:t>monocaténaire </a:t>
            </a:r>
            <a:r>
              <a:rPr lang="fr-FR" dirty="0"/>
              <a:t>de </a:t>
            </a:r>
            <a:r>
              <a:rPr lang="fr-FR" dirty="0" smtClean="0"/>
              <a:t>polarité+</a:t>
            </a:r>
            <a:endParaRPr lang="fr-FR" sz="1400" dirty="0"/>
          </a:p>
          <a:p>
            <a:pPr marL="457200" marR="0" lvl="1" indent="0" rtl="0">
              <a:buNone/>
            </a:pPr>
            <a:endParaRPr lang="fr-FR" b="0" i="0" u="none" strike="noStrike" baseline="0" dirty="0" smtClean="0">
              <a:solidFill>
                <a:srgbClr val="1F376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i="0" u="none" strike="noStrike" baseline="0" dirty="0" smtClean="0">
                <a:solidFill>
                  <a:srgbClr val="1F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   Structure  du virus.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enzymes, </a:t>
            </a:r>
            <a:r>
              <a:rPr lang="fr-FR" dirty="0" smtClean="0"/>
              <a:t>associées </a:t>
            </a:r>
            <a:r>
              <a:rPr lang="fr-FR" dirty="0"/>
              <a:t>au </a:t>
            </a:r>
            <a:r>
              <a:rPr lang="fr-FR" dirty="0" smtClean="0"/>
              <a:t>génome </a:t>
            </a:r>
            <a:r>
              <a:rPr lang="fr-FR" dirty="0"/>
              <a:t>, transcriptase inverse ou </a:t>
            </a:r>
            <a:r>
              <a:rPr lang="fr-FR" dirty="0" smtClean="0"/>
              <a:t>rétro transcriptase, </a:t>
            </a:r>
            <a:r>
              <a:rPr lang="fr-FR" dirty="0"/>
              <a:t>une </a:t>
            </a:r>
            <a:r>
              <a:rPr lang="fr-FR" dirty="0" smtClean="0"/>
              <a:t>intégrase </a:t>
            </a:r>
            <a:r>
              <a:rPr lang="fr-FR" dirty="0"/>
              <a:t>et une </a:t>
            </a:r>
            <a:r>
              <a:rPr lang="fr-FR" dirty="0" smtClean="0"/>
              <a:t>protéase.</a:t>
            </a:r>
            <a:endParaRPr lang="fr-FR" dirty="0"/>
          </a:p>
          <a:p>
            <a:r>
              <a:rPr lang="fr-FR" dirty="0"/>
              <a:t> Le </a:t>
            </a:r>
            <a:r>
              <a:rPr lang="fr-FR" dirty="0" smtClean="0"/>
              <a:t>génome </a:t>
            </a:r>
            <a:r>
              <a:rPr lang="fr-FR" dirty="0"/>
              <a:t>porte 2 </a:t>
            </a:r>
            <a:r>
              <a:rPr lang="fr-FR" dirty="0" smtClean="0"/>
              <a:t>extrémités </a:t>
            </a:r>
            <a:r>
              <a:rPr lang="fr-FR" dirty="0"/>
              <a:t>5' 3' qui portent les </a:t>
            </a:r>
            <a:r>
              <a:rPr lang="fr-FR" dirty="0" smtClean="0"/>
              <a:t>protéines </a:t>
            </a:r>
            <a:r>
              <a:rPr lang="fr-FR" dirty="0"/>
              <a:t>de </a:t>
            </a:r>
            <a:r>
              <a:rPr lang="fr-FR" dirty="0" smtClean="0"/>
              <a:t>régulation </a:t>
            </a:r>
            <a:r>
              <a:rPr lang="fr-FR" dirty="0"/>
              <a:t>et 3 principaux </a:t>
            </a:r>
            <a:r>
              <a:rPr lang="fr-FR" dirty="0" smtClean="0"/>
              <a:t>gènes, </a:t>
            </a:r>
            <a:endParaRPr lang="fr-FR" dirty="0"/>
          </a:p>
          <a:p>
            <a:r>
              <a:rPr lang="fr-FR" b="1" dirty="0"/>
              <a:t>gag</a:t>
            </a:r>
            <a:r>
              <a:rPr lang="fr-FR" dirty="0"/>
              <a:t> pour la </a:t>
            </a:r>
            <a:r>
              <a:rPr lang="fr-FR" dirty="0" smtClean="0"/>
              <a:t>nucléocapside,</a:t>
            </a:r>
            <a:endParaRPr lang="fr-FR" dirty="0"/>
          </a:p>
          <a:p>
            <a:r>
              <a:rPr lang="fr-FR" dirty="0"/>
              <a:t> </a:t>
            </a:r>
            <a:r>
              <a:rPr lang="fr-FR" b="1" dirty="0" err="1"/>
              <a:t>pol</a:t>
            </a:r>
            <a:r>
              <a:rPr lang="fr-FR" dirty="0"/>
              <a:t> pour </a:t>
            </a:r>
            <a:r>
              <a:rPr lang="fr-FR" dirty="0" smtClean="0"/>
              <a:t>polymérase </a:t>
            </a:r>
            <a:r>
              <a:rPr lang="fr-FR" dirty="0"/>
              <a:t>code la </a:t>
            </a:r>
            <a:r>
              <a:rPr lang="fr-FR" dirty="0" smtClean="0"/>
              <a:t>rétro transcriptase, </a:t>
            </a:r>
            <a:r>
              <a:rPr lang="fr-FR" dirty="0"/>
              <a:t>la </a:t>
            </a:r>
            <a:r>
              <a:rPr lang="fr-FR" dirty="0" smtClean="0"/>
              <a:t>protéase </a:t>
            </a:r>
            <a:r>
              <a:rPr lang="fr-FR" dirty="0"/>
              <a:t>et </a:t>
            </a:r>
            <a:r>
              <a:rPr lang="fr-FR" dirty="0" smtClean="0"/>
              <a:t>l'intégrase </a:t>
            </a:r>
            <a:endParaRPr lang="fr-FR" dirty="0"/>
          </a:p>
          <a:p>
            <a:r>
              <a:rPr lang="fr-FR" b="1" dirty="0" err="1"/>
              <a:t>env</a:t>
            </a:r>
            <a:r>
              <a:rPr lang="fr-FR" b="1" dirty="0"/>
              <a:t> </a:t>
            </a:r>
            <a:r>
              <a:rPr lang="fr-FR" dirty="0"/>
              <a:t>pour enveloppe code pour la gp120 et la gp 41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3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9" y="194715"/>
            <a:ext cx="9105362" cy="632524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4" y="0"/>
            <a:ext cx="8615965" cy="6833073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78004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C ) Multiplication</a:t>
            </a:r>
            <a:endParaRPr lang="en-GB" sz="2800" b="1" dirty="0">
              <a:latin typeface="+mn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0" i="0" u="none" strike="noStrike" baseline="0" dirty="0" smtClean="0">
                <a:latin typeface="Calibri" panose="020F0502020204030204" pitchFamily="34" charset="0"/>
              </a:rPr>
              <a:t>Cellules cibles: lymphocytes T CD4+, macrophages monocytes cellules dendritiques </a:t>
            </a:r>
            <a:r>
              <a:rPr lang="fr-FR" dirty="0" smtClean="0"/>
              <a:t>.Récepteur:CD4; corécepteur </a:t>
            </a:r>
            <a:r>
              <a:rPr lang="fr-FR" dirty="0"/>
              <a:t>CCR5 -CXCR4</a:t>
            </a:r>
          </a:p>
          <a:p>
            <a:r>
              <a:rPr lang="fr-FR" dirty="0"/>
              <a:t>Fixation:gp120</a:t>
            </a:r>
          </a:p>
          <a:p>
            <a:r>
              <a:rPr lang="fr-FR" dirty="0"/>
              <a:t>Fusion: gp41 </a:t>
            </a:r>
          </a:p>
          <a:p>
            <a:r>
              <a:rPr lang="fr-FR" dirty="0" smtClean="0"/>
              <a:t>Décapsidation, libération du génome</a:t>
            </a:r>
            <a:endParaRPr lang="fr-FR" dirty="0"/>
          </a:p>
          <a:p>
            <a:r>
              <a:rPr lang="fr-FR" dirty="0" smtClean="0"/>
              <a:t>Réplication </a:t>
            </a:r>
            <a:r>
              <a:rPr lang="fr-FR" dirty="0"/>
              <a:t>de l'ARN en ADN simple brin par </a:t>
            </a:r>
            <a:r>
              <a:rPr lang="fr-FR" dirty="0" smtClean="0"/>
              <a:t>rétrotanscriptase </a:t>
            </a:r>
            <a:r>
              <a:rPr lang="fr-FR" dirty="0"/>
              <a:t>puis copie en double brin, se fait dans cytoplasme,</a:t>
            </a:r>
          </a:p>
          <a:p>
            <a:r>
              <a:rPr lang="fr-FR" dirty="0"/>
              <a:t>Transcription des </a:t>
            </a:r>
            <a:r>
              <a:rPr lang="fr-FR" dirty="0" smtClean="0"/>
              <a:t>gènes </a:t>
            </a:r>
            <a:r>
              <a:rPr lang="fr-FR" dirty="0" err="1"/>
              <a:t>pol</a:t>
            </a:r>
            <a:r>
              <a:rPr lang="fr-FR" dirty="0"/>
              <a:t>, gag, et </a:t>
            </a:r>
            <a:r>
              <a:rPr lang="fr-FR" dirty="0" err="1"/>
              <a:t>env</a:t>
            </a:r>
            <a:r>
              <a:rPr lang="fr-FR" dirty="0"/>
              <a:t> </a:t>
            </a:r>
            <a:r>
              <a:rPr lang="fr-FR" dirty="0" smtClean="0"/>
              <a:t>(rôle </a:t>
            </a:r>
            <a:r>
              <a:rPr lang="fr-FR" dirty="0"/>
              <a:t>de clivage de la </a:t>
            </a:r>
            <a:r>
              <a:rPr lang="fr-FR" dirty="0" smtClean="0"/>
              <a:t>protéase </a:t>
            </a:r>
            <a:r>
              <a:rPr lang="fr-FR" dirty="0"/>
              <a:t>virale)</a:t>
            </a:r>
          </a:p>
          <a:p>
            <a:r>
              <a:rPr lang="fr-FR" dirty="0" smtClean="0"/>
              <a:t>Intégration </a:t>
            </a:r>
            <a:r>
              <a:rPr lang="fr-FR" dirty="0"/>
              <a:t>de l'ADN proviral dans l'ADN cellulaire </a:t>
            </a:r>
            <a:r>
              <a:rPr lang="fr-FR" dirty="0" smtClean="0"/>
              <a:t>grâce a l'intégrase</a:t>
            </a:r>
            <a:endParaRPr lang="fr-FR" dirty="0"/>
          </a:p>
          <a:p>
            <a:endParaRPr lang="fr-FR" b="0" i="0" u="none" strike="noStrike" baseline="0" dirty="0" smtClean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8</a:t>
            </a:fld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025"/>
            <a:ext cx="10191750" cy="5694363"/>
          </a:xfrm>
        </p:spPr>
      </p:pic>
    </p:spTree>
    <p:extLst>
      <p:ext uri="{BB962C8B-B14F-4D97-AF65-F5344CB8AC3E}">
        <p14:creationId xmlns:p14="http://schemas.microsoft.com/office/powerpoint/2010/main" val="27715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4394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C ) Multiplication</a:t>
            </a:r>
            <a:endParaRPr lang="fr-FR" sz="2800" b="1" i="0" u="none" strike="noStrike" baseline="0" dirty="0" smtClean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Assemblage des </a:t>
            </a:r>
            <a:r>
              <a:rPr lang="fr-FR" dirty="0" smtClean="0"/>
              <a:t>nouveaux </a:t>
            </a:r>
            <a:r>
              <a:rPr lang="fr-FR" dirty="0"/>
              <a:t>virions</a:t>
            </a:r>
          </a:p>
          <a:p>
            <a:pPr>
              <a:lnSpc>
                <a:spcPct val="150000"/>
              </a:lnSpc>
            </a:pPr>
            <a:r>
              <a:rPr lang="fr-FR" dirty="0"/>
              <a:t>Sortie de la cellule par bourgeonnement.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Remarque: les </a:t>
            </a:r>
            <a:r>
              <a:rPr lang="fr-FR" dirty="0"/>
              <a:t>mutations surviennent </a:t>
            </a:r>
            <a:r>
              <a:rPr lang="fr-FR" dirty="0" smtClean="0"/>
              <a:t>fréquemment </a:t>
            </a:r>
            <a:r>
              <a:rPr lang="fr-FR" dirty="0"/>
              <a:t>lors de la </a:t>
            </a:r>
            <a:r>
              <a:rPr lang="fr-FR" dirty="0" smtClean="0"/>
              <a:t>réplication, par </a:t>
            </a:r>
            <a:r>
              <a:rPr lang="fr-FR" dirty="0"/>
              <a:t>exemple , la </a:t>
            </a:r>
            <a:r>
              <a:rPr lang="fr-FR" dirty="0" smtClean="0"/>
              <a:t>variabilité </a:t>
            </a:r>
            <a:r>
              <a:rPr lang="fr-FR" dirty="0"/>
              <a:t>de la gp120 </a:t>
            </a:r>
            <a:r>
              <a:rPr lang="fr-FR" dirty="0" smtClean="0"/>
              <a:t> a permis </a:t>
            </a:r>
            <a:r>
              <a:rPr lang="fr-FR" dirty="0"/>
              <a:t>de </a:t>
            </a:r>
            <a:r>
              <a:rPr lang="fr-FR" dirty="0" smtClean="0"/>
              <a:t>caractériser </a:t>
            </a:r>
            <a:r>
              <a:rPr lang="fr-FR" dirty="0"/>
              <a:t>les sous </a:t>
            </a:r>
            <a:r>
              <a:rPr lang="fr-FR" dirty="0" smtClean="0"/>
              <a:t>types. Les variants </a:t>
            </a:r>
            <a:r>
              <a:rPr lang="fr-FR" dirty="0"/>
              <a:t>posent </a:t>
            </a:r>
            <a:r>
              <a:rPr lang="fr-FR" dirty="0" smtClean="0"/>
              <a:t> </a:t>
            </a:r>
            <a:r>
              <a:rPr lang="fr-FR" dirty="0"/>
              <a:t>des </a:t>
            </a:r>
            <a:r>
              <a:rPr lang="fr-FR" dirty="0" smtClean="0"/>
              <a:t>problèmes </a:t>
            </a:r>
            <a:r>
              <a:rPr lang="fr-FR" dirty="0"/>
              <a:t>de </a:t>
            </a:r>
            <a:r>
              <a:rPr lang="fr-FR" dirty="0" smtClean="0"/>
              <a:t>diagnostic et de mise au point de vaccin</a:t>
            </a:r>
            <a:endParaRPr lang="fr-FR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104-6E64-48F6-B1AD-5092999096B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378</TotalTime>
  <Words>957</Words>
  <Application>Microsoft Office PowerPoint</Application>
  <PresentationFormat>Grand écran</PresentationFormat>
  <Paragraphs>92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Brin</vt:lpstr>
      <vt:lpstr>Aspects virologiques et diagnostic de l'infection  à VIH   </vt:lpstr>
      <vt:lpstr>2 ) Etude virologique         A) Classification</vt:lpstr>
      <vt:lpstr>B)    Structure  du virus.</vt:lpstr>
      <vt:lpstr>B)    Structure  du virus.</vt:lpstr>
      <vt:lpstr>Présentation PowerPoint</vt:lpstr>
      <vt:lpstr>Présentation PowerPoint</vt:lpstr>
      <vt:lpstr>C ) Multiplication</vt:lpstr>
      <vt:lpstr>Présentation PowerPoint</vt:lpstr>
      <vt:lpstr>C ) Multiplication</vt:lpstr>
      <vt:lpstr>Bourgeonnement</vt:lpstr>
      <vt:lpstr>C ) Multiplication</vt:lpstr>
      <vt:lpstr>Présentation PowerPoint</vt:lpstr>
      <vt:lpstr>3 Diagnostic </vt:lpstr>
      <vt:lpstr> 3 Diagnostic            A) le dépistage</vt:lpstr>
      <vt:lpstr>B) la confirmation. </vt:lpstr>
      <vt:lpstr>B) la confirmation</vt:lpstr>
      <vt:lpstr>C Autres tests pour le diagnostic: </vt:lpstr>
      <vt:lpstr>            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virologiques et diagnostic de l'infection VIH</dc:title>
  <dc:creator>LENOVO</dc:creator>
  <cp:lastModifiedBy>ency-education.com website</cp:lastModifiedBy>
  <cp:revision>38</cp:revision>
  <dcterms:created xsi:type="dcterms:W3CDTF">2020-10-17T16:47:52Z</dcterms:created>
  <dcterms:modified xsi:type="dcterms:W3CDTF">2020-10-25T22:41:29Z</dcterms:modified>
</cp:coreProperties>
</file>