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91" r:id="rId29"/>
    <p:sldId id="295" r:id="rId30"/>
    <p:sldId id="293" r:id="rId31"/>
    <p:sldId id="299" r:id="rId32"/>
    <p:sldId id="283" r:id="rId33"/>
    <p:sldId id="284" r:id="rId34"/>
    <p:sldId id="297" r:id="rId35"/>
    <p:sldId id="298" r:id="rId36"/>
    <p:sldId id="285" r:id="rId3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DE861-3C58-4B9A-B60D-B5FB2A7CB3C8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11C86-EB28-4C03-814D-BE7ADFC8DE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AE461B-8D22-42AB-AA88-41AC36A4E9EF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93F5A-E4B6-4B17-A28D-26F33FE8E2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461B-8D22-42AB-AA88-41AC36A4E9EF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93F5A-E4B6-4B17-A28D-26F33FE8E2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461B-8D22-42AB-AA88-41AC36A4E9EF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93F5A-E4B6-4B17-A28D-26F33FE8E2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AE461B-8D22-42AB-AA88-41AC36A4E9EF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93F5A-E4B6-4B17-A28D-26F33FE8E2A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AE461B-8D22-42AB-AA88-41AC36A4E9EF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93F5A-E4B6-4B17-A28D-26F33FE8E2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461B-8D22-42AB-AA88-41AC36A4E9EF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93F5A-E4B6-4B17-A28D-26F33FE8E2A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461B-8D22-42AB-AA88-41AC36A4E9EF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93F5A-E4B6-4B17-A28D-26F33FE8E2A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AE461B-8D22-42AB-AA88-41AC36A4E9EF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93F5A-E4B6-4B17-A28D-26F33FE8E2A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461B-8D22-42AB-AA88-41AC36A4E9EF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93F5A-E4B6-4B17-A28D-26F33FE8E2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AE461B-8D22-42AB-AA88-41AC36A4E9EF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93F5A-E4B6-4B17-A28D-26F33FE8E2A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AE461B-8D22-42AB-AA88-41AC36A4E9EF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93F5A-E4B6-4B17-A28D-26F33FE8E2A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AE461B-8D22-42AB-AA88-41AC36A4E9EF}" type="datetimeFigureOut">
              <a:rPr lang="fr-FR" smtClean="0"/>
              <a:pPr/>
              <a:t>11/09/2020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93F5A-E4B6-4B17-A28D-26F33FE8E2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microsoft.com/office/2007/relationships/media" Target="../media/media2.WAV"/><Relationship Id="rId7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5" Type="http://schemas.microsoft.com/office/2007/relationships/media" Target="../media/media3.WAV"/><Relationship Id="rId4" Type="http://schemas.openxmlformats.org/officeDocument/2006/relationships/audio" Target="../media/media2.WAV"/><Relationship Id="rId9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3" name="Image 2" descr="Contaminated_surfaces_increase_cross-transmission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2844" y="1571612"/>
            <a:ext cx="8572560" cy="528638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28596" y="0"/>
            <a:ext cx="8429684" cy="2911457"/>
          </a:xfrm>
        </p:spPr>
        <p:txBody>
          <a:bodyPr>
            <a:noAutofit/>
          </a:bodyPr>
          <a:lstStyle/>
          <a:p>
            <a:pPr algn="l"/>
            <a:r>
              <a:rPr lang="fr-F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CENTRE HOSPITALIER UNIVERSIATIRE               </a:t>
            </a:r>
            <a:r>
              <a: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CONSTANTINE </a:t>
            </a:r>
            <a:r>
              <a:rPr lang="fr-F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 </a:t>
            </a:r>
            <a:r>
              <a: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18/08/2020</a:t>
            </a:r>
            <a:r>
              <a:rPr lang="fr-F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fr-F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fr-F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DR.BENBADIS CONSTANTINE</a:t>
            </a:r>
            <a:br>
              <a:rPr lang="fr-F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fr-F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SERVICE DE MICROBIOLOGIE</a:t>
            </a:r>
            <a:br>
              <a:rPr lang="fr-F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DR A.LEZZAR </a:t>
            </a:r>
            <a:r>
              <a:rPr lang="fr-FR" sz="1400" dirty="0"/>
              <a:t/>
            </a:r>
            <a:br>
              <a:rPr lang="fr-FR" sz="1400" dirty="0"/>
            </a:br>
            <a:r>
              <a:rPr lang="fr-FR" sz="1400" dirty="0"/>
              <a:t>    </a:t>
            </a:r>
            <a:br>
              <a:rPr lang="fr-FR" sz="1400" dirty="0"/>
            </a:b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</a:t>
            </a: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INFECTIONS NOSOCOMIALES</a:t>
            </a:r>
            <a:r>
              <a:rPr lang="fr-FR" sz="1400" dirty="0"/>
              <a:t/>
            </a:r>
            <a:br>
              <a:rPr lang="fr-FR" sz="1400" dirty="0"/>
            </a:br>
            <a:endParaRPr lang="fr-FR" sz="1400" dirty="0"/>
          </a:p>
        </p:txBody>
      </p:sp>
      <p:pic>
        <p:nvPicPr>
          <p:cNvPr id="4" name="Son enregistré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" name="Son enregistré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70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908" y="88919"/>
            <a:ext cx="8858248" cy="655479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DES IUN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(CTIN  /  1999)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r>
              <a:rPr lang="fr-FR" dirty="0"/>
              <a:t>On distingue :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r>
              <a:rPr lang="fr-FR" dirty="0"/>
              <a:t>      </a:t>
            </a:r>
            <a:r>
              <a:rPr lang="fr-FR" b="1" u="sng" dirty="0">
                <a:solidFill>
                  <a:srgbClr val="0070C0"/>
                </a:solidFill>
              </a:rPr>
              <a:t>Bactériurie asymptomatique</a:t>
            </a:r>
            <a:endParaRPr lang="fr-FR" dirty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fr-FR" dirty="0"/>
              <a:t>En cas de sondage &lt; 7 jours, </a:t>
            </a:r>
            <a:r>
              <a:rPr lang="fr-FR" dirty="0" smtClean="0"/>
              <a:t>on exige une </a:t>
            </a:r>
            <a:r>
              <a:rPr lang="fr-FR" dirty="0" err="1"/>
              <a:t>uroculture</a:t>
            </a:r>
            <a:r>
              <a:rPr lang="fr-FR" dirty="0"/>
              <a:t> quantitative positive (&gt;10</a:t>
            </a:r>
            <a:r>
              <a:rPr lang="fr-FR" baseline="30000" dirty="0"/>
              <a:t>5</a:t>
            </a:r>
            <a:r>
              <a:rPr lang="fr-FR" dirty="0"/>
              <a:t> micro-organismes/ml) </a:t>
            </a:r>
          </a:p>
          <a:p>
            <a:pPr>
              <a:buNone/>
            </a:pPr>
            <a:r>
              <a:rPr lang="fr-FR" dirty="0"/>
              <a:t>En l’absence de sondage, deux </a:t>
            </a:r>
            <a:r>
              <a:rPr lang="fr-FR" dirty="0" err="1"/>
              <a:t>urocultures</a:t>
            </a:r>
            <a:r>
              <a:rPr lang="fr-FR" dirty="0"/>
              <a:t> quantitatives consécutives positives (10</a:t>
            </a:r>
            <a:r>
              <a:rPr lang="fr-FR" baseline="30000" dirty="0"/>
              <a:t>5</a:t>
            </a:r>
            <a:r>
              <a:rPr lang="fr-FR" dirty="0"/>
              <a:t> micro-organismes /ml) au (x) même (s) micro-organisme (s) sans qu’il y ait plus de deux micro-organismes isolés.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r>
              <a:rPr lang="fr-FR" dirty="0">
                <a:solidFill>
                  <a:srgbClr val="0070C0"/>
                </a:solidFill>
              </a:rPr>
              <a:t>      </a:t>
            </a:r>
            <a:r>
              <a:rPr lang="fr-FR" b="1" u="sng" dirty="0">
                <a:solidFill>
                  <a:srgbClr val="0070C0"/>
                </a:solidFill>
              </a:rPr>
              <a:t>Bactériurie symptomatique</a:t>
            </a:r>
            <a:r>
              <a:rPr lang="fr-FR" u="sng" dirty="0">
                <a:solidFill>
                  <a:srgbClr val="0070C0"/>
                </a:solidFill>
              </a:rPr>
              <a:t> (chez un patient sondé ou non)</a:t>
            </a:r>
            <a:endParaRPr lang="fr-FR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/>
              <a:t>Fièvre (38°C) sans autre localisation infectieuse et/ou envie impérieuse et/ou dysurie et/ou pollakiurie et/ou tension </a:t>
            </a:r>
            <a:r>
              <a:rPr lang="fr-FR" dirty="0" err="1"/>
              <a:t>sus-pubienne</a:t>
            </a:r>
            <a:endParaRPr lang="fr-FR" dirty="0"/>
          </a:p>
          <a:p>
            <a:pPr>
              <a:buNone/>
            </a:pPr>
            <a:r>
              <a:rPr lang="fr-FR" dirty="0"/>
              <a:t>Et une </a:t>
            </a:r>
            <a:r>
              <a:rPr lang="fr-FR" dirty="0" err="1"/>
              <a:t>uroculture</a:t>
            </a:r>
            <a:r>
              <a:rPr lang="fr-FR" dirty="0"/>
              <a:t> positive (   10</a:t>
            </a:r>
            <a:r>
              <a:rPr lang="fr-FR" baseline="30000" dirty="0"/>
              <a:t>5</a:t>
            </a:r>
            <a:r>
              <a:rPr lang="fr-FR" dirty="0"/>
              <a:t> micro-organismes/ml) sans qu’il y ait plus de deux espèces microbiennes isolées, ou une </a:t>
            </a:r>
            <a:r>
              <a:rPr lang="fr-FR" dirty="0" err="1"/>
              <a:t>uroculture</a:t>
            </a:r>
            <a:r>
              <a:rPr lang="fr-FR" dirty="0"/>
              <a:t> positive (10</a:t>
            </a:r>
            <a:r>
              <a:rPr lang="fr-FR" baseline="30000" dirty="0"/>
              <a:t>3</a:t>
            </a:r>
            <a:r>
              <a:rPr lang="fr-FR" dirty="0"/>
              <a:t> micro-organismes/ml) avec </a:t>
            </a:r>
            <a:r>
              <a:rPr lang="fr-FR" dirty="0" err="1"/>
              <a:t>leucocyturie</a:t>
            </a:r>
            <a:r>
              <a:rPr lang="fr-FR" dirty="0"/>
              <a:t> (10</a:t>
            </a:r>
            <a:r>
              <a:rPr lang="fr-FR" baseline="30000" dirty="0"/>
              <a:t>4</a:t>
            </a:r>
            <a:r>
              <a:rPr lang="fr-FR" dirty="0"/>
              <a:t> leucocytes/ml)</a:t>
            </a:r>
          </a:p>
          <a:p>
            <a:pPr>
              <a:buNone/>
            </a:pPr>
            <a:r>
              <a:rPr lang="fr-FR" dirty="0"/>
              <a:t>Germes en cause : </a:t>
            </a:r>
            <a:r>
              <a:rPr lang="fr-FR" b="1" i="1" dirty="0" err="1">
                <a:solidFill>
                  <a:srgbClr val="FF0000"/>
                </a:solidFill>
              </a:rPr>
              <a:t>E.coli</a:t>
            </a:r>
            <a:r>
              <a:rPr lang="fr-FR" b="1" dirty="0">
                <a:solidFill>
                  <a:srgbClr val="FF0000"/>
                </a:solidFill>
              </a:rPr>
              <a:t> (36 %)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b="1" i="1" dirty="0" err="1">
                <a:solidFill>
                  <a:srgbClr val="FF0000"/>
                </a:solidFill>
              </a:rPr>
              <a:t>Klebsiella</a:t>
            </a:r>
            <a:r>
              <a:rPr lang="fr-FR" b="1" i="1" dirty="0">
                <a:solidFill>
                  <a:srgbClr val="FF0000"/>
                </a:solidFill>
              </a:rPr>
              <a:t> </a:t>
            </a:r>
            <a:r>
              <a:rPr lang="fr-FR" b="1" i="1" dirty="0" err="1" smtClean="0">
                <a:solidFill>
                  <a:srgbClr val="FF0000"/>
                </a:solidFill>
              </a:rPr>
              <a:t>spp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b="1" i="1" dirty="0" err="1">
                <a:solidFill>
                  <a:srgbClr val="FF0000"/>
                </a:solidFill>
              </a:rPr>
              <a:t>Pseudomonas</a:t>
            </a:r>
            <a:r>
              <a:rPr lang="fr-FR" b="1" i="1" dirty="0">
                <a:solidFill>
                  <a:srgbClr val="FF0000"/>
                </a:solidFill>
              </a:rPr>
              <a:t> </a:t>
            </a:r>
            <a:r>
              <a:rPr lang="fr-FR" b="1" i="1" dirty="0" err="1" smtClean="0">
                <a:solidFill>
                  <a:srgbClr val="FF0000"/>
                </a:solidFill>
              </a:rPr>
              <a:t>spp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b="1" i="1" dirty="0" err="1">
                <a:solidFill>
                  <a:srgbClr val="FF0000"/>
                </a:solidFill>
              </a:rPr>
              <a:t>Enterobacter</a:t>
            </a:r>
            <a:r>
              <a:rPr lang="fr-FR" b="1" i="1" dirty="0">
                <a:solidFill>
                  <a:srgbClr val="FF0000"/>
                </a:solidFill>
              </a:rPr>
              <a:t> </a:t>
            </a:r>
            <a:r>
              <a:rPr lang="fr-FR" b="1" i="1" dirty="0" err="1" smtClean="0">
                <a:solidFill>
                  <a:srgbClr val="FF0000"/>
                </a:solidFill>
              </a:rPr>
              <a:t>spp</a:t>
            </a:r>
            <a:r>
              <a:rPr lang="fr-FR" dirty="0" smtClean="0">
                <a:solidFill>
                  <a:srgbClr val="FF0000"/>
                </a:solidFill>
              </a:rPr>
              <a:t>, </a:t>
            </a:r>
            <a:r>
              <a:rPr lang="fr-FR" dirty="0">
                <a:solidFill>
                  <a:srgbClr val="FF0000"/>
                </a:solidFill>
              </a:rPr>
              <a:t>Candida et </a:t>
            </a:r>
            <a:r>
              <a:rPr lang="fr-FR" b="1" i="1" dirty="0" err="1">
                <a:solidFill>
                  <a:srgbClr val="FF0000"/>
                </a:solidFill>
              </a:rPr>
              <a:t>Acinetobacter</a:t>
            </a:r>
            <a:r>
              <a:rPr lang="fr-FR" b="1" i="1" dirty="0">
                <a:solidFill>
                  <a:srgbClr val="FF0000"/>
                </a:solidFill>
              </a:rPr>
              <a:t> </a:t>
            </a:r>
            <a:r>
              <a:rPr lang="fr-FR" b="1" i="1" dirty="0" err="1" smtClean="0">
                <a:solidFill>
                  <a:srgbClr val="FF0000"/>
                </a:solidFill>
              </a:rPr>
              <a:t>spp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7158" y="642918"/>
            <a:ext cx="8572560" cy="57864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  THERAPEUTIQUE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>
              <a:buNone/>
            </a:pPr>
            <a:r>
              <a:rPr lang="fr-FR" sz="2900" dirty="0"/>
              <a:t>En cas d’infection tous les patients symptomatiques, sondés ou non, relèvent d’un traitement antibiotique.</a:t>
            </a:r>
          </a:p>
          <a:p>
            <a:pPr>
              <a:buNone/>
            </a:pPr>
            <a:r>
              <a:rPr lang="fr-FR" sz="2900" dirty="0"/>
              <a:t>Cystite  au moins 7 jours.</a:t>
            </a:r>
          </a:p>
          <a:p>
            <a:pPr>
              <a:buNone/>
            </a:pPr>
            <a:r>
              <a:rPr lang="fr-FR" sz="2900" dirty="0"/>
              <a:t>Pyélonéphrite : au moins 14 jours</a:t>
            </a:r>
          </a:p>
          <a:p>
            <a:pPr>
              <a:buNone/>
            </a:pPr>
            <a:r>
              <a:rPr lang="fr-FR" sz="2900" dirty="0"/>
              <a:t>Prostatite : au moins 21 jours</a:t>
            </a:r>
          </a:p>
          <a:p>
            <a:pPr>
              <a:buNone/>
            </a:pPr>
            <a:r>
              <a:rPr lang="fr-FR" sz="2900" dirty="0"/>
              <a:t>En cas de colonisation (= bactériurie asymptomatique) : ne pas traiter, que le patient soit sondé ou non sauf dans les situations particulières : neutropénie, immunodépression, femme enceinte, patients en situation préopératoires, porteurs de prothèses etc.…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4414" y="785794"/>
            <a:ext cx="7086146" cy="2816642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LES </a:t>
            </a:r>
            <a: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PNEUMONIES  </a:t>
            </a:r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b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NOSOCOMIALES(PN)  </a:t>
            </a:r>
            <a:r>
              <a:rPr lang="fr-F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2876"/>
            <a:ext cx="8229600" cy="6572272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Elles représentent la 2è  cause d’infection nosocomiale </a:t>
            </a:r>
            <a:r>
              <a:rPr lang="fr-FR" dirty="0" smtClean="0"/>
              <a:t>avec </a:t>
            </a:r>
            <a:r>
              <a:rPr lang="fr-FR" dirty="0" smtClean="0">
                <a:solidFill>
                  <a:srgbClr val="FF0000"/>
                </a:solidFill>
              </a:rPr>
              <a:t>20</a:t>
            </a:r>
            <a:r>
              <a:rPr lang="fr-FR" dirty="0">
                <a:solidFill>
                  <a:srgbClr val="FF0000"/>
                </a:solidFill>
              </a:rPr>
              <a:t>%</a:t>
            </a:r>
            <a:r>
              <a:rPr lang="fr-FR" dirty="0"/>
              <a:t> </a:t>
            </a:r>
            <a:r>
              <a:rPr lang="fr-FR" dirty="0" smtClean="0"/>
              <a:t>et touchant </a:t>
            </a:r>
            <a:r>
              <a:rPr lang="fr-FR" dirty="0"/>
              <a:t>0,5 à 1% des patients hospitalisés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/>
          </a:p>
          <a:p>
            <a:r>
              <a:rPr lang="fr-FR" dirty="0"/>
              <a:t>En réanimation, l’incidence varie suivant les patients étudiés et la méthode diagnostique employée (9 à 60%) avec un taux moyen de 20 – 40% chez les patients sous ventilation mécanique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/>
          </a:p>
          <a:p>
            <a:r>
              <a:rPr lang="fr-FR" dirty="0"/>
              <a:t>C’est la </a:t>
            </a:r>
            <a:r>
              <a:rPr lang="fr-FR" dirty="0">
                <a:solidFill>
                  <a:srgbClr val="FF0000"/>
                </a:solidFill>
              </a:rPr>
              <a:t>1</a:t>
            </a:r>
            <a:r>
              <a:rPr lang="fr-FR" baseline="30000" dirty="0">
                <a:solidFill>
                  <a:srgbClr val="FF0000"/>
                </a:solidFill>
              </a:rPr>
              <a:t>ère</a:t>
            </a:r>
            <a:r>
              <a:rPr lang="fr-FR" dirty="0">
                <a:solidFill>
                  <a:srgbClr val="FF0000"/>
                </a:solidFill>
              </a:rPr>
              <a:t>  cause de décès </a:t>
            </a:r>
            <a:r>
              <a:rPr lang="fr-FR" dirty="0"/>
              <a:t>associée à une infection nosocomiale (létalité 30 à 60%). Les principaux germes responsables sont les bacilles à Gram négatif (BGN) 60% et les </a:t>
            </a:r>
            <a:r>
              <a:rPr lang="fr-FR" b="1" i="1" dirty="0">
                <a:solidFill>
                  <a:srgbClr val="FF0000"/>
                </a:solidFill>
              </a:rPr>
              <a:t>staphylocoques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40%. Parmi les BGN on note la place prédominante de </a:t>
            </a:r>
            <a:r>
              <a:rPr lang="fr-FR" b="1" i="1" dirty="0" err="1">
                <a:solidFill>
                  <a:srgbClr val="FF0000"/>
                </a:solidFill>
              </a:rPr>
              <a:t>Pseudomonas</a:t>
            </a:r>
            <a:r>
              <a:rPr lang="fr-FR" b="1" i="1" dirty="0">
                <a:solidFill>
                  <a:srgbClr val="FF0000"/>
                </a:solidFill>
              </a:rPr>
              <a:t> </a:t>
            </a:r>
            <a:r>
              <a:rPr lang="fr-FR" b="1" i="1" dirty="0" err="1" smtClean="0">
                <a:solidFill>
                  <a:srgbClr val="FF0000"/>
                </a:solidFill>
              </a:rPr>
              <a:t>spp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/>
              <a:t>(30% des PN), l’incidence croissante </a:t>
            </a:r>
            <a:r>
              <a:rPr lang="fr-FR" b="1" i="1" dirty="0">
                <a:solidFill>
                  <a:srgbClr val="FF0000"/>
                </a:solidFill>
              </a:rPr>
              <a:t>d’</a:t>
            </a:r>
            <a:r>
              <a:rPr lang="fr-FR" b="1" i="1" dirty="0" err="1">
                <a:solidFill>
                  <a:srgbClr val="FF0000"/>
                </a:solidFill>
              </a:rPr>
              <a:t>Acinétobacter</a:t>
            </a:r>
            <a:r>
              <a:rPr lang="fr-FR" b="1" i="1" dirty="0">
                <a:solidFill>
                  <a:srgbClr val="FF0000"/>
                </a:solidFill>
              </a:rPr>
              <a:t> </a:t>
            </a:r>
            <a:r>
              <a:rPr lang="fr-FR" b="1" i="1" dirty="0" err="1" smtClean="0">
                <a:solidFill>
                  <a:srgbClr val="FF0000"/>
                </a:solidFill>
              </a:rPr>
              <a:t>spp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/>
              <a:t>(10 à 12% des PN), </a:t>
            </a:r>
            <a:r>
              <a:rPr lang="fr-FR" b="1" i="1" dirty="0" err="1" smtClean="0">
                <a:solidFill>
                  <a:srgbClr val="FF0000"/>
                </a:solidFill>
              </a:rPr>
              <a:t>Klebsiella</a:t>
            </a:r>
            <a:r>
              <a:rPr lang="fr-FR" b="1" i="1" dirty="0" smtClean="0">
                <a:solidFill>
                  <a:srgbClr val="FF0000"/>
                </a:solidFill>
              </a:rPr>
              <a:t> </a:t>
            </a:r>
            <a:r>
              <a:rPr lang="fr-FR" b="1" i="1" dirty="0" err="1" smtClean="0">
                <a:solidFill>
                  <a:srgbClr val="FF0000"/>
                </a:solidFill>
              </a:rPr>
              <a:t>spp</a:t>
            </a:r>
            <a:r>
              <a:rPr lang="fr-FR" b="1" dirty="0" smtClean="0">
                <a:solidFill>
                  <a:srgbClr val="FF0000"/>
                </a:solidFill>
              </a:rPr>
              <a:t>, </a:t>
            </a:r>
            <a:r>
              <a:rPr lang="fr-FR" b="1" i="1" dirty="0" err="1" smtClean="0">
                <a:solidFill>
                  <a:srgbClr val="FF0000"/>
                </a:solidFill>
              </a:rPr>
              <a:t>Enterobacter</a:t>
            </a:r>
            <a:r>
              <a:rPr lang="fr-FR" b="1" i="1" dirty="0" smtClean="0">
                <a:solidFill>
                  <a:srgbClr val="FF0000"/>
                </a:solidFill>
              </a:rPr>
              <a:t> </a:t>
            </a:r>
            <a:r>
              <a:rPr lang="fr-FR" b="1" i="1" dirty="0" err="1" smtClean="0">
                <a:solidFill>
                  <a:srgbClr val="FF0000"/>
                </a:solidFill>
              </a:rPr>
              <a:t>spp</a:t>
            </a:r>
            <a:r>
              <a:rPr lang="fr-FR" b="1" i="1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et </a:t>
            </a:r>
            <a:r>
              <a:rPr lang="fr-FR" b="1" i="1" dirty="0" err="1" smtClean="0">
                <a:solidFill>
                  <a:srgbClr val="FF0000"/>
                </a:solidFill>
              </a:rPr>
              <a:t>Serratia</a:t>
            </a:r>
            <a:r>
              <a:rPr lang="fr-FR" b="1" i="1" dirty="0" smtClean="0">
                <a:solidFill>
                  <a:srgbClr val="FF0000"/>
                </a:solidFill>
              </a:rPr>
              <a:t> </a:t>
            </a:r>
            <a:r>
              <a:rPr lang="fr-FR" b="1" i="1" dirty="0" err="1" smtClean="0">
                <a:solidFill>
                  <a:srgbClr val="FF0000"/>
                </a:solidFill>
              </a:rPr>
              <a:t>spp</a:t>
            </a:r>
            <a:r>
              <a:rPr lang="fr-FR" b="1" i="1" dirty="0" smtClean="0"/>
              <a:t> </a:t>
            </a:r>
            <a:r>
              <a:rPr lang="fr-FR" dirty="0"/>
              <a:t>8</a:t>
            </a:r>
            <a:r>
              <a:rPr lang="fr-FR" dirty="0" smtClean="0"/>
              <a:t>%.</a:t>
            </a:r>
          </a:p>
          <a:p>
            <a:pPr>
              <a:buNone/>
            </a:pPr>
            <a:endParaRPr lang="fr-FR" dirty="0"/>
          </a:p>
          <a:p>
            <a:r>
              <a:rPr lang="fr-FR" dirty="0"/>
              <a:t>Parmi les staphylocoques, </a:t>
            </a:r>
            <a:r>
              <a:rPr lang="fr-FR" dirty="0" err="1">
                <a:solidFill>
                  <a:srgbClr val="FF0000"/>
                </a:solidFill>
              </a:rPr>
              <a:t>s</a:t>
            </a:r>
            <a:r>
              <a:rPr lang="fr-FR" b="1" dirty="0" err="1">
                <a:solidFill>
                  <a:srgbClr val="FF0000"/>
                </a:solidFill>
              </a:rPr>
              <a:t>taphylococcus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aureus </a:t>
            </a:r>
            <a:r>
              <a:rPr lang="fr-FR" dirty="0"/>
              <a:t>prédomine (30 % des PN) </a:t>
            </a:r>
            <a:r>
              <a:rPr lang="fr-FR" dirty="0" smtClean="0"/>
              <a:t>devant  </a:t>
            </a:r>
            <a:r>
              <a:rPr lang="fr-FR" b="1" dirty="0">
                <a:solidFill>
                  <a:srgbClr val="FF0000"/>
                </a:solidFill>
              </a:rPr>
              <a:t>S</a:t>
            </a:r>
            <a:r>
              <a:rPr lang="fr-FR" dirty="0">
                <a:solidFill>
                  <a:srgbClr val="FF0000"/>
                </a:solidFill>
              </a:rPr>
              <a:t>. </a:t>
            </a:r>
            <a:r>
              <a:rPr lang="fr-FR" b="1" dirty="0" err="1">
                <a:solidFill>
                  <a:srgbClr val="FF0000"/>
                </a:solidFill>
              </a:rPr>
              <a:t>epidermidis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dirty="0"/>
              <a:t>(10 % des PN).</a:t>
            </a:r>
          </a:p>
          <a:p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929718" cy="6286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/>
              <a:t> </a:t>
            </a:r>
            <a:r>
              <a:rPr lang="fr-FR" b="1" u="sng" dirty="0"/>
              <a:t>CRITERES </a:t>
            </a:r>
            <a:r>
              <a:rPr lang="fr-FR" b="1" u="sng" dirty="0" smtClean="0"/>
              <a:t>DE DIAGNOSTIQUE</a:t>
            </a:r>
            <a:endParaRPr lang="fr-FR" dirty="0"/>
          </a:p>
          <a:p>
            <a:pPr lvl="0">
              <a:buNone/>
            </a:pPr>
            <a:r>
              <a:rPr lang="fr-FR" dirty="0" smtClean="0"/>
              <a:t>1-RX </a:t>
            </a:r>
            <a:r>
              <a:rPr lang="fr-FR" dirty="0"/>
              <a:t>du thorax et/ou scanner montre plusieurs opacités parenchymateuses</a:t>
            </a:r>
          </a:p>
          <a:p>
            <a:pPr lvl="0">
              <a:buNone/>
            </a:pPr>
            <a:r>
              <a:rPr lang="fr-FR" dirty="0" smtClean="0"/>
              <a:t>2-Identification </a:t>
            </a:r>
            <a:r>
              <a:rPr lang="fr-FR" dirty="0"/>
              <a:t>du germe à partir des prélèvements suivants : </a:t>
            </a:r>
          </a:p>
          <a:p>
            <a:pPr>
              <a:buNone/>
            </a:pPr>
            <a:r>
              <a:rPr lang="fr-FR" dirty="0" smtClean="0"/>
              <a:t>                                  expectoration                                                        </a:t>
            </a:r>
            <a:endParaRPr lang="fr-FR" dirty="0"/>
          </a:p>
          <a:p>
            <a:pPr>
              <a:buNone/>
            </a:pPr>
            <a:r>
              <a:rPr lang="fr-FR" dirty="0" smtClean="0"/>
              <a:t>                                  lavage </a:t>
            </a:r>
            <a:r>
              <a:rPr lang="fr-FR" dirty="0"/>
              <a:t>broncho-alvéolaire</a:t>
            </a:r>
          </a:p>
          <a:p>
            <a:pPr>
              <a:buNone/>
            </a:pPr>
            <a:r>
              <a:rPr lang="fr-FR" dirty="0"/>
              <a:t>                                </a:t>
            </a:r>
            <a:r>
              <a:rPr lang="fr-FR" dirty="0" smtClean="0"/>
              <a:t>  prélèvement </a:t>
            </a:r>
            <a:r>
              <a:rPr lang="fr-FR" dirty="0"/>
              <a:t>trachéal protégé</a:t>
            </a:r>
          </a:p>
          <a:p>
            <a:pPr>
              <a:buNone/>
            </a:pPr>
            <a:r>
              <a:rPr lang="fr-FR" dirty="0"/>
              <a:t>                                 </a:t>
            </a:r>
            <a:r>
              <a:rPr lang="fr-FR" dirty="0" smtClean="0"/>
              <a:t> </a:t>
            </a:r>
            <a:r>
              <a:rPr lang="fr-FR" dirty="0"/>
              <a:t>ponction d’un abcès pulmonaire ou de </a:t>
            </a:r>
            <a:r>
              <a:rPr lang="fr-FR" dirty="0" smtClean="0"/>
              <a:t>plèvre</a:t>
            </a:r>
          </a:p>
          <a:p>
            <a:pPr>
              <a:buNone/>
            </a:pPr>
            <a:endParaRPr lang="fr-FR" dirty="0"/>
          </a:p>
          <a:p>
            <a:pPr lvl="0">
              <a:buNone/>
            </a:pPr>
            <a:r>
              <a:rPr lang="fr-FR" dirty="0" smtClean="0"/>
              <a:t>3-Sérologie </a:t>
            </a:r>
            <a:r>
              <a:rPr lang="fr-FR" dirty="0"/>
              <a:t>si le taux d’anticorps est significatif</a:t>
            </a:r>
          </a:p>
          <a:p>
            <a:pPr lvl="0">
              <a:buNone/>
            </a:pPr>
            <a:r>
              <a:rPr lang="fr-FR" dirty="0" smtClean="0"/>
              <a:t>4-Ou </a:t>
            </a:r>
            <a:r>
              <a:rPr lang="fr-FR" dirty="0"/>
              <a:t>présence dans les urines d’antigène soluble de </a:t>
            </a:r>
            <a:r>
              <a:rPr lang="fr-FR" dirty="0" err="1"/>
              <a:t>legionella</a:t>
            </a:r>
            <a:r>
              <a:rPr lang="fr-FR" dirty="0"/>
              <a:t> </a:t>
            </a:r>
            <a:r>
              <a:rPr lang="fr-FR" dirty="0" err="1" smtClean="0"/>
              <a:t>pneumophila</a:t>
            </a:r>
            <a:r>
              <a:rPr lang="fr-FR" dirty="0" smtClean="0"/>
              <a:t>.</a:t>
            </a:r>
            <a:endParaRPr lang="fr-FR" dirty="0"/>
          </a:p>
          <a:p>
            <a:pPr lvl="0">
              <a:buNone/>
            </a:pPr>
            <a:r>
              <a:rPr lang="fr-FR" dirty="0" smtClean="0"/>
              <a:t>5-Ou </a:t>
            </a:r>
            <a:r>
              <a:rPr lang="fr-FR" dirty="0"/>
              <a:t>au moins l’un des signes suivants :</a:t>
            </a:r>
          </a:p>
          <a:p>
            <a:pPr marL="530225" indent="-87313"/>
            <a:r>
              <a:rPr lang="fr-FR" dirty="0" smtClean="0"/>
              <a:t>Purulence </a:t>
            </a:r>
            <a:r>
              <a:rPr lang="fr-FR" dirty="0"/>
              <a:t>de l’expectoration (chez malades ventilés)</a:t>
            </a:r>
          </a:p>
          <a:p>
            <a:pPr marL="530225" indent="-87313"/>
            <a:r>
              <a:rPr lang="fr-FR" dirty="0" smtClean="0"/>
              <a:t>Température    39°C.</a:t>
            </a:r>
            <a:endParaRPr lang="fr-FR" dirty="0"/>
          </a:p>
          <a:p>
            <a:pPr marL="530225" indent="-87313"/>
            <a:r>
              <a:rPr lang="fr-FR" dirty="0" smtClean="0"/>
              <a:t>Hémoculture </a:t>
            </a:r>
            <a:r>
              <a:rPr lang="fr-FR" dirty="0"/>
              <a:t>positive à une bactérie pathogène 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TRAITEMENT</a:t>
            </a:r>
          </a:p>
          <a:p>
            <a:pPr>
              <a:buNone/>
            </a:pPr>
            <a:endParaRPr lang="fr-FR" dirty="0"/>
          </a:p>
          <a:p>
            <a:pPr marL="514350" lvl="0" indent="-514350">
              <a:buFont typeface="+mj-lt"/>
              <a:buAutoNum type="arabicPeriod"/>
            </a:pPr>
            <a:r>
              <a:rPr lang="fr-FR" dirty="0"/>
              <a:t>Traitement symptomatique : oxygénothérapie, instauration de poursuite de la ventilation assistée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/>
              <a:t>Antibiothérapie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/>
              <a:t>En cas de PN documentée, l’antibiothérapie est adaptée aux agents infectieux isolés, on préfère une bithérapie pour l’élargissement du spectre et la diminution du risque d’émergence de mutants résistants.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/>
              <a:t>PN non documentée, le choix de l’antibiothérapie probabiliste dépend essentiellement du délai de survenue et de l’existence d’une antibiothérapie antérieure</a:t>
            </a:r>
            <a:r>
              <a:rPr lang="fr-FR" dirty="0" smtClean="0"/>
              <a:t>.</a:t>
            </a:r>
          </a:p>
          <a:p>
            <a:pPr marL="514350" lvl="0" indent="-514350">
              <a:buNone/>
            </a:pPr>
            <a:endParaRPr lang="fr-FR" dirty="0" smtClean="0"/>
          </a:p>
          <a:p>
            <a:r>
              <a:rPr lang="fr-FR" dirty="0"/>
              <a:t>Durée du traitement de 7 jours à 2 </a:t>
            </a:r>
            <a:r>
              <a:rPr lang="fr-FR" dirty="0" smtClean="0"/>
              <a:t>semaines                      </a:t>
            </a:r>
            <a:r>
              <a:rPr lang="fr-FR" dirty="0">
                <a:solidFill>
                  <a:srgbClr val="FF0000"/>
                </a:solidFill>
              </a:rPr>
              <a:t>(</a:t>
            </a:r>
            <a:r>
              <a:rPr lang="fr-FR" b="1" i="1" dirty="0">
                <a:solidFill>
                  <a:srgbClr val="FF0000"/>
                </a:solidFill>
              </a:rPr>
              <a:t>P. </a:t>
            </a:r>
            <a:r>
              <a:rPr lang="fr-FR" b="1" i="1" dirty="0" err="1">
                <a:solidFill>
                  <a:srgbClr val="FF0000"/>
                </a:solidFill>
              </a:rPr>
              <a:t>aeruginosa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b="1" i="1" dirty="0" err="1">
                <a:solidFill>
                  <a:srgbClr val="FF0000"/>
                </a:solidFill>
              </a:rPr>
              <a:t>Acinetobacter</a:t>
            </a:r>
            <a:r>
              <a:rPr lang="fr-FR" b="1" i="1" dirty="0">
                <a:solidFill>
                  <a:srgbClr val="FF0000"/>
                </a:solidFill>
              </a:rPr>
              <a:t> </a:t>
            </a:r>
            <a:r>
              <a:rPr lang="fr-FR" b="1" i="1" dirty="0" err="1" smtClean="0">
                <a:solidFill>
                  <a:srgbClr val="FF0000"/>
                </a:solidFill>
              </a:rPr>
              <a:t>spp</a:t>
            </a:r>
            <a:r>
              <a:rPr lang="fr-FR" dirty="0" smtClean="0">
                <a:solidFill>
                  <a:srgbClr val="FF0000"/>
                </a:solidFill>
              </a:rPr>
              <a:t>).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/>
              <a:t>L’association initiale d’un aminoside peut être interrompue après 4 – 5 jours de traitement.</a:t>
            </a:r>
          </a:p>
          <a:p>
            <a:pPr marL="514350" lvl="0" indent="-514350"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14546" y="1142984"/>
            <a:ext cx="5786478" cy="1894362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Infections du site opératoire (ISO)</a:t>
            </a:r>
            <a:b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 fontScale="92500"/>
          </a:bodyPr>
          <a:lstStyle/>
          <a:p>
            <a:r>
              <a:rPr lang="fr-FR" sz="2700" dirty="0"/>
              <a:t>L’infection du site opératoire est l’une des infections nosocomiales les plus fréquentes et fait suite à un geste opératoire </a:t>
            </a:r>
            <a:r>
              <a:rPr lang="fr-FR" sz="2700" dirty="0" smtClean="0"/>
              <a:t>et survenant dans les </a:t>
            </a:r>
            <a:r>
              <a:rPr lang="fr-FR" sz="2700" dirty="0">
                <a:solidFill>
                  <a:srgbClr val="FF0000"/>
                </a:solidFill>
              </a:rPr>
              <a:t>30</a:t>
            </a:r>
            <a:r>
              <a:rPr lang="fr-FR" sz="2700" dirty="0"/>
              <a:t> </a:t>
            </a:r>
            <a:r>
              <a:rPr lang="fr-FR" sz="2700" dirty="0" smtClean="0"/>
              <a:t>jours après   le geste et </a:t>
            </a:r>
            <a:r>
              <a:rPr lang="fr-FR" sz="2700" dirty="0"/>
              <a:t>de </a:t>
            </a:r>
            <a:r>
              <a:rPr lang="fr-FR" sz="2700" dirty="0">
                <a:solidFill>
                  <a:srgbClr val="FF0000"/>
                </a:solidFill>
              </a:rPr>
              <a:t>1</a:t>
            </a:r>
            <a:r>
              <a:rPr lang="fr-FR" sz="2700" dirty="0"/>
              <a:t> </a:t>
            </a:r>
            <a:r>
              <a:rPr lang="fr-FR" sz="2700" dirty="0">
                <a:solidFill>
                  <a:srgbClr val="FF0000"/>
                </a:solidFill>
              </a:rPr>
              <a:t>an</a:t>
            </a:r>
            <a:r>
              <a:rPr lang="fr-FR" sz="2700" dirty="0"/>
              <a:t> </a:t>
            </a:r>
            <a:r>
              <a:rPr lang="fr-FR" sz="2700" dirty="0" smtClean="0"/>
              <a:t>lors d’une prothèse ou implant.</a:t>
            </a:r>
          </a:p>
          <a:p>
            <a:endParaRPr lang="fr-FR" sz="2700" dirty="0"/>
          </a:p>
          <a:p>
            <a:r>
              <a:rPr lang="fr-FR" sz="2700" dirty="0"/>
              <a:t>L’ISO est la 3è cause d’IN (</a:t>
            </a:r>
            <a:r>
              <a:rPr lang="fr-FR" sz="2700" dirty="0">
                <a:solidFill>
                  <a:srgbClr val="FF0000"/>
                </a:solidFill>
              </a:rPr>
              <a:t>15 %</a:t>
            </a:r>
            <a:r>
              <a:rPr lang="fr-FR" sz="2700" dirty="0"/>
              <a:t>) après l’infection urinaire et l’infection pulmonaire</a:t>
            </a:r>
            <a:r>
              <a:rPr lang="fr-FR" sz="2700" dirty="0" smtClean="0"/>
              <a:t>.</a:t>
            </a:r>
          </a:p>
          <a:p>
            <a:endParaRPr lang="fr-FR" sz="2700" dirty="0"/>
          </a:p>
          <a:p>
            <a:r>
              <a:rPr lang="fr-FR" sz="2700" dirty="0"/>
              <a:t>L’incidence des ISO varie selon le type de chirurgie, de moins de </a:t>
            </a:r>
            <a:r>
              <a:rPr lang="fr-FR" sz="2700" dirty="0">
                <a:solidFill>
                  <a:srgbClr val="FF0000"/>
                </a:solidFill>
              </a:rPr>
              <a:t>1 %</a:t>
            </a:r>
            <a:r>
              <a:rPr lang="fr-FR" sz="2700" dirty="0"/>
              <a:t> pour une chirurgie propre et à plus de </a:t>
            </a:r>
            <a:r>
              <a:rPr lang="fr-FR" sz="2700" dirty="0">
                <a:solidFill>
                  <a:srgbClr val="FF0000"/>
                </a:solidFill>
              </a:rPr>
              <a:t>20 %</a:t>
            </a:r>
            <a:r>
              <a:rPr lang="fr-FR" sz="2700" dirty="0"/>
              <a:t> après chirurgie sale</a:t>
            </a:r>
            <a:r>
              <a:rPr lang="fr-FR" sz="2700" dirty="0" smtClean="0"/>
              <a:t>.</a:t>
            </a:r>
          </a:p>
          <a:p>
            <a:endParaRPr lang="fr-FR" sz="2700" dirty="0"/>
          </a:p>
          <a:p>
            <a:r>
              <a:rPr lang="fr-FR" sz="2700" dirty="0"/>
              <a:t>Le taux global en France s’établit aux alentours de </a:t>
            </a:r>
            <a:r>
              <a:rPr lang="fr-FR" sz="2700" dirty="0">
                <a:solidFill>
                  <a:srgbClr val="FF0000"/>
                </a:solidFill>
              </a:rPr>
              <a:t>2 %</a:t>
            </a:r>
            <a:r>
              <a:rPr lang="fr-FR" sz="2700" dirty="0"/>
              <a:t> en diminution ces dernières années grâce aux mesures de prévention.</a:t>
            </a:r>
          </a:p>
          <a:p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00034" y="285728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Germes responsables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Ils sont différents selon que la chirurgie est réalisée en site stérile (chirurgie « propre » : cardiaque ou orthopédique) ou potentiellement contaminée (chirurgie « propre-contaminée », « contaminée » et « sale » (classification d’ALTEMEIER</a:t>
            </a:r>
            <a:r>
              <a:rPr lang="fr-FR" dirty="0" smtClean="0"/>
              <a:t>).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Chirurgie propre : </a:t>
            </a:r>
            <a:r>
              <a:rPr lang="fr-FR" b="1" dirty="0">
                <a:solidFill>
                  <a:srgbClr val="FF0000"/>
                </a:solidFill>
              </a:rPr>
              <a:t>staphylocoques</a:t>
            </a:r>
            <a:r>
              <a:rPr lang="fr-FR" dirty="0"/>
              <a:t> dans 50 % des cas en tête le </a:t>
            </a:r>
            <a:r>
              <a:rPr lang="fr-FR" b="1" dirty="0">
                <a:solidFill>
                  <a:srgbClr val="FF0000"/>
                </a:solidFill>
              </a:rPr>
              <a:t>staphylocoque </a:t>
            </a:r>
            <a:r>
              <a:rPr lang="fr-FR" b="1" dirty="0" smtClean="0">
                <a:solidFill>
                  <a:srgbClr val="FF0000"/>
                </a:solidFill>
              </a:rPr>
              <a:t>à </a:t>
            </a:r>
            <a:r>
              <a:rPr lang="fr-FR" b="1" dirty="0" err="1" smtClean="0">
                <a:solidFill>
                  <a:srgbClr val="FF0000"/>
                </a:solidFill>
              </a:rPr>
              <a:t>coagulase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dirty="0">
                <a:solidFill>
                  <a:srgbClr val="FF0000"/>
                </a:solidFill>
              </a:rPr>
              <a:t>positive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Chirurgie non propre : germes provenant des flores digestives </a:t>
            </a:r>
            <a:r>
              <a:rPr lang="fr-FR" b="1" i="1" dirty="0" err="1">
                <a:solidFill>
                  <a:srgbClr val="FF0000"/>
                </a:solidFill>
              </a:rPr>
              <a:t>E.coli</a:t>
            </a:r>
            <a:r>
              <a:rPr lang="fr-FR" dirty="0">
                <a:solidFill>
                  <a:srgbClr val="FF0000"/>
                </a:solidFill>
              </a:rPr>
              <a:t>,</a:t>
            </a:r>
            <a:r>
              <a:rPr lang="fr-FR" b="1" i="1" dirty="0">
                <a:solidFill>
                  <a:srgbClr val="FF0000"/>
                </a:solidFill>
              </a:rPr>
              <a:t> </a:t>
            </a:r>
            <a:r>
              <a:rPr lang="fr-FR" b="1" i="1" dirty="0" err="1">
                <a:solidFill>
                  <a:srgbClr val="FF0000"/>
                </a:solidFill>
              </a:rPr>
              <a:t>enterocoques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autres </a:t>
            </a:r>
            <a:r>
              <a:rPr lang="fr-FR" b="1" dirty="0" err="1">
                <a:solidFill>
                  <a:srgbClr val="FF0000"/>
                </a:solidFill>
              </a:rPr>
              <a:t>Enterobactéries</a:t>
            </a:r>
            <a:r>
              <a:rPr lang="fr-FR" dirty="0">
                <a:solidFill>
                  <a:srgbClr val="FF0000"/>
                </a:solidFill>
              </a:rPr>
              <a:t>,</a:t>
            </a:r>
            <a:r>
              <a:rPr lang="fr-FR" dirty="0"/>
              <a:t> parfois </a:t>
            </a:r>
            <a:r>
              <a:rPr lang="fr-FR" b="1" i="1" dirty="0" err="1">
                <a:solidFill>
                  <a:srgbClr val="FF0000"/>
                </a:solidFill>
              </a:rPr>
              <a:t>Pseudomonas</a:t>
            </a:r>
            <a:r>
              <a:rPr lang="fr-FR" b="1" i="1" dirty="0">
                <a:solidFill>
                  <a:srgbClr val="FF0000"/>
                </a:solidFill>
              </a:rPr>
              <a:t> </a:t>
            </a:r>
            <a:r>
              <a:rPr lang="fr-FR" b="1" i="1" dirty="0" err="1">
                <a:solidFill>
                  <a:srgbClr val="FF0000"/>
                </a:solidFill>
              </a:rPr>
              <a:t>aeruginosa</a:t>
            </a:r>
            <a:endParaRPr lang="fr-F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DIAGNOSTIC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: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sz="2700" dirty="0"/>
              <a:t>L’ISO survient habituellement entre le 5è et le 20è jour </a:t>
            </a:r>
            <a:r>
              <a:rPr lang="fr-FR" sz="2700" dirty="0" err="1"/>
              <a:t>post-opératoire</a:t>
            </a:r>
            <a:r>
              <a:rPr lang="fr-FR" sz="2700" dirty="0"/>
              <a:t>, parfois plus tardivement si matériel prothétique a été émis en place</a:t>
            </a:r>
            <a:r>
              <a:rPr lang="fr-FR" sz="2700" dirty="0" smtClean="0"/>
              <a:t>.</a:t>
            </a:r>
          </a:p>
          <a:p>
            <a:pPr>
              <a:buNone/>
            </a:pPr>
            <a:endParaRPr lang="fr-FR" sz="2700" dirty="0"/>
          </a:p>
          <a:p>
            <a:pPr>
              <a:buNone/>
            </a:pPr>
            <a:r>
              <a:rPr lang="fr-FR" sz="2700" dirty="0"/>
              <a:t>Le signe le plus constant est la présence de signes inflammatoires au niveau de la cicatrice</a:t>
            </a:r>
            <a:r>
              <a:rPr lang="fr-FR" sz="2700" dirty="0" smtClean="0"/>
              <a:t>.</a:t>
            </a:r>
          </a:p>
          <a:p>
            <a:pPr>
              <a:buNone/>
            </a:pPr>
            <a:endParaRPr lang="fr-FR" sz="2700" dirty="0"/>
          </a:p>
          <a:p>
            <a:pPr>
              <a:buNone/>
            </a:pPr>
            <a:r>
              <a:rPr lang="fr-FR" sz="2700" dirty="0"/>
              <a:t>La survenue d’un écoulement fait le </a:t>
            </a:r>
            <a:r>
              <a:rPr lang="fr-FR" sz="2700" dirty="0" smtClean="0"/>
              <a:t>diagnostic</a:t>
            </a:r>
          </a:p>
          <a:p>
            <a:pPr>
              <a:buNone/>
            </a:pPr>
            <a:endParaRPr lang="fr-FR" sz="2700" dirty="0"/>
          </a:p>
          <a:p>
            <a:pPr>
              <a:buNone/>
            </a:pPr>
            <a:r>
              <a:rPr lang="fr-FR" sz="2700" dirty="0"/>
              <a:t>La  fièvre est un signe inconstant mais fréquent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62151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1)-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r>
              <a:rPr lang="fr-FR" dirty="0"/>
              <a:t>                Les infections nosocomiales (</a:t>
            </a:r>
            <a:r>
              <a:rPr lang="fr-FR" dirty="0">
                <a:solidFill>
                  <a:srgbClr val="FF0000"/>
                </a:solidFill>
              </a:rPr>
              <a:t>IN</a:t>
            </a:r>
            <a:r>
              <a:rPr lang="fr-FR" dirty="0"/>
              <a:t>) sont préoccupantes en raison de leur </a:t>
            </a:r>
            <a:r>
              <a:rPr lang="fr-FR" dirty="0">
                <a:solidFill>
                  <a:srgbClr val="FF0000"/>
                </a:solidFill>
              </a:rPr>
              <a:t>morbidité </a:t>
            </a:r>
            <a:r>
              <a:rPr lang="fr-FR" dirty="0"/>
              <a:t>importante, de la </a:t>
            </a:r>
            <a:r>
              <a:rPr lang="fr-FR" dirty="0">
                <a:solidFill>
                  <a:srgbClr val="FF0000"/>
                </a:solidFill>
              </a:rPr>
              <a:t>mortalité </a:t>
            </a:r>
            <a:r>
              <a:rPr lang="fr-FR" dirty="0"/>
              <a:t>associée, du </a:t>
            </a:r>
            <a:r>
              <a:rPr lang="fr-FR" dirty="0">
                <a:solidFill>
                  <a:srgbClr val="FF0000"/>
                </a:solidFill>
              </a:rPr>
              <a:t>surcoût</a:t>
            </a:r>
            <a:r>
              <a:rPr lang="fr-FR" dirty="0"/>
              <a:t> hospitalier non </a:t>
            </a:r>
            <a:r>
              <a:rPr lang="fr-FR" dirty="0" smtClean="0"/>
              <a:t>négligeable et </a:t>
            </a:r>
            <a:r>
              <a:rPr lang="fr-FR" dirty="0"/>
              <a:t>d’émergence des </a:t>
            </a:r>
            <a:r>
              <a:rPr lang="fr-FR" dirty="0">
                <a:solidFill>
                  <a:srgbClr val="FF0000"/>
                </a:solidFill>
              </a:rPr>
              <a:t>bactéries multi résistantes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                Il est important de reconnaitre le caractère nosocomial d’une infection car le </a:t>
            </a:r>
            <a:r>
              <a:rPr lang="fr-FR" dirty="0" smtClean="0"/>
              <a:t>choix du </a:t>
            </a:r>
            <a:r>
              <a:rPr lang="fr-FR" dirty="0"/>
              <a:t>traitement est conditionné par la résistance fréquente des bactéries aux antibiotiques, certaines infections nosocomiales sont soumises à un signalement obligatoire, la surveillance de certaines infections nosocomiales est recommandée 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                La </a:t>
            </a:r>
            <a:r>
              <a:rPr lang="fr-FR" dirty="0"/>
              <a:t>prévention des infections nosocomiales est un objectif primordial de santé publique.</a:t>
            </a:r>
          </a:p>
          <a:p>
            <a:pPr>
              <a:buNone/>
            </a:pPr>
            <a:r>
              <a:rPr lang="fr-FR" dirty="0"/>
              <a:t> 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u="sng" dirty="0" smtClean="0"/>
              <a:t>TRAITEMENT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Traitement chirurgicale : débridement, cicatrisation dirigée(antiseptiques, pansements), drainage d’abcès en cas d’ISO sur matériel orthopédique, la précocité de  la reprise chirurgicale peut permettre de sauver le matériel.</a:t>
            </a:r>
          </a:p>
          <a:p>
            <a:pPr>
              <a:buNone/>
            </a:pPr>
            <a:r>
              <a:rPr lang="fr-FR" dirty="0"/>
              <a:t>Antibiothérapie : elle n’est pas systématique en cas d’infection superficielle ATB si infection profonde.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r>
              <a:rPr lang="fr-FR" b="1" u="sng" dirty="0"/>
              <a:t>Prévention</a:t>
            </a:r>
            <a:r>
              <a:rPr lang="fr-FR" dirty="0"/>
              <a:t>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Prévention </a:t>
            </a:r>
            <a:r>
              <a:rPr lang="fr-FR" dirty="0"/>
              <a:t>en préopératoire : limitation de la durée d’hospitalisation, traitement d’éventuelles infections préexistantes et la préparation cutanée est essentielle exemple : douche juste avant l’intervention, dépilation avec tondeuse juste avant  l’intervention, ou crème dépilatoire, le rasage est proscrit</a:t>
            </a:r>
          </a:p>
          <a:p>
            <a:pPr>
              <a:buNone/>
            </a:pPr>
            <a:r>
              <a:rPr lang="fr-FR" dirty="0" err="1"/>
              <a:t>Antibioprophylaxie</a:t>
            </a:r>
            <a:r>
              <a:rPr lang="fr-FR" dirty="0"/>
              <a:t> : elle ne s’adresse qu’aux interventions des classes I et II d’</a:t>
            </a:r>
            <a:r>
              <a:rPr lang="fr-FR" dirty="0" err="1"/>
              <a:t>Altemeier</a:t>
            </a:r>
            <a:r>
              <a:rPr lang="fr-FR" dirty="0"/>
              <a:t>, les classe III et IV relevant d’une antibiothérapie curative.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8579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u="sng" dirty="0"/>
              <a:t>CLASSIFICATION D’ALTEMEIER</a:t>
            </a:r>
            <a:endParaRPr lang="fr-FR" dirty="0"/>
          </a:p>
          <a:p>
            <a:pPr>
              <a:buNone/>
            </a:pPr>
            <a:r>
              <a:rPr lang="fr-FR" b="1" dirty="0"/>
              <a:t> </a:t>
            </a:r>
            <a:endParaRPr lang="fr-FR" dirty="0"/>
          </a:p>
          <a:p>
            <a:pPr>
              <a:buNone/>
            </a:pPr>
            <a:r>
              <a:rPr lang="fr-FR" dirty="0"/>
              <a:t>Risque infectieux selon antibioprophylaxie chirurgicale : sans </a:t>
            </a:r>
            <a:r>
              <a:rPr lang="fr-FR" dirty="0" smtClean="0"/>
              <a:t>/ </a:t>
            </a:r>
            <a:r>
              <a:rPr lang="fr-FR" dirty="0"/>
              <a:t>avec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r>
              <a:rPr lang="fr-FR" b="1" u="sng" dirty="0">
                <a:solidFill>
                  <a:srgbClr val="0070C0"/>
                </a:solidFill>
              </a:rPr>
              <a:t>Classe I : Chirurgie propre</a:t>
            </a:r>
            <a:endParaRPr lang="fr-FR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/>
              <a:t>Pas de traumatisme, pas d’inflammation, pas d’ouverture de viscère creux, pas de rupture d’asepsie.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r>
              <a:rPr lang="fr-FR" dirty="0"/>
              <a:t>Risque infectieux : sans </a:t>
            </a:r>
            <a:r>
              <a:rPr lang="fr-FR" dirty="0">
                <a:solidFill>
                  <a:srgbClr val="FF0000"/>
                </a:solidFill>
              </a:rPr>
              <a:t>5 % </a:t>
            </a:r>
            <a:r>
              <a:rPr lang="fr-FR" dirty="0"/>
              <a:t>- avec 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 à 2 </a:t>
            </a:r>
            <a:r>
              <a:rPr lang="fr-FR" dirty="0"/>
              <a:t>%</a:t>
            </a:r>
          </a:p>
          <a:p>
            <a:pPr>
              <a:buNone/>
            </a:pPr>
            <a:r>
              <a:rPr lang="fr-FR" dirty="0"/>
              <a:t> </a:t>
            </a:r>
            <a:endParaRPr lang="fr-FR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u="sng" dirty="0">
                <a:solidFill>
                  <a:srgbClr val="0070C0"/>
                </a:solidFill>
              </a:rPr>
              <a:t>Classe II : Chirurgie propre – contaminée</a:t>
            </a:r>
            <a:endParaRPr lang="fr-FR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dirty="0"/>
              <a:t>Ouverture d’un viscère creux avec contamination minime (oropharynx, tube digestif haut, voies biliaires, voies respiratoires, </a:t>
            </a:r>
            <a:r>
              <a:rPr lang="fr-FR" dirty="0" smtClean="0"/>
              <a:t>appareil </a:t>
            </a:r>
            <a:r>
              <a:rPr lang="fr-FR" dirty="0"/>
              <a:t>urinaire et génital) : rupture minime d’asepsie.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r>
              <a:rPr lang="fr-FR" dirty="0"/>
              <a:t>Risque infectieux : sans : </a:t>
            </a:r>
            <a:r>
              <a:rPr lang="fr-FR" dirty="0">
                <a:solidFill>
                  <a:srgbClr val="FF0000"/>
                </a:solidFill>
              </a:rPr>
              <a:t>5 à 10 </a:t>
            </a:r>
            <a:r>
              <a:rPr lang="fr-FR" dirty="0"/>
              <a:t>% - avec : </a:t>
            </a: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 à 5 </a:t>
            </a:r>
            <a:r>
              <a:rPr lang="fr-FR" dirty="0"/>
              <a:t>%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61436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200" b="1" u="sng" dirty="0">
                <a:solidFill>
                  <a:srgbClr val="0070C0"/>
                </a:solidFill>
              </a:rPr>
              <a:t>Classe III : chirurgie contaminée</a:t>
            </a:r>
            <a:endParaRPr lang="fr-FR" sz="22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2200" dirty="0"/>
              <a:t>Traumatisme ouvert de moins de 4h : chirurgie des voies urinaires ou biliaires</a:t>
            </a:r>
          </a:p>
          <a:p>
            <a:pPr>
              <a:buNone/>
            </a:pPr>
            <a:r>
              <a:rPr lang="fr-FR" sz="2200" dirty="0"/>
              <a:t>Infectées  contamination importante par le contenu digestif : rupture franche d’asepsie</a:t>
            </a:r>
          </a:p>
          <a:p>
            <a:pPr>
              <a:buNone/>
            </a:pPr>
            <a:r>
              <a:rPr lang="fr-FR" sz="2200" dirty="0"/>
              <a:t> </a:t>
            </a:r>
          </a:p>
          <a:p>
            <a:pPr>
              <a:buNone/>
            </a:pPr>
            <a:r>
              <a:rPr lang="fr-FR" sz="2200" dirty="0"/>
              <a:t>Risque infectieux : sans  </a:t>
            </a:r>
            <a:r>
              <a:rPr lang="fr-FR" sz="2200" dirty="0">
                <a:solidFill>
                  <a:srgbClr val="FF0000"/>
                </a:solidFill>
              </a:rPr>
              <a:t>10 à 20 </a:t>
            </a:r>
            <a:r>
              <a:rPr lang="fr-FR" sz="2200" dirty="0"/>
              <a:t>% </a:t>
            </a:r>
            <a:r>
              <a:rPr lang="fr-FR" sz="2200" dirty="0" smtClean="0"/>
              <a:t> </a:t>
            </a:r>
            <a:r>
              <a:rPr lang="fr-FR" sz="2200" dirty="0"/>
              <a:t>(il ne s’agit pas plus d’</a:t>
            </a:r>
            <a:r>
              <a:rPr lang="fr-FR" sz="2200" dirty="0" err="1"/>
              <a:t>antibioprophylaxie</a:t>
            </a:r>
            <a:r>
              <a:rPr lang="fr-FR" sz="2200" dirty="0"/>
              <a:t>)</a:t>
            </a:r>
          </a:p>
          <a:p>
            <a:pPr>
              <a:buNone/>
            </a:pPr>
            <a:r>
              <a:rPr lang="fr-FR" sz="2200" dirty="0"/>
              <a:t> </a:t>
            </a:r>
          </a:p>
          <a:p>
            <a:pPr>
              <a:buNone/>
            </a:pPr>
            <a:r>
              <a:rPr lang="fr-FR" sz="2200" b="1" u="sng" dirty="0">
                <a:solidFill>
                  <a:srgbClr val="0070C0"/>
                </a:solidFill>
              </a:rPr>
              <a:t>Classe IV : chirurgie sale</a:t>
            </a:r>
            <a:endParaRPr lang="fr-FR" sz="22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2200" dirty="0"/>
              <a:t>Traumatisme ouvert datant de pus de 4h ou corps étranger : tissus dévitalisés :</a:t>
            </a:r>
          </a:p>
          <a:p>
            <a:pPr>
              <a:buNone/>
            </a:pPr>
            <a:r>
              <a:rPr lang="fr-FR" sz="2200" dirty="0"/>
              <a:t>Contamination fécale, infection bactérienne, présence de pus</a:t>
            </a:r>
          </a:p>
          <a:p>
            <a:pPr>
              <a:buNone/>
            </a:pPr>
            <a:r>
              <a:rPr lang="fr-FR" sz="2200" dirty="0"/>
              <a:t> </a:t>
            </a:r>
          </a:p>
          <a:p>
            <a:pPr>
              <a:buNone/>
            </a:pPr>
            <a:r>
              <a:rPr lang="fr-FR" sz="2200" dirty="0"/>
              <a:t>Risque infectieux : sans : </a:t>
            </a:r>
            <a:r>
              <a:rPr lang="fr-FR" sz="2200" dirty="0">
                <a:solidFill>
                  <a:srgbClr val="FF0000"/>
                </a:solidFill>
              </a:rPr>
              <a:t>10 à 20 </a:t>
            </a:r>
            <a:r>
              <a:rPr lang="fr-FR" sz="2200" dirty="0"/>
              <a:t>% </a:t>
            </a:r>
            <a:r>
              <a:rPr lang="fr-FR" sz="2200" dirty="0" smtClean="0"/>
              <a:t> </a:t>
            </a:r>
            <a:r>
              <a:rPr lang="fr-FR" sz="2200" dirty="0"/>
              <a:t>(il ne s’agit plus d’</a:t>
            </a:r>
            <a:r>
              <a:rPr lang="fr-FR" sz="2200" dirty="0" err="1"/>
              <a:t>antibioprophylaxie</a:t>
            </a:r>
            <a:r>
              <a:rPr lang="fr-FR" sz="2200" dirty="0"/>
              <a:t>)</a:t>
            </a:r>
          </a:p>
          <a:p>
            <a:pPr>
              <a:buNone/>
            </a:pPr>
            <a:r>
              <a:rPr lang="fr-FR" sz="2200" dirty="0"/>
              <a:t> </a:t>
            </a:r>
          </a:p>
          <a:p>
            <a:pPr>
              <a:buNone/>
            </a:pPr>
            <a:endParaRPr lang="fr-FR" sz="2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14546" y="928670"/>
            <a:ext cx="6172200" cy="2214578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Infections liées aux cathéters : (ILC)</a:t>
            </a:r>
            <a:b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r-F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)- </a:t>
            </a:r>
            <a:r>
              <a:rPr lang="fr-FR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infections liées aux cathéters</a:t>
            </a:r>
            <a:r>
              <a: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fr-F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15% </a:t>
            </a:r>
            <a:r>
              <a:rPr lang="fr-FR" dirty="0"/>
              <a:t>recouvrent un  vaste champ qui vont  de l’infection locale du cathéter à  la bactériémie dont le cathéter est le point de départ. Elles sont définies par la présence de micro-organismes à la surface interne et/ou externe du cathéter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En  dehors du pus au point de ponction, aucun signes cliniques ne permet d’affirmer l’infection du cathéter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Le diagnostic : repose sur la culture positive du cathéter  </a:t>
            </a:r>
            <a:r>
              <a:rPr lang="fr-FR" dirty="0">
                <a:solidFill>
                  <a:srgbClr val="C00000"/>
                </a:solidFill>
              </a:rPr>
              <a:t>(&gt; ou =10</a:t>
            </a:r>
            <a:r>
              <a:rPr lang="fr-FR" baseline="30000" dirty="0">
                <a:solidFill>
                  <a:srgbClr val="C00000"/>
                </a:solidFill>
              </a:rPr>
              <a:t>3</a:t>
            </a:r>
            <a:r>
              <a:rPr lang="fr-FR" dirty="0">
                <a:solidFill>
                  <a:srgbClr val="C00000"/>
                </a:solidFill>
              </a:rPr>
              <a:t> UFC </a:t>
            </a:r>
            <a:r>
              <a:rPr lang="fr-FR" dirty="0"/>
              <a:t>/ml)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7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2)- L’infection </a:t>
            </a:r>
            <a:r>
              <a:rPr lang="fr-FR" sz="2700" b="1" u="sng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bactériémique</a:t>
            </a:r>
            <a:r>
              <a:rPr lang="fr-FR" sz="27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liée au </a:t>
            </a:r>
            <a:r>
              <a:rPr lang="fr-FR" sz="27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cathéter</a:t>
            </a:r>
          </a:p>
          <a:p>
            <a:pPr>
              <a:buNone/>
            </a:pPr>
            <a:r>
              <a:rPr lang="fr-FR" sz="2700" dirty="0" smtClean="0">
                <a:solidFill>
                  <a:srgbClr val="FF0000"/>
                </a:solidFill>
              </a:rPr>
              <a:t>(5%)</a:t>
            </a:r>
            <a:endParaRPr lang="fr-FR" sz="27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700" dirty="0"/>
              <a:t>Elle est définie par l’association :</a:t>
            </a:r>
          </a:p>
          <a:p>
            <a:pPr>
              <a:buNone/>
            </a:pPr>
            <a:r>
              <a:rPr lang="fr-FR" sz="2700" dirty="0"/>
              <a:t>Une bactériémie à hémoculture périphérique positive</a:t>
            </a:r>
          </a:p>
          <a:p>
            <a:pPr>
              <a:buNone/>
            </a:pPr>
            <a:r>
              <a:rPr lang="fr-FR" sz="2700" dirty="0"/>
              <a:t>Et d’un des critères suivants, selon que le cathéter est retiré ou non</a:t>
            </a:r>
          </a:p>
          <a:p>
            <a:pPr>
              <a:buNone/>
            </a:pPr>
            <a:r>
              <a:rPr lang="fr-FR" sz="2700" dirty="0"/>
              <a:t>Soit avant retrait du cathéter : culture positive du site d’insertion aux mêmes germes</a:t>
            </a:r>
          </a:p>
          <a:p>
            <a:pPr>
              <a:buNone/>
            </a:pPr>
            <a:r>
              <a:rPr lang="fr-FR" sz="2700" dirty="0"/>
              <a:t>Soit après le retrait du cathéter : la culture positive du cathéter (méthode semi-quantitative de Brun Buisson)   </a:t>
            </a:r>
            <a:r>
              <a:rPr lang="fr-FR" sz="2700" dirty="0">
                <a:solidFill>
                  <a:srgbClr val="C00000"/>
                </a:solidFill>
              </a:rPr>
              <a:t>&gt; ou = 10</a:t>
            </a:r>
            <a:r>
              <a:rPr lang="fr-FR" sz="2700" baseline="30000" dirty="0">
                <a:solidFill>
                  <a:srgbClr val="C00000"/>
                </a:solidFill>
              </a:rPr>
              <a:t>3</a:t>
            </a:r>
            <a:r>
              <a:rPr lang="fr-FR" sz="2700" dirty="0">
                <a:solidFill>
                  <a:srgbClr val="C00000"/>
                </a:solidFill>
              </a:rPr>
              <a:t> </a:t>
            </a:r>
            <a:r>
              <a:rPr lang="fr-FR" sz="2700" dirty="0"/>
              <a:t>UFC/ml</a:t>
            </a:r>
          </a:p>
          <a:p>
            <a:pPr>
              <a:buNone/>
            </a:pPr>
            <a:endParaRPr lang="fr-FR" sz="27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Epidémiologie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Les infections sur cathéter représentent environ 20 % des infections nosocomiales et aux moins 30 % des bactériémies primitives nosocomiales.</a:t>
            </a:r>
          </a:p>
          <a:p>
            <a:pPr>
              <a:buNone/>
            </a:pPr>
            <a:r>
              <a:rPr lang="fr-FR" dirty="0"/>
              <a:t>Les </a:t>
            </a:r>
            <a:r>
              <a:rPr lang="fr-FR" b="1" dirty="0" err="1">
                <a:solidFill>
                  <a:srgbClr val="FF0000"/>
                </a:solidFill>
              </a:rPr>
              <a:t>staphyocoques</a:t>
            </a:r>
            <a:r>
              <a:rPr lang="fr-FR" b="1" dirty="0">
                <a:solidFill>
                  <a:srgbClr val="FF0000"/>
                </a:solidFill>
              </a:rPr>
              <a:t> à </a:t>
            </a:r>
            <a:r>
              <a:rPr lang="fr-FR" b="1" dirty="0" err="1">
                <a:solidFill>
                  <a:srgbClr val="FF0000"/>
                </a:solidFill>
              </a:rPr>
              <a:t>coagulase</a:t>
            </a:r>
            <a:r>
              <a:rPr lang="fr-FR" b="1" dirty="0">
                <a:solidFill>
                  <a:srgbClr val="FF0000"/>
                </a:solidFill>
              </a:rPr>
              <a:t> négative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(</a:t>
            </a:r>
            <a:r>
              <a:rPr lang="fr-FR" dirty="0">
                <a:solidFill>
                  <a:srgbClr val="FF0000"/>
                </a:solidFill>
              </a:rPr>
              <a:t>30 – 40 %)</a:t>
            </a:r>
            <a:r>
              <a:rPr lang="fr-FR" dirty="0"/>
              <a:t>et </a:t>
            </a:r>
            <a:r>
              <a:rPr lang="fr-FR" b="1" dirty="0">
                <a:solidFill>
                  <a:srgbClr val="FF0000"/>
                </a:solidFill>
              </a:rPr>
              <a:t>S</a:t>
            </a:r>
            <a:r>
              <a:rPr lang="fr-FR" b="1" dirty="0" smtClean="0">
                <a:solidFill>
                  <a:srgbClr val="FF0000"/>
                </a:solidFill>
              </a:rPr>
              <a:t>taphylocoque aureus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/>
              <a:t>(5-10 % ) représentent </a:t>
            </a:r>
            <a:r>
              <a:rPr lang="fr-FR" dirty="0" smtClean="0"/>
              <a:t>     </a:t>
            </a:r>
            <a:r>
              <a:rPr lang="fr-FR" dirty="0" smtClean="0">
                <a:solidFill>
                  <a:srgbClr val="FF0000"/>
                </a:solidFill>
              </a:rPr>
              <a:t>50 </a:t>
            </a:r>
            <a:r>
              <a:rPr lang="fr-FR" dirty="0">
                <a:solidFill>
                  <a:srgbClr val="FF0000"/>
                </a:solidFill>
              </a:rPr>
              <a:t>% </a:t>
            </a:r>
            <a:r>
              <a:rPr lang="fr-FR" dirty="0"/>
              <a:t>des micro-organismes.</a:t>
            </a:r>
          </a:p>
          <a:p>
            <a:pPr>
              <a:buNone/>
            </a:pPr>
            <a:r>
              <a:rPr lang="fr-FR" dirty="0"/>
              <a:t>Les</a:t>
            </a:r>
            <a:r>
              <a:rPr lang="fr-FR" b="1" dirty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Bacilles à Gram Négatif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/>
              <a:t>10 %</a:t>
            </a:r>
          </a:p>
          <a:p>
            <a:pPr>
              <a:buNone/>
            </a:pPr>
            <a:r>
              <a:rPr lang="fr-FR" dirty="0"/>
              <a:t>Les levures 5 %</a:t>
            </a:r>
          </a:p>
          <a:p>
            <a:pPr>
              <a:buNone/>
            </a:pPr>
            <a:r>
              <a:rPr lang="fr-FR" dirty="0"/>
              <a:t>Les </a:t>
            </a:r>
            <a:r>
              <a:rPr lang="fr-FR" b="1" dirty="0">
                <a:solidFill>
                  <a:srgbClr val="FF0000"/>
                </a:solidFill>
              </a:rPr>
              <a:t>entérocoques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/>
              <a:t>représetent</a:t>
            </a:r>
            <a:r>
              <a:rPr lang="fr-FR" dirty="0"/>
              <a:t> une cause croissante . Actuellement </a:t>
            </a:r>
            <a:r>
              <a:rPr lang="fr-FR" dirty="0">
                <a:solidFill>
                  <a:srgbClr val="FF0000"/>
                </a:solidFill>
              </a:rPr>
              <a:t>5 % </a:t>
            </a:r>
            <a:r>
              <a:rPr lang="fr-FR" dirty="0"/>
              <a:t>des infections sur cathéter.</a:t>
            </a:r>
          </a:p>
          <a:p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TRAITEMENT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Traitement curatif </a:t>
            </a:r>
          </a:p>
          <a:p>
            <a:pPr>
              <a:buNone/>
            </a:pPr>
            <a:r>
              <a:rPr lang="fr-FR" dirty="0"/>
              <a:t>Retrait systématique du cathéter périphérique</a:t>
            </a:r>
          </a:p>
          <a:p>
            <a:pPr>
              <a:buNone/>
            </a:pPr>
            <a:r>
              <a:rPr lang="fr-FR" dirty="0"/>
              <a:t>Cathéter central (veineux) la prise en charge est guidée par l’organigramme proposé par la réactualisation de la conférence de consensus de la société de réanimation  de langue française.</a:t>
            </a:r>
          </a:p>
          <a:p>
            <a:pPr>
              <a:buNone/>
            </a:pPr>
            <a:r>
              <a:rPr lang="fr-FR" dirty="0"/>
              <a:t>Antibiothérapie systémique : elle est débutée d’emblée s’il existe des signes de sepsis ou de choc ou si le malade est </a:t>
            </a:r>
            <a:r>
              <a:rPr lang="fr-FR" dirty="0" err="1"/>
              <a:t>neutropénique</a:t>
            </a:r>
            <a:r>
              <a:rPr lang="fr-FR" dirty="0"/>
              <a:t> elle se conçoit en association de façon à être rapidement </a:t>
            </a:r>
            <a:r>
              <a:rPr lang="fr-FR" dirty="0" err="1"/>
              <a:t>synérgiques,bactéricide</a:t>
            </a:r>
            <a:r>
              <a:rPr lang="fr-FR" dirty="0"/>
              <a:t> et élargir le spectre en cas d’infection pluri microbienne</a:t>
            </a:r>
          </a:p>
          <a:p>
            <a:pPr>
              <a:buNone/>
            </a:pPr>
            <a:r>
              <a:rPr lang="fr-FR" dirty="0"/>
              <a:t>Si cathéter est maintenu en place, la durée d’ATB est au moins 2 semaines</a:t>
            </a:r>
          </a:p>
          <a:p>
            <a:pPr>
              <a:buNone/>
            </a:pPr>
            <a:r>
              <a:rPr lang="fr-FR" dirty="0"/>
              <a:t>Si cathéter a été retiré et si la résolution clinique est complète en 48 heures, la durée du traitement est de 14 – 21 jours pour S.auréus et moins de 7 jours pour tout autre germe, voir 48 à 72 heures, s’il s’agit d’un staphylocoque à </a:t>
            </a:r>
            <a:r>
              <a:rPr lang="fr-FR" dirty="0" err="1"/>
              <a:t>coagulase</a:t>
            </a:r>
            <a:r>
              <a:rPr lang="fr-FR" dirty="0"/>
              <a:t> négative.</a:t>
            </a:r>
          </a:p>
          <a:p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642918"/>
            <a:ext cx="7715304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BMR/BHR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quelle diff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rence 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Bact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ries Multi-</a:t>
            </a: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Resistantes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BMR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CD9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Classe d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CD9A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CD9A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antibiotique encore actifs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SAMR : </a:t>
            </a: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S. aureus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sistant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à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la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ticilline:</a:t>
            </a:r>
            <a:r>
              <a:rPr lang="fr-FR" sz="1600" dirty="0" err="1" smtClean="0">
                <a:solidFill>
                  <a:srgbClr val="00CD9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Glycopeptides</a:t>
            </a:r>
            <a:r>
              <a:rPr lang="fr-FR" sz="1600" dirty="0" smtClean="0">
                <a:solidFill>
                  <a:srgbClr val="00CD9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lang="fr-FR" sz="1600" dirty="0" err="1" smtClean="0">
                <a:solidFill>
                  <a:srgbClr val="00CD9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vancomycine</a:t>
            </a:r>
            <a:r>
              <a:rPr lang="fr-FR" sz="1600" dirty="0" smtClean="0">
                <a:solidFill>
                  <a:srgbClr val="00CD9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fr-FR" sz="1600" dirty="0" err="1" smtClean="0">
                <a:solidFill>
                  <a:srgbClr val="00CD9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teicoplanine</a:t>
            </a:r>
            <a:r>
              <a:rPr lang="fr-FR" sz="1600" dirty="0" smtClean="0">
                <a:solidFill>
                  <a:srgbClr val="00CD9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lang="fr-FR" sz="16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BLSE : Ent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robact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ries productrices de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ß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lactamase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à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spectre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largie (</a:t>
            </a: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E. coli, </a:t>
            </a:r>
            <a:r>
              <a:rPr kumimoji="0" lang="fr-FR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Klebsiella</a:t>
            </a: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pneumoniae</a:t>
            </a: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surtout)</a:t>
            </a:r>
            <a:r>
              <a:rPr lang="fr-FR" sz="1600" dirty="0" smtClean="0">
                <a:solidFill>
                  <a:srgbClr val="00CD9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solidFill>
                  <a:srgbClr val="00CD9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Carbap</a:t>
            </a:r>
            <a:r>
              <a:rPr lang="fr-FR" sz="1600" dirty="0" err="1" smtClean="0">
                <a:solidFill>
                  <a:srgbClr val="00CD9A"/>
                </a:solidFill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lang="fr-FR" sz="1600" dirty="0" err="1" smtClean="0">
                <a:solidFill>
                  <a:srgbClr val="00CD9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lang="fr-FR" sz="1600" dirty="0" err="1" smtClean="0">
                <a:solidFill>
                  <a:srgbClr val="00CD9A"/>
                </a:solidFill>
                <a:latin typeface="Calibri"/>
                <a:ea typeface="Calibri" pitchFamily="34" charset="0"/>
                <a:cs typeface="Arial" pitchFamily="34" charset="0"/>
              </a:rPr>
              <a:t>è</a:t>
            </a:r>
            <a:r>
              <a:rPr lang="fr-FR" sz="1600" dirty="0" err="1" smtClean="0">
                <a:solidFill>
                  <a:srgbClr val="00CD9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mes</a:t>
            </a:r>
            <a:r>
              <a:rPr lang="fr-FR" sz="1600" dirty="0" smtClean="0">
                <a:solidFill>
                  <a:srgbClr val="00CD9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lang="fr-FR" sz="1600" dirty="0" err="1" smtClean="0">
                <a:solidFill>
                  <a:srgbClr val="00CD9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imip</a:t>
            </a:r>
            <a:r>
              <a:rPr lang="fr-FR" sz="1600" dirty="0" err="1" smtClean="0">
                <a:solidFill>
                  <a:srgbClr val="00CD9A"/>
                </a:solidFill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lang="fr-FR" sz="1600" dirty="0" err="1" smtClean="0">
                <a:solidFill>
                  <a:srgbClr val="00CD9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lang="fr-FR" sz="1600" dirty="0" err="1" smtClean="0">
                <a:solidFill>
                  <a:srgbClr val="00CD9A"/>
                </a:solidFill>
                <a:latin typeface="Calibri"/>
                <a:ea typeface="Calibri" pitchFamily="34" charset="0"/>
                <a:cs typeface="Arial" pitchFamily="34" charset="0"/>
              </a:rPr>
              <a:t>è</a:t>
            </a:r>
            <a:r>
              <a:rPr lang="fr-FR" sz="1600" dirty="0" err="1" smtClean="0">
                <a:solidFill>
                  <a:srgbClr val="00CD9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</a:t>
            </a:r>
            <a:r>
              <a:rPr lang="fr-FR" sz="1600" dirty="0" smtClean="0">
                <a:solidFill>
                  <a:srgbClr val="00CD9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fr-FR" sz="1600" dirty="0" err="1" smtClean="0">
                <a:solidFill>
                  <a:srgbClr val="00CD9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ertap</a:t>
            </a:r>
            <a:r>
              <a:rPr lang="fr-FR" sz="1600" dirty="0" err="1" smtClean="0">
                <a:solidFill>
                  <a:srgbClr val="00CD9A"/>
                </a:solidFill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lang="fr-FR" sz="1600" dirty="0" err="1" smtClean="0">
                <a:solidFill>
                  <a:srgbClr val="00CD9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lang="fr-FR" sz="1600" dirty="0" err="1" smtClean="0">
                <a:solidFill>
                  <a:srgbClr val="00CD9A"/>
                </a:solidFill>
                <a:latin typeface="Calibri"/>
                <a:ea typeface="Calibri" pitchFamily="34" charset="0"/>
                <a:cs typeface="Arial" pitchFamily="34" charset="0"/>
              </a:rPr>
              <a:t>è</a:t>
            </a:r>
            <a:r>
              <a:rPr lang="fr-FR" sz="1600" dirty="0" err="1" smtClean="0">
                <a:solidFill>
                  <a:srgbClr val="00CD9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me</a:t>
            </a:r>
            <a:r>
              <a:rPr lang="fr-FR" sz="1600" dirty="0" smtClean="0">
                <a:solidFill>
                  <a:srgbClr val="00CD9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lang="fr-FR" sz="16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Pseudomonas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Resistant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à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la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Ceftazidime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ABRI :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Acinetobacter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baumanii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Resistant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à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imip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è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Bact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ries Hautement R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sistantes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:BHR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Quasiment plus d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antibiotiques actifs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Risque d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chec th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rapeutique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Risque de transmission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à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autres esp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è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ces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ERG :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Enterocoques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R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sistant aux glycopeptides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(ERV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Enterocoque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Resistant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à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la vancomycine)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Risque de transmission de la R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à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la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vanco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au SARM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EPC : Ent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robact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rie r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sistantes aux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carbap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è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mes (imip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è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 ,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ertap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è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Association tr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è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 fr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quente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CarbaPase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+ BLSE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181799"/>
              </p:ext>
            </p:extLst>
          </p:nvPr>
        </p:nvGraphicFramePr>
        <p:xfrm>
          <a:off x="214283" y="785801"/>
          <a:ext cx="8358245" cy="4853310"/>
        </p:xfrm>
        <a:graphic>
          <a:graphicData uri="http://schemas.openxmlformats.org/drawingml/2006/table">
            <a:tbl>
              <a:tblPr/>
              <a:tblGrid>
                <a:gridCol w="2186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4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0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6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90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96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Calibri"/>
                          <a:cs typeface="Times New Roman"/>
                        </a:rPr>
                        <a:t>ATB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Phénotype sauvage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Pénicillinase bas niveau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Pénicillinase haut niveau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Calibri"/>
                          <a:cs typeface="Times New Roman"/>
                        </a:rPr>
                        <a:t>TEM résistant aux inhibiteurs (</a:t>
                      </a:r>
                      <a:r>
                        <a:rPr lang="fr-FR" sz="11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TRI</a:t>
                      </a:r>
                      <a:r>
                        <a:rPr lang="fr-FR" sz="11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Calibri"/>
                          <a:cs typeface="Times New Roman"/>
                        </a:rPr>
                        <a:t>B-</a:t>
                      </a:r>
                      <a:r>
                        <a:rPr lang="fr-FR" sz="1100" dirty="0" err="1">
                          <a:latin typeface="Times New Roman"/>
                          <a:ea typeface="Calibri"/>
                          <a:cs typeface="Times New Roman"/>
                        </a:rPr>
                        <a:t>lactamase</a:t>
                      </a:r>
                      <a:r>
                        <a:rPr lang="fr-FR" sz="1100" dirty="0">
                          <a:latin typeface="Times New Roman"/>
                          <a:ea typeface="Calibri"/>
                          <a:cs typeface="Times New Roman"/>
                        </a:rPr>
                        <a:t> à spectre étendu (</a:t>
                      </a:r>
                      <a:r>
                        <a:rPr lang="fr-FR" sz="11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BLSE</a:t>
                      </a:r>
                      <a:r>
                        <a:rPr lang="fr-FR" sz="11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Aminopénicillines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3190" indent="-1231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fr-FR" sz="11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fr-F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R</a:t>
                      </a:r>
                      <a:endParaRPr lang="fr-F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R</a:t>
                      </a:r>
                      <a:endParaRPr lang="fr-F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R</a:t>
                      </a:r>
                      <a:endParaRPr lang="fr-F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Aminopénicillines+IBL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I/R</a:t>
                      </a:r>
                      <a:endParaRPr lang="fr-F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fr-FR" sz="11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fr-F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fr-FR" sz="1100" dirty="0" smtClean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Carboxypénicillines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fr-FR" sz="11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fr-F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fr-FR" sz="11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R</a:t>
                      </a:r>
                      <a:endParaRPr lang="fr-F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R</a:t>
                      </a:r>
                      <a:endParaRPr lang="fr-F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R</a:t>
                      </a:r>
                      <a:endParaRPr lang="fr-F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Uriédopénicillines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I/R</a:t>
                      </a:r>
                      <a:endParaRPr lang="fr-F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R</a:t>
                      </a:r>
                      <a:endParaRPr lang="fr-F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fr-FR" sz="11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R</a:t>
                      </a:r>
                      <a:endParaRPr lang="fr-F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fr-FR" sz="11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fr-F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C1G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  I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I/R</a:t>
                      </a:r>
                      <a:endParaRPr lang="fr-F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fr-FR" sz="11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fr-F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C2G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fr-FR" sz="11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fr-F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C3G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fr-FR" sz="11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fr-FR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C3G+IBL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fr-FR" sz="1100" dirty="0" smtClean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Céphamycines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Calibri"/>
                          <a:cs typeface="Times New Roman"/>
                        </a:rPr>
                        <a:t>          </a:t>
                      </a:r>
                      <a:r>
                        <a:rPr lang="fr-FR" sz="1100" dirty="0" smtClean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8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Calibri"/>
                          <a:cs typeface="Times New Roman"/>
                        </a:rPr>
                        <a:t>Céphalosporines à large </a:t>
                      </a:r>
                      <a:r>
                        <a:rPr lang="fr-FR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spectre:céfepime</a:t>
                      </a:r>
                      <a:r>
                        <a:rPr lang="fr-FR" sz="11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et </a:t>
                      </a:r>
                      <a:r>
                        <a:rPr lang="fr-FR" sz="11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céfpirome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Calibri"/>
                          <a:cs typeface="Times New Roman"/>
                        </a:rPr>
                        <a:t>          </a:t>
                      </a:r>
                      <a:r>
                        <a:rPr lang="fr-FR" sz="11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Carbapénèmes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Times New Roman"/>
                          <a:ea typeface="Calibri"/>
                          <a:cs typeface="Times New Roman"/>
                        </a:rPr>
                        <a:t>         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Times New Roman"/>
                          <a:ea typeface="Calibri"/>
                          <a:cs typeface="Times New Roman"/>
                        </a:rPr>
                        <a:t>          S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33" marR="65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43042" y="119725"/>
            <a:ext cx="60007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Tableau : Ph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notypes de r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sistance aux B</a:t>
            </a:r>
            <a:r>
              <a:rPr lang="fr-FR" sz="1200" b="1" dirty="0" smtClean="0">
                <a:latin typeface="Calibri"/>
                <a:ea typeface="Calibri" pitchFamily="34" charset="0"/>
                <a:cs typeface="Times New Roman" pitchFamily="18" charset="0"/>
              </a:rPr>
              <a:t>ê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talactamines selon le type de </a:t>
            </a:r>
            <a:r>
              <a:rPr kumimoji="0" lang="fr-F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Bêtalactamase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: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fr-FR" sz="1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COLI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8329642" cy="50435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2)-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r>
              <a:rPr lang="fr-FR" dirty="0"/>
              <a:t>                L’infection chez un patient en établissement de santé est considéré comme nosocomiale (IN) si elle n’était ni en incubation ni présente à l’admission.</a:t>
            </a:r>
          </a:p>
          <a:p>
            <a:pPr>
              <a:buNone/>
            </a:pPr>
            <a:r>
              <a:rPr lang="fr-FR" dirty="0" smtClean="0"/>
              <a:t> 		En </a:t>
            </a:r>
            <a:r>
              <a:rPr lang="fr-FR" dirty="0"/>
              <a:t>cas de doute, un délai de</a:t>
            </a:r>
            <a:r>
              <a:rPr lang="fr-FR" dirty="0">
                <a:solidFill>
                  <a:srgbClr val="FF0000"/>
                </a:solidFill>
              </a:rPr>
              <a:t> 48 </a:t>
            </a:r>
            <a:r>
              <a:rPr lang="fr-FR" dirty="0"/>
              <a:t>heures entre l’admission et le début de ‘infection affirme son caractère nosocomial.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pPr>
              <a:buNone/>
            </a:pPr>
            <a:r>
              <a:rPr lang="fr-FR" dirty="0" smtClean="0"/>
              <a:t>		Le  </a:t>
            </a:r>
            <a:r>
              <a:rPr lang="fr-FR" dirty="0"/>
              <a:t>caractère nosocomial d’une infection du site opératoire est affirmé si elle survient dans  les </a:t>
            </a:r>
            <a:r>
              <a:rPr lang="fr-FR" dirty="0">
                <a:solidFill>
                  <a:srgbClr val="FF0000"/>
                </a:solidFill>
              </a:rPr>
              <a:t>30</a:t>
            </a:r>
            <a:r>
              <a:rPr lang="fr-FR" dirty="0"/>
              <a:t> jours suivant l’intervention, ou dans l</a:t>
            </a:r>
            <a:r>
              <a:rPr lang="fr-FR" dirty="0">
                <a:solidFill>
                  <a:srgbClr val="FF0000"/>
                </a:solidFill>
              </a:rPr>
              <a:t>’année</a:t>
            </a:r>
            <a:r>
              <a:rPr lang="fr-FR" dirty="0"/>
              <a:t> en cas de mise </a:t>
            </a:r>
            <a:r>
              <a:rPr lang="fr-FR" dirty="0" smtClean="0"/>
              <a:t>en </a:t>
            </a:r>
            <a:r>
              <a:rPr lang="fr-FR" dirty="0"/>
              <a:t>place de matériel étranger (</a:t>
            </a:r>
            <a:r>
              <a:rPr lang="fr-FR" dirty="0">
                <a:solidFill>
                  <a:srgbClr val="FF0000"/>
                </a:solidFill>
              </a:rPr>
              <a:t>prothèse, implant</a:t>
            </a:r>
            <a:r>
              <a:rPr lang="fr-FR" dirty="0"/>
              <a:t>), et ceci bien que le malade ne soit plus hospitalisé.</a:t>
            </a:r>
          </a:p>
          <a:p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2"/>
            <a:ext cx="8499503" cy="671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Photo TNa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2852"/>
            <a:ext cx="8401080" cy="569755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DIAGNOSTIC AU LABORATOIRE</a:t>
            </a:r>
          </a:p>
          <a:p>
            <a:pPr>
              <a:buNone/>
            </a:pPr>
            <a:r>
              <a:rPr lang="fr-FR" sz="1400" dirty="0"/>
              <a:t> </a:t>
            </a:r>
          </a:p>
          <a:p>
            <a:pPr>
              <a:buNone/>
            </a:pPr>
            <a:r>
              <a:rPr lang="fr-FR" sz="1400" dirty="0"/>
              <a:t> </a:t>
            </a:r>
          </a:p>
          <a:p>
            <a:pPr>
              <a:buNone/>
            </a:pPr>
            <a:r>
              <a:rPr lang="fr-FR" sz="1400" dirty="0"/>
              <a:t>  </a:t>
            </a:r>
          </a:p>
          <a:p>
            <a:pPr>
              <a:buNone/>
            </a:pPr>
            <a:r>
              <a:rPr lang="fr-FR" sz="1400" dirty="0"/>
              <a:t> </a:t>
            </a:r>
          </a:p>
          <a:p>
            <a:pPr>
              <a:buNone/>
            </a:pPr>
            <a:r>
              <a:rPr lang="fr-FR" sz="1400" dirty="0"/>
              <a:t>                                   </a:t>
            </a:r>
            <a:r>
              <a:rPr lang="fr-FR" sz="1400" b="1" dirty="0"/>
              <a:t>PRODUIT  PATHOLOGIQUE</a:t>
            </a:r>
            <a:endParaRPr lang="fr-FR" sz="1400" dirty="0"/>
          </a:p>
          <a:p>
            <a:pPr>
              <a:buNone/>
            </a:pPr>
            <a:r>
              <a:rPr lang="fr-FR" sz="1400" dirty="0"/>
              <a:t> </a:t>
            </a:r>
          </a:p>
          <a:p>
            <a:pPr>
              <a:buNone/>
            </a:pPr>
            <a:r>
              <a:rPr lang="fr-FR" sz="1400" dirty="0"/>
              <a:t> </a:t>
            </a:r>
          </a:p>
          <a:p>
            <a:pPr>
              <a:buNone/>
            </a:pPr>
            <a:r>
              <a:rPr lang="fr-FR" sz="1400" dirty="0"/>
              <a:t> </a:t>
            </a:r>
          </a:p>
          <a:p>
            <a:pPr>
              <a:buNone/>
            </a:pPr>
            <a:r>
              <a:rPr lang="fr-FR" sz="1400" dirty="0"/>
              <a:t>                                                                                          Recherche</a:t>
            </a:r>
          </a:p>
          <a:p>
            <a:pPr>
              <a:buNone/>
            </a:pPr>
            <a:r>
              <a:rPr lang="fr-FR" sz="1400" dirty="0"/>
              <a:t>                  Examen direct                                               d’antigènes solubles</a:t>
            </a:r>
          </a:p>
          <a:p>
            <a:pPr>
              <a:buNone/>
            </a:pPr>
            <a:r>
              <a:rPr lang="fr-FR" sz="1400" dirty="0"/>
              <a:t> </a:t>
            </a:r>
          </a:p>
          <a:p>
            <a:pPr>
              <a:buNone/>
            </a:pPr>
            <a:r>
              <a:rPr lang="fr-FR" sz="1400" dirty="0"/>
              <a:t> </a:t>
            </a:r>
          </a:p>
          <a:p>
            <a:pPr>
              <a:buNone/>
            </a:pPr>
            <a:r>
              <a:rPr lang="fr-FR" sz="1400" dirty="0"/>
              <a:t> </a:t>
            </a:r>
          </a:p>
          <a:p>
            <a:pPr>
              <a:buNone/>
            </a:pPr>
            <a:r>
              <a:rPr lang="fr-FR" sz="1400" dirty="0"/>
              <a:t> </a:t>
            </a:r>
          </a:p>
          <a:p>
            <a:pPr>
              <a:buNone/>
            </a:pPr>
            <a:r>
              <a:rPr lang="fr-FR" sz="1400" dirty="0"/>
              <a:t>            </a:t>
            </a:r>
            <a:r>
              <a:rPr lang="fr-FR" sz="1400" dirty="0" smtClean="0"/>
              <a:t>                            </a:t>
            </a:r>
            <a:r>
              <a:rPr lang="fr-FR" sz="1400" dirty="0"/>
              <a:t>Culture (isolement)</a:t>
            </a:r>
          </a:p>
          <a:p>
            <a:pPr>
              <a:buNone/>
            </a:pPr>
            <a:r>
              <a:rPr lang="fr-FR" sz="1400" dirty="0"/>
              <a:t> </a:t>
            </a:r>
          </a:p>
          <a:p>
            <a:pPr>
              <a:buNone/>
            </a:pPr>
            <a:r>
              <a:rPr lang="fr-FR" sz="1400" dirty="0"/>
              <a:t> </a:t>
            </a:r>
          </a:p>
          <a:p>
            <a:pPr>
              <a:buNone/>
            </a:pPr>
            <a:r>
              <a:rPr lang="fr-FR" sz="1400" dirty="0"/>
              <a:t> </a:t>
            </a:r>
          </a:p>
          <a:p>
            <a:pPr>
              <a:buNone/>
            </a:pPr>
            <a:r>
              <a:rPr lang="fr-FR" sz="1400" dirty="0"/>
              <a:t>         Identification :                                                               Antibiogramme</a:t>
            </a:r>
          </a:p>
          <a:p>
            <a:pPr>
              <a:buNone/>
            </a:pPr>
            <a:r>
              <a:rPr lang="fr-FR" sz="1400" dirty="0"/>
              <a:t> Biochimique (BIOTYPE)                                                   (ANTIBIOTYPE)</a:t>
            </a:r>
          </a:p>
          <a:p>
            <a:pPr>
              <a:buNone/>
            </a:pPr>
            <a:r>
              <a:rPr lang="fr-FR" sz="1400" dirty="0"/>
              <a:t>Antigénique</a:t>
            </a:r>
          </a:p>
          <a:p>
            <a:pPr>
              <a:buNone/>
            </a:pPr>
            <a:endParaRPr lang="fr-FR" sz="1400" dirty="0"/>
          </a:p>
        </p:txBody>
      </p:sp>
      <p:cxnSp>
        <p:nvCxnSpPr>
          <p:cNvPr id="5" name="Connecteur droit avec flèche 4"/>
          <p:cNvCxnSpPr/>
          <p:nvPr/>
        </p:nvCxnSpPr>
        <p:spPr>
          <a:xfrm rot="5400000">
            <a:off x="1785918" y="2214554"/>
            <a:ext cx="107157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3643306" y="2214554"/>
            <a:ext cx="121444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5400000">
            <a:off x="2107391" y="3464719"/>
            <a:ext cx="2357452" cy="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4000496" y="5072074"/>
            <a:ext cx="107157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rot="10800000" flipV="1">
            <a:off x="1714480" y="5000636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Etude des marqueurs épidémiologiques 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None/>
            </a:pPr>
            <a:endParaRPr lang="fr-FR" dirty="0"/>
          </a:p>
          <a:p>
            <a:r>
              <a:rPr lang="fr-FR" dirty="0" err="1"/>
              <a:t>Sérotypie</a:t>
            </a:r>
            <a:r>
              <a:rPr lang="fr-FR" dirty="0"/>
              <a:t> (</a:t>
            </a:r>
            <a:r>
              <a:rPr lang="fr-FR" dirty="0">
                <a:solidFill>
                  <a:srgbClr val="FF0000"/>
                </a:solidFill>
              </a:rPr>
              <a:t>SEROTYPE</a:t>
            </a:r>
            <a:r>
              <a:rPr lang="fr-FR" dirty="0"/>
              <a:t>)</a:t>
            </a:r>
          </a:p>
          <a:p>
            <a:r>
              <a:rPr lang="fr-FR" dirty="0" err="1"/>
              <a:t>Lysotypie</a:t>
            </a:r>
            <a:r>
              <a:rPr lang="fr-FR" dirty="0"/>
              <a:t> (</a:t>
            </a:r>
            <a:r>
              <a:rPr lang="fr-FR" dirty="0">
                <a:solidFill>
                  <a:srgbClr val="FF0000"/>
                </a:solidFill>
              </a:rPr>
              <a:t>LYSOTYPE)</a:t>
            </a:r>
          </a:p>
          <a:p>
            <a:r>
              <a:rPr lang="fr-FR" dirty="0" err="1"/>
              <a:t>Toxinotypie</a:t>
            </a:r>
            <a:r>
              <a:rPr lang="fr-FR" dirty="0"/>
              <a:t> (</a:t>
            </a:r>
            <a:r>
              <a:rPr lang="fr-FR" dirty="0">
                <a:solidFill>
                  <a:srgbClr val="FF0000"/>
                </a:solidFill>
              </a:rPr>
              <a:t>TOXINOTYPE</a:t>
            </a:r>
            <a:r>
              <a:rPr lang="fr-FR" dirty="0"/>
              <a:t>)</a:t>
            </a:r>
          </a:p>
          <a:p>
            <a:r>
              <a:rPr lang="fr-FR" dirty="0"/>
              <a:t>Etude du profil </a:t>
            </a:r>
            <a:r>
              <a:rPr lang="fr-FR" dirty="0" err="1"/>
              <a:t>plasmidique</a:t>
            </a:r>
            <a:endParaRPr lang="fr-FR" dirty="0"/>
          </a:p>
          <a:p>
            <a:r>
              <a:rPr lang="fr-FR" dirty="0"/>
              <a:t>Etude du profil de restriction de l’ADN  </a:t>
            </a:r>
            <a:r>
              <a:rPr lang="fr-FR" dirty="0" smtClean="0"/>
              <a:t>chromosomique (</a:t>
            </a:r>
            <a:r>
              <a:rPr lang="fr-FR" dirty="0" smtClean="0">
                <a:solidFill>
                  <a:srgbClr val="FF0000"/>
                </a:solidFill>
              </a:rPr>
              <a:t>électrophorèse en champ pulsé</a:t>
            </a:r>
            <a:r>
              <a:rPr lang="fr-FR" dirty="0" smtClean="0"/>
              <a:t>)</a:t>
            </a:r>
            <a:endParaRPr lang="fr-FR" dirty="0"/>
          </a:p>
          <a:p>
            <a:r>
              <a:rPr lang="fr-FR" dirty="0"/>
              <a:t>Etude du profil des gènes codant pour </a:t>
            </a:r>
            <a:r>
              <a:rPr lang="fr-FR" dirty="0" smtClean="0"/>
              <a:t>l’</a:t>
            </a:r>
            <a:r>
              <a:rPr lang="fr-FR" dirty="0" err="1" smtClean="0"/>
              <a:t>ARNr</a:t>
            </a:r>
            <a:r>
              <a:rPr lang="fr-FR" dirty="0" smtClean="0"/>
              <a:t> (</a:t>
            </a:r>
            <a:r>
              <a:rPr lang="fr-FR" dirty="0">
                <a:solidFill>
                  <a:srgbClr val="FF0000"/>
                </a:solidFill>
              </a:rPr>
              <a:t>RIBOTYPE</a:t>
            </a:r>
            <a:r>
              <a:rPr lang="fr-FR" dirty="0"/>
              <a:t>)</a:t>
            </a:r>
          </a:p>
          <a:p>
            <a:pPr>
              <a:buNone/>
            </a:pPr>
            <a:r>
              <a:rPr lang="fr-FR" dirty="0" smtClean="0"/>
              <a:t>     PCR /séquençage des gènes de résistance </a:t>
            </a:r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esktop\pfg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00042"/>
            <a:ext cx="6072230" cy="378621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57422" y="4500570"/>
            <a:ext cx="3456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électrophorèse en champ pulsé</a:t>
            </a:r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esktop\ribotyp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14290"/>
            <a:ext cx="4429156" cy="513716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643174" y="5715016"/>
            <a:ext cx="15001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RIBOTYPE</a:t>
            </a:r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3286124"/>
            <a:ext cx="8229600" cy="900106"/>
          </a:xfrm>
        </p:spPr>
        <p:txBody>
          <a:bodyPr/>
          <a:lstStyle/>
          <a:p>
            <a:pPr algn="ctr">
              <a:buNone/>
            </a:pPr>
            <a:r>
              <a:rPr lang="fr-F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DE VOTRE ATTENTION </a:t>
            </a:r>
            <a:endParaRPr lang="fr-FR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571480"/>
            <a:ext cx="8229600" cy="53578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EPIDEMIOLOGIE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fr-FR" dirty="0"/>
              <a:t>             </a:t>
            </a:r>
          </a:p>
          <a:p>
            <a:pPr>
              <a:buNone/>
            </a:pPr>
            <a:r>
              <a:rPr lang="fr-FR" dirty="0"/>
              <a:t>                 Le taux de prévalence globale en France des infections nosocomiales est de 10,5 %.</a:t>
            </a:r>
          </a:p>
          <a:p>
            <a:pPr>
              <a:buNone/>
            </a:pPr>
            <a:r>
              <a:rPr lang="fr-FR" dirty="0" smtClean="0"/>
              <a:t>	Les </a:t>
            </a:r>
            <a:r>
              <a:rPr lang="fr-FR" dirty="0"/>
              <a:t>infections nosocomiales sont plus fréquentes dans les services de réanimation adulte et pédiatrique (en moyenne 20 </a:t>
            </a:r>
            <a:r>
              <a:rPr lang="fr-FR" dirty="0" smtClean="0"/>
              <a:t>%), </a:t>
            </a:r>
            <a:r>
              <a:rPr lang="fr-FR" dirty="0"/>
              <a:t>de chirurgie, de brûlés, d’hématologie et de gériatrie</a:t>
            </a:r>
            <a:r>
              <a:rPr lang="fr-FR" dirty="0" smtClean="0"/>
              <a:t>.</a:t>
            </a:r>
            <a:r>
              <a:rPr lang="fr-FR" dirty="0"/>
              <a:t> </a:t>
            </a:r>
          </a:p>
          <a:p>
            <a:pPr>
              <a:buNone/>
            </a:pPr>
            <a:r>
              <a:rPr lang="fr-FR" dirty="0" smtClean="0"/>
              <a:t>NB: En Algérie; le taux des IN sont de </a:t>
            </a:r>
            <a:r>
              <a:rPr lang="fr-FR" dirty="0" smtClean="0">
                <a:solidFill>
                  <a:srgbClr val="FF0000"/>
                </a:solidFill>
              </a:rPr>
              <a:t>25% </a:t>
            </a:r>
            <a:r>
              <a:rPr lang="fr-FR" dirty="0" smtClean="0"/>
              <a:t>dans les services de réanimations.</a:t>
            </a:r>
            <a:endParaRPr lang="fr-FR" dirty="0"/>
          </a:p>
          <a:p>
            <a:pPr>
              <a:buNone/>
            </a:pPr>
            <a:r>
              <a:rPr lang="fr-FR" dirty="0"/>
              <a:t>             Les infections les plus fréquemment rencontrées sont les infections urinaires  </a:t>
            </a:r>
            <a:r>
              <a:rPr lang="fr-FR" dirty="0">
                <a:solidFill>
                  <a:srgbClr val="FF0000"/>
                </a:solidFill>
              </a:rPr>
              <a:t>(40 %)</a:t>
            </a:r>
            <a:r>
              <a:rPr lang="fr-FR" dirty="0"/>
              <a:t>,  les pneumonies  (environ </a:t>
            </a:r>
            <a:r>
              <a:rPr lang="fr-FR" dirty="0">
                <a:solidFill>
                  <a:srgbClr val="FF0000"/>
                </a:solidFill>
              </a:rPr>
              <a:t>20 %</a:t>
            </a:r>
            <a:r>
              <a:rPr lang="fr-FR" dirty="0"/>
              <a:t>), les infections du site opératoire (environ </a:t>
            </a:r>
            <a:r>
              <a:rPr lang="fr-FR" dirty="0">
                <a:solidFill>
                  <a:srgbClr val="FF0000"/>
                </a:solidFill>
              </a:rPr>
              <a:t>15 %</a:t>
            </a:r>
            <a:r>
              <a:rPr lang="fr-FR" dirty="0"/>
              <a:t>), les infections sur cathéters </a:t>
            </a:r>
            <a:r>
              <a:rPr lang="fr-FR" dirty="0">
                <a:solidFill>
                  <a:srgbClr val="FF0000"/>
                </a:solidFill>
              </a:rPr>
              <a:t>(15 %)</a:t>
            </a:r>
            <a:r>
              <a:rPr lang="fr-FR" dirty="0"/>
              <a:t>, les bactériémies </a:t>
            </a:r>
            <a:r>
              <a:rPr lang="fr-FR" dirty="0">
                <a:solidFill>
                  <a:srgbClr val="FF0000"/>
                </a:solidFill>
              </a:rPr>
              <a:t>(5 %)</a:t>
            </a:r>
            <a:r>
              <a:rPr lang="fr-FR" dirty="0"/>
              <a:t>.</a:t>
            </a:r>
          </a:p>
          <a:p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2900"/>
            <a:ext cx="8229600" cy="6786562"/>
          </a:xfrm>
        </p:spPr>
        <p:txBody>
          <a:bodyPr>
            <a:normAutofit fontScale="85000" lnSpcReduction="10000"/>
          </a:bodyPr>
          <a:lstStyle/>
          <a:p>
            <a:r>
              <a:rPr lang="fr-FR" b="1" dirty="0"/>
              <a:t>Les bacilles </a:t>
            </a:r>
            <a:r>
              <a:rPr lang="fr-FR" dirty="0"/>
              <a:t>à </a:t>
            </a:r>
            <a:r>
              <a:rPr lang="fr-FR" b="1" dirty="0"/>
              <a:t>Gram négatif </a:t>
            </a:r>
            <a:r>
              <a:rPr lang="fr-FR" dirty="0"/>
              <a:t>représentant environ </a:t>
            </a:r>
            <a:r>
              <a:rPr lang="fr-FR" dirty="0">
                <a:solidFill>
                  <a:srgbClr val="FF0000"/>
                </a:solidFill>
              </a:rPr>
              <a:t>60 % </a:t>
            </a:r>
            <a:r>
              <a:rPr lang="fr-FR" dirty="0"/>
              <a:t>des bactéries rencontrées, les </a:t>
            </a:r>
            <a:r>
              <a:rPr lang="fr-FR" b="1" dirty="0" err="1"/>
              <a:t>cocci</a:t>
            </a:r>
            <a:r>
              <a:rPr lang="fr-FR" b="1" dirty="0"/>
              <a:t> </a:t>
            </a:r>
            <a:r>
              <a:rPr lang="fr-FR" dirty="0"/>
              <a:t>à </a:t>
            </a:r>
            <a:r>
              <a:rPr lang="fr-FR" b="1" dirty="0"/>
              <a:t>Gram positif  </a:t>
            </a:r>
            <a:r>
              <a:rPr lang="fr-FR" dirty="0">
                <a:solidFill>
                  <a:srgbClr val="FF0000"/>
                </a:solidFill>
              </a:rPr>
              <a:t>30 %. </a:t>
            </a:r>
            <a:r>
              <a:rPr lang="fr-FR" dirty="0"/>
              <a:t>Les trois bactéries le plus souvent en cause sont </a:t>
            </a:r>
            <a:r>
              <a:rPr lang="fr-FR" b="1" i="1" dirty="0">
                <a:solidFill>
                  <a:srgbClr val="FF0000"/>
                </a:solidFill>
              </a:rPr>
              <a:t>Escherichia coli </a:t>
            </a:r>
            <a:r>
              <a:rPr lang="fr-FR" dirty="0"/>
              <a:t>(25 %), </a:t>
            </a:r>
            <a:r>
              <a:rPr lang="fr-FR" b="1" i="1" dirty="0" err="1">
                <a:solidFill>
                  <a:srgbClr val="FF0000"/>
                </a:solidFill>
              </a:rPr>
              <a:t>Staphylococcus</a:t>
            </a:r>
            <a:r>
              <a:rPr lang="fr-FR" b="1" i="1" dirty="0">
                <a:solidFill>
                  <a:srgbClr val="FF0000"/>
                </a:solidFill>
              </a:rPr>
              <a:t> aureus </a:t>
            </a:r>
            <a:r>
              <a:rPr lang="fr-FR" dirty="0"/>
              <a:t>(15 %) et </a:t>
            </a:r>
            <a:r>
              <a:rPr lang="fr-FR" b="1" i="1" dirty="0" err="1">
                <a:solidFill>
                  <a:srgbClr val="FF0000"/>
                </a:solidFill>
              </a:rPr>
              <a:t>Pseudomonas</a:t>
            </a:r>
            <a:r>
              <a:rPr lang="fr-FR" b="1" i="1" dirty="0">
                <a:solidFill>
                  <a:srgbClr val="FF0000"/>
                </a:solidFill>
              </a:rPr>
              <a:t> </a:t>
            </a:r>
            <a:r>
              <a:rPr lang="fr-FR" b="1" i="1" dirty="0" err="1">
                <a:solidFill>
                  <a:srgbClr val="FF0000"/>
                </a:solidFill>
              </a:rPr>
              <a:t>sp</a:t>
            </a:r>
            <a:r>
              <a:rPr lang="fr-FR" b="1" i="1" dirty="0">
                <a:solidFill>
                  <a:srgbClr val="FF0000"/>
                </a:solidFill>
              </a:rPr>
              <a:t>  </a:t>
            </a:r>
            <a:r>
              <a:rPr lang="fr-FR" dirty="0"/>
              <a:t>(15 %). Les champignons sont de plus en plus souvent impliqués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/>
          </a:p>
          <a:p>
            <a:r>
              <a:rPr lang="fr-FR" dirty="0"/>
              <a:t>De façon globale, le taux de résistance des bactéries responsables d’infections nosocomiales  est élevé et les bactéries multirésistantes (</a:t>
            </a:r>
            <a:r>
              <a:rPr lang="fr-FR" b="1" i="1" dirty="0" err="1"/>
              <a:t>Staphylococcus</a:t>
            </a:r>
            <a:r>
              <a:rPr lang="fr-FR" b="1" i="1" dirty="0"/>
              <a:t> </a:t>
            </a:r>
            <a:r>
              <a:rPr lang="fr-FR" b="1" i="1" dirty="0" err="1"/>
              <a:t>sp</a:t>
            </a:r>
            <a:r>
              <a:rPr lang="fr-FR" dirty="0"/>
              <a:t>, </a:t>
            </a:r>
            <a:r>
              <a:rPr lang="fr-FR" b="1" i="1" dirty="0" err="1"/>
              <a:t>Klebsiella</a:t>
            </a:r>
            <a:r>
              <a:rPr lang="fr-FR" b="1" i="1" dirty="0"/>
              <a:t> </a:t>
            </a:r>
            <a:r>
              <a:rPr lang="fr-FR" b="1" i="1" dirty="0" err="1"/>
              <a:t>sp</a:t>
            </a:r>
            <a:r>
              <a:rPr lang="fr-FR" dirty="0"/>
              <a:t>, </a:t>
            </a:r>
            <a:r>
              <a:rPr lang="fr-FR" b="1" i="1" dirty="0" err="1"/>
              <a:t>Entérobacter</a:t>
            </a:r>
            <a:r>
              <a:rPr lang="fr-FR" b="1" i="1" dirty="0"/>
              <a:t> </a:t>
            </a:r>
            <a:r>
              <a:rPr lang="fr-FR" b="1" i="1" dirty="0" err="1"/>
              <a:t>sp</a:t>
            </a:r>
            <a:r>
              <a:rPr lang="fr-FR" dirty="0"/>
              <a:t>, </a:t>
            </a:r>
            <a:r>
              <a:rPr lang="fr-FR" b="1" i="1" dirty="0" err="1"/>
              <a:t>Acinétobacter</a:t>
            </a:r>
            <a:r>
              <a:rPr lang="fr-FR" b="1" i="1" dirty="0"/>
              <a:t> </a:t>
            </a:r>
            <a:r>
              <a:rPr lang="fr-FR" b="1" i="1" dirty="0" err="1"/>
              <a:t>sp</a:t>
            </a:r>
            <a:r>
              <a:rPr lang="fr-FR" dirty="0"/>
              <a:t>, </a:t>
            </a:r>
            <a:r>
              <a:rPr lang="fr-FR" b="1" i="1" dirty="0" err="1"/>
              <a:t>Pseudomonas</a:t>
            </a:r>
            <a:r>
              <a:rPr lang="fr-FR" b="1" i="1" dirty="0"/>
              <a:t> </a:t>
            </a:r>
            <a:r>
              <a:rPr lang="fr-FR" b="1" i="1" dirty="0" err="1"/>
              <a:t>sp</a:t>
            </a:r>
            <a:r>
              <a:rPr lang="fr-FR" dirty="0"/>
              <a:t>) sont plus fréquemment observées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/>
          </a:p>
          <a:p>
            <a:r>
              <a:rPr lang="fr-FR" dirty="0"/>
              <a:t>La survenue d’une infection  nosocomiale entraine un surcoût important essentiellement par le biais de l’augmentation de la durée d’hospitalisation pouvant atteindre jusqu’à 10 jours pour une pneumonie  nosocomiale. </a:t>
            </a:r>
            <a:endParaRPr lang="fr-FR" dirty="0" smtClean="0"/>
          </a:p>
          <a:p>
            <a:pPr>
              <a:buNone/>
            </a:pPr>
            <a:endParaRPr lang="fr-FR" dirty="0"/>
          </a:p>
          <a:p>
            <a:r>
              <a:rPr lang="fr-FR" dirty="0"/>
              <a:t>La mortalité associée aux infections nosocomiales est mal connue (France) touchant vraisemblablement </a:t>
            </a:r>
            <a:r>
              <a:rPr lang="fr-FR" dirty="0">
                <a:solidFill>
                  <a:srgbClr val="FF0000"/>
                </a:solidFill>
              </a:rPr>
              <a:t>plusieurs milliers </a:t>
            </a:r>
            <a:r>
              <a:rPr lang="fr-FR" dirty="0"/>
              <a:t>de </a:t>
            </a:r>
            <a:r>
              <a:rPr lang="fr-FR" dirty="0">
                <a:solidFill>
                  <a:srgbClr val="FF0000"/>
                </a:solidFill>
              </a:rPr>
              <a:t>patients/an</a:t>
            </a:r>
            <a:r>
              <a:rPr lang="fr-FR" dirty="0" smtClean="0"/>
              <a:t>.</a:t>
            </a:r>
            <a:endParaRPr lang="fr-FR" dirty="0"/>
          </a:p>
          <a:p>
            <a:r>
              <a:rPr lang="fr-FR" dirty="0"/>
              <a:t>Les pneumonies nosocomiales en seraient la première cause </a:t>
            </a:r>
            <a:r>
              <a:rPr lang="fr-FR" dirty="0" smtClean="0"/>
              <a:t>de </a:t>
            </a:r>
            <a:r>
              <a:rPr lang="fr-FR" dirty="0" smtClean="0">
                <a:solidFill>
                  <a:srgbClr val="FF0000"/>
                </a:solidFill>
              </a:rPr>
              <a:t>décès</a:t>
            </a:r>
            <a:r>
              <a:rPr lang="fr-FR" dirty="0" smtClean="0"/>
              <a:t>.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229600" cy="585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fr-FR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</a:t>
            </a:r>
            <a:r>
              <a:rPr lang="fr-FR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PREVENTION</a:t>
            </a:r>
            <a:endParaRPr lang="fr-FR" sz="2200" dirty="0"/>
          </a:p>
          <a:p>
            <a:pPr>
              <a:buNone/>
            </a:pPr>
            <a:r>
              <a:rPr lang="fr-FR" sz="2200" dirty="0" smtClean="0"/>
              <a:t>	Il </a:t>
            </a:r>
            <a:r>
              <a:rPr lang="fr-FR" sz="2200" dirty="0"/>
              <a:t>est indispensable de prévenir au mieux la survenue des infections nosocomiales par :</a:t>
            </a:r>
          </a:p>
          <a:p>
            <a:pPr lvl="0">
              <a:buNone/>
            </a:pPr>
            <a:r>
              <a:rPr lang="fr-FR" sz="2200" dirty="0" smtClean="0"/>
              <a:t>	La </a:t>
            </a:r>
            <a:r>
              <a:rPr lang="fr-FR" sz="2200" dirty="0"/>
              <a:t>surveillance dans les unités à haut risque (réanimation, chirurgie, hématologie, oncologie et néonatologie</a:t>
            </a:r>
            <a:r>
              <a:rPr lang="fr-FR" sz="2200" dirty="0" smtClean="0"/>
              <a:t>).</a:t>
            </a:r>
          </a:p>
          <a:p>
            <a:pPr lvl="0">
              <a:buNone/>
            </a:pPr>
            <a:endParaRPr lang="fr-FR" sz="2200" dirty="0"/>
          </a:p>
          <a:p>
            <a:pPr lvl="0">
              <a:buNone/>
            </a:pPr>
            <a:r>
              <a:rPr lang="fr-FR" sz="2200" dirty="0" smtClean="0"/>
              <a:t>	L’application </a:t>
            </a:r>
            <a:r>
              <a:rPr lang="fr-FR" sz="2200" dirty="0"/>
              <a:t>des mesures d’hygiène rigoureuses (hygiène des mains, précautions standards, protocoles de nettoyage et de désinfection des matériels</a:t>
            </a:r>
            <a:r>
              <a:rPr lang="fr-FR" sz="2200" dirty="0" smtClean="0"/>
              <a:t>…..).</a:t>
            </a:r>
          </a:p>
          <a:p>
            <a:pPr lvl="0">
              <a:buNone/>
            </a:pPr>
            <a:endParaRPr lang="fr-FR" sz="2200" dirty="0"/>
          </a:p>
          <a:p>
            <a:pPr lvl="0">
              <a:buNone/>
            </a:pPr>
            <a:r>
              <a:rPr lang="fr-FR" sz="2200" dirty="0" smtClean="0"/>
              <a:t>	L’élaboration </a:t>
            </a:r>
            <a:r>
              <a:rPr lang="fr-FR" sz="2200" dirty="0"/>
              <a:t>et l’application de conduites à tenir précises lors de colonisation ou d’infection à bactéries multi résistantes</a:t>
            </a:r>
            <a:r>
              <a:rPr lang="fr-FR" sz="2200" dirty="0" smtClean="0"/>
              <a:t>.</a:t>
            </a:r>
          </a:p>
          <a:p>
            <a:pPr lvl="0">
              <a:buNone/>
            </a:pPr>
            <a:endParaRPr lang="fr-FR" sz="2200" dirty="0"/>
          </a:p>
          <a:p>
            <a:pPr lvl="0">
              <a:buNone/>
            </a:pPr>
            <a:r>
              <a:rPr lang="fr-FR" sz="2200" dirty="0" smtClean="0"/>
              <a:t>	Un </a:t>
            </a:r>
            <a:r>
              <a:rPr lang="fr-FR" sz="2200" dirty="0"/>
              <a:t>encadrement de la prescription et de l‘utilisation des antibiotiques.</a:t>
            </a:r>
          </a:p>
          <a:p>
            <a:pPr>
              <a:buNone/>
            </a:pPr>
            <a:r>
              <a:rPr lang="fr-FR" sz="2200" dirty="0"/>
              <a:t> </a:t>
            </a:r>
          </a:p>
          <a:p>
            <a:endParaRPr lang="fr-FR" sz="2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1538" y="714356"/>
            <a:ext cx="7786742" cy="2714644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INFECTIONS URINAIRES </a:t>
            </a:r>
            <a: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NOSOCOMIALES : IUN</a:t>
            </a:r>
            <a:b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700" dirty="0"/>
              <a:t>Les infections urinaires nosocomiales représentent </a:t>
            </a:r>
            <a:r>
              <a:rPr lang="fr-FR" sz="2700" dirty="0">
                <a:solidFill>
                  <a:srgbClr val="FF0000"/>
                </a:solidFill>
              </a:rPr>
              <a:t>40%</a:t>
            </a:r>
            <a:r>
              <a:rPr lang="fr-FR" sz="2700" dirty="0"/>
              <a:t> des infections et colonisations nosocomiales. Le plus souvent bénignes, elles représentent un véritable problème de santé publique</a:t>
            </a:r>
            <a:r>
              <a:rPr lang="fr-FR" sz="2700" dirty="0" smtClean="0"/>
              <a:t>.</a:t>
            </a:r>
          </a:p>
          <a:p>
            <a:pPr>
              <a:buNone/>
            </a:pPr>
            <a:endParaRPr lang="fr-FR" sz="2700" dirty="0"/>
          </a:p>
          <a:p>
            <a:pPr>
              <a:buNone/>
            </a:pPr>
            <a:r>
              <a:rPr lang="fr-FR" sz="2700" dirty="0"/>
              <a:t>Les infections urinaires nosocomiales touchent près de </a:t>
            </a:r>
            <a:r>
              <a:rPr lang="fr-FR" sz="2700" dirty="0">
                <a:solidFill>
                  <a:srgbClr val="FF0000"/>
                </a:solidFill>
              </a:rPr>
              <a:t>3%</a:t>
            </a:r>
            <a:r>
              <a:rPr lang="fr-FR" sz="2700" dirty="0"/>
              <a:t> des hospitalisés et sont essentiellement liées au sondage vésical (60 – 80%) des cas. </a:t>
            </a:r>
            <a:endParaRPr lang="fr-FR" sz="2700" dirty="0" smtClean="0"/>
          </a:p>
          <a:p>
            <a:pPr>
              <a:buNone/>
            </a:pPr>
            <a:endParaRPr lang="fr-FR" sz="2700" dirty="0"/>
          </a:p>
          <a:p>
            <a:pPr>
              <a:buNone/>
            </a:pPr>
            <a:r>
              <a:rPr lang="fr-FR" sz="2700" dirty="0"/>
              <a:t>Le taux de létalité dû aux infections urinaires nosocomiales est relativement faible, estimé à </a:t>
            </a:r>
            <a:r>
              <a:rPr lang="fr-FR" sz="2700" dirty="0">
                <a:solidFill>
                  <a:srgbClr val="FF0000"/>
                </a:solidFill>
              </a:rPr>
              <a:t>0,1</a:t>
            </a:r>
            <a:r>
              <a:rPr lang="fr-FR" sz="2700" dirty="0" smtClean="0">
                <a:solidFill>
                  <a:srgbClr val="FF0000"/>
                </a:solidFill>
              </a:rPr>
              <a:t>%</a:t>
            </a:r>
            <a:r>
              <a:rPr lang="fr-FR" sz="2700" dirty="0" smtClean="0"/>
              <a:t>.</a:t>
            </a:r>
          </a:p>
          <a:p>
            <a:pPr>
              <a:buNone/>
            </a:pPr>
            <a:endParaRPr lang="fr-FR" sz="2700" dirty="0"/>
          </a:p>
          <a:p>
            <a:pPr>
              <a:buNone/>
            </a:pPr>
            <a:r>
              <a:rPr lang="fr-FR" sz="2700" dirty="0"/>
              <a:t>L’infection urinaire nosocomiale prolonge la durée de séjour des patients de </a:t>
            </a:r>
            <a:r>
              <a:rPr lang="fr-FR" sz="2700" dirty="0">
                <a:solidFill>
                  <a:srgbClr val="FF0000"/>
                </a:solidFill>
              </a:rPr>
              <a:t>2,4 jours </a:t>
            </a:r>
            <a:r>
              <a:rPr lang="fr-FR" sz="2700" dirty="0"/>
              <a:t>en moyenne</a:t>
            </a:r>
          </a:p>
          <a:p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facteurs favorisants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: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r>
              <a:rPr lang="fr-FR" sz="2500" dirty="0"/>
              <a:t>Sexe féminin</a:t>
            </a:r>
          </a:p>
          <a:p>
            <a:r>
              <a:rPr lang="fr-FR" sz="2500" dirty="0"/>
              <a:t>Age 50 ans</a:t>
            </a:r>
          </a:p>
          <a:p>
            <a:r>
              <a:rPr lang="fr-FR" sz="2500" dirty="0"/>
              <a:t>Diabète</a:t>
            </a:r>
          </a:p>
          <a:p>
            <a:r>
              <a:rPr lang="fr-FR" sz="2500" dirty="0"/>
              <a:t>Antibiothérapie préalable</a:t>
            </a:r>
          </a:p>
          <a:p>
            <a:r>
              <a:rPr lang="fr-FR" sz="2500" dirty="0" err="1"/>
              <a:t>Uropathies</a:t>
            </a:r>
            <a:r>
              <a:rPr lang="fr-FR" sz="2500" dirty="0"/>
              <a:t> sous-jacentes</a:t>
            </a:r>
          </a:p>
          <a:p>
            <a:r>
              <a:rPr lang="fr-FR" sz="2500" dirty="0"/>
              <a:t>Diarrhée nosocomiale.</a:t>
            </a:r>
          </a:p>
          <a:p>
            <a:endParaRPr lang="fr-FR" sz="25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Personnalisé 1">
      <a:dk1>
        <a:sysClr val="windowText" lastClr="000000"/>
      </a:dk1>
      <a:lt1>
        <a:sysClr val="window" lastClr="FFFFFF"/>
      </a:lt1>
      <a:dk2>
        <a:srgbClr val="0070C0"/>
      </a:dk2>
      <a:lt2>
        <a:srgbClr val="00B0F0"/>
      </a:lt2>
      <a:accent1>
        <a:srgbClr val="00B0F0"/>
      </a:accent1>
      <a:accent2>
        <a:srgbClr val="7598D9"/>
      </a:accent2>
      <a:accent3>
        <a:srgbClr val="B32C16"/>
      </a:accent3>
      <a:accent4>
        <a:srgbClr val="3667C4"/>
      </a:accent4>
      <a:accent5>
        <a:srgbClr val="AEBAD5"/>
      </a:accent5>
      <a:accent6>
        <a:srgbClr val="777C84"/>
      </a:accent6>
      <a:hlink>
        <a:srgbClr val="00B0F0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607</TotalTime>
  <Words>1041</Words>
  <Application>Microsoft Office PowerPoint</Application>
  <PresentationFormat>Affichage à l'écran (4:3)</PresentationFormat>
  <Paragraphs>324</Paragraphs>
  <Slides>36</Slides>
  <Notes>0</Notes>
  <HiddenSlides>0</HiddenSlides>
  <MMClips>5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Century Schoolbook</vt:lpstr>
      <vt:lpstr>Times New Roman</vt:lpstr>
      <vt:lpstr>Wingdings</vt:lpstr>
      <vt:lpstr>Wingdings 2</vt:lpstr>
      <vt:lpstr>Oriel</vt:lpstr>
      <vt:lpstr>CENTRE HOSPITALIER UNIVERSIATIRE               CONSTANTINE Le 18/08/2020 DR.BENBADIS CONSTANTINE SERVICE DE MICROBIOLOGIE DR A.LEZZAR          LES INFECTIONS NOSOCOMIALES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INFECTIONS URINAIRES NOSOCOMIALES : IUN </vt:lpstr>
      <vt:lpstr>Présentation PowerPoint</vt:lpstr>
      <vt:lpstr>Présentation PowerPoint</vt:lpstr>
      <vt:lpstr>Présentation PowerPoint</vt:lpstr>
      <vt:lpstr>Présentation PowerPoint</vt:lpstr>
      <vt:lpstr>     LES PNEUMONIES             NOSOCOMIALES(PN)   </vt:lpstr>
      <vt:lpstr>Présentation PowerPoint</vt:lpstr>
      <vt:lpstr>Présentation PowerPoint</vt:lpstr>
      <vt:lpstr>Présentation PowerPoint</vt:lpstr>
      <vt:lpstr>Infections du site opératoire (ISO)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Infections liées aux cathéters : (ILC)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CENTRE HOSPITALIER UNIVERSIATIRE                     CONSTANTINE Le  22/02/2014 DR.BENBADIS CONSTANTINE SERVICE DE MICROBIOLOGIE DR.LEZZAR ABDESSELAM        --------------------       LES INFECTIONS NOSOCOMIALES </dc:title>
  <dc:creator>LABO BACT</dc:creator>
  <cp:lastModifiedBy>ency-education.com website</cp:lastModifiedBy>
  <cp:revision>121</cp:revision>
  <dcterms:created xsi:type="dcterms:W3CDTF">2014-02-24T09:02:54Z</dcterms:created>
  <dcterms:modified xsi:type="dcterms:W3CDTF">2020-09-11T13:36:57Z</dcterms:modified>
</cp:coreProperties>
</file>