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6"/>
  </p:notesMasterIdLst>
  <p:sldIdLst>
    <p:sldId id="256" r:id="rId2"/>
    <p:sldId id="257" r:id="rId3"/>
    <p:sldId id="259" r:id="rId4"/>
    <p:sldId id="260" r:id="rId5"/>
    <p:sldId id="258" r:id="rId6"/>
    <p:sldId id="268" r:id="rId7"/>
    <p:sldId id="261" r:id="rId8"/>
    <p:sldId id="263" r:id="rId9"/>
    <p:sldId id="262" r:id="rId10"/>
    <p:sldId id="264" r:id="rId11"/>
    <p:sldId id="265" r:id="rId12"/>
    <p:sldId id="266" r:id="rId13"/>
    <p:sldId id="267" r:id="rId14"/>
    <p:sldId id="270" r:id="rId1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E269D01E-BC32-4049-B463-5C60D7B0CCD2}" styleName="Style à thème 2 - Accentuation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8603FDC-E32A-4AB5-989C-0864C3EAD2B8}" styleName="Style à thème 2 - Accentuation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112" d="100"/>
          <a:sy n="112" d="100"/>
        </p:scale>
        <p:origin x="-7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5B2B13-B86C-4907-A933-6964E745735B}" type="datetimeFigureOut">
              <a:rPr lang="fr-FR" smtClean="0"/>
              <a:pPr/>
              <a:t>05/01/2021</a:t>
            </a:fld>
            <a:endParaRPr lang="fr-FR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 dirty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585418-0DEB-4757-B266-CB3FB33EE940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585418-0DEB-4757-B266-CB3FB33EE940}" type="slidenum">
              <a:rPr lang="fr-FR" smtClean="0"/>
              <a:pPr/>
              <a:t>4</a:t>
            </a:fld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585418-0DEB-4757-B266-CB3FB33EE940}" type="slidenum">
              <a:rPr lang="fr-FR" smtClean="0"/>
              <a:pPr/>
              <a:t>5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7" name="Sous-titr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30" name="Espace réservé de la date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FF83E-603F-4BFD-93D6-50BBB9C6D496}" type="datetimeFigureOut">
              <a:rPr lang="fr-FR" smtClean="0"/>
              <a:pPr/>
              <a:t>05/01/2021</a:t>
            </a:fld>
            <a:endParaRPr lang="fr-FR" dirty="0"/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27" name="Espace réservé du numéro de diapositiv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1A907-000E-4014-AA71-C051BE52C5EE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FF83E-603F-4BFD-93D6-50BBB9C6D496}" type="datetimeFigureOut">
              <a:rPr lang="fr-FR" smtClean="0"/>
              <a:pPr/>
              <a:t>05/01/2021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1A907-000E-4014-AA71-C051BE52C5EE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FF83E-603F-4BFD-93D6-50BBB9C6D496}" type="datetimeFigureOut">
              <a:rPr lang="fr-FR" smtClean="0"/>
              <a:pPr/>
              <a:t>05/01/2021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1A907-000E-4014-AA71-C051BE52C5EE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FF83E-603F-4BFD-93D6-50BBB9C6D496}" type="datetimeFigureOut">
              <a:rPr lang="fr-FR" smtClean="0"/>
              <a:pPr/>
              <a:t>05/01/2021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1A907-000E-4014-AA71-C051BE52C5EE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FF83E-603F-4BFD-93D6-50BBB9C6D496}" type="datetimeFigureOut">
              <a:rPr lang="fr-FR" smtClean="0"/>
              <a:pPr/>
              <a:t>05/01/2021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1A907-000E-4014-AA71-C051BE52C5EE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FF83E-603F-4BFD-93D6-50BBB9C6D496}" type="datetimeFigureOut">
              <a:rPr lang="fr-FR" smtClean="0"/>
              <a:pPr/>
              <a:t>05/01/2021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1A907-000E-4014-AA71-C051BE52C5EE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FF83E-603F-4BFD-93D6-50BBB9C6D496}" type="datetimeFigureOut">
              <a:rPr lang="fr-FR" smtClean="0"/>
              <a:pPr/>
              <a:t>05/01/2021</a:t>
            </a:fld>
            <a:endParaRPr lang="fr-FR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1A907-000E-4014-AA71-C051BE52C5EE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FF83E-603F-4BFD-93D6-50BBB9C6D496}" type="datetimeFigureOut">
              <a:rPr lang="fr-FR" smtClean="0"/>
              <a:pPr/>
              <a:t>05/01/2021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1A907-000E-4014-AA71-C051BE52C5EE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FF83E-603F-4BFD-93D6-50BBB9C6D496}" type="datetimeFigureOut">
              <a:rPr lang="fr-FR" smtClean="0"/>
              <a:pPr/>
              <a:t>05/01/2021</a:t>
            </a:fld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1A907-000E-4014-AA71-C051BE52C5EE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FF83E-603F-4BFD-93D6-50BBB9C6D496}" type="datetimeFigureOut">
              <a:rPr lang="fr-FR" smtClean="0"/>
              <a:pPr/>
              <a:t>05/01/2021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1A907-000E-4014-AA71-C051BE52C5EE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gner et arrondir un rectangle à un seul coin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Triangle rect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FF83E-603F-4BFD-93D6-50BBB9C6D496}" type="datetimeFigureOut">
              <a:rPr lang="fr-FR" smtClean="0"/>
              <a:pPr/>
              <a:t>05/01/2021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82B1A907-000E-4014-AA71-C051BE52C5EE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dirty="0" smtClean="0"/>
              <a:t>Cliquez sur l'icône pour ajouter une image</a:t>
            </a:r>
            <a:endParaRPr kumimoji="0" lang="en-US" dirty="0"/>
          </a:p>
        </p:txBody>
      </p:sp>
      <p:sp>
        <p:nvSpPr>
          <p:cNvPr id="10" name="Forme libre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orme libre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e libre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orme libre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Espace réservé du titre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0" name="Espace réservé du texte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4DFF83E-603F-4BFD-93D6-50BBB9C6D496}" type="datetimeFigureOut">
              <a:rPr lang="fr-FR" smtClean="0"/>
              <a:pPr/>
              <a:t>05/01/2021</a:t>
            </a:fld>
            <a:endParaRPr lang="fr-FR" dirty="0"/>
          </a:p>
        </p:txBody>
      </p:sp>
      <p:sp>
        <p:nvSpPr>
          <p:cNvPr id="22" name="Espace réservé du pied de page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2B1A907-000E-4014-AA71-C051BE52C5EE}" type="slidenum">
              <a:rPr lang="fr-FR" smtClean="0"/>
              <a:pPr/>
              <a:t>‹N°›</a:t>
            </a:fld>
            <a:endParaRPr lang="fr-FR" dirty="0"/>
          </a:p>
        </p:txBody>
      </p:sp>
      <p:grpSp>
        <p:nvGrpSpPr>
          <p:cNvPr id="2" name="Groupe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orme libre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Forme libre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357158" y="785794"/>
            <a:ext cx="4214842" cy="92333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Pr </a:t>
            </a:r>
            <a:r>
              <a:rPr lang="fr-FR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H.Laouar</a:t>
            </a:r>
            <a:endParaRPr lang="fr-FR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fr-FR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Faculté de Médecine</a:t>
            </a:r>
          </a:p>
          <a:p>
            <a:r>
              <a:rPr lang="fr-FR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Université,Constantine</a:t>
            </a:r>
            <a:r>
              <a:rPr lang="fr-FR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3</a:t>
            </a:r>
            <a:endParaRPr lang="fr-FR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1428728" y="2428868"/>
            <a:ext cx="5500726" cy="83099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fr-FR" sz="4030" b="1" dirty="0" smtClean="0"/>
              <a:t>        </a:t>
            </a:r>
            <a:r>
              <a:rPr lang="fr-FR" sz="4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Bactériémies</a:t>
            </a:r>
            <a:endParaRPr lang="fr-FR" sz="48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3314" name="Picture 2" descr="Sepsie, bactéries dans le sang. illustration 3D montrant les bactéries en forme de tige dans le sang avec des hématies et des leucocytes. Crédit d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8" y="3929066"/>
            <a:ext cx="7053267" cy="235745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428596" y="214290"/>
            <a:ext cx="8286808" cy="46166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    Diagnostic au laboratoire d'une bactériémie</a:t>
            </a:r>
            <a:r>
              <a:rPr lang="fr-FR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fr-FR" sz="2400" b="1" dirty="0">
              <a:solidFill>
                <a:schemeClr val="bg1"/>
              </a:solidFill>
              <a:latin typeface="Arial Black" pitchFamily="34" charset="0"/>
              <a:cs typeface="Arial" pitchFamily="34" charset="0"/>
            </a:endParaRPr>
          </a:p>
        </p:txBody>
      </p:sp>
      <p:graphicFrame>
        <p:nvGraphicFramePr>
          <p:cNvPr id="8" name="Tableau 7"/>
          <p:cNvGraphicFramePr>
            <a:graphicFrameLocks noGrp="1"/>
          </p:cNvGraphicFramePr>
          <p:nvPr/>
        </p:nvGraphicFramePr>
        <p:xfrm>
          <a:off x="500034" y="1663370"/>
          <a:ext cx="8215371" cy="509302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28892"/>
                <a:gridCol w="2643206"/>
                <a:gridCol w="3143273"/>
              </a:tblGrid>
              <a:tr h="139671">
                <a:tc>
                  <a:txBody>
                    <a:bodyPr/>
                    <a:lstStyle/>
                    <a:p>
                      <a:r>
                        <a:rPr lang="fr-FR" sz="16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       Bactérie isolée</a:t>
                      </a:r>
                      <a:endParaRPr lang="fr-FR" sz="16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         Exemples</a:t>
                      </a:r>
                      <a:endParaRPr lang="fr-FR" sz="14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     Interprétation</a:t>
                      </a:r>
                      <a:endParaRPr lang="fr-FR" sz="14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141610">
                <a:tc>
                  <a:txBody>
                    <a:bodyPr/>
                    <a:lstStyle/>
                    <a:p>
                      <a:r>
                        <a:rPr lang="fr-FR" sz="14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Bactérie</a:t>
                      </a:r>
                      <a:r>
                        <a:rPr lang="fr-FR" sz="14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pathogène spécifique</a:t>
                      </a:r>
                      <a:endParaRPr lang="fr-FR" sz="14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050" i="1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S.typhi</a:t>
                      </a:r>
                      <a:r>
                        <a:rPr lang="fr-FR" sz="105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,</a:t>
                      </a:r>
                      <a:r>
                        <a:rPr lang="fr-FR" sz="105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 </a:t>
                      </a:r>
                      <a:r>
                        <a:rPr lang="fr-FR" sz="1050" i="1" baseline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S.para</a:t>
                      </a:r>
                      <a:r>
                        <a:rPr lang="fr-FR" sz="1050" i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fr-FR" sz="1050" i="1" baseline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typhi</a:t>
                      </a:r>
                      <a:r>
                        <a:rPr lang="fr-FR" sz="1050" i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fr-FR" sz="105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A,B;C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50" i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Brucella </a:t>
                      </a:r>
                      <a:r>
                        <a:rPr lang="fr-FR" sz="1050" i="1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melitensis,abortus,suis</a:t>
                      </a:r>
                      <a:r>
                        <a:rPr lang="fr-FR" sz="1050" i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50" i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Haemophilus </a:t>
                      </a:r>
                      <a:r>
                        <a:rPr lang="fr-FR" sz="1050" i="1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influenzae</a:t>
                      </a:r>
                      <a:r>
                        <a:rPr lang="fr-FR" sz="1050" i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50" i="1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Neisseria</a:t>
                      </a:r>
                      <a:r>
                        <a:rPr lang="fr-FR" sz="1050" i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fr-FR" sz="1050" i="1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meningitidis</a:t>
                      </a:r>
                      <a:r>
                        <a:rPr lang="fr-FR" sz="1050" i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.</a:t>
                      </a:r>
                    </a:p>
                    <a:p>
                      <a:r>
                        <a:rPr lang="fr-FR" sz="1050" i="1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Campylobacter</a:t>
                      </a:r>
                      <a:r>
                        <a:rPr lang="fr-FR" sz="1050" i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fr-FR" sz="1050" i="1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jejuni</a:t>
                      </a:r>
                      <a:endParaRPr lang="fr-FR" sz="1050" i="1" dirty="0" smtClean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50" i="1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Streptococcus</a:t>
                      </a:r>
                      <a:r>
                        <a:rPr lang="fr-FR" sz="1050" i="1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pneumoniae.</a:t>
                      </a:r>
                    </a:p>
                    <a:p>
                      <a:r>
                        <a:rPr lang="fr-FR" sz="1050" i="1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Streptococcus</a:t>
                      </a:r>
                      <a:r>
                        <a:rPr lang="fr-FR" sz="105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béta-hémolytique A,B</a:t>
                      </a:r>
                      <a:endParaRPr lang="fr-FR" sz="105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05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Une</a:t>
                      </a:r>
                      <a:r>
                        <a:rPr lang="fr-FR" sz="105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seule hémoculture est largement suffisante pour incriminer le germe</a:t>
                      </a:r>
                      <a:endParaRPr lang="fr-FR" sz="105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1647530">
                <a:tc>
                  <a:txBody>
                    <a:bodyPr/>
                    <a:lstStyle/>
                    <a:p>
                      <a:r>
                        <a:rPr lang="fr-FR" sz="14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Bactérie</a:t>
                      </a:r>
                      <a:r>
                        <a:rPr lang="fr-FR" sz="14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pathogène  opportunisme</a:t>
                      </a:r>
                      <a:endParaRPr lang="fr-FR" sz="14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050" b="0" i="1" dirty="0" err="1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Staphylococcus</a:t>
                      </a:r>
                      <a:r>
                        <a:rPr lang="fr-FR" sz="1050" b="0" i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aureus</a:t>
                      </a:r>
                      <a:br>
                        <a:rPr lang="fr-FR" sz="1050" b="0" i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fr-FR" sz="1050" b="0" i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fr-FR" sz="1050" b="0" i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Pseudomonas </a:t>
                      </a:r>
                      <a:r>
                        <a:rPr lang="fr-FR" sz="1050" b="0" i="1" dirty="0" err="1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aeruginosa</a:t>
                      </a:r>
                      <a:r>
                        <a:rPr lang="fr-FR" sz="1050" b="0" i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fr-FR" sz="1050" b="0" i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fr-FR" sz="1050" b="0" i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Acinetobacter </a:t>
                      </a:r>
                      <a:r>
                        <a:rPr lang="fr-FR" sz="1050" b="0" i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sp.</a:t>
                      </a:r>
                      <a:br>
                        <a:rPr lang="fr-FR" sz="1050" b="0" i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fr-FR" sz="1050" b="0" i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fr-FR" sz="1050" b="0" i="1" dirty="0" err="1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E.coli</a:t>
                      </a:r>
                      <a:r>
                        <a:rPr lang="fr-FR" sz="1050" b="0" i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, </a:t>
                      </a:r>
                      <a:r>
                        <a:rPr lang="fr-FR" sz="1050" b="0" i="1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K.penmoniae</a:t>
                      </a:r>
                      <a:r>
                        <a:rPr lang="fr-FR" sz="1050" b="0" i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fr-FR" sz="1050" b="0" i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fr-FR" sz="1050" b="0" i="1" dirty="0" err="1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Serratia</a:t>
                      </a:r>
                      <a:r>
                        <a:rPr lang="fr-FR" sz="1050" b="0" i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fr-FR" sz="1050" b="0" i="1" dirty="0" err="1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marcescens</a:t>
                      </a:r>
                      <a:r>
                        <a:rPr lang="fr-FR" sz="1050" b="0" i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fr-FR" sz="1050" b="0" i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fr-FR" sz="1050" b="0" i="1" dirty="0" err="1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Enterobacter</a:t>
                      </a:r>
                      <a:r>
                        <a:rPr lang="fr-FR" sz="1050" b="0" i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sp.</a:t>
                      </a:r>
                      <a:br>
                        <a:rPr lang="fr-FR" sz="1050" b="0" i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fr-FR" sz="1050" b="0" i="1" dirty="0" err="1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Proteus</a:t>
                      </a:r>
                      <a:r>
                        <a:rPr lang="fr-FR" sz="1050" b="0" i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fr-FR" sz="1050" b="0" i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sp</a:t>
                      </a:r>
                    </a:p>
                    <a:p>
                      <a:r>
                        <a:rPr kumimoji="0" lang="fr-FR" sz="1050" i="1" kern="12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Clostridium</a:t>
                      </a:r>
                      <a:r>
                        <a:rPr kumimoji="0" lang="fr-FR" sz="1050" i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perfringens</a:t>
                      </a:r>
                    </a:p>
                    <a:p>
                      <a:r>
                        <a:rPr kumimoji="0" lang="fr-FR" sz="1050" i="1" kern="12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Bacteroides</a:t>
                      </a:r>
                      <a:r>
                        <a:rPr kumimoji="0" lang="fr-FR" sz="1050" i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fr-FR" sz="1050" i="1" kern="12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fragilis</a:t>
                      </a:r>
                      <a:r>
                        <a:rPr kumimoji="0" lang="fr-FR" sz="1050" i="1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.</a:t>
                      </a:r>
                      <a:endParaRPr lang="fr-FR" sz="1050" b="0" i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Levures : </a:t>
                      </a:r>
                      <a:r>
                        <a:rPr kumimoji="0" lang="fr-FR" sz="105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Candida </a:t>
                      </a:r>
                      <a:r>
                        <a:rPr kumimoji="0" lang="fr-FR" sz="1050" b="0" i="1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albicans</a:t>
                      </a:r>
                      <a:endParaRPr kumimoji="0" lang="fr-FR" sz="105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FR" sz="1050" dirty="0" smtClean="0">
                          <a:solidFill>
                            <a:schemeClr val="tx1"/>
                          </a:solidFill>
                        </a:rPr>
                        <a:t>Discuter en fonction: </a:t>
                      </a:r>
                    </a:p>
                    <a:p>
                      <a:pPr>
                        <a:buFont typeface="Wingdings" pitchFamily="2" charset="2"/>
                        <a:buChar char="§"/>
                      </a:pPr>
                      <a:r>
                        <a:rPr lang="fr-FR" sz="1050" dirty="0" smtClean="0">
                          <a:solidFill>
                            <a:schemeClr val="tx1"/>
                          </a:solidFill>
                        </a:rPr>
                        <a:t> nombre</a:t>
                      </a:r>
                    </a:p>
                    <a:p>
                      <a:pPr>
                        <a:buFont typeface="Wingdings" pitchFamily="2" charset="2"/>
                        <a:buNone/>
                      </a:pPr>
                      <a:r>
                        <a:rPr lang="fr-FR" sz="1050" dirty="0" smtClean="0">
                          <a:solidFill>
                            <a:schemeClr val="tx1"/>
                          </a:solidFill>
                        </a:rPr>
                        <a:t>Au moins</a:t>
                      </a:r>
                      <a:r>
                        <a:rPr lang="fr-FR" sz="1050" baseline="0" dirty="0" smtClean="0">
                          <a:solidFill>
                            <a:schemeClr val="tx1"/>
                          </a:solidFill>
                        </a:rPr>
                        <a:t> 2 hémocultures espacées  et positives au même germe pour incriminer  le germe</a:t>
                      </a:r>
                      <a:endParaRPr lang="fr-FR" sz="1050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buFont typeface="Wingdings" pitchFamily="2" charset="2"/>
                        <a:buChar char="§"/>
                      </a:pPr>
                      <a:endParaRPr lang="fr-FR" sz="1050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ct val="150000"/>
                        </a:lnSpc>
                        <a:buFont typeface="Wingdings" pitchFamily="2" charset="2"/>
                        <a:buChar char="§"/>
                      </a:pPr>
                      <a:r>
                        <a:rPr lang="fr-FR" sz="1050" baseline="0" dirty="0" smtClean="0">
                          <a:solidFill>
                            <a:schemeClr val="tx1"/>
                          </a:solidFill>
                        </a:rPr>
                        <a:t> de la porte d’entrée</a:t>
                      </a:r>
                    </a:p>
                    <a:p>
                      <a:pPr>
                        <a:lnSpc>
                          <a:spcPct val="150000"/>
                        </a:lnSpc>
                        <a:buFont typeface="Wingdings" pitchFamily="2" charset="2"/>
                        <a:buChar char="§"/>
                      </a:pPr>
                      <a:r>
                        <a:rPr lang="fr-FR" sz="1050" baseline="0" dirty="0" smtClean="0">
                          <a:solidFill>
                            <a:schemeClr val="tx1"/>
                          </a:solidFill>
                        </a:rPr>
                        <a:t> terrain du patient</a:t>
                      </a:r>
                      <a:endParaRPr lang="fr-FR" sz="105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081754">
                <a:tc>
                  <a:txBody>
                    <a:bodyPr/>
                    <a:lstStyle/>
                    <a:p>
                      <a:r>
                        <a:rPr lang="fr-FR" sz="14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Bactérie commensale</a:t>
                      </a:r>
                      <a:r>
                        <a:rPr lang="fr-FR" sz="14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ou  saprophyte</a:t>
                      </a:r>
                      <a:endParaRPr lang="fr-FR" sz="14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b="0" i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Staphylocoque à coagulase </a:t>
                      </a:r>
                      <a:r>
                        <a:rPr lang="fr-FR" sz="1050" b="0" i="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négative</a:t>
                      </a:r>
                      <a:endParaRPr lang="fr-FR" sz="1050" b="0" i="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b="0" i="1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Bacillus</a:t>
                      </a:r>
                      <a:r>
                        <a:rPr lang="fr-FR" sz="1050" b="0" i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fr-FR" sz="1050" b="0" i="1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sp</a:t>
                      </a:r>
                      <a:r>
                        <a:rPr lang="fr-FR" sz="1050" b="0" i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fr-FR" sz="1050" b="0" i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fr-FR" sz="1050" b="0" i="1" dirty="0" err="1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Propionibacterium</a:t>
                      </a:r>
                      <a:r>
                        <a:rPr lang="fr-FR" sz="1050" b="0" i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fr-FR" sz="1050" b="0" i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fr-FR" sz="1050" b="0" i="1" dirty="0" err="1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Streptococcus</a:t>
                      </a:r>
                      <a:r>
                        <a:rPr lang="fr-FR" sz="1050" b="0" i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alpha</a:t>
                      </a:r>
                      <a:br>
                        <a:rPr lang="fr-FR" sz="1050" b="0" i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fr-FR" sz="1050" b="0" i="1" dirty="0" err="1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Micrococcus</a:t>
                      </a:r>
                      <a:r>
                        <a:rPr lang="fr-FR" sz="1050" b="0" i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sp.</a:t>
                      </a:r>
                      <a:br>
                        <a:rPr lang="fr-FR" sz="1050" b="0" i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</a:br>
                      <a:endParaRPr lang="fr-FR" sz="1050" b="0" i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§"/>
                      </a:pPr>
                      <a:r>
                        <a:rPr lang="fr-FR" sz="1050" dirty="0" smtClean="0">
                          <a:solidFill>
                            <a:schemeClr val="tx1"/>
                          </a:solidFill>
                        </a:rPr>
                        <a:t> Si  2 ou plusieurs </a:t>
                      </a:r>
                      <a:r>
                        <a:rPr lang="fr-FR" sz="1050" baseline="0" dirty="0" smtClean="0">
                          <a:solidFill>
                            <a:schemeClr val="tx1"/>
                          </a:solidFill>
                        </a:rPr>
                        <a:t>hémocultures espacées  et positives au même germe: incriminer.</a:t>
                      </a:r>
                    </a:p>
                    <a:p>
                      <a:pPr>
                        <a:buFont typeface="Wingdings" pitchFamily="2" charset="2"/>
                        <a:buChar char="§"/>
                      </a:pPr>
                      <a:endParaRPr lang="fr-FR" sz="105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buFont typeface="Wingdings" pitchFamily="2" charset="2"/>
                        <a:buChar char="§"/>
                      </a:pPr>
                      <a:r>
                        <a:rPr lang="fr-FR" sz="1050" baseline="0" dirty="0" smtClean="0">
                          <a:solidFill>
                            <a:schemeClr val="tx1"/>
                          </a:solidFill>
                        </a:rPr>
                        <a:t> si une  seule hémoculture est positive ,rechercher si le  même germe est retrouvé ai niveau de  la porte d’entée ou si le malade est un immunodéprimé</a:t>
                      </a:r>
                    </a:p>
                  </a:txBody>
                  <a:tcPr/>
                </a:tc>
              </a:tr>
              <a:tr h="642942">
                <a:tc>
                  <a:txBody>
                    <a:bodyPr/>
                    <a:lstStyle/>
                    <a:p>
                      <a:r>
                        <a:rPr lang="fr-FR" sz="1400" b="1" i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Homcultures</a:t>
                      </a:r>
                      <a:r>
                        <a:rPr lang="fr-FR" sz="1400" b="1" i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fr-FR" sz="1400" b="1" i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fr-FR" sz="1400" b="1" i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polymicrobiennes</a:t>
                      </a:r>
                      <a:endParaRPr lang="fr-FR" sz="14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000" dirty="0" smtClean="0">
                          <a:solidFill>
                            <a:schemeClr val="tx1"/>
                          </a:solidFill>
                        </a:rPr>
                        <a:t>2 germes ou plus</a:t>
                      </a:r>
                      <a:endParaRPr lang="fr-FR" sz="1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§"/>
                      </a:pPr>
                      <a:r>
                        <a:rPr lang="fr-FR" sz="1050" dirty="0" smtClean="0">
                          <a:solidFill>
                            <a:schemeClr val="tx1"/>
                          </a:solidFill>
                        </a:rPr>
                        <a:t>  tenir compte  chez l’immunodéprimé</a:t>
                      </a:r>
                    </a:p>
                    <a:p>
                      <a:pPr>
                        <a:buFont typeface="Wingdings" pitchFamily="2" charset="2"/>
                        <a:buNone/>
                      </a:pPr>
                      <a:r>
                        <a:rPr lang="fr-FR" sz="1050" dirty="0" smtClean="0">
                          <a:solidFill>
                            <a:schemeClr val="tx1"/>
                          </a:solidFill>
                        </a:rPr>
                        <a:t>Cancéreux, le grand</a:t>
                      </a:r>
                      <a:r>
                        <a:rPr lang="fr-FR" sz="1050" baseline="0" dirty="0" smtClean="0">
                          <a:solidFill>
                            <a:schemeClr val="tx1"/>
                          </a:solidFill>
                        </a:rPr>
                        <a:t> brulé</a:t>
                      </a:r>
                    </a:p>
                    <a:p>
                      <a:pPr>
                        <a:buFont typeface="Wingdings" pitchFamily="2" charset="2"/>
                        <a:buChar char="§"/>
                      </a:pPr>
                      <a:r>
                        <a:rPr lang="fr-FR" sz="1050" baseline="0" dirty="0" smtClean="0">
                          <a:solidFill>
                            <a:schemeClr val="tx1"/>
                          </a:solidFill>
                        </a:rPr>
                        <a:t> immunocompétent: souillure</a:t>
                      </a:r>
                      <a:endParaRPr lang="fr-FR" sz="105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Rectangle 9"/>
          <p:cNvSpPr/>
          <p:nvPr/>
        </p:nvSpPr>
        <p:spPr>
          <a:xfrm>
            <a:off x="571472" y="785794"/>
            <a:ext cx="50449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Clr>
                <a:srgbClr val="FF0000"/>
              </a:buClr>
              <a:buFont typeface="Wingdings" pitchFamily="2" charset="2"/>
              <a:buChar char="q"/>
            </a:pPr>
            <a:r>
              <a:rPr lang="fr-FR" b="1" dirty="0" smtClean="0">
                <a:latin typeface="Arial" pitchFamily="34" charset="0"/>
                <a:cs typeface="Arial" pitchFamily="34" charset="0"/>
              </a:rPr>
              <a:t> Interprétation des hémocultures positives</a:t>
            </a:r>
            <a:endParaRPr lang="fr-FR" dirty="0"/>
          </a:p>
        </p:txBody>
      </p:sp>
      <p:sp>
        <p:nvSpPr>
          <p:cNvPr id="12" name="ZoneTexte 11"/>
          <p:cNvSpPr txBox="1"/>
          <p:nvPr/>
        </p:nvSpPr>
        <p:spPr>
          <a:xfrm>
            <a:off x="1928794" y="1214422"/>
            <a:ext cx="50418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Tableau </a:t>
            </a:r>
            <a:r>
              <a:rPr lang="fr-FR" sz="1600" dirty="0" smtClean="0"/>
              <a:t>1</a:t>
            </a:r>
            <a:r>
              <a:rPr lang="fr-FR" sz="1200" dirty="0" smtClean="0"/>
              <a:t>. interprétation des hémocultures en fonction des germes  isolés</a:t>
            </a:r>
            <a:endParaRPr lang="fr-FR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428596" y="214290"/>
            <a:ext cx="8286808" cy="46166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 Diagnostic au laboratoire d'une bactériémie</a:t>
            </a:r>
            <a:r>
              <a:rPr lang="fr-FR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fr-FR" sz="2400" b="1" dirty="0">
              <a:solidFill>
                <a:schemeClr val="bg1"/>
              </a:solidFill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14348" y="1000108"/>
            <a:ext cx="52501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Clr>
                <a:srgbClr val="FF0000"/>
              </a:buClr>
              <a:buFont typeface="Wingdings" pitchFamily="2" charset="2"/>
              <a:buChar char="q"/>
            </a:pPr>
            <a:r>
              <a:rPr lang="fr-FR" b="1" dirty="0" smtClean="0">
                <a:latin typeface="Arial" pitchFamily="34" charset="0"/>
                <a:cs typeface="Arial" pitchFamily="34" charset="0"/>
              </a:rPr>
              <a:t> Interprétation des hémocultures négatives</a:t>
            </a:r>
            <a:endParaRPr lang="fr-FR" dirty="0"/>
          </a:p>
        </p:txBody>
      </p:sp>
      <p:sp>
        <p:nvSpPr>
          <p:cNvPr id="10" name="ZoneTexte 9"/>
          <p:cNvSpPr txBox="1"/>
          <p:nvPr/>
        </p:nvSpPr>
        <p:spPr>
          <a:xfrm>
            <a:off x="500034" y="1714489"/>
            <a:ext cx="8072494" cy="44127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Les hémocultures peuvent êtres négative  malgré  un contexte clinique évoquant  un syndrome infectieux, il faut penser à une fausse négativité. Les causes de cet échec sont nombreuses</a:t>
            </a:r>
          </a:p>
          <a:p>
            <a:endParaRPr lang="fr-FR" sz="1200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endParaRPr lang="fr-FR" sz="1200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fr-FR" sz="1200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100" dirty="0" smtClean="0">
                <a:latin typeface="Arial" pitchFamily="34" charset="0"/>
                <a:cs typeface="Arial" pitchFamily="34" charset="0"/>
              </a:rPr>
              <a:t>Prélèvement effectué  trop tardivement  au cours de la maladie.</a:t>
            </a:r>
          </a:p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fr-FR" sz="1100" dirty="0" smtClean="0">
                <a:latin typeface="Arial" pitchFamily="34" charset="0"/>
                <a:cs typeface="Arial" pitchFamily="34" charset="0"/>
              </a:rPr>
              <a:t> quantité de sang  ensemencé  est faible.</a:t>
            </a:r>
          </a:p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fr-FR" sz="1100" dirty="0" smtClean="0">
                <a:latin typeface="Arial" pitchFamily="34" charset="0"/>
                <a:cs typeface="Arial" pitchFamily="34" charset="0"/>
              </a:rPr>
              <a:t> Malade sous antibiothérapie.</a:t>
            </a:r>
          </a:p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fr-FR" sz="1100" dirty="0" smtClean="0">
                <a:latin typeface="Arial" pitchFamily="34" charset="0"/>
                <a:cs typeface="Arial" pitchFamily="34" charset="0"/>
              </a:rPr>
              <a:t> Incubation trop courte ( exemple </a:t>
            </a:r>
            <a:r>
              <a:rPr lang="fr-FR" sz="1100" i="1" dirty="0" smtClean="0">
                <a:latin typeface="Arial" pitchFamily="34" charset="0"/>
                <a:cs typeface="Arial" pitchFamily="34" charset="0"/>
              </a:rPr>
              <a:t>Brucella sp</a:t>
            </a:r>
            <a:r>
              <a:rPr lang="fr-FR" sz="1100" dirty="0" smtClean="0">
                <a:latin typeface="Arial" pitchFamily="34" charset="0"/>
                <a:cs typeface="Arial" pitchFamily="34" charset="0"/>
              </a:rPr>
              <a:t> )</a:t>
            </a:r>
          </a:p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fr-FR" sz="1100" dirty="0" smtClean="0">
                <a:latin typeface="Arial" pitchFamily="34" charset="0"/>
                <a:cs typeface="Arial" pitchFamily="34" charset="0"/>
              </a:rPr>
              <a:t> Exigences nutritives particulières de certains germes ( </a:t>
            </a:r>
            <a:r>
              <a:rPr lang="fr-FR" sz="1100" i="1" dirty="0" err="1" smtClean="0">
                <a:latin typeface="Arial" pitchFamily="34" charset="0"/>
                <a:cs typeface="Arial" pitchFamily="34" charset="0"/>
              </a:rPr>
              <a:t>campylobacters</a:t>
            </a:r>
            <a:r>
              <a:rPr lang="fr-FR" sz="1100" i="1" dirty="0" smtClean="0">
                <a:latin typeface="Arial" pitchFamily="34" charset="0"/>
                <a:cs typeface="Arial" pitchFamily="34" charset="0"/>
              </a:rPr>
              <a:t> pp,</a:t>
            </a:r>
            <a:r>
              <a:rPr lang="fr-FR" sz="1100" dirty="0" smtClean="0">
                <a:latin typeface="Arial" pitchFamily="34" charset="0"/>
                <a:cs typeface="Arial" pitchFamily="34" charset="0"/>
              </a:rPr>
              <a:t> streptocoques déficients, </a:t>
            </a:r>
            <a:r>
              <a:rPr lang="fr-FR" sz="1100" i="1" dirty="0" err="1" smtClean="0">
                <a:latin typeface="Arial" pitchFamily="34" charset="0"/>
                <a:cs typeface="Arial" pitchFamily="34" charset="0"/>
              </a:rPr>
              <a:t>Abiotrophia</a:t>
            </a:r>
            <a:r>
              <a:rPr lang="fr-FR" sz="11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sz="11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fr-FR" sz="1100" dirty="0" smtClean="0">
                <a:latin typeface="Arial" pitchFamily="34" charset="0"/>
                <a:cs typeface="Arial" pitchFamily="34" charset="0"/>
              </a:rPr>
            </a:br>
            <a:r>
              <a:rPr lang="fr-FR" sz="11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fr-FR" sz="1100" i="1" dirty="0" err="1" smtClean="0">
                <a:latin typeface="Arial" pitchFamily="34" charset="0"/>
                <a:cs typeface="Arial" pitchFamily="34" charset="0"/>
              </a:rPr>
              <a:t>Granulicatella</a:t>
            </a:r>
            <a:r>
              <a:rPr lang="fr-FR" sz="11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sz="1100" dirty="0" smtClean="0">
                <a:latin typeface="Arial" pitchFamily="34" charset="0"/>
                <a:cs typeface="Arial" pitchFamily="34" charset="0"/>
              </a:rPr>
              <a:t>et bactéries  du groupe HACEK</a:t>
            </a:r>
            <a:r>
              <a:rPr lang="fr-FR" sz="1100" i="1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fr-FR" sz="1100" dirty="0" smtClean="0"/>
              <a:t>Infection virale,  BK</a:t>
            </a:r>
          </a:p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fr-FR" sz="1100" dirty="0" smtClean="0"/>
              <a:t> Bactéries intracellulaires (</a:t>
            </a:r>
            <a:r>
              <a:rPr lang="fr-FR" sz="1100" i="1" dirty="0" err="1" smtClean="0"/>
              <a:t>Rickettsi</a:t>
            </a:r>
            <a:r>
              <a:rPr lang="fr-FR" sz="1100" i="1" dirty="0" smtClean="0"/>
              <a:t> </a:t>
            </a:r>
            <a:r>
              <a:rPr lang="fr-FR" sz="1100" i="1" dirty="0" err="1" smtClean="0"/>
              <a:t>spp</a:t>
            </a:r>
            <a:r>
              <a:rPr lang="fr-FR" sz="1100" i="1" dirty="0" smtClean="0"/>
              <a:t>,  </a:t>
            </a:r>
            <a:r>
              <a:rPr lang="fr-FR" sz="1100" i="1" dirty="0" err="1" smtClean="0"/>
              <a:t>Bartonella</a:t>
            </a:r>
            <a:r>
              <a:rPr lang="fr-FR" sz="1100" i="1" dirty="0" smtClean="0"/>
              <a:t> </a:t>
            </a:r>
            <a:r>
              <a:rPr lang="fr-FR" sz="1100" i="1" dirty="0" err="1" smtClean="0"/>
              <a:t>spp</a:t>
            </a:r>
            <a:r>
              <a:rPr lang="fr-FR" sz="1100" i="1" dirty="0" smtClean="0"/>
              <a:t>,  Chlamydia </a:t>
            </a:r>
            <a:r>
              <a:rPr lang="fr-FR" sz="1100" i="1" dirty="0" err="1" smtClean="0"/>
              <a:t>spp</a:t>
            </a:r>
            <a:r>
              <a:rPr lang="fr-FR" sz="1050" dirty="0" smtClean="0"/>
              <a:t>)</a:t>
            </a:r>
          </a:p>
          <a:p>
            <a:pPr>
              <a:lnSpc>
                <a:spcPct val="150000"/>
              </a:lnSpc>
              <a:buFont typeface="Wingdings" pitchFamily="2" charset="2"/>
              <a:buChar char="§"/>
            </a:pPr>
            <a:endParaRPr lang="fr-FR" sz="1050" dirty="0" smtClean="0">
              <a:solidFill>
                <a:srgbClr val="FFFF00"/>
              </a:solidFill>
            </a:endParaRPr>
          </a:p>
          <a:p>
            <a:pPr>
              <a:buFont typeface="Wingdings" pitchFamily="2" charset="2"/>
              <a:buChar char="§"/>
            </a:pPr>
            <a:endParaRPr lang="fr-FR" sz="1050" dirty="0" smtClean="0">
              <a:solidFill>
                <a:srgbClr val="FFFF00"/>
              </a:solidFill>
            </a:endParaRPr>
          </a:p>
          <a:p>
            <a:r>
              <a:rPr lang="fr-FR" sz="1050" dirty="0" smtClean="0">
                <a:solidFill>
                  <a:srgbClr val="FFFF00"/>
                </a:solidFill>
              </a:rPr>
              <a:t/>
            </a:r>
            <a:br>
              <a:rPr lang="fr-FR" sz="1050" dirty="0" smtClean="0">
                <a:solidFill>
                  <a:srgbClr val="FFFF00"/>
                </a:solidFill>
              </a:rPr>
            </a:br>
            <a:r>
              <a:rPr lang="fr-FR" sz="1050" i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fr-FR" sz="1050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fr-FR" sz="1200" dirty="0" smtClean="0">
                <a:latin typeface="Arial" pitchFamily="34" charset="0"/>
                <a:cs typeface="Arial" pitchFamily="34" charset="0"/>
              </a:rPr>
              <a:t>Bactéries du groupe HACEK:</a:t>
            </a:r>
            <a:r>
              <a:rPr lang="fr-FR" sz="1200" i="1" dirty="0" smtClean="0"/>
              <a:t> </a:t>
            </a:r>
          </a:p>
          <a:p>
            <a:pPr>
              <a:buFont typeface="Wingdings" pitchFamily="2" charset="2"/>
              <a:buChar char="§"/>
            </a:pPr>
            <a:endParaRPr lang="fr-FR" sz="1200" i="1" dirty="0" smtClean="0"/>
          </a:p>
          <a:p>
            <a:pPr>
              <a:buFont typeface="Wingdings" pitchFamily="2" charset="2"/>
              <a:buChar char="§"/>
            </a:pPr>
            <a:r>
              <a:rPr lang="fr-FR" sz="1200" i="1" dirty="0" smtClean="0"/>
              <a:t>Haemophilus aphrophilus</a:t>
            </a:r>
            <a:r>
              <a:rPr lang="fr-FR" sz="1200" dirty="0" smtClean="0"/>
              <a:t>/</a:t>
            </a:r>
            <a:r>
              <a:rPr lang="fr-FR" sz="1200" i="1" dirty="0" err="1" smtClean="0"/>
              <a:t>paraphrophilus</a:t>
            </a:r>
            <a:r>
              <a:rPr lang="fr-FR" sz="1200" dirty="0" smtClean="0"/>
              <a:t>, </a:t>
            </a:r>
            <a:r>
              <a:rPr lang="fr-FR" sz="1200" i="1" dirty="0" err="1" smtClean="0"/>
              <a:t>Actinobacillus</a:t>
            </a:r>
            <a:r>
              <a:rPr lang="fr-FR" sz="1200" i="1" dirty="0" smtClean="0"/>
              <a:t> </a:t>
            </a:r>
            <a:r>
              <a:rPr lang="fr-FR" sz="1200" i="1" dirty="0" err="1" smtClean="0"/>
              <a:t>actinomycetemcomitans</a:t>
            </a:r>
            <a:r>
              <a:rPr lang="fr-FR" sz="1200" dirty="0" smtClean="0"/>
              <a:t>, </a:t>
            </a:r>
            <a:r>
              <a:rPr lang="fr-FR" sz="1200" i="1" dirty="0" err="1" smtClean="0"/>
              <a:t>Cardiobacterium</a:t>
            </a:r>
            <a:r>
              <a:rPr lang="fr-FR" sz="1200" i="1" dirty="0" smtClean="0"/>
              <a:t> </a:t>
            </a:r>
            <a:r>
              <a:rPr lang="fr-FR" sz="1200" i="1" dirty="0" err="1" smtClean="0"/>
              <a:t>hominis</a:t>
            </a:r>
            <a:r>
              <a:rPr lang="fr-FR" sz="1200" dirty="0" smtClean="0"/>
              <a:t>, </a:t>
            </a:r>
            <a:r>
              <a:rPr lang="fr-FR" sz="1200" i="1" dirty="0" err="1" smtClean="0"/>
              <a:t>Eikenella</a:t>
            </a:r>
            <a:r>
              <a:rPr lang="fr-FR" sz="1200" i="1" dirty="0" smtClean="0"/>
              <a:t> </a:t>
            </a:r>
            <a:r>
              <a:rPr lang="fr-FR" sz="1200" i="1" dirty="0" err="1" smtClean="0"/>
              <a:t>corrodens</a:t>
            </a:r>
            <a:r>
              <a:rPr lang="fr-FR" sz="1200" i="1" dirty="0" smtClean="0"/>
              <a:t> </a:t>
            </a:r>
            <a:r>
              <a:rPr lang="fr-FR" sz="1200" dirty="0" smtClean="0"/>
              <a:t>et le genre </a:t>
            </a:r>
            <a:r>
              <a:rPr lang="fr-FR" sz="1200" i="1" dirty="0" err="1" smtClean="0"/>
              <a:t>Kingella</a:t>
            </a:r>
            <a:r>
              <a:rPr lang="fr-FR" sz="1200" dirty="0" smtClean="0"/>
              <a:t> </a:t>
            </a:r>
            <a:endParaRPr lang="fr-FR" sz="12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428596" y="214290"/>
            <a:ext cx="8286808" cy="46166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             Examens complémentaires</a:t>
            </a:r>
            <a:r>
              <a:rPr lang="fr-FR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fr-FR" sz="2400" b="1" dirty="0">
              <a:solidFill>
                <a:schemeClr val="bg1"/>
              </a:solidFill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5" name="Espace réservé du texte 2"/>
          <p:cNvSpPr>
            <a:spLocks noGrp="1"/>
          </p:cNvSpPr>
          <p:nvPr>
            <p:ph type="body" idx="1"/>
          </p:nvPr>
        </p:nvSpPr>
        <p:spPr>
          <a:xfrm>
            <a:off x="428596" y="1142984"/>
            <a:ext cx="8286808" cy="5357850"/>
          </a:xfrm>
          <a:solidFill>
            <a:schemeClr val="tx1"/>
          </a:solidFill>
        </p:spPr>
        <p:txBody>
          <a:bodyPr>
            <a:normAutofit fontScale="92500" lnSpcReduction="10000"/>
          </a:bodyPr>
          <a:lstStyle/>
          <a:p>
            <a:r>
              <a:rPr lang="fr-FR" b="1" dirty="0" smtClean="0"/>
              <a:t>D</a:t>
            </a:r>
          </a:p>
          <a:p>
            <a:endParaRPr lang="fr-FR" sz="18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buClr>
                <a:srgbClr val="FF0000"/>
              </a:buClr>
              <a:buFont typeface="Wingdings" pitchFamily="2" charset="2"/>
              <a:buChar char="v"/>
            </a:pPr>
            <a:r>
              <a:rPr lang="fr-FR" sz="1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Autres prélèvements:</a:t>
            </a:r>
          </a:p>
          <a:p>
            <a:pPr>
              <a:buClr>
                <a:srgbClr val="FF0000"/>
              </a:buClr>
            </a:pPr>
            <a:r>
              <a:rPr lang="fr-FR" sz="1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lnSpc>
                <a:spcPct val="150000"/>
              </a:lnSpc>
              <a:buClr>
                <a:srgbClr val="FF0000"/>
              </a:buClr>
              <a:buFont typeface="Wingdings" pitchFamily="2" charset="2"/>
              <a:buChar char="Ø"/>
            </a:pPr>
            <a:r>
              <a:rPr lang="fr-FR" sz="1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LCR, liquides de ponctions, urines, pus ( du même malade) Pour comparer le germe </a:t>
            </a:r>
          </a:p>
          <a:p>
            <a:pPr>
              <a:lnSpc>
                <a:spcPct val="150000"/>
              </a:lnSpc>
              <a:buClr>
                <a:srgbClr val="FF0000"/>
              </a:buClr>
            </a:pPr>
            <a:r>
              <a:rPr lang="fr-FR" sz="1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 isolé avec celui de l’</a:t>
            </a:r>
            <a:r>
              <a:rPr lang="fr-FR" sz="14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hemoc</a:t>
            </a:r>
            <a:r>
              <a:rPr lang="fr-FR" sz="1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lnSpc>
                <a:spcPct val="150000"/>
              </a:lnSpc>
              <a:buClr>
                <a:srgbClr val="FF0000"/>
              </a:buClr>
              <a:buFont typeface="Wingdings" pitchFamily="2" charset="2"/>
              <a:buChar char="Ø"/>
            </a:pPr>
            <a:r>
              <a:rPr lang="fr-FR" sz="1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Comparer les résultats avec une  recherche d’antigènes solubles positive ( méningites). </a:t>
            </a:r>
          </a:p>
          <a:p>
            <a:pPr>
              <a:lnSpc>
                <a:spcPct val="150000"/>
              </a:lnSpc>
              <a:buClr>
                <a:srgbClr val="FF0000"/>
              </a:buClr>
              <a:buFont typeface="Wingdings" pitchFamily="2" charset="2"/>
              <a:buChar char="Ø"/>
            </a:pPr>
            <a:r>
              <a:rPr lang="fr-FR" sz="1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La recherche d’</a:t>
            </a:r>
            <a:r>
              <a:rPr lang="fr-FR" sz="14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antigénurie</a:t>
            </a:r>
            <a:r>
              <a:rPr lang="fr-FR" sz="1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400" dirty="0" err="1" smtClean="0">
                <a:solidFill>
                  <a:srgbClr val="242021"/>
                </a:solidFill>
                <a:latin typeface="MinionPro-Regular"/>
              </a:rPr>
              <a:t>pneumococcique</a:t>
            </a:r>
            <a:r>
              <a:rPr lang="fr-FR" sz="1400" dirty="0" smtClean="0">
                <a:solidFill>
                  <a:srgbClr val="242021"/>
                </a:solidFill>
                <a:latin typeface="MinionPro-Regular"/>
              </a:rPr>
              <a:t> ou de </a:t>
            </a:r>
            <a:r>
              <a:rPr lang="fr-FR" sz="1400" dirty="0" err="1" smtClean="0">
                <a:solidFill>
                  <a:srgbClr val="242021"/>
                </a:solidFill>
                <a:latin typeface="MinionPro-Regular"/>
              </a:rPr>
              <a:t>légionelle</a:t>
            </a:r>
            <a:r>
              <a:rPr lang="fr-FR" sz="1400" dirty="0" smtClean="0"/>
              <a:t> </a:t>
            </a:r>
            <a:r>
              <a:rPr lang="fr-FR" sz="1400" dirty="0" smtClean="0">
                <a:solidFill>
                  <a:schemeClr val="bg1"/>
                </a:solidFill>
              </a:rPr>
              <a:t> </a:t>
            </a:r>
            <a:r>
              <a:rPr lang="fr-FR" sz="1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est importante</a:t>
            </a:r>
            <a:r>
              <a:rPr lang="fr-FR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   </a:t>
            </a:r>
          </a:p>
          <a:p>
            <a:pPr>
              <a:buClr>
                <a:srgbClr val="FF0000"/>
              </a:buClr>
              <a:buFont typeface="Wingdings" pitchFamily="2" charset="2"/>
              <a:buChar char="Ø"/>
            </a:pPr>
            <a:endParaRPr lang="fr-FR" sz="12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buClr>
                <a:srgbClr val="FF0000"/>
              </a:buClr>
              <a:buFont typeface="Wingdings" pitchFamily="2" charset="2"/>
              <a:buChar char="v"/>
            </a:pPr>
            <a:r>
              <a:rPr lang="fr-FR" sz="1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fr-FR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Sérologie</a:t>
            </a:r>
          </a:p>
          <a:p>
            <a:pPr>
              <a:buClr>
                <a:srgbClr val="FF0000"/>
              </a:buClr>
            </a:pPr>
            <a:r>
              <a:rPr lang="fr-FR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 Intérêts +++</a:t>
            </a:r>
          </a:p>
          <a:p>
            <a:pPr>
              <a:lnSpc>
                <a:spcPct val="150000"/>
              </a:lnSpc>
              <a:buClr>
                <a:srgbClr val="FF0000"/>
              </a:buClr>
              <a:buFont typeface="Wingdings" pitchFamily="2" charset="2"/>
              <a:buChar char="Ø"/>
            </a:pPr>
            <a:r>
              <a:rPr lang="fr-FR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quand les hémocultures risques d’êtres négatives ( </a:t>
            </a:r>
            <a:r>
              <a:rPr lang="fr-FR" sz="1400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Brucella </a:t>
            </a:r>
            <a:r>
              <a:rPr lang="fr-FR" sz="1400" i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spp</a:t>
            </a:r>
            <a:r>
              <a:rPr lang="fr-FR" sz="1400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fr-FR" sz="1400" i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legionnella</a:t>
            </a:r>
            <a:r>
              <a:rPr lang="fr-FR" sz="1400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400" i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spp</a:t>
            </a:r>
            <a:r>
              <a:rPr lang="fr-FR" sz="1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)</a:t>
            </a:r>
          </a:p>
          <a:p>
            <a:pPr>
              <a:lnSpc>
                <a:spcPct val="150000"/>
              </a:lnSpc>
              <a:buClr>
                <a:srgbClr val="FF0000"/>
              </a:buClr>
              <a:buFont typeface="Wingdings" pitchFamily="2" charset="2"/>
              <a:buChar char="Ø"/>
            </a:pPr>
            <a:r>
              <a:rPr lang="fr-FR" sz="1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Germes à multiplication intracellulaire ou non cultivable ( </a:t>
            </a:r>
            <a:r>
              <a:rPr lang="fr-FR" sz="14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Coxiella</a:t>
            </a:r>
            <a:r>
              <a:rPr lang="fr-FR" sz="1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4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burnetti</a:t>
            </a:r>
            <a:r>
              <a:rPr lang="fr-FR" sz="1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fr-FR" sz="1400" i="1" dirty="0" err="1" smtClean="0">
                <a:solidFill>
                  <a:srgbClr val="242021"/>
                </a:solidFill>
                <a:latin typeface="Arial" pitchFamily="34" charset="0"/>
                <a:cs typeface="Arial" pitchFamily="34" charset="0"/>
              </a:rPr>
              <a:t>Bartonella</a:t>
            </a:r>
            <a:r>
              <a:rPr lang="fr-FR" sz="1400" i="1" dirty="0" smtClean="0">
                <a:solidFill>
                  <a:srgbClr val="24202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400" dirty="0" err="1" smtClean="0">
                <a:solidFill>
                  <a:srgbClr val="242021"/>
                </a:solidFill>
                <a:latin typeface="Arial" pitchFamily="34" charset="0"/>
                <a:cs typeface="Arial" pitchFamily="34" charset="0"/>
              </a:rPr>
              <a:t>spp</a:t>
            </a:r>
            <a:r>
              <a:rPr lang="fr-FR" sz="1400" dirty="0" smtClean="0">
                <a:solidFill>
                  <a:srgbClr val="242021"/>
                </a:solidFill>
                <a:latin typeface="Arial" pitchFamily="34" charset="0"/>
                <a:cs typeface="Arial" pitchFamily="34" charset="0"/>
              </a:rPr>
              <a:t>,</a:t>
            </a:r>
            <a:r>
              <a:rPr lang="fr-FR" sz="1400" i="1" dirty="0" smtClean="0">
                <a:solidFill>
                  <a:srgbClr val="242021"/>
                </a:solidFill>
                <a:latin typeface="Arial" pitchFamily="34" charset="0"/>
                <a:cs typeface="Arial" pitchFamily="34" charset="0"/>
              </a:rPr>
              <a:t> Chlamydia </a:t>
            </a:r>
            <a:r>
              <a:rPr lang="fr-FR" sz="1400" i="1" dirty="0" err="1" smtClean="0">
                <a:solidFill>
                  <a:srgbClr val="242021"/>
                </a:solidFill>
                <a:latin typeface="Arial" pitchFamily="34" charset="0"/>
                <a:cs typeface="Arial" pitchFamily="34" charset="0"/>
              </a:rPr>
              <a:t>psittaci</a:t>
            </a:r>
            <a:r>
              <a:rPr lang="fr-FR" sz="1400" dirty="0" smtClean="0">
                <a:solidFill>
                  <a:srgbClr val="242021"/>
                </a:solidFill>
                <a:latin typeface="Arial" pitchFamily="34" charset="0"/>
                <a:cs typeface="Arial" pitchFamily="34" charset="0"/>
              </a:rPr>
              <a:t>)</a:t>
            </a:r>
            <a:r>
              <a:rPr lang="fr-FR" sz="1400" dirty="0" smtClean="0">
                <a:latin typeface="Arial" pitchFamily="34" charset="0"/>
                <a:cs typeface="Arial" pitchFamily="34" charset="0"/>
              </a:rPr>
              <a:t> )</a:t>
            </a:r>
            <a:br>
              <a:rPr lang="fr-FR" sz="1400" dirty="0" smtClean="0">
                <a:latin typeface="Arial" pitchFamily="34" charset="0"/>
                <a:cs typeface="Arial" pitchFamily="34" charset="0"/>
              </a:rPr>
            </a:br>
            <a:r>
              <a:rPr lang="fr-FR" sz="1400" dirty="0" smtClean="0">
                <a:latin typeface="Arial" pitchFamily="34" charset="0"/>
                <a:cs typeface="Arial" pitchFamily="34" charset="0"/>
              </a:rPr>
              <a:t> </a:t>
            </a:r>
            <a:br>
              <a:rPr lang="fr-FR" sz="1400" dirty="0" smtClean="0">
                <a:latin typeface="Arial" pitchFamily="34" charset="0"/>
                <a:cs typeface="Arial" pitchFamily="34" charset="0"/>
              </a:rPr>
            </a:br>
            <a:r>
              <a:rPr lang="fr-FR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sz="1400" dirty="0" smtClean="0"/>
              <a:t/>
            </a:r>
            <a:br>
              <a:rPr lang="fr-FR" sz="1400" dirty="0" smtClean="0"/>
            </a:br>
            <a:endParaRPr lang="fr-FR" sz="14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fr-FR" sz="1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fr-FR" sz="1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428596" y="214290"/>
            <a:ext cx="8286808" cy="46166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             Examens complémentaires</a:t>
            </a:r>
            <a:r>
              <a:rPr lang="fr-FR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fr-FR" sz="2400" b="1" dirty="0">
              <a:solidFill>
                <a:schemeClr val="bg1"/>
              </a:solidFill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28596" y="1142984"/>
            <a:ext cx="8286808" cy="5357850"/>
          </a:xfrm>
          <a:solidFill>
            <a:schemeClr val="tx1"/>
          </a:solidFill>
        </p:spPr>
        <p:txBody>
          <a:bodyPr>
            <a:normAutofit fontScale="70000" lnSpcReduction="20000"/>
          </a:bodyPr>
          <a:lstStyle/>
          <a:p>
            <a:r>
              <a:rPr lang="fr-FR" b="1" dirty="0" smtClean="0"/>
              <a:t>D</a:t>
            </a:r>
          </a:p>
          <a:p>
            <a:endParaRPr lang="fr-FR" sz="18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buClr>
                <a:srgbClr val="FF0000"/>
              </a:buClr>
              <a:buFont typeface="Wingdings" pitchFamily="2" charset="2"/>
              <a:buChar char="v"/>
            </a:pPr>
            <a:r>
              <a:rPr lang="fr-FR" sz="1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2100" b="1" dirty="0" smtClean="0">
                <a:solidFill>
                  <a:srgbClr val="F58221"/>
                </a:solidFill>
                <a:latin typeface="Arial" pitchFamily="34" charset="0"/>
                <a:cs typeface="Arial" pitchFamily="34" charset="0"/>
              </a:rPr>
              <a:t>Techniques de biologie moléculaire</a:t>
            </a:r>
            <a:r>
              <a:rPr lang="fr-FR" sz="21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buClr>
                <a:srgbClr val="FF0000"/>
              </a:buClr>
              <a:buFont typeface="Wingdings" pitchFamily="2" charset="2"/>
              <a:buChar char="v"/>
            </a:pPr>
            <a:endParaRPr lang="fr-FR" sz="2100" dirty="0" smtClean="0">
              <a:latin typeface="Arial" pitchFamily="34" charset="0"/>
              <a:cs typeface="Arial" pitchFamily="34" charset="0"/>
            </a:endParaRPr>
          </a:p>
          <a:p>
            <a:pPr>
              <a:buClr>
                <a:srgbClr val="FF0000"/>
              </a:buClr>
            </a:pPr>
            <a:r>
              <a:rPr lang="fr-FR" sz="21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Techniques peu utilisée dans les laboratoires de routine</a:t>
            </a:r>
            <a:r>
              <a:rPr lang="fr-FR" sz="1800" dirty="0" smtClean="0"/>
              <a:t/>
            </a:r>
            <a:br>
              <a:rPr lang="fr-FR" sz="1800" dirty="0" smtClean="0"/>
            </a:br>
            <a:endParaRPr lang="fr-FR" sz="18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buClr>
                <a:srgbClr val="FF0000"/>
              </a:buClr>
              <a:buFont typeface="Wingdings" pitchFamily="2" charset="2"/>
              <a:buChar char="v"/>
            </a:pPr>
            <a:endParaRPr lang="fr-FR" sz="18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buClr>
                <a:srgbClr val="FF0000"/>
              </a:buClr>
            </a:pPr>
            <a:r>
              <a:rPr lang="fr-FR" sz="1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</a:t>
            </a:r>
            <a:r>
              <a:rPr lang="fr-FR" sz="21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Intérêt; hémocultures négatives +++</a:t>
            </a:r>
          </a:p>
          <a:p>
            <a:pPr>
              <a:buClr>
                <a:srgbClr val="FF0000"/>
              </a:buClr>
            </a:pPr>
            <a:endParaRPr lang="fr-FR" sz="18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buClr>
                <a:srgbClr val="FF0000"/>
              </a:buClr>
              <a:buFont typeface="Wingdings" pitchFamily="2" charset="2"/>
              <a:buChar char="§"/>
            </a:pPr>
            <a:r>
              <a:rPr lang="fr-FR" sz="1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9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Plusieurs techniques sont disponible mais la PCR est la utilisée.</a:t>
            </a:r>
          </a:p>
          <a:p>
            <a:pPr>
              <a:buClr>
                <a:srgbClr val="FF0000"/>
              </a:buClr>
              <a:buFont typeface="Wingdings" pitchFamily="2" charset="2"/>
              <a:buChar char="§"/>
            </a:pPr>
            <a:endParaRPr lang="fr-FR" sz="19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buClr>
                <a:srgbClr val="FF0000"/>
              </a:buClr>
              <a:buFont typeface="Wingdings" pitchFamily="2" charset="2"/>
              <a:buChar char="§"/>
            </a:pPr>
            <a:r>
              <a:rPr lang="fr-FR" sz="19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Identification à partir du sérum et sang total des germes non cultivables</a:t>
            </a:r>
          </a:p>
          <a:p>
            <a:pPr>
              <a:lnSpc>
                <a:spcPct val="160000"/>
              </a:lnSpc>
              <a:buClr>
                <a:srgbClr val="FF0000"/>
              </a:buClr>
            </a:pPr>
            <a:r>
              <a:rPr lang="fr-FR" sz="19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(</a:t>
            </a:r>
            <a:r>
              <a:rPr lang="fr-FR" sz="1900" i="1" dirty="0" smtClean="0">
                <a:solidFill>
                  <a:srgbClr val="242021"/>
                </a:solidFill>
                <a:latin typeface="Arial" pitchFamily="34" charset="0"/>
                <a:cs typeface="Arial" pitchFamily="34" charset="0"/>
              </a:rPr>
              <a:t>C. </a:t>
            </a:r>
            <a:r>
              <a:rPr lang="fr-FR" sz="1900" i="1" dirty="0" err="1" smtClean="0">
                <a:solidFill>
                  <a:srgbClr val="242021"/>
                </a:solidFill>
                <a:latin typeface="Arial" pitchFamily="34" charset="0"/>
                <a:cs typeface="Arial" pitchFamily="34" charset="0"/>
              </a:rPr>
              <a:t>burnetii</a:t>
            </a:r>
            <a:r>
              <a:rPr lang="fr-FR" sz="1900" i="1" dirty="0" smtClean="0">
                <a:solidFill>
                  <a:srgbClr val="24202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fr-FR" sz="1900" i="1" dirty="0" err="1" smtClean="0">
                <a:solidFill>
                  <a:srgbClr val="242021"/>
                </a:solidFill>
                <a:latin typeface="Arial" pitchFamily="34" charset="0"/>
                <a:cs typeface="Arial" pitchFamily="34" charset="0"/>
              </a:rPr>
              <a:t>Bartonella</a:t>
            </a:r>
            <a:r>
              <a:rPr lang="fr-FR" sz="1900" i="1" dirty="0" smtClean="0">
                <a:solidFill>
                  <a:srgbClr val="24202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900" dirty="0" err="1" smtClean="0">
                <a:solidFill>
                  <a:srgbClr val="242021"/>
                </a:solidFill>
                <a:latin typeface="Arial" pitchFamily="34" charset="0"/>
                <a:cs typeface="Arial" pitchFamily="34" charset="0"/>
              </a:rPr>
              <a:t>spp</a:t>
            </a:r>
            <a:r>
              <a:rPr lang="fr-FR" sz="1900" dirty="0" smtClean="0">
                <a:solidFill>
                  <a:srgbClr val="242021"/>
                </a:solidFill>
                <a:latin typeface="Arial" pitchFamily="34" charset="0"/>
                <a:cs typeface="Arial" pitchFamily="34" charset="0"/>
              </a:rPr>
              <a:t>,</a:t>
            </a:r>
            <a:r>
              <a:rPr lang="fr-FR" sz="1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sz="1900" i="1" dirty="0" err="1" smtClean="0">
                <a:solidFill>
                  <a:srgbClr val="242021"/>
                </a:solidFill>
                <a:latin typeface="Arial" pitchFamily="34" charset="0"/>
                <a:cs typeface="Arial" pitchFamily="34" charset="0"/>
              </a:rPr>
              <a:t>Tropheryma</a:t>
            </a:r>
            <a:r>
              <a:rPr lang="fr-FR" sz="1900" i="1" dirty="0" smtClean="0">
                <a:solidFill>
                  <a:srgbClr val="24202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900" i="1" dirty="0" err="1" smtClean="0">
                <a:solidFill>
                  <a:srgbClr val="242021"/>
                </a:solidFill>
                <a:latin typeface="Arial" pitchFamily="34" charset="0"/>
                <a:cs typeface="Arial" pitchFamily="34" charset="0"/>
              </a:rPr>
              <a:t>whipplei</a:t>
            </a:r>
            <a:r>
              <a:rPr lang="fr-FR" sz="19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sz="19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).</a:t>
            </a:r>
          </a:p>
          <a:p>
            <a:pPr>
              <a:lnSpc>
                <a:spcPct val="160000"/>
              </a:lnSpc>
              <a:buClr>
                <a:srgbClr val="FF0000"/>
              </a:buClr>
              <a:buFont typeface="Wingdings" pitchFamily="2" charset="2"/>
              <a:buChar char="§"/>
            </a:pPr>
            <a:r>
              <a:rPr lang="fr-FR" sz="19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Culture négative suite à une antibiothérapie</a:t>
            </a:r>
            <a:r>
              <a:rPr lang="fr-FR" sz="19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fr-FR" sz="1900" dirty="0" smtClean="0">
                <a:latin typeface="Arial" pitchFamily="34" charset="0"/>
                <a:cs typeface="Arial" pitchFamily="34" charset="0"/>
              </a:rPr>
            </a:br>
            <a:r>
              <a:rPr lang="fr-FR" sz="19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fr-FR" sz="1900" dirty="0" smtClean="0">
                <a:latin typeface="Arial" pitchFamily="34" charset="0"/>
                <a:cs typeface="Arial" pitchFamily="34" charset="0"/>
              </a:rPr>
            </a:br>
            <a:endParaRPr lang="fr-FR" sz="19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buClr>
                <a:srgbClr val="FF0000"/>
              </a:buClr>
            </a:pPr>
            <a:r>
              <a:rPr lang="fr-FR" sz="19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lnSpc>
                <a:spcPct val="150000"/>
              </a:lnSpc>
              <a:buClr>
                <a:srgbClr val="FF0000"/>
              </a:buClr>
            </a:pPr>
            <a:r>
              <a:rPr lang="fr-FR" sz="1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NB</a:t>
            </a:r>
          </a:p>
          <a:p>
            <a:pPr>
              <a:lnSpc>
                <a:spcPct val="150000"/>
              </a:lnSpc>
              <a:buClr>
                <a:srgbClr val="FF0000"/>
              </a:buClr>
            </a:pPr>
            <a:r>
              <a:rPr lang="fr-FR" sz="1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La présence, dans le sang total, des inhibiteurs donne un résultat faussement négatif</a:t>
            </a:r>
            <a:r>
              <a:rPr lang="fr-FR" sz="1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fr-FR" sz="1400" dirty="0" smtClean="0">
                <a:latin typeface="Arial" pitchFamily="34" charset="0"/>
                <a:cs typeface="Arial" pitchFamily="34" charset="0"/>
              </a:rPr>
            </a:br>
            <a:r>
              <a:rPr lang="fr-FR" sz="1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sz="1400" dirty="0" smtClean="0"/>
              <a:t/>
            </a:r>
            <a:br>
              <a:rPr lang="fr-FR" sz="1400" dirty="0" smtClean="0"/>
            </a:br>
            <a:endParaRPr lang="fr-FR" sz="14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fr-FR" sz="1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fr-FR" sz="1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428596" y="214290"/>
            <a:ext cx="8286808" cy="46166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                              Conclusion</a:t>
            </a:r>
            <a:endParaRPr lang="fr-FR" sz="2400" b="1" dirty="0">
              <a:solidFill>
                <a:schemeClr val="bg1"/>
              </a:solidFill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28596" y="1142984"/>
            <a:ext cx="8286808" cy="5357850"/>
          </a:xfrm>
          <a:solidFill>
            <a:schemeClr val="tx1"/>
          </a:solidFill>
        </p:spPr>
        <p:txBody>
          <a:bodyPr>
            <a:normAutofit lnSpcReduction="10000"/>
          </a:bodyPr>
          <a:lstStyle/>
          <a:p>
            <a:r>
              <a:rPr lang="fr-FR" b="1" dirty="0" smtClean="0"/>
              <a:t>D</a:t>
            </a:r>
          </a:p>
          <a:p>
            <a:endParaRPr lang="fr-FR" sz="18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buClr>
                <a:srgbClr val="FF0000"/>
              </a:buClr>
              <a:buFont typeface="Wingdings" pitchFamily="2" charset="2"/>
              <a:buChar char="v"/>
            </a:pPr>
            <a:r>
              <a:rPr lang="fr-FR" sz="1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7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Technique incontournable en maladies infectieuses</a:t>
            </a:r>
          </a:p>
          <a:p>
            <a:pPr>
              <a:buClr>
                <a:srgbClr val="FF0000"/>
              </a:buClr>
              <a:buFont typeface="Wingdings" pitchFamily="2" charset="2"/>
              <a:buChar char="v"/>
            </a:pPr>
            <a:endParaRPr lang="fr-FR" sz="17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buClr>
                <a:srgbClr val="FF0000"/>
              </a:buClr>
              <a:buFont typeface="Wingdings" pitchFamily="2" charset="2"/>
              <a:buChar char="v"/>
            </a:pPr>
            <a:r>
              <a:rPr lang="fr-FR" sz="17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Importance du respect  du protocole du prélèvement</a:t>
            </a:r>
          </a:p>
          <a:p>
            <a:pPr>
              <a:buClr>
                <a:srgbClr val="FF0000"/>
              </a:buClr>
              <a:buFont typeface="Wingdings" pitchFamily="2" charset="2"/>
              <a:buChar char="v"/>
            </a:pPr>
            <a:endParaRPr lang="fr-FR" sz="17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buClr>
                <a:srgbClr val="FF0000"/>
              </a:buClr>
              <a:buFont typeface="Wingdings" pitchFamily="2" charset="2"/>
              <a:buChar char="v"/>
            </a:pPr>
            <a:r>
              <a:rPr lang="fr-FR" sz="17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Importance de la fiche de renseignement</a:t>
            </a:r>
          </a:p>
          <a:p>
            <a:pPr>
              <a:buClr>
                <a:srgbClr val="FF0000"/>
              </a:buClr>
              <a:buFont typeface="Wingdings" pitchFamily="2" charset="2"/>
              <a:buChar char="v"/>
            </a:pPr>
            <a:endParaRPr lang="fr-FR" sz="17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buClr>
                <a:srgbClr val="FF0000"/>
              </a:buClr>
              <a:buFont typeface="Wingdings" pitchFamily="2" charset="2"/>
              <a:buChar char="v"/>
            </a:pPr>
            <a:r>
              <a:rPr lang="fr-FR" sz="17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la collaboration entre clinicien et microbiologiste en </a:t>
            </a:r>
            <a:r>
              <a:rPr lang="fr-FR" sz="17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indisponsale</a:t>
            </a:r>
            <a:endParaRPr lang="fr-FR" sz="17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buClr>
                <a:srgbClr val="FF0000"/>
              </a:buClr>
              <a:buFont typeface="Wingdings" pitchFamily="2" charset="2"/>
              <a:buChar char="v"/>
            </a:pPr>
            <a:endParaRPr lang="fr-FR" sz="2100" dirty="0" smtClean="0">
              <a:latin typeface="Arial" pitchFamily="34" charset="0"/>
              <a:cs typeface="Arial" pitchFamily="34" charset="0"/>
            </a:endParaRPr>
          </a:p>
          <a:p>
            <a:pPr>
              <a:buClr>
                <a:srgbClr val="FF0000"/>
              </a:buClr>
            </a:pPr>
            <a:r>
              <a:rPr lang="fr-FR" sz="1800" dirty="0" smtClean="0"/>
              <a:t/>
            </a:r>
            <a:br>
              <a:rPr lang="fr-FR" sz="1800" dirty="0" smtClean="0"/>
            </a:br>
            <a:endParaRPr lang="fr-FR" sz="18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buClr>
                <a:srgbClr val="FF0000"/>
              </a:buClr>
              <a:buFont typeface="Wingdings" pitchFamily="2" charset="2"/>
              <a:buChar char="v"/>
            </a:pPr>
            <a:endParaRPr lang="fr-FR" sz="18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buClr>
                <a:srgbClr val="FF0000"/>
              </a:buClr>
            </a:pPr>
            <a:r>
              <a:rPr lang="fr-FR" sz="19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fr-FR" sz="1900" dirty="0" smtClean="0">
                <a:latin typeface="Arial" pitchFamily="34" charset="0"/>
                <a:cs typeface="Arial" pitchFamily="34" charset="0"/>
              </a:rPr>
            </a:br>
            <a:r>
              <a:rPr lang="fr-FR" sz="19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fr-FR" sz="1900" dirty="0" smtClean="0">
                <a:latin typeface="Arial" pitchFamily="34" charset="0"/>
                <a:cs typeface="Arial" pitchFamily="34" charset="0"/>
              </a:rPr>
            </a:br>
            <a:endParaRPr lang="fr-FR" sz="19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buClr>
                <a:srgbClr val="FF0000"/>
              </a:buClr>
            </a:pPr>
            <a:r>
              <a:rPr lang="fr-FR" sz="19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fr-FR" sz="1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fr-FR" sz="1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28596" y="1000108"/>
            <a:ext cx="8286808" cy="5429288"/>
          </a:xfrm>
          <a:solidFill>
            <a:schemeClr val="tx1"/>
          </a:solidFill>
        </p:spPr>
        <p:txBody>
          <a:bodyPr>
            <a:normAutofit fontScale="25000" lnSpcReduction="20000"/>
          </a:bodyPr>
          <a:lstStyle/>
          <a:p>
            <a:r>
              <a:rPr lang="fr-FR" dirty="0" smtClean="0">
                <a:solidFill>
                  <a:schemeClr val="bg1"/>
                </a:solidFill>
              </a:rPr>
              <a:t> </a:t>
            </a:r>
          </a:p>
          <a:p>
            <a:r>
              <a:rPr lang="fr-FR" dirty="0" smtClean="0">
                <a:solidFill>
                  <a:schemeClr val="bg1"/>
                </a:solidFill>
              </a:rPr>
              <a:t>                                  </a:t>
            </a:r>
          </a:p>
          <a:p>
            <a:r>
              <a:rPr lang="fr-FR" dirty="0" smtClean="0">
                <a:solidFill>
                  <a:schemeClr val="bg1"/>
                </a:solidFill>
              </a:rPr>
              <a:t>                             </a:t>
            </a:r>
          </a:p>
          <a:p>
            <a:r>
              <a:rPr lang="fr-FR" sz="6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                                   </a:t>
            </a:r>
          </a:p>
          <a:p>
            <a:endParaRPr lang="fr-FR" sz="64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fr-FR" sz="6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                              </a:t>
            </a:r>
            <a:r>
              <a:rPr lang="fr-FR" sz="6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Le sang est normalement stérile</a:t>
            </a:r>
          </a:p>
          <a:p>
            <a:endParaRPr lang="fr-FR" sz="64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endParaRPr lang="fr-FR" sz="64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lvl="1">
              <a:buClr>
                <a:srgbClr val="FF0000"/>
              </a:buClr>
              <a:buSzPct val="100000"/>
              <a:buFont typeface="Wingdings" pitchFamily="2" charset="2"/>
              <a:buChar char="q"/>
            </a:pPr>
            <a:r>
              <a:rPr lang="fr-FR" sz="6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6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Bactériémie :  </a:t>
            </a:r>
            <a:r>
              <a:rPr lang="fr-FR" sz="6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présence de bactéries  viables dans le sang, sans manifestations</a:t>
            </a:r>
          </a:p>
          <a:p>
            <a:pPr lvl="1">
              <a:buClr>
                <a:srgbClr val="FF0000"/>
              </a:buClr>
              <a:buSzPct val="100000"/>
            </a:pPr>
            <a:r>
              <a:rPr lang="fr-FR" sz="6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                               cliniques.</a:t>
            </a:r>
          </a:p>
          <a:p>
            <a:pPr lvl="1">
              <a:buClr>
                <a:srgbClr val="FF0000"/>
              </a:buClr>
              <a:buSzPct val="100000"/>
            </a:pPr>
            <a:endParaRPr lang="fr-FR" sz="64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lvl="1">
              <a:buClr>
                <a:srgbClr val="FF0000"/>
              </a:buClr>
              <a:buSzPct val="100000"/>
            </a:pPr>
            <a:endParaRPr lang="fr-FR" sz="64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lvl="1">
              <a:buClr>
                <a:srgbClr val="FF0000"/>
              </a:buClr>
              <a:buSzPct val="100000"/>
            </a:pPr>
            <a:endParaRPr lang="fr-FR" sz="64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lvl="1">
              <a:buClr>
                <a:srgbClr val="FF0000"/>
              </a:buClr>
              <a:buSzPct val="100000"/>
              <a:buFont typeface="Wingdings" pitchFamily="2" charset="2"/>
              <a:buChar char="q"/>
            </a:pPr>
            <a:r>
              <a:rPr lang="fr-FR" sz="6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fr-FR" sz="6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Septicémie:  </a:t>
            </a:r>
            <a:r>
              <a:rPr lang="fr-FR" sz="6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Bactériémie + </a:t>
            </a:r>
            <a:r>
              <a:rPr lang="fr-FR" sz="64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sepsis</a:t>
            </a:r>
            <a:r>
              <a:rPr lang="fr-FR" sz="6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( simple, grave voir choc septique).</a:t>
            </a:r>
          </a:p>
          <a:p>
            <a:pPr lvl="1">
              <a:buClr>
                <a:srgbClr val="FF0000"/>
              </a:buClr>
              <a:buSzPct val="100000"/>
              <a:buFont typeface="Wingdings" pitchFamily="2" charset="2"/>
              <a:buChar char="q"/>
            </a:pPr>
            <a:endParaRPr lang="fr-FR" sz="64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lvl="1">
              <a:buClr>
                <a:srgbClr val="FF0000"/>
              </a:buClr>
              <a:buSzPct val="100000"/>
              <a:buFont typeface="Wingdings" pitchFamily="2" charset="2"/>
              <a:buChar char="q"/>
            </a:pPr>
            <a:endParaRPr lang="fr-FR" sz="64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lvl="1">
              <a:buClr>
                <a:srgbClr val="FF0000"/>
              </a:buClr>
              <a:buSzPct val="100000"/>
              <a:buFont typeface="Wingdings" pitchFamily="2" charset="2"/>
              <a:buChar char="q"/>
            </a:pPr>
            <a:endParaRPr lang="fr-FR" sz="64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lvl="1">
              <a:buClr>
                <a:srgbClr val="FF0000"/>
              </a:buClr>
              <a:buSzPct val="100000"/>
              <a:buFont typeface="Wingdings" pitchFamily="2" charset="2"/>
              <a:buChar char="q"/>
            </a:pPr>
            <a:endParaRPr lang="fr-FR" sz="64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lvl="1">
              <a:buClr>
                <a:srgbClr val="FF0000"/>
              </a:buClr>
              <a:buSzPct val="100000"/>
              <a:buFont typeface="Wingdings" pitchFamily="2" charset="2"/>
              <a:buChar char="q"/>
            </a:pPr>
            <a:r>
              <a:rPr lang="fr-FR" sz="6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Fongémie</a:t>
            </a:r>
            <a:r>
              <a:rPr lang="fr-FR" sz="6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/ champignon , </a:t>
            </a:r>
            <a:r>
              <a:rPr lang="fr-FR" sz="6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virémie</a:t>
            </a:r>
            <a:r>
              <a:rPr lang="fr-FR" sz="6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/ virus</a:t>
            </a:r>
          </a:p>
          <a:p>
            <a:pPr lvl="1">
              <a:buClr>
                <a:srgbClr val="FF0000"/>
              </a:buClr>
              <a:buSzPct val="100000"/>
              <a:buFont typeface="Wingdings" pitchFamily="2" charset="2"/>
              <a:buChar char="q"/>
            </a:pPr>
            <a:endParaRPr lang="fr-FR" sz="64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lvl="1">
              <a:buClr>
                <a:srgbClr val="FF0000"/>
              </a:buClr>
              <a:buSzPct val="100000"/>
              <a:buFont typeface="Wingdings" pitchFamily="2" charset="2"/>
              <a:buChar char="q"/>
            </a:pPr>
            <a:endParaRPr lang="fr-FR" sz="40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lvl="1">
              <a:buClr>
                <a:srgbClr val="FF0000"/>
              </a:buClr>
              <a:buSzPct val="100000"/>
              <a:buFont typeface="Wingdings" pitchFamily="2" charset="2"/>
              <a:buChar char="q"/>
            </a:pPr>
            <a:endParaRPr lang="fr-FR" sz="40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lvl="1">
              <a:buClr>
                <a:srgbClr val="FF0000"/>
              </a:buClr>
              <a:buSzPct val="100000"/>
              <a:buFont typeface="Wingdings" pitchFamily="2" charset="2"/>
              <a:buChar char="q"/>
            </a:pPr>
            <a:endParaRPr lang="fr-FR" sz="16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lvl="1">
              <a:buClr>
                <a:srgbClr val="FF0000"/>
              </a:buClr>
              <a:buSzPct val="100000"/>
              <a:buFont typeface="Wingdings" pitchFamily="2" charset="2"/>
              <a:buChar char="q"/>
            </a:pPr>
            <a:endParaRPr lang="fr-FR" sz="16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lvl="1">
              <a:buClr>
                <a:srgbClr val="FF0000"/>
              </a:buClr>
              <a:buSzPct val="100000"/>
              <a:buFont typeface="Wingdings" pitchFamily="2" charset="2"/>
              <a:buChar char="q"/>
            </a:pPr>
            <a:endParaRPr lang="fr-FR" sz="16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lvl="1">
              <a:buClr>
                <a:srgbClr val="FF0000"/>
              </a:buClr>
              <a:buSzPct val="100000"/>
              <a:buFont typeface="Wingdings" pitchFamily="2" charset="2"/>
              <a:buChar char="q"/>
            </a:pPr>
            <a:endParaRPr lang="fr-FR" sz="16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lvl="1">
              <a:buClr>
                <a:srgbClr val="FF0000"/>
              </a:buClr>
              <a:buSzPct val="100000"/>
              <a:buFont typeface="Wingdings" pitchFamily="2" charset="2"/>
              <a:buChar char="q"/>
            </a:pPr>
            <a:endParaRPr lang="fr-FR" sz="16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lvl="1">
              <a:buClr>
                <a:srgbClr val="FF0000"/>
              </a:buClr>
              <a:buSzPct val="100000"/>
              <a:buFont typeface="Wingdings" pitchFamily="2" charset="2"/>
              <a:buChar char="q"/>
            </a:pPr>
            <a:endParaRPr lang="fr-FR" sz="16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lvl="1">
              <a:buClr>
                <a:srgbClr val="FF0000"/>
              </a:buClr>
              <a:buSzPct val="100000"/>
              <a:buFont typeface="Wingdings" pitchFamily="2" charset="2"/>
              <a:buChar char="q"/>
            </a:pPr>
            <a:endParaRPr lang="fr-FR" sz="16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lvl="1">
              <a:buClr>
                <a:srgbClr val="FF0000"/>
              </a:buClr>
              <a:buSzPct val="100000"/>
              <a:buFont typeface="Wingdings" pitchFamily="2" charset="2"/>
              <a:buChar char="q"/>
            </a:pPr>
            <a:endParaRPr lang="fr-FR" sz="16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lvl="1">
              <a:buClr>
                <a:srgbClr val="FF0000"/>
              </a:buClr>
              <a:buSzPct val="100000"/>
              <a:buFont typeface="Wingdings" pitchFamily="2" charset="2"/>
              <a:buChar char="q"/>
            </a:pPr>
            <a:endParaRPr lang="fr-FR" sz="16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lvl="1">
              <a:buClr>
                <a:srgbClr val="FF0000"/>
              </a:buClr>
              <a:buSzPct val="100000"/>
              <a:buFont typeface="Wingdings" pitchFamily="2" charset="2"/>
              <a:buChar char="q"/>
            </a:pPr>
            <a:endParaRPr lang="fr-FR" sz="16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lvl="1">
              <a:buClr>
                <a:srgbClr val="FF0000"/>
              </a:buClr>
              <a:buSzPct val="100000"/>
              <a:buFont typeface="Wingdings" pitchFamily="2" charset="2"/>
              <a:buChar char="q"/>
            </a:pPr>
            <a:endParaRPr lang="fr-FR" sz="16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lvl="1">
              <a:buClr>
                <a:srgbClr val="FF0000"/>
              </a:buClr>
              <a:buSzPct val="100000"/>
              <a:buFont typeface="Wingdings" pitchFamily="2" charset="2"/>
              <a:buChar char="q"/>
            </a:pPr>
            <a:endParaRPr lang="fr-FR" sz="16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lvl="1">
              <a:buClr>
                <a:srgbClr val="FF0000"/>
              </a:buClr>
              <a:buSzPct val="100000"/>
              <a:buFont typeface="Wingdings" pitchFamily="2" charset="2"/>
              <a:buChar char="q"/>
            </a:pPr>
            <a:endParaRPr lang="fr-FR" sz="16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lvl="1">
              <a:buClr>
                <a:srgbClr val="FF0000"/>
              </a:buClr>
              <a:buSzPct val="100000"/>
              <a:buFont typeface="Wingdings" pitchFamily="2" charset="2"/>
              <a:buChar char="q"/>
            </a:pPr>
            <a:endParaRPr lang="fr-FR" sz="16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lvl="1">
              <a:buClr>
                <a:srgbClr val="FF0000"/>
              </a:buClr>
              <a:buSzPct val="100000"/>
            </a:pPr>
            <a:r>
              <a:rPr lang="fr-FR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                              </a:t>
            </a:r>
          </a:p>
          <a:p>
            <a:pPr lvl="1">
              <a:buClr>
                <a:srgbClr val="FF0000"/>
              </a:buClr>
              <a:buSzPct val="100000"/>
            </a:pPr>
            <a:endParaRPr lang="fr-FR" sz="16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lvl="1">
              <a:buClr>
                <a:srgbClr val="FF0000"/>
              </a:buClr>
              <a:buSzPct val="100000"/>
            </a:pPr>
            <a:endParaRPr lang="fr-FR" sz="16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lvl="1">
              <a:buClr>
                <a:srgbClr val="FF0000"/>
              </a:buClr>
              <a:buSzPct val="100000"/>
            </a:pPr>
            <a:endParaRPr lang="fr-FR" sz="16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lvl="1">
              <a:buClr>
                <a:srgbClr val="FF0000"/>
              </a:buClr>
              <a:buSzPct val="100000"/>
            </a:pPr>
            <a:endParaRPr lang="fr-FR" sz="16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lvl="1">
              <a:buClr>
                <a:srgbClr val="FF0000"/>
              </a:buClr>
              <a:buSzPct val="100000"/>
            </a:pPr>
            <a:endParaRPr lang="fr-FR" sz="16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lvl="1">
              <a:buClr>
                <a:srgbClr val="FF0000"/>
              </a:buClr>
              <a:buSzPct val="100000"/>
              <a:buFont typeface="Wingdings" pitchFamily="2" charset="2"/>
              <a:buChar char="q"/>
            </a:pPr>
            <a:endParaRPr lang="fr-FR" sz="16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lvl="1">
              <a:buClr>
                <a:srgbClr val="FF0000"/>
              </a:buClr>
              <a:buSzPct val="100000"/>
            </a:pPr>
            <a:endParaRPr lang="fr-FR" sz="16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lvl="1">
              <a:buClr>
                <a:srgbClr val="FF0000"/>
              </a:buClr>
              <a:buSzPct val="100000"/>
              <a:buFont typeface="Wingdings" pitchFamily="2" charset="2"/>
              <a:buChar char="q"/>
            </a:pPr>
            <a:endParaRPr lang="fr-FR" sz="1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428596" y="214290"/>
            <a:ext cx="8286808" cy="612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                          </a:t>
            </a:r>
            <a:r>
              <a:rPr lang="fr-FR" sz="2400" b="1" dirty="0" smtClean="0">
                <a:solidFill>
                  <a:schemeClr val="bg1"/>
                </a:solidFill>
                <a:latin typeface="Arial Black" pitchFamily="34" charset="0"/>
                <a:cs typeface="Arial" pitchFamily="34" charset="0"/>
              </a:rPr>
              <a:t>Introduction</a:t>
            </a:r>
          </a:p>
          <a:p>
            <a:endParaRPr lang="fr-FR" sz="2400" b="1" dirty="0">
              <a:solidFill>
                <a:schemeClr val="bg1"/>
              </a:solidFill>
              <a:latin typeface="Arial Black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428596" y="214290"/>
            <a:ext cx="8286808" cy="89255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  </a:t>
            </a:r>
            <a:r>
              <a:rPr lang="fr-FR" sz="2400" b="1" dirty="0" smtClean="0">
                <a:solidFill>
                  <a:schemeClr val="bg1"/>
                </a:solidFill>
                <a:latin typeface="Arial Black" pitchFamily="34" charset="0"/>
                <a:cs typeface="Arial" pitchFamily="34" charset="0"/>
              </a:rPr>
              <a:t>Manifestation clinique des bactériémies</a:t>
            </a:r>
          </a:p>
          <a:p>
            <a:endParaRPr lang="fr-FR" sz="2400" b="1" dirty="0">
              <a:solidFill>
                <a:schemeClr val="bg1"/>
              </a:solidFill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6" name="Espace réservé du texte 2"/>
          <p:cNvSpPr>
            <a:spLocks noGrp="1"/>
          </p:cNvSpPr>
          <p:nvPr>
            <p:ph type="body" idx="1"/>
          </p:nvPr>
        </p:nvSpPr>
        <p:spPr>
          <a:xfrm>
            <a:off x="428596" y="1000108"/>
            <a:ext cx="8286808" cy="5429288"/>
          </a:xfrm>
          <a:solidFill>
            <a:schemeClr val="tx1"/>
          </a:solidFill>
        </p:spPr>
        <p:txBody>
          <a:bodyPr>
            <a:normAutofit fontScale="25000" lnSpcReduction="20000"/>
          </a:bodyPr>
          <a:lstStyle/>
          <a:p>
            <a:r>
              <a:rPr lang="fr-FR" dirty="0" smtClean="0">
                <a:solidFill>
                  <a:schemeClr val="bg1"/>
                </a:solidFill>
              </a:rPr>
              <a:t> </a:t>
            </a:r>
          </a:p>
          <a:p>
            <a:r>
              <a:rPr lang="fr-FR" dirty="0" smtClean="0">
                <a:solidFill>
                  <a:schemeClr val="bg1"/>
                </a:solidFill>
              </a:rPr>
              <a:t>                                  </a:t>
            </a:r>
          </a:p>
          <a:p>
            <a:r>
              <a:rPr lang="fr-FR" dirty="0" smtClean="0">
                <a:solidFill>
                  <a:schemeClr val="bg1"/>
                </a:solidFill>
              </a:rPr>
              <a:t>                             </a:t>
            </a:r>
          </a:p>
          <a:p>
            <a:r>
              <a:rPr lang="fr-FR" sz="6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                                   </a:t>
            </a:r>
            <a:endParaRPr lang="fr-FR" sz="64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endParaRPr lang="fr-FR" sz="64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lvl="1">
              <a:buClr>
                <a:srgbClr val="FF0000"/>
              </a:buClr>
              <a:buSzPct val="100000"/>
              <a:buFont typeface="Wingdings" pitchFamily="2" charset="2"/>
              <a:buChar char="q"/>
            </a:pPr>
            <a:r>
              <a:rPr lang="fr-FR" sz="6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6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Bactériémies asymptomatiques </a:t>
            </a:r>
            <a:r>
              <a:rPr lang="fr-FR" sz="6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(transitoires)</a:t>
            </a:r>
          </a:p>
          <a:p>
            <a:pPr lvl="1">
              <a:buClr>
                <a:srgbClr val="FF0000"/>
              </a:buClr>
              <a:buSzPct val="100000"/>
            </a:pPr>
            <a:endParaRPr lang="fr-FR" sz="64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lvl="2">
              <a:buClr>
                <a:srgbClr val="FF0000"/>
              </a:buClr>
              <a:buSzPct val="100000"/>
              <a:buFont typeface="Wingdings" pitchFamily="2" charset="2"/>
              <a:buChar char="ü"/>
            </a:pPr>
            <a:r>
              <a:rPr lang="fr-FR" sz="6200" b="1" dirty="0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6200" dirty="0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Brossage dentaire</a:t>
            </a:r>
          </a:p>
          <a:p>
            <a:pPr lvl="2">
              <a:buClr>
                <a:srgbClr val="FF0000"/>
              </a:buClr>
              <a:buSzPct val="100000"/>
              <a:buFont typeface="Wingdings" pitchFamily="2" charset="2"/>
              <a:buChar char="ü"/>
            </a:pPr>
            <a:r>
              <a:rPr lang="fr-FR" sz="6200" dirty="0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Soins  dentaires</a:t>
            </a:r>
          </a:p>
          <a:p>
            <a:pPr lvl="2">
              <a:buClr>
                <a:srgbClr val="FF0000"/>
              </a:buClr>
              <a:buSzPct val="100000"/>
              <a:buFont typeface="Wingdings" pitchFamily="2" charset="2"/>
              <a:buChar char="ü"/>
            </a:pPr>
            <a:r>
              <a:rPr lang="fr-FR" sz="6200" dirty="0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Mise en place d’un </a:t>
            </a:r>
            <a:r>
              <a:rPr lang="fr-FR" sz="6200" dirty="0" err="1" smtClean="0">
                <a:solidFill>
                  <a:schemeClr val="bg2"/>
                </a:solidFill>
                <a:latin typeface="Arial" pitchFamily="34" charset="0"/>
                <a:cs typeface="Arial" pitchFamily="34" charset="0"/>
              </a:rPr>
              <a:t>Kt</a:t>
            </a:r>
            <a:endParaRPr lang="fr-FR" sz="6200" dirty="0" smtClean="0">
              <a:solidFill>
                <a:schemeClr val="bg2"/>
              </a:solidFill>
              <a:latin typeface="Arial" pitchFamily="34" charset="0"/>
              <a:cs typeface="Arial" pitchFamily="34" charset="0"/>
            </a:endParaRPr>
          </a:p>
          <a:p>
            <a:pPr lvl="1">
              <a:buClr>
                <a:srgbClr val="FF0000"/>
              </a:buClr>
              <a:buSzPct val="100000"/>
            </a:pPr>
            <a:r>
              <a:rPr lang="fr-FR" sz="6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                              </a:t>
            </a:r>
          </a:p>
          <a:p>
            <a:pPr lvl="1">
              <a:buClr>
                <a:srgbClr val="FF0000"/>
              </a:buClr>
              <a:buSzPct val="100000"/>
            </a:pPr>
            <a:endParaRPr lang="fr-FR" sz="64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lvl="1">
              <a:buClr>
                <a:srgbClr val="FF0000"/>
              </a:buClr>
              <a:buSzPct val="100000"/>
              <a:buFont typeface="Wingdings" pitchFamily="2" charset="2"/>
              <a:buChar char="q"/>
            </a:pPr>
            <a:r>
              <a:rPr lang="fr-FR" sz="6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fr-FR" sz="6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Bactériémies symptomatiques  + </a:t>
            </a:r>
            <a:r>
              <a:rPr lang="fr-FR" sz="6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sepsis</a:t>
            </a:r>
            <a:endParaRPr lang="fr-FR" sz="6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lvl="1">
              <a:buClr>
                <a:srgbClr val="FF0000"/>
              </a:buClr>
              <a:buSzPct val="100000"/>
              <a:buFont typeface="Wingdings" pitchFamily="2" charset="2"/>
              <a:buChar char="q"/>
            </a:pPr>
            <a:endParaRPr lang="fr-FR" sz="64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lvl="2">
              <a:buClr>
                <a:srgbClr val="FF0000"/>
              </a:buClr>
              <a:buSzPct val="100000"/>
              <a:buFont typeface="Wingdings" pitchFamily="2" charset="2"/>
              <a:buChar char="ü"/>
            </a:pPr>
            <a:r>
              <a:rPr lang="fr-FR" sz="6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62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Décharges  à partir d’un foyer infectieux</a:t>
            </a:r>
          </a:p>
          <a:p>
            <a:pPr lvl="2">
              <a:buClr>
                <a:srgbClr val="FF0000"/>
              </a:buClr>
              <a:buSzPct val="100000"/>
              <a:buFont typeface="Wingdings" pitchFamily="2" charset="2"/>
              <a:buChar char="ü"/>
            </a:pPr>
            <a:r>
              <a:rPr lang="fr-FR" sz="62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Associées à au moins 2 signes du SRIS</a:t>
            </a:r>
          </a:p>
          <a:p>
            <a:pPr lvl="2">
              <a:buClr>
                <a:srgbClr val="FF0000"/>
              </a:buClr>
              <a:buSzPct val="100000"/>
              <a:buFont typeface="Arial" pitchFamily="34" charset="0"/>
              <a:buChar char="•"/>
            </a:pPr>
            <a:r>
              <a:rPr lang="fr-FR" sz="5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Fièvre</a:t>
            </a:r>
          </a:p>
          <a:p>
            <a:pPr lvl="2">
              <a:buClr>
                <a:srgbClr val="FF0000"/>
              </a:buClr>
              <a:buSzPct val="100000"/>
              <a:buFont typeface="Arial" pitchFamily="34" charset="0"/>
              <a:buChar char="•"/>
            </a:pPr>
            <a:r>
              <a:rPr lang="fr-FR" sz="5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Tachycardie</a:t>
            </a:r>
          </a:p>
          <a:p>
            <a:pPr lvl="2">
              <a:buClr>
                <a:srgbClr val="FF0000"/>
              </a:buClr>
              <a:buSzPct val="100000"/>
              <a:buFont typeface="Arial" pitchFamily="34" charset="0"/>
              <a:buChar char="•"/>
            </a:pPr>
            <a:r>
              <a:rPr lang="fr-FR" sz="5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Tachypnée</a:t>
            </a:r>
          </a:p>
          <a:p>
            <a:pPr lvl="2">
              <a:buClr>
                <a:srgbClr val="FF0000"/>
              </a:buClr>
              <a:buSzPct val="100000"/>
              <a:buFont typeface="Arial" pitchFamily="34" charset="0"/>
              <a:buChar char="•"/>
            </a:pPr>
            <a:r>
              <a:rPr lang="fr-FR" sz="5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Hyperleucocytose ou leucopénie</a:t>
            </a:r>
          </a:p>
          <a:p>
            <a:pPr lvl="1">
              <a:buClr>
                <a:srgbClr val="FF0000"/>
              </a:buClr>
              <a:buSzPct val="100000"/>
            </a:pPr>
            <a:endParaRPr lang="fr-FR" sz="6400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lvl="1">
              <a:buClr>
                <a:srgbClr val="FF0000"/>
              </a:buClr>
              <a:buSzPct val="100000"/>
            </a:pPr>
            <a:endParaRPr lang="fr-FR" sz="6400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lvl="1">
              <a:buClr>
                <a:srgbClr val="FF0000"/>
              </a:buClr>
              <a:buSzPct val="100000"/>
            </a:pPr>
            <a:r>
              <a:rPr lang="fr-FR" sz="5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SRIS:  Syndrome de Réponse Inflammatoire Systémique</a:t>
            </a:r>
          </a:p>
          <a:p>
            <a:pPr lvl="1">
              <a:buClr>
                <a:srgbClr val="FF0000"/>
              </a:buClr>
              <a:buSzPct val="100000"/>
              <a:buFont typeface="Wingdings" pitchFamily="2" charset="2"/>
              <a:buChar char="q"/>
            </a:pPr>
            <a:endParaRPr lang="fr-FR" sz="64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lvl="1">
              <a:buClr>
                <a:srgbClr val="FF0000"/>
              </a:buClr>
              <a:buSzPct val="100000"/>
              <a:buFont typeface="Wingdings" pitchFamily="2" charset="2"/>
              <a:buChar char="q"/>
            </a:pPr>
            <a:endParaRPr lang="fr-FR" sz="64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lvl="1">
              <a:buClr>
                <a:srgbClr val="FF0000"/>
              </a:buClr>
              <a:buSzPct val="100000"/>
            </a:pPr>
            <a:endParaRPr lang="fr-FR" sz="64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lvl="1">
              <a:buClr>
                <a:srgbClr val="FF0000"/>
              </a:buClr>
              <a:buSzPct val="100000"/>
              <a:buFont typeface="Wingdings" pitchFamily="2" charset="2"/>
              <a:buChar char="q"/>
            </a:pPr>
            <a:endParaRPr lang="fr-FR" sz="64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lvl="1">
              <a:buClr>
                <a:srgbClr val="FF0000"/>
              </a:buClr>
              <a:buSzPct val="100000"/>
              <a:buFont typeface="Wingdings" pitchFamily="2" charset="2"/>
              <a:buChar char="q"/>
            </a:pPr>
            <a:endParaRPr lang="fr-FR" sz="40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lvl="1">
              <a:buClr>
                <a:srgbClr val="FF0000"/>
              </a:buClr>
              <a:buSzPct val="100000"/>
              <a:buFont typeface="Wingdings" pitchFamily="2" charset="2"/>
              <a:buChar char="q"/>
            </a:pPr>
            <a:endParaRPr lang="fr-FR" sz="40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lvl="1">
              <a:buClr>
                <a:srgbClr val="FF0000"/>
              </a:buClr>
              <a:buSzPct val="100000"/>
              <a:buFont typeface="Wingdings" pitchFamily="2" charset="2"/>
              <a:buChar char="q"/>
            </a:pPr>
            <a:endParaRPr lang="fr-FR" sz="16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lvl="1">
              <a:buClr>
                <a:srgbClr val="FF0000"/>
              </a:buClr>
              <a:buSzPct val="100000"/>
              <a:buFont typeface="Wingdings" pitchFamily="2" charset="2"/>
              <a:buChar char="q"/>
            </a:pPr>
            <a:endParaRPr lang="fr-FR" sz="16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lvl="1">
              <a:buClr>
                <a:srgbClr val="FF0000"/>
              </a:buClr>
              <a:buSzPct val="100000"/>
              <a:buFont typeface="Wingdings" pitchFamily="2" charset="2"/>
              <a:buChar char="q"/>
            </a:pPr>
            <a:endParaRPr lang="fr-FR" sz="16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lvl="1">
              <a:buClr>
                <a:srgbClr val="FF0000"/>
              </a:buClr>
              <a:buSzPct val="100000"/>
              <a:buFont typeface="Wingdings" pitchFamily="2" charset="2"/>
              <a:buChar char="q"/>
            </a:pPr>
            <a:endParaRPr lang="fr-FR" sz="16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lvl="1">
              <a:buClr>
                <a:srgbClr val="FF0000"/>
              </a:buClr>
              <a:buSzPct val="100000"/>
              <a:buFont typeface="Wingdings" pitchFamily="2" charset="2"/>
              <a:buChar char="q"/>
            </a:pPr>
            <a:endParaRPr lang="fr-FR" sz="16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lvl="1">
              <a:buClr>
                <a:srgbClr val="FF0000"/>
              </a:buClr>
              <a:buSzPct val="100000"/>
              <a:buFont typeface="Wingdings" pitchFamily="2" charset="2"/>
              <a:buChar char="q"/>
            </a:pPr>
            <a:endParaRPr lang="fr-FR" sz="16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lvl="1">
              <a:buClr>
                <a:srgbClr val="FF0000"/>
              </a:buClr>
              <a:buSzPct val="100000"/>
              <a:buFont typeface="Wingdings" pitchFamily="2" charset="2"/>
              <a:buChar char="q"/>
            </a:pPr>
            <a:endParaRPr lang="fr-FR" sz="16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lvl="1">
              <a:buClr>
                <a:srgbClr val="FF0000"/>
              </a:buClr>
              <a:buSzPct val="100000"/>
              <a:buFont typeface="Wingdings" pitchFamily="2" charset="2"/>
              <a:buChar char="q"/>
            </a:pPr>
            <a:endParaRPr lang="fr-FR" sz="16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lvl="1">
              <a:buClr>
                <a:srgbClr val="FF0000"/>
              </a:buClr>
              <a:buSzPct val="100000"/>
              <a:buFont typeface="Wingdings" pitchFamily="2" charset="2"/>
              <a:buChar char="q"/>
            </a:pPr>
            <a:endParaRPr lang="fr-FR" sz="16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lvl="1">
              <a:buClr>
                <a:srgbClr val="FF0000"/>
              </a:buClr>
              <a:buSzPct val="100000"/>
              <a:buFont typeface="Wingdings" pitchFamily="2" charset="2"/>
              <a:buChar char="q"/>
            </a:pPr>
            <a:endParaRPr lang="fr-FR" sz="16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lvl="1">
              <a:buClr>
                <a:srgbClr val="FF0000"/>
              </a:buClr>
              <a:buSzPct val="100000"/>
              <a:buFont typeface="Wingdings" pitchFamily="2" charset="2"/>
              <a:buChar char="q"/>
            </a:pPr>
            <a:endParaRPr lang="fr-FR" sz="16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lvl="1">
              <a:buClr>
                <a:srgbClr val="FF0000"/>
              </a:buClr>
              <a:buSzPct val="100000"/>
              <a:buFont typeface="Wingdings" pitchFamily="2" charset="2"/>
              <a:buChar char="q"/>
            </a:pPr>
            <a:endParaRPr lang="fr-FR" sz="16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lvl="1">
              <a:buClr>
                <a:srgbClr val="FF0000"/>
              </a:buClr>
              <a:buSzPct val="100000"/>
              <a:buFont typeface="Wingdings" pitchFamily="2" charset="2"/>
              <a:buChar char="q"/>
            </a:pPr>
            <a:endParaRPr lang="fr-FR" sz="16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lvl="1">
              <a:buClr>
                <a:srgbClr val="FF0000"/>
              </a:buClr>
              <a:buSzPct val="100000"/>
              <a:buFont typeface="Wingdings" pitchFamily="2" charset="2"/>
              <a:buChar char="q"/>
            </a:pPr>
            <a:endParaRPr lang="fr-FR" sz="16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lvl="1">
              <a:buClr>
                <a:srgbClr val="FF0000"/>
              </a:buClr>
              <a:buSzPct val="100000"/>
            </a:pPr>
            <a:r>
              <a:rPr lang="fr-FR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                              </a:t>
            </a:r>
          </a:p>
          <a:p>
            <a:pPr lvl="1">
              <a:buClr>
                <a:srgbClr val="FF0000"/>
              </a:buClr>
              <a:buSzPct val="100000"/>
            </a:pPr>
            <a:endParaRPr lang="fr-FR" sz="16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lvl="1">
              <a:buClr>
                <a:srgbClr val="FF0000"/>
              </a:buClr>
              <a:buSzPct val="100000"/>
            </a:pPr>
            <a:endParaRPr lang="fr-FR" sz="16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lvl="1">
              <a:buClr>
                <a:srgbClr val="FF0000"/>
              </a:buClr>
              <a:buSzPct val="100000"/>
            </a:pPr>
            <a:endParaRPr lang="fr-FR" sz="16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lvl="1">
              <a:buClr>
                <a:srgbClr val="FF0000"/>
              </a:buClr>
              <a:buSzPct val="100000"/>
            </a:pPr>
            <a:endParaRPr lang="fr-FR" sz="16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lvl="1">
              <a:buClr>
                <a:srgbClr val="FF0000"/>
              </a:buClr>
              <a:buSzPct val="100000"/>
            </a:pPr>
            <a:endParaRPr lang="fr-FR" sz="16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lvl="1">
              <a:buClr>
                <a:srgbClr val="FF0000"/>
              </a:buClr>
              <a:buSzPct val="100000"/>
              <a:buFont typeface="Wingdings" pitchFamily="2" charset="2"/>
              <a:buChar char="q"/>
            </a:pPr>
            <a:endParaRPr lang="fr-FR" sz="16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lvl="1">
              <a:buClr>
                <a:srgbClr val="FF0000"/>
              </a:buClr>
              <a:buSzPct val="100000"/>
            </a:pPr>
            <a:endParaRPr lang="fr-FR" sz="16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lvl="1">
              <a:buClr>
                <a:srgbClr val="FF0000"/>
              </a:buClr>
              <a:buSzPct val="100000"/>
              <a:buFont typeface="Wingdings" pitchFamily="2" charset="2"/>
              <a:buChar char="q"/>
            </a:pPr>
            <a:endParaRPr lang="fr-FR" sz="1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28596" y="785794"/>
            <a:ext cx="8286808" cy="5715040"/>
          </a:xfrm>
          <a:solidFill>
            <a:schemeClr val="tx1"/>
          </a:solidFill>
        </p:spPr>
        <p:txBody>
          <a:bodyPr>
            <a:normAutofit fontScale="85000" lnSpcReduction="20000"/>
          </a:bodyPr>
          <a:lstStyle/>
          <a:p>
            <a:r>
              <a:rPr lang="fr-FR" dirty="0" smtClean="0">
                <a:solidFill>
                  <a:schemeClr val="bg1"/>
                </a:solidFill>
              </a:rPr>
              <a:t> </a:t>
            </a:r>
          </a:p>
          <a:p>
            <a:r>
              <a:rPr lang="fr-FR" dirty="0" smtClean="0">
                <a:solidFill>
                  <a:schemeClr val="bg1"/>
                </a:solidFill>
              </a:rPr>
              <a:t>                                  </a:t>
            </a:r>
          </a:p>
          <a:p>
            <a:r>
              <a:rPr lang="fr-FR" dirty="0" smtClean="0">
                <a:solidFill>
                  <a:schemeClr val="bg1"/>
                </a:solidFill>
              </a:rPr>
              <a:t>                             </a:t>
            </a:r>
          </a:p>
          <a:p>
            <a:pPr lvl="1">
              <a:buClr>
                <a:srgbClr val="FF0000"/>
              </a:buClr>
              <a:buSzPct val="100000"/>
            </a:pPr>
            <a:endParaRPr lang="fr-FR" sz="20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lvl="1">
              <a:buClr>
                <a:srgbClr val="FF0000"/>
              </a:buClr>
              <a:buSzPct val="100000"/>
              <a:buFont typeface="Wingdings" pitchFamily="2" charset="2"/>
              <a:buChar char="q"/>
            </a:pPr>
            <a:endParaRPr lang="fr-FR" sz="40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lvl="1">
              <a:buClr>
                <a:srgbClr val="FF0000"/>
              </a:buClr>
              <a:buSzPct val="100000"/>
            </a:pPr>
            <a:endParaRPr lang="fr-FR" sz="40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lvl="1">
              <a:buClr>
                <a:srgbClr val="FF0000"/>
              </a:buClr>
              <a:buSzPct val="100000"/>
              <a:buFont typeface="Wingdings" pitchFamily="2" charset="2"/>
              <a:buChar char="q"/>
            </a:pPr>
            <a:endParaRPr lang="fr-FR" sz="16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lvl="1">
              <a:buClr>
                <a:srgbClr val="FF0000"/>
              </a:buClr>
              <a:buSzPct val="100000"/>
              <a:buFont typeface="Wingdings" pitchFamily="2" charset="2"/>
              <a:buChar char="q"/>
            </a:pPr>
            <a:endParaRPr lang="fr-FR" sz="16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lvl="1">
              <a:buClr>
                <a:srgbClr val="FF0000"/>
              </a:buClr>
              <a:buSzPct val="100000"/>
              <a:buFont typeface="Wingdings" pitchFamily="2" charset="2"/>
              <a:buChar char="q"/>
            </a:pPr>
            <a:endParaRPr lang="fr-FR" sz="16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lvl="1">
              <a:buClr>
                <a:srgbClr val="FF0000"/>
              </a:buClr>
              <a:buSzPct val="100000"/>
              <a:buFont typeface="Wingdings" pitchFamily="2" charset="2"/>
              <a:buChar char="q"/>
            </a:pPr>
            <a:endParaRPr lang="fr-FR" sz="16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lvl="1">
              <a:buClr>
                <a:srgbClr val="FF0000"/>
              </a:buClr>
              <a:buSzPct val="100000"/>
              <a:buFont typeface="Wingdings" pitchFamily="2" charset="2"/>
              <a:buChar char="q"/>
            </a:pPr>
            <a:endParaRPr lang="fr-FR" sz="16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lvl="1">
              <a:buClr>
                <a:srgbClr val="FF0000"/>
              </a:buClr>
              <a:buSzPct val="100000"/>
              <a:buFont typeface="Wingdings" pitchFamily="2" charset="2"/>
              <a:buChar char="q"/>
            </a:pPr>
            <a:endParaRPr lang="fr-FR" sz="16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lvl="1">
              <a:buClr>
                <a:srgbClr val="FF0000"/>
              </a:buClr>
              <a:buSzPct val="100000"/>
              <a:buFont typeface="Wingdings" pitchFamily="2" charset="2"/>
              <a:buChar char="q"/>
            </a:pPr>
            <a:endParaRPr lang="fr-FR" sz="16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lvl="1">
              <a:buClr>
                <a:srgbClr val="FF0000"/>
              </a:buClr>
              <a:buSzPct val="100000"/>
              <a:buFont typeface="Wingdings" pitchFamily="2" charset="2"/>
              <a:buChar char="q"/>
            </a:pPr>
            <a:endParaRPr lang="fr-FR" sz="16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lvl="1">
              <a:buClr>
                <a:srgbClr val="FF0000"/>
              </a:buClr>
              <a:buSzPct val="100000"/>
              <a:buFont typeface="Wingdings" pitchFamily="2" charset="2"/>
              <a:buChar char="q"/>
            </a:pPr>
            <a:endParaRPr lang="fr-FR" sz="16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lvl="1">
              <a:buClr>
                <a:srgbClr val="FF0000"/>
              </a:buClr>
              <a:buSzPct val="100000"/>
              <a:buFont typeface="Wingdings" pitchFamily="2" charset="2"/>
              <a:buChar char="q"/>
            </a:pPr>
            <a:endParaRPr lang="fr-FR" sz="16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lvl="1">
              <a:buClr>
                <a:srgbClr val="FF0000"/>
              </a:buClr>
              <a:buSzPct val="100000"/>
              <a:buFont typeface="Wingdings" pitchFamily="2" charset="2"/>
              <a:buChar char="q"/>
            </a:pPr>
            <a:endParaRPr lang="fr-FR" sz="16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lvl="1">
              <a:buClr>
                <a:srgbClr val="FF0000"/>
              </a:buClr>
              <a:buSzPct val="100000"/>
              <a:buFont typeface="Wingdings" pitchFamily="2" charset="2"/>
              <a:buChar char="q"/>
            </a:pPr>
            <a:endParaRPr lang="fr-FR" sz="16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lvl="1">
              <a:buClr>
                <a:srgbClr val="FF0000"/>
              </a:buClr>
              <a:buSzPct val="100000"/>
              <a:buFont typeface="Wingdings" pitchFamily="2" charset="2"/>
              <a:buChar char="q"/>
            </a:pPr>
            <a:endParaRPr lang="fr-FR" sz="16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lvl="1">
              <a:buClr>
                <a:srgbClr val="FF0000"/>
              </a:buClr>
              <a:buSzPct val="100000"/>
              <a:buFont typeface="Wingdings" pitchFamily="2" charset="2"/>
              <a:buChar char="q"/>
            </a:pPr>
            <a:endParaRPr lang="fr-FR" sz="16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lvl="1">
              <a:buClr>
                <a:srgbClr val="FF0000"/>
              </a:buClr>
              <a:buSzPct val="100000"/>
            </a:pPr>
            <a:r>
              <a:rPr lang="fr-FR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                              </a:t>
            </a:r>
          </a:p>
          <a:p>
            <a:pPr lvl="1">
              <a:buClr>
                <a:srgbClr val="FF0000"/>
              </a:buClr>
              <a:buSzPct val="100000"/>
            </a:pPr>
            <a:endParaRPr lang="fr-FR" sz="16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lvl="1">
              <a:buClr>
                <a:srgbClr val="FF0000"/>
              </a:buClr>
              <a:buSzPct val="100000"/>
            </a:pPr>
            <a:endParaRPr lang="fr-FR" sz="16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lvl="1">
              <a:buClr>
                <a:srgbClr val="FF0000"/>
              </a:buClr>
              <a:buSzPct val="100000"/>
            </a:pPr>
            <a:endParaRPr lang="fr-FR" sz="16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lvl="1">
              <a:buClr>
                <a:srgbClr val="FF0000"/>
              </a:buClr>
              <a:buSzPct val="100000"/>
            </a:pPr>
            <a:endParaRPr lang="fr-FR" sz="16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lvl="1">
              <a:buClr>
                <a:srgbClr val="FF0000"/>
              </a:buClr>
              <a:buSzPct val="100000"/>
            </a:pPr>
            <a:endParaRPr lang="fr-FR" sz="16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lvl="1">
              <a:buClr>
                <a:srgbClr val="FF0000"/>
              </a:buClr>
              <a:buSzPct val="100000"/>
              <a:buFont typeface="Wingdings" pitchFamily="2" charset="2"/>
              <a:buChar char="q"/>
            </a:pPr>
            <a:endParaRPr lang="fr-FR" sz="16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lvl="1">
              <a:buClr>
                <a:srgbClr val="FF0000"/>
              </a:buClr>
              <a:buSzPct val="100000"/>
            </a:pPr>
            <a:endParaRPr lang="fr-FR" sz="16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lvl="1">
              <a:buClr>
                <a:srgbClr val="FF0000"/>
              </a:buClr>
              <a:buSzPct val="100000"/>
              <a:buFont typeface="Wingdings" pitchFamily="2" charset="2"/>
              <a:buChar char="q"/>
            </a:pPr>
            <a:endParaRPr lang="fr-FR" sz="1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428596" y="214290"/>
            <a:ext cx="8286808" cy="46166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sz="2400" b="1" dirty="0" smtClean="0">
                <a:solidFill>
                  <a:schemeClr val="bg1"/>
                </a:solidFill>
                <a:latin typeface="Arial Black" pitchFamily="34" charset="0"/>
                <a:cs typeface="Arial" pitchFamily="34" charset="0"/>
              </a:rPr>
              <a:t>      Manifestations cliniques des bactériémies</a:t>
            </a:r>
            <a:endParaRPr lang="fr-FR" sz="2400" b="1" dirty="0">
              <a:solidFill>
                <a:schemeClr val="bg1"/>
              </a:solidFill>
              <a:latin typeface="Arial Black" pitchFamily="34" charset="0"/>
              <a:cs typeface="Arial" pitchFamily="34" charset="0"/>
            </a:endParaRPr>
          </a:p>
        </p:txBody>
      </p:sp>
      <p:pic>
        <p:nvPicPr>
          <p:cNvPr id="1026" name="Picture 2" descr="C:\Users\pc\Desktop\Capture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71538" y="1214422"/>
            <a:ext cx="6781825" cy="4157679"/>
          </a:xfrm>
          <a:prstGeom prst="rect">
            <a:avLst/>
          </a:prstGeom>
          <a:noFill/>
        </p:spPr>
      </p:pic>
      <p:sp>
        <p:nvSpPr>
          <p:cNvPr id="5" name="ZoneTexte 4"/>
          <p:cNvSpPr txBox="1"/>
          <p:nvPr/>
        </p:nvSpPr>
        <p:spPr>
          <a:xfrm>
            <a:off x="1142976" y="5643578"/>
            <a:ext cx="70009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Figure 1. </a:t>
            </a:r>
            <a:r>
              <a:rPr lang="fr-FR"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Place relative des  bactériémies dans le </a:t>
            </a:r>
            <a:r>
              <a:rPr lang="fr-FR" sz="1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sepsis</a:t>
            </a:r>
            <a:r>
              <a:rPr lang="fr-FR"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les infections et  les étiologies du SRIS  </a:t>
            </a:r>
          </a:p>
          <a:p>
            <a:r>
              <a:rPr lang="fr-FR"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           </a:t>
            </a:r>
            <a:endParaRPr lang="fr-FR" sz="1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00034" y="857232"/>
            <a:ext cx="8286808" cy="5857892"/>
          </a:xfrm>
          <a:solidFill>
            <a:schemeClr val="tx1"/>
          </a:solidFill>
        </p:spPr>
        <p:txBody>
          <a:bodyPr/>
          <a:lstStyle/>
          <a:p>
            <a:endParaRPr lang="fr-FR" sz="2400" dirty="0" smtClean="0">
              <a:solidFill>
                <a:schemeClr val="bg1"/>
              </a:solidFill>
            </a:endParaRPr>
          </a:p>
          <a:p>
            <a:r>
              <a:rPr lang="en-US" dirty="0" smtClean="0"/>
              <a:t>HOCSEPTI</a:t>
            </a:r>
            <a:r>
              <a:rPr lang="fr-FR" sz="2000" dirty="0" smtClean="0">
                <a:solidFill>
                  <a:schemeClr val="bg1"/>
                </a:solidFill>
              </a:rPr>
              <a:t> </a:t>
            </a:r>
            <a:r>
              <a:rPr lang="en-US" dirty="0" smtClean="0"/>
              <a:t>QE I</a:t>
            </a:r>
            <a:endParaRPr lang="fr-FR" sz="1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1071538" y="207167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FR" dirty="0"/>
          </a:p>
        </p:txBody>
      </p:sp>
      <p:sp>
        <p:nvSpPr>
          <p:cNvPr id="7" name="ZoneTexte 6"/>
          <p:cNvSpPr txBox="1"/>
          <p:nvPr/>
        </p:nvSpPr>
        <p:spPr>
          <a:xfrm>
            <a:off x="928662" y="3357562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  <p:sp>
        <p:nvSpPr>
          <p:cNvPr id="11" name="Flèche droite rayée 10"/>
          <p:cNvSpPr/>
          <p:nvPr/>
        </p:nvSpPr>
        <p:spPr>
          <a:xfrm>
            <a:off x="571472" y="1214422"/>
            <a:ext cx="8215370" cy="1500198"/>
          </a:xfrm>
          <a:prstGeom prst="stripedRightArrow">
            <a:avLst>
              <a:gd name="adj1" fmla="val 49200"/>
              <a:gd name="adj2" fmla="val 50000"/>
            </a:avLst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INFECTION     SRIS        SEPSIS           </a:t>
            </a:r>
            <a:r>
              <a:rPr lang="fr-FR" sz="16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SEPSIS</a:t>
            </a:r>
            <a:r>
              <a:rPr lang="fr-FR" sz="16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GRAVE        CHOC SEPTIQUE</a:t>
            </a:r>
            <a:r>
              <a:rPr lang="fr-FR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</a:t>
            </a:r>
            <a:endParaRPr lang="fr-FR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ectangle à coins arrondis 11"/>
          <p:cNvSpPr/>
          <p:nvPr/>
        </p:nvSpPr>
        <p:spPr>
          <a:xfrm>
            <a:off x="714348" y="4357694"/>
            <a:ext cx="914400" cy="1571636"/>
          </a:xfrm>
          <a:prstGeom prst="round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Présence</a:t>
            </a:r>
          </a:p>
          <a:p>
            <a:pPr algn="ctr"/>
            <a:r>
              <a:rPr lang="fr-FR" sz="1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de micro-organisme dans un site stérile</a:t>
            </a:r>
          </a:p>
          <a:p>
            <a:pPr algn="ctr"/>
            <a:r>
              <a:rPr lang="fr-FR" sz="1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+</a:t>
            </a:r>
          </a:p>
          <a:p>
            <a:pPr algn="ctr"/>
            <a:r>
              <a:rPr lang="fr-FR" sz="1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Signes cliniques </a:t>
            </a:r>
            <a:endParaRPr lang="fr-FR" sz="1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Rectangle à coins arrondis 12"/>
          <p:cNvSpPr/>
          <p:nvPr/>
        </p:nvSpPr>
        <p:spPr>
          <a:xfrm>
            <a:off x="1785918" y="4071942"/>
            <a:ext cx="1285884" cy="1857388"/>
          </a:xfrm>
          <a:prstGeom prst="round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Font typeface="Wingdings" pitchFamily="2" charset="2"/>
              <a:buChar char="ü"/>
            </a:pPr>
            <a:r>
              <a:rPr lang="fr-FR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9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Température</a:t>
            </a:r>
          </a:p>
          <a:p>
            <a:pPr algn="ctr"/>
            <a:r>
              <a:rPr lang="fr-FR" sz="900" dirty="0" smtClean="0">
                <a:solidFill>
                  <a:schemeClr val="bg1"/>
                </a:solidFill>
              </a:rPr>
              <a:t> </a:t>
            </a:r>
            <a:r>
              <a:rPr lang="fr-FR" sz="9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&gt;38°3 ou &lt;36°C</a:t>
            </a:r>
          </a:p>
          <a:p>
            <a:pPr algn="ctr"/>
            <a:endParaRPr lang="fr-FR" sz="9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buFont typeface="Wingdings" pitchFamily="2" charset="2"/>
              <a:buChar char="ü"/>
            </a:pPr>
            <a:r>
              <a:rPr lang="fr-FR" sz="900" dirty="0" smtClean="0">
                <a:solidFill>
                  <a:schemeClr val="bg1"/>
                </a:solidFill>
              </a:rPr>
              <a:t> Fc &gt; 90/min</a:t>
            </a:r>
          </a:p>
          <a:p>
            <a:pPr algn="ctr"/>
            <a:endParaRPr lang="fr-FR" sz="900" dirty="0">
              <a:solidFill>
                <a:schemeClr val="bg1"/>
              </a:solidFill>
            </a:endParaRPr>
          </a:p>
          <a:p>
            <a:pPr algn="ctr">
              <a:buFont typeface="Wingdings" pitchFamily="2" charset="2"/>
              <a:buChar char="ü"/>
            </a:pPr>
            <a:r>
              <a:rPr lang="fr-FR" sz="900" dirty="0" smtClean="0">
                <a:solidFill>
                  <a:schemeClr val="bg1"/>
                </a:solidFill>
              </a:rPr>
              <a:t> Fr &gt;20/min ou</a:t>
            </a:r>
          </a:p>
          <a:p>
            <a:pPr algn="ctr"/>
            <a:r>
              <a:rPr lang="fr-FR" sz="900" dirty="0" smtClean="0">
                <a:solidFill>
                  <a:schemeClr val="bg1"/>
                </a:solidFill>
              </a:rPr>
              <a:t>paCo2&lt;32mmhg</a:t>
            </a:r>
          </a:p>
          <a:p>
            <a:pPr algn="ctr">
              <a:buFont typeface="Wingdings" pitchFamily="2" charset="2"/>
              <a:buChar char="ü"/>
            </a:pPr>
            <a:endParaRPr lang="fr-FR" sz="900" dirty="0">
              <a:solidFill>
                <a:schemeClr val="bg1"/>
              </a:solidFill>
            </a:endParaRPr>
          </a:p>
          <a:p>
            <a:pPr algn="ctr">
              <a:buFont typeface="Wingdings" pitchFamily="2" charset="2"/>
              <a:buChar char="ü"/>
            </a:pPr>
            <a:r>
              <a:rPr lang="fr-FR" sz="900" dirty="0" smtClean="0">
                <a:solidFill>
                  <a:schemeClr val="bg1"/>
                </a:solidFill>
              </a:rPr>
              <a:t>  GB &gt;12000/mm3  </a:t>
            </a:r>
          </a:p>
          <a:p>
            <a:pPr algn="ctr"/>
            <a:r>
              <a:rPr lang="fr-FR" sz="900" dirty="0" smtClean="0">
                <a:solidFill>
                  <a:schemeClr val="bg1"/>
                </a:solidFill>
              </a:rPr>
              <a:t>  ou </a:t>
            </a:r>
            <a:r>
              <a:rPr lang="fr-FR" sz="900" dirty="0" smtClean="0">
                <a:solidFill>
                  <a:srgbClr val="000066"/>
                </a:solidFill>
              </a:rPr>
              <a:t>&lt; 4000</a:t>
            </a:r>
            <a:r>
              <a:rPr lang="fr-FR" sz="900" dirty="0" smtClean="0">
                <a:solidFill>
                  <a:schemeClr val="bg1"/>
                </a:solidFill>
              </a:rPr>
              <a:t>/mm3</a:t>
            </a:r>
            <a:endParaRPr lang="fr-FR" sz="9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fr-FR" sz="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Rectangle à coins arrondis 13"/>
          <p:cNvSpPr/>
          <p:nvPr/>
        </p:nvSpPr>
        <p:spPr>
          <a:xfrm>
            <a:off x="3214678" y="3571876"/>
            <a:ext cx="1357322" cy="2357454"/>
          </a:xfrm>
          <a:prstGeom prst="round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bg1"/>
                </a:solidFill>
              </a:rPr>
              <a:t>SIRS</a:t>
            </a:r>
          </a:p>
          <a:p>
            <a:pPr algn="ctr"/>
            <a:r>
              <a:rPr lang="fr-FR" dirty="0" smtClean="0">
                <a:solidFill>
                  <a:schemeClr val="bg1"/>
                </a:solidFill>
              </a:rPr>
              <a:t> + </a:t>
            </a:r>
          </a:p>
          <a:p>
            <a:pPr algn="ctr"/>
            <a:r>
              <a:rPr lang="fr-FR" dirty="0" smtClean="0">
                <a:solidFill>
                  <a:schemeClr val="bg1"/>
                </a:solidFill>
              </a:rPr>
              <a:t>Infection</a:t>
            </a:r>
            <a:endParaRPr lang="fr-FR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Rectangle à coins arrondis 14"/>
          <p:cNvSpPr/>
          <p:nvPr/>
        </p:nvSpPr>
        <p:spPr>
          <a:xfrm>
            <a:off x="4714876" y="3143248"/>
            <a:ext cx="1928826" cy="2786082"/>
          </a:xfrm>
          <a:prstGeom prst="round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Wingdings" pitchFamily="2" charset="2"/>
              <a:buChar char="ü"/>
            </a:pPr>
            <a:endParaRPr lang="fr-FR" sz="900" dirty="0">
              <a:solidFill>
                <a:schemeClr val="bg1"/>
              </a:solidFill>
            </a:endParaRPr>
          </a:p>
          <a:p>
            <a:pPr>
              <a:buFont typeface="Wingdings" pitchFamily="2" charset="2"/>
              <a:buChar char="ü"/>
            </a:pPr>
            <a:r>
              <a:rPr lang="fr-FR" sz="900" dirty="0" smtClean="0">
                <a:solidFill>
                  <a:schemeClr val="bg1"/>
                </a:solidFill>
              </a:rPr>
              <a:t>Hémodynamique:</a:t>
            </a:r>
          </a:p>
          <a:p>
            <a:r>
              <a:rPr lang="fr-FR" sz="900" dirty="0" smtClean="0">
                <a:solidFill>
                  <a:schemeClr val="bg1"/>
                </a:solidFill>
              </a:rPr>
              <a:t>    PAS &lt; 90 </a:t>
            </a:r>
            <a:r>
              <a:rPr lang="fr-FR" sz="900" dirty="0" err="1" smtClean="0">
                <a:solidFill>
                  <a:schemeClr val="bg1"/>
                </a:solidFill>
              </a:rPr>
              <a:t>mmHg</a:t>
            </a:r>
            <a:r>
              <a:rPr lang="fr-FR" sz="900" dirty="0" smtClean="0">
                <a:solidFill>
                  <a:schemeClr val="bg1"/>
                </a:solidFill>
              </a:rPr>
              <a:t> o u</a:t>
            </a:r>
          </a:p>
          <a:p>
            <a:r>
              <a:rPr lang="fr-FR" sz="900" dirty="0" smtClean="0">
                <a:solidFill>
                  <a:schemeClr val="bg1"/>
                </a:solidFill>
              </a:rPr>
              <a:t>    PAM &lt; 70 </a:t>
            </a:r>
            <a:r>
              <a:rPr lang="fr-FR" sz="900" dirty="0" err="1" smtClean="0">
                <a:solidFill>
                  <a:schemeClr val="bg1"/>
                </a:solidFill>
              </a:rPr>
              <a:t>mmHg</a:t>
            </a:r>
            <a:r>
              <a:rPr lang="fr-FR" sz="900" dirty="0" smtClean="0">
                <a:solidFill>
                  <a:schemeClr val="bg1"/>
                </a:solidFill>
              </a:rPr>
              <a:t>  </a:t>
            </a:r>
          </a:p>
          <a:p>
            <a:pPr algn="ctr"/>
            <a:r>
              <a:rPr lang="fr-FR" sz="900" dirty="0" smtClean="0">
                <a:solidFill>
                  <a:schemeClr val="bg1"/>
                </a:solidFill>
              </a:rPr>
              <a:t>ou </a:t>
            </a:r>
            <a:r>
              <a:rPr lang="fr-FR" sz="900" dirty="0" err="1" smtClean="0">
                <a:solidFill>
                  <a:schemeClr val="bg1"/>
                </a:solidFill>
              </a:rPr>
              <a:t>Lactatémie</a:t>
            </a:r>
            <a:r>
              <a:rPr lang="fr-FR" sz="900" dirty="0" smtClean="0">
                <a:solidFill>
                  <a:schemeClr val="bg1"/>
                </a:solidFill>
              </a:rPr>
              <a:t> &gt; 2 </a:t>
            </a:r>
            <a:r>
              <a:rPr lang="fr-FR" sz="900" dirty="0" err="1" smtClean="0">
                <a:solidFill>
                  <a:schemeClr val="bg1"/>
                </a:solidFill>
              </a:rPr>
              <a:t>mmol</a:t>
            </a:r>
            <a:r>
              <a:rPr lang="fr-FR" sz="900" dirty="0" smtClean="0">
                <a:solidFill>
                  <a:schemeClr val="bg1"/>
                </a:solidFill>
              </a:rPr>
              <a:t>/L (hypoperfusion tissulaire)</a:t>
            </a:r>
          </a:p>
          <a:p>
            <a:pPr algn="ctr"/>
            <a:endParaRPr lang="fr-FR" sz="900" dirty="0" smtClean="0">
              <a:solidFill>
                <a:schemeClr val="bg1"/>
              </a:solidFill>
            </a:endParaRPr>
          </a:p>
          <a:p>
            <a:pPr>
              <a:buFont typeface="Wingdings" pitchFamily="2" charset="2"/>
              <a:buChar char="ü"/>
            </a:pPr>
            <a:r>
              <a:rPr lang="fr-FR" sz="900" dirty="0" smtClean="0">
                <a:solidFill>
                  <a:schemeClr val="bg1"/>
                </a:solidFill>
              </a:rPr>
              <a:t> Respiratoire : </a:t>
            </a:r>
          </a:p>
          <a:p>
            <a:pPr algn="ctr"/>
            <a:r>
              <a:rPr lang="fr-FR" sz="900" dirty="0" smtClean="0">
                <a:solidFill>
                  <a:schemeClr val="bg1"/>
                </a:solidFill>
              </a:rPr>
              <a:t>  PaO2/FiO2  &lt; 250 ou &lt; 200 en présence de pneumonie </a:t>
            </a:r>
          </a:p>
          <a:p>
            <a:pPr algn="ctr"/>
            <a:endParaRPr lang="fr-FR" sz="900" dirty="0">
              <a:solidFill>
                <a:schemeClr val="bg1"/>
              </a:solidFill>
            </a:endParaRPr>
          </a:p>
          <a:p>
            <a:pPr algn="ctr">
              <a:buFont typeface="Wingdings" pitchFamily="2" charset="2"/>
              <a:buChar char="ü"/>
            </a:pPr>
            <a:r>
              <a:rPr lang="fr-FR" sz="900" dirty="0" smtClean="0">
                <a:solidFill>
                  <a:schemeClr val="bg1"/>
                </a:solidFill>
              </a:rPr>
              <a:t>Neurologique : Glasgow &lt; 13 ou confusion</a:t>
            </a:r>
          </a:p>
          <a:p>
            <a:pPr>
              <a:buFont typeface="Wingdings" pitchFamily="2" charset="2"/>
              <a:buChar char="ü"/>
            </a:pPr>
            <a:r>
              <a:rPr lang="fr-FR" sz="900" dirty="0" smtClean="0">
                <a:solidFill>
                  <a:schemeClr val="bg1"/>
                </a:solidFill>
              </a:rPr>
              <a:t>  Rénale : Oligurie aigue</a:t>
            </a:r>
          </a:p>
          <a:p>
            <a:r>
              <a:rPr lang="fr-FR" sz="900" dirty="0">
                <a:solidFill>
                  <a:schemeClr val="bg1"/>
                </a:solidFill>
              </a:rPr>
              <a:t> </a:t>
            </a:r>
            <a:r>
              <a:rPr lang="fr-FR" sz="900" dirty="0" smtClean="0">
                <a:solidFill>
                  <a:schemeClr val="bg1"/>
                </a:solidFill>
              </a:rPr>
              <a:t>     ou créatinine &gt; 20 mg/l</a:t>
            </a:r>
          </a:p>
          <a:p>
            <a:endParaRPr lang="fr-FR" sz="900" dirty="0" smtClean="0">
              <a:solidFill>
                <a:schemeClr val="bg1"/>
              </a:solidFill>
            </a:endParaRPr>
          </a:p>
          <a:p>
            <a:pPr>
              <a:buFont typeface="Wingdings" pitchFamily="2" charset="2"/>
              <a:buChar char="ü"/>
            </a:pPr>
            <a:r>
              <a:rPr lang="fr-FR" sz="900" dirty="0" err="1" smtClean="0">
                <a:solidFill>
                  <a:schemeClr val="bg1"/>
                </a:solidFill>
              </a:rPr>
              <a:t>Coagulopathie</a:t>
            </a:r>
            <a:r>
              <a:rPr lang="fr-FR" sz="900" dirty="0" smtClean="0">
                <a:solidFill>
                  <a:schemeClr val="bg1"/>
                </a:solidFill>
              </a:rPr>
              <a:t> : </a:t>
            </a:r>
          </a:p>
          <a:p>
            <a:r>
              <a:rPr lang="fr-FR" sz="900" dirty="0" smtClean="0">
                <a:solidFill>
                  <a:schemeClr val="bg1"/>
                </a:solidFill>
              </a:rPr>
              <a:t>    PLQ &lt; 100.000/mm3 </a:t>
            </a:r>
            <a:endParaRPr lang="fr-FR" sz="900" dirty="0">
              <a:solidFill>
                <a:schemeClr val="bg1"/>
              </a:solidFill>
            </a:endParaRPr>
          </a:p>
          <a:p>
            <a:pPr algn="ctr"/>
            <a:endParaRPr lang="fr-FR" sz="900" dirty="0">
              <a:solidFill>
                <a:schemeClr val="bg1"/>
              </a:solidFill>
            </a:endParaRPr>
          </a:p>
          <a:p>
            <a:pPr algn="ctr"/>
            <a:endParaRPr lang="fr-FR" sz="900" dirty="0">
              <a:solidFill>
                <a:schemeClr val="bg1"/>
              </a:solidFill>
            </a:endParaRPr>
          </a:p>
        </p:txBody>
      </p:sp>
      <p:sp>
        <p:nvSpPr>
          <p:cNvPr id="16" name="Rectangle à coins arrondis 15"/>
          <p:cNvSpPr/>
          <p:nvPr/>
        </p:nvSpPr>
        <p:spPr>
          <a:xfrm>
            <a:off x="6786578" y="3143248"/>
            <a:ext cx="1857388" cy="2786082"/>
          </a:xfrm>
          <a:prstGeom prst="round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bg1"/>
                </a:solidFill>
              </a:rPr>
              <a:t>Sepsis </a:t>
            </a:r>
          </a:p>
          <a:p>
            <a:pPr algn="ctr"/>
            <a:r>
              <a:rPr lang="fr-FR" dirty="0" smtClean="0">
                <a:solidFill>
                  <a:schemeClr val="bg1"/>
                </a:solidFill>
              </a:rPr>
              <a:t>et </a:t>
            </a:r>
          </a:p>
          <a:p>
            <a:pPr algn="ctr"/>
            <a:r>
              <a:rPr lang="fr-FR" dirty="0" smtClean="0">
                <a:solidFill>
                  <a:schemeClr val="bg1"/>
                </a:solidFill>
              </a:rPr>
              <a:t>hypotension réfractaire au remplissage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17" name="ZoneTexte 16"/>
          <p:cNvSpPr txBox="1"/>
          <p:nvPr/>
        </p:nvSpPr>
        <p:spPr>
          <a:xfrm>
            <a:off x="3357554" y="3071810"/>
            <a:ext cx="92869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dirty="0" smtClean="0">
                <a:solidFill>
                  <a:schemeClr val="bg1"/>
                </a:solidFill>
              </a:rPr>
              <a:t>SEPSIS</a:t>
            </a:r>
            <a:endParaRPr lang="fr-FR" sz="1600" dirty="0">
              <a:solidFill>
                <a:schemeClr val="bg1"/>
              </a:solidFill>
            </a:endParaRPr>
          </a:p>
        </p:txBody>
      </p:sp>
      <p:sp>
        <p:nvSpPr>
          <p:cNvPr id="18" name="ZoneTexte 17"/>
          <p:cNvSpPr txBox="1"/>
          <p:nvPr/>
        </p:nvSpPr>
        <p:spPr>
          <a:xfrm>
            <a:off x="1857356" y="3357562"/>
            <a:ext cx="108734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Au moins</a:t>
            </a:r>
          </a:p>
          <a:p>
            <a:r>
              <a:rPr lang="fr-FR" sz="1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2  critères</a:t>
            </a:r>
            <a:endParaRPr lang="fr-FR" sz="1600" dirty="0" smtClean="0">
              <a:solidFill>
                <a:schemeClr val="bg1"/>
              </a:solidFill>
            </a:endParaRPr>
          </a:p>
          <a:p>
            <a:endParaRPr lang="fr-FR" sz="1600" dirty="0" smtClean="0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9" name="ZoneTexte 18"/>
          <p:cNvSpPr txBox="1"/>
          <p:nvPr/>
        </p:nvSpPr>
        <p:spPr>
          <a:xfrm>
            <a:off x="4500562" y="2428868"/>
            <a:ext cx="22145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>
                <a:solidFill>
                  <a:schemeClr val="bg1"/>
                </a:solidFill>
              </a:rPr>
              <a:t>Sepsis+ une défaillance d’organe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21" name="ZoneTexte 20"/>
          <p:cNvSpPr txBox="1"/>
          <p:nvPr/>
        </p:nvSpPr>
        <p:spPr>
          <a:xfrm>
            <a:off x="2000232" y="6143644"/>
            <a:ext cx="52613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Figure 2. </a:t>
            </a:r>
            <a:r>
              <a:rPr lang="fr-FR"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gradient  de gravité clinique des  bactériémies </a:t>
            </a:r>
            <a:r>
              <a:rPr lang="fr-FR" sz="1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synptomatiques</a:t>
            </a:r>
            <a:r>
              <a:rPr lang="fr-FR"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fr-FR" sz="1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ZoneTexte 21"/>
          <p:cNvSpPr txBox="1"/>
          <p:nvPr/>
        </p:nvSpPr>
        <p:spPr>
          <a:xfrm>
            <a:off x="428596" y="214290"/>
            <a:ext cx="8286808" cy="46166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sz="2400" b="1" dirty="0" smtClean="0">
                <a:solidFill>
                  <a:schemeClr val="bg1"/>
                </a:solidFill>
                <a:latin typeface="Arial Black" pitchFamily="34" charset="0"/>
                <a:cs typeface="Arial" pitchFamily="34" charset="0"/>
              </a:rPr>
              <a:t>      Manifestations cliniques des bactériémies</a:t>
            </a:r>
            <a:endParaRPr lang="fr-FR" sz="2400" b="1" dirty="0">
              <a:solidFill>
                <a:schemeClr val="bg1"/>
              </a:solidFill>
              <a:latin typeface="Arial Black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428596" y="214290"/>
            <a:ext cx="8286808" cy="46166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sz="2400" b="1" dirty="0" smtClean="0">
                <a:solidFill>
                  <a:schemeClr val="bg1"/>
                </a:solidFill>
                <a:latin typeface="Arial Black" pitchFamily="34" charset="0"/>
                <a:cs typeface="Arial" pitchFamily="34" charset="0"/>
              </a:rPr>
              <a:t>      Physiopathologie  des bactériémies</a:t>
            </a:r>
            <a:endParaRPr lang="fr-FR" sz="2400" b="1" dirty="0">
              <a:solidFill>
                <a:schemeClr val="bg1"/>
              </a:solidFill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5" name="Espace réservé du texte 2"/>
          <p:cNvSpPr>
            <a:spLocks noGrp="1"/>
          </p:cNvSpPr>
          <p:nvPr>
            <p:ph type="body" idx="1"/>
          </p:nvPr>
        </p:nvSpPr>
        <p:spPr>
          <a:xfrm>
            <a:off x="428596" y="1142984"/>
            <a:ext cx="8286808" cy="5357850"/>
          </a:xfrm>
          <a:solidFill>
            <a:schemeClr val="tx1"/>
          </a:solidFill>
        </p:spPr>
        <p:txBody>
          <a:bodyPr>
            <a:normAutofit fontScale="92500" lnSpcReduction="20000"/>
          </a:bodyPr>
          <a:lstStyle/>
          <a:p>
            <a:endParaRPr lang="fr-FR" sz="18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fr-FR" sz="17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Le  germe peut pénétrer dans le sang par différents mécanismes, dont les principaux sont:</a:t>
            </a:r>
          </a:p>
          <a:p>
            <a:pPr>
              <a:buClr>
                <a:srgbClr val="FF0000"/>
              </a:buClr>
            </a:pPr>
            <a:endParaRPr lang="fr-FR" sz="18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buClr>
                <a:srgbClr val="FF0000"/>
              </a:buClr>
              <a:buFont typeface="Wingdings" pitchFamily="2" charset="2"/>
              <a:buChar char="q"/>
            </a:pPr>
            <a:r>
              <a:rPr lang="fr-FR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6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Mécanisme thrombophlébitique:</a:t>
            </a:r>
          </a:p>
          <a:p>
            <a:pPr>
              <a:buClr>
                <a:srgbClr val="FF0000"/>
              </a:buClr>
              <a:buFont typeface="Wingdings" pitchFamily="2" charset="2"/>
              <a:buChar char="ü"/>
            </a:pPr>
            <a:r>
              <a:rPr lang="fr-FR" sz="14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fr-FR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La porte d’entrée est tégumentaire</a:t>
            </a:r>
            <a:r>
              <a:rPr lang="fr-FR" sz="14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Clr>
                <a:srgbClr val="FF0000"/>
              </a:buClr>
              <a:buFont typeface="Wingdings" pitchFamily="2" charset="2"/>
              <a:buChar char="ü"/>
            </a:pPr>
            <a:r>
              <a:rPr lang="fr-FR" sz="14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Le germe le plus incriminé est  </a:t>
            </a:r>
            <a:r>
              <a:rPr lang="fr-FR" sz="1400" i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S.aureus</a:t>
            </a:r>
            <a:r>
              <a:rPr lang="fr-FR" sz="1400" b="1" i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.</a:t>
            </a:r>
            <a:r>
              <a:rPr lang="fr-FR" sz="14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buClr>
                <a:srgbClr val="FF0000"/>
              </a:buClr>
              <a:buFont typeface="Wingdings" pitchFamily="2" charset="2"/>
              <a:buChar char="ü"/>
            </a:pPr>
            <a:r>
              <a:rPr lang="fr-FR" sz="1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Localisations secondaires (  os, poumons, cerveau, cœur et autres tissus).</a:t>
            </a:r>
          </a:p>
          <a:p>
            <a:pPr>
              <a:buClr>
                <a:srgbClr val="FF0000"/>
              </a:buClr>
              <a:buFont typeface="Wingdings" pitchFamily="2" charset="2"/>
              <a:buChar char="ü"/>
            </a:pPr>
            <a:endParaRPr lang="fr-FR" sz="14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buClr>
                <a:srgbClr val="FF0000"/>
              </a:buClr>
              <a:buFont typeface="Wingdings" pitchFamily="2" charset="2"/>
              <a:buChar char="q"/>
            </a:pPr>
            <a:r>
              <a:rPr lang="fr-FR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sz="16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Mécanisme à point de départ lymphatique:</a:t>
            </a:r>
          </a:p>
          <a:p>
            <a:pPr>
              <a:buClr>
                <a:srgbClr val="FF0000"/>
              </a:buClr>
              <a:buFont typeface="Wingdings" pitchFamily="2" charset="2"/>
              <a:buChar char="ü"/>
            </a:pPr>
            <a:r>
              <a:rPr lang="fr-FR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La porte d’entrée est souvent digestive.</a:t>
            </a:r>
            <a:r>
              <a:rPr lang="fr-FR" sz="14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buClr>
                <a:srgbClr val="FF0000"/>
              </a:buClr>
              <a:buFont typeface="Wingdings" pitchFamily="2" charset="2"/>
              <a:buChar char="ü"/>
            </a:pPr>
            <a:r>
              <a:rPr lang="fr-FR" sz="1800" dirty="0" smtClean="0">
                <a:solidFill>
                  <a:schemeClr val="bg1"/>
                </a:solidFill>
              </a:rPr>
              <a:t> </a:t>
            </a:r>
            <a:r>
              <a:rPr lang="fr-FR" sz="1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Germe impliqué exemple</a:t>
            </a:r>
            <a:r>
              <a:rPr lang="fr-FR" sz="1400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400" i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S.typhi</a:t>
            </a:r>
            <a:r>
              <a:rPr lang="fr-FR" sz="1400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Clr>
                <a:srgbClr val="FF0000"/>
              </a:buClr>
              <a:buFont typeface="Wingdings" pitchFamily="2" charset="2"/>
              <a:buChar char="ü"/>
            </a:pPr>
            <a:r>
              <a:rPr lang="fr-FR" sz="1400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Risque de choc endotoxinique.</a:t>
            </a:r>
          </a:p>
          <a:p>
            <a:pPr>
              <a:buClr>
                <a:srgbClr val="FF0000"/>
              </a:buClr>
              <a:buFont typeface="Wingdings" pitchFamily="2" charset="2"/>
              <a:buChar char="ü"/>
            </a:pPr>
            <a:endParaRPr lang="fr-FR" sz="14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buClr>
                <a:srgbClr val="FF0000"/>
              </a:buClr>
              <a:buFont typeface="Wingdings" pitchFamily="2" charset="2"/>
              <a:buChar char="q"/>
            </a:pPr>
            <a:r>
              <a:rPr lang="fr-FR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6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Mécanisme endocarditique</a:t>
            </a:r>
            <a:r>
              <a:rPr lang="fr-FR" sz="16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buClr>
                <a:srgbClr val="FF0000"/>
              </a:buClr>
              <a:buFont typeface="Wingdings" pitchFamily="2" charset="2"/>
              <a:buChar char="ü"/>
            </a:pPr>
            <a:r>
              <a:rPr lang="fr-FR" sz="17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présence d’une lésions cardiaque ( </a:t>
            </a:r>
            <a:r>
              <a:rPr lang="fr-FR" sz="17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RAA, prothèses)</a:t>
            </a:r>
            <a:r>
              <a:rPr lang="fr-FR" sz="1700" dirty="0" smtClean="0">
                <a:latin typeface="Arial" pitchFamily="34" charset="0"/>
                <a:cs typeface="Arial" pitchFamily="34" charset="0"/>
              </a:rPr>
              <a:t> prothese0²</a:t>
            </a:r>
          </a:p>
          <a:p>
            <a:pPr>
              <a:buClr>
                <a:srgbClr val="FF0000"/>
              </a:buClr>
              <a:buFont typeface="Wingdings" pitchFamily="2" charset="2"/>
              <a:buChar char="ü"/>
            </a:pPr>
            <a:endParaRPr lang="fr-FR" sz="1700" dirty="0" smtClean="0">
              <a:latin typeface="Arial" pitchFamily="34" charset="0"/>
              <a:cs typeface="Arial" pitchFamily="34" charset="0"/>
            </a:endParaRPr>
          </a:p>
          <a:p>
            <a:pPr>
              <a:buClr>
                <a:srgbClr val="FF0000"/>
              </a:buClr>
              <a:buFont typeface="Wingdings" pitchFamily="2" charset="2"/>
              <a:buChar char="ü"/>
            </a:pPr>
            <a:r>
              <a:rPr lang="fr-FR" sz="17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Germe impliqués, exemple les streptocoques non groupales.</a:t>
            </a:r>
          </a:p>
          <a:p>
            <a:pPr>
              <a:buClr>
                <a:srgbClr val="FF0000"/>
              </a:buClr>
              <a:buFont typeface="Wingdings" pitchFamily="2" charset="2"/>
              <a:buChar char="ü"/>
            </a:pPr>
            <a:r>
              <a:rPr lang="fr-FR" sz="17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Complications infectieuses et vasculaire des EI.</a:t>
            </a:r>
          </a:p>
          <a:p>
            <a:pPr>
              <a:buClr>
                <a:srgbClr val="FF0000"/>
              </a:buClr>
            </a:pPr>
            <a:r>
              <a:rPr lang="fr-FR" sz="17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fr-FR" sz="1700" dirty="0" smtClean="0">
                <a:latin typeface="Arial" pitchFamily="34" charset="0"/>
                <a:cs typeface="Arial" pitchFamily="34" charset="0"/>
              </a:rPr>
            </a:br>
            <a:r>
              <a:rPr lang="fr-FR" sz="1800" dirty="0" smtClean="0"/>
              <a:t/>
            </a:r>
            <a:br>
              <a:rPr lang="fr-FR" sz="1800" dirty="0" smtClean="0"/>
            </a:br>
            <a:r>
              <a:rPr lang="fr-FR" sz="1800" dirty="0" smtClean="0"/>
              <a:t/>
            </a:r>
            <a:br>
              <a:rPr lang="fr-FR" sz="1800" dirty="0" smtClean="0"/>
            </a:br>
            <a:r>
              <a:rPr lang="fr-FR" sz="1800" dirty="0" smtClean="0"/>
              <a:t/>
            </a:r>
            <a:br>
              <a:rPr lang="fr-FR" sz="1800" dirty="0" smtClean="0"/>
            </a:br>
            <a:endParaRPr lang="fr-FR" sz="1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428596" y="214291"/>
            <a:ext cx="8286808" cy="83099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sz="2400" b="1" dirty="0" smtClean="0"/>
              <a:t>           </a:t>
            </a:r>
            <a:r>
              <a:rPr lang="fr-FR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Diagnostic  au laboratoire d'une bactériémie</a:t>
            </a:r>
            <a:r>
              <a:rPr lang="fr-FR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2400" dirty="0" smtClean="0"/>
              <a:t/>
            </a:r>
            <a:br>
              <a:rPr lang="fr-FR" sz="2400" dirty="0" smtClean="0"/>
            </a:br>
            <a:endParaRPr lang="fr-FR" sz="2400" b="1" dirty="0">
              <a:solidFill>
                <a:schemeClr val="bg1"/>
              </a:solidFill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6" name="Espace réservé du texte 2"/>
          <p:cNvSpPr>
            <a:spLocks noGrp="1"/>
          </p:cNvSpPr>
          <p:nvPr>
            <p:ph type="body" idx="1"/>
          </p:nvPr>
        </p:nvSpPr>
        <p:spPr>
          <a:xfrm>
            <a:off x="428596" y="1142984"/>
            <a:ext cx="8286808" cy="5357850"/>
          </a:xfrm>
          <a:solidFill>
            <a:schemeClr val="tx1"/>
          </a:solidFill>
        </p:spPr>
        <p:txBody>
          <a:bodyPr>
            <a:normAutofit fontScale="92500" lnSpcReduction="10000"/>
          </a:bodyPr>
          <a:lstStyle/>
          <a:p>
            <a:r>
              <a:rPr lang="fr-FR" b="1" dirty="0" smtClean="0"/>
              <a:t>D</a:t>
            </a:r>
          </a:p>
          <a:p>
            <a:endParaRPr lang="fr-FR" sz="18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buClr>
                <a:srgbClr val="FF0000"/>
              </a:buClr>
              <a:buFont typeface="Wingdings" pitchFamily="2" charset="2"/>
              <a:buChar char="v"/>
            </a:pPr>
            <a:r>
              <a:rPr lang="fr-FR" sz="1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Le diagnostic d’une bactériémie repose essentiellement sur les          </a:t>
            </a:r>
          </a:p>
          <a:p>
            <a:r>
              <a:rPr lang="fr-FR" sz="1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 hémocultures</a:t>
            </a:r>
            <a:r>
              <a:rPr lang="fr-FR" sz="1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fr-FR" sz="1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</a:t>
            </a:r>
          </a:p>
          <a:p>
            <a:pPr>
              <a:buClr>
                <a:srgbClr val="FF0000"/>
              </a:buClr>
              <a:buFont typeface="Wingdings" pitchFamily="2" charset="2"/>
              <a:buChar char="v"/>
            </a:pPr>
            <a:r>
              <a:rPr lang="fr-FR" sz="1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fr-FR" sz="1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La recherche d’une porte d’entrée  potentielle est primordiale</a:t>
            </a:r>
          </a:p>
          <a:p>
            <a:endParaRPr lang="fr-FR" sz="18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buClr>
                <a:srgbClr val="FF0000"/>
              </a:buClr>
              <a:buFont typeface="Wingdings" pitchFamily="2" charset="2"/>
              <a:buChar char="q"/>
            </a:pPr>
            <a:r>
              <a:rPr lang="fr-FR" sz="1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Indications  des hémocultures: </a:t>
            </a:r>
          </a:p>
          <a:p>
            <a:pPr lvl="1">
              <a:buClr>
                <a:srgbClr val="FF0000"/>
              </a:buClr>
              <a:buFont typeface="Wingdings" pitchFamily="2" charset="2"/>
              <a:buChar char="ü"/>
            </a:pPr>
            <a:r>
              <a:rPr lang="fr-FR" sz="1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Toute  fièvre inexpliquée</a:t>
            </a:r>
          </a:p>
          <a:p>
            <a:pPr lvl="1">
              <a:buClr>
                <a:srgbClr val="FF0000"/>
              </a:buClr>
              <a:buFont typeface="Wingdings" pitchFamily="2" charset="2"/>
              <a:buChar char="ü"/>
            </a:pPr>
            <a:r>
              <a:rPr lang="fr-FR" sz="1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Signes de </a:t>
            </a:r>
            <a:r>
              <a:rPr lang="fr-FR" sz="14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sepsis</a:t>
            </a:r>
            <a:r>
              <a:rPr lang="fr-FR" sz="1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de choc septique</a:t>
            </a:r>
          </a:p>
          <a:p>
            <a:pPr lvl="1">
              <a:buClr>
                <a:srgbClr val="FF0000"/>
              </a:buClr>
              <a:buFont typeface="Wingdings" pitchFamily="2" charset="2"/>
              <a:buChar char="ü"/>
            </a:pPr>
            <a:r>
              <a:rPr lang="fr-FR" sz="1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Fièvre  chez patient porteur de Matériel ( valves cardiaques, pacemaker). </a:t>
            </a:r>
          </a:p>
          <a:p>
            <a:pPr lvl="1">
              <a:buClr>
                <a:srgbClr val="FF0000"/>
              </a:buClr>
              <a:buFont typeface="Wingdings" pitchFamily="2" charset="2"/>
              <a:buChar char="ü"/>
            </a:pPr>
            <a:r>
              <a:rPr lang="fr-FR" sz="1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Fièvre   chez ID</a:t>
            </a:r>
          </a:p>
          <a:p>
            <a:pPr>
              <a:buClr>
                <a:srgbClr val="FF0000"/>
              </a:buClr>
              <a:buFont typeface="Wingdings" pitchFamily="2" charset="2"/>
              <a:buChar char="q"/>
            </a:pPr>
            <a:r>
              <a:rPr lang="fr-FR" sz="1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</a:t>
            </a:r>
            <a:r>
              <a:rPr lang="fr-FR" sz="1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Mais aussi en cas</a:t>
            </a:r>
            <a:r>
              <a:rPr lang="fr-FR" sz="1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pPr lvl="1">
              <a:buClr>
                <a:srgbClr val="FF0000"/>
              </a:buClr>
              <a:buFont typeface="Wingdings" pitchFamily="2" charset="2"/>
              <a:buChar char="ü"/>
            </a:pPr>
            <a:r>
              <a:rPr lang="fr-FR" sz="13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Endocardites +++</a:t>
            </a:r>
          </a:p>
          <a:p>
            <a:pPr lvl="1">
              <a:buClr>
                <a:srgbClr val="FF0000"/>
              </a:buClr>
              <a:buFont typeface="Wingdings" pitchFamily="2" charset="2"/>
              <a:buChar char="ü"/>
            </a:pPr>
            <a:r>
              <a:rPr lang="fr-FR"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fr-FR" sz="1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Méningites bactériennes</a:t>
            </a:r>
          </a:p>
          <a:p>
            <a:pPr lvl="1">
              <a:buClr>
                <a:srgbClr val="FF0000"/>
              </a:buClr>
              <a:buFont typeface="Wingdings" pitchFamily="2" charset="2"/>
              <a:buChar char="ü"/>
            </a:pPr>
            <a:r>
              <a:rPr lang="fr-FR" sz="1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Pneumopathies </a:t>
            </a:r>
          </a:p>
          <a:p>
            <a:pPr lvl="1">
              <a:buClr>
                <a:srgbClr val="FF0000"/>
              </a:buClr>
              <a:buFont typeface="Wingdings" pitchFamily="2" charset="2"/>
              <a:buChar char="ü"/>
            </a:pPr>
            <a:r>
              <a:rPr lang="fr-FR" sz="1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Infections urinaires hautes</a:t>
            </a:r>
          </a:p>
          <a:p>
            <a:pPr lvl="1">
              <a:buClr>
                <a:srgbClr val="FF0000"/>
              </a:buClr>
              <a:buFont typeface="Wingdings" pitchFamily="2" charset="2"/>
              <a:buChar char="ü"/>
            </a:pPr>
            <a:r>
              <a:rPr lang="fr-FR" sz="1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Prostatites aigues</a:t>
            </a:r>
          </a:p>
          <a:p>
            <a:r>
              <a:rPr lang="fr-FR" sz="1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</a:t>
            </a:r>
          </a:p>
          <a:p>
            <a:r>
              <a:rPr lang="fr-FR" sz="1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fr-FR" sz="1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428596" y="214290"/>
            <a:ext cx="8286808" cy="46166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 Diagnostic  au laboratoire d'une bactériémie</a:t>
            </a:r>
            <a:r>
              <a:rPr lang="fr-FR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</a:t>
            </a:r>
            <a:endParaRPr lang="fr-FR" sz="2400" b="1" dirty="0">
              <a:solidFill>
                <a:schemeClr val="bg1"/>
              </a:solidFill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6" name="Espace réservé du texte 2"/>
          <p:cNvSpPr>
            <a:spLocks noGrp="1"/>
          </p:cNvSpPr>
          <p:nvPr>
            <p:ph type="body" idx="1"/>
          </p:nvPr>
        </p:nvSpPr>
        <p:spPr>
          <a:xfrm>
            <a:off x="428596" y="785794"/>
            <a:ext cx="8286808" cy="5715040"/>
          </a:xfrm>
          <a:solidFill>
            <a:schemeClr val="tx1"/>
          </a:solidFill>
        </p:spPr>
        <p:txBody>
          <a:bodyPr>
            <a:normAutofit fontScale="25000" lnSpcReduction="20000"/>
          </a:bodyPr>
          <a:lstStyle/>
          <a:p>
            <a:r>
              <a:rPr lang="fr-FR" dirty="0" smtClean="0">
                <a:solidFill>
                  <a:schemeClr val="bg1"/>
                </a:solidFill>
              </a:rPr>
              <a:t>                     </a:t>
            </a:r>
          </a:p>
          <a:p>
            <a:r>
              <a:rPr lang="fr-FR" dirty="0" smtClean="0">
                <a:solidFill>
                  <a:schemeClr val="bg1"/>
                </a:solidFill>
              </a:rPr>
              <a:t>                             </a:t>
            </a:r>
          </a:p>
          <a:p>
            <a:endParaRPr lang="fr-FR" dirty="0" smtClean="0">
              <a:solidFill>
                <a:schemeClr val="bg1"/>
              </a:solidFill>
            </a:endParaRPr>
          </a:p>
          <a:p>
            <a:endParaRPr lang="fr-FR" dirty="0" smtClean="0">
              <a:solidFill>
                <a:schemeClr val="bg1"/>
              </a:solidFill>
            </a:endParaRPr>
          </a:p>
          <a:p>
            <a:endParaRPr lang="fr-FR" dirty="0" smtClean="0">
              <a:solidFill>
                <a:schemeClr val="bg1"/>
              </a:solidFill>
            </a:endParaRPr>
          </a:p>
          <a:p>
            <a:endParaRPr lang="fr-FR" dirty="0" smtClean="0">
              <a:solidFill>
                <a:schemeClr val="bg1"/>
              </a:solidFill>
            </a:endParaRPr>
          </a:p>
          <a:p>
            <a:endParaRPr lang="fr-FR" dirty="0" smtClean="0">
              <a:solidFill>
                <a:schemeClr val="bg1"/>
              </a:solidFill>
            </a:endParaRPr>
          </a:p>
          <a:p>
            <a:pPr>
              <a:buClr>
                <a:srgbClr val="FF0000"/>
              </a:buClr>
            </a:pPr>
            <a:endParaRPr lang="fr-FR" sz="6400" dirty="0" smtClean="0">
              <a:solidFill>
                <a:schemeClr val="bg1"/>
              </a:solidFill>
            </a:endParaRPr>
          </a:p>
          <a:p>
            <a:pPr>
              <a:buClr>
                <a:srgbClr val="FF0000"/>
              </a:buClr>
              <a:buFont typeface="Wingdings" pitchFamily="2" charset="2"/>
              <a:buChar char="q"/>
            </a:pPr>
            <a:r>
              <a:rPr lang="fr-FR" sz="6400" dirty="0" smtClean="0">
                <a:solidFill>
                  <a:schemeClr val="bg1"/>
                </a:solidFill>
              </a:rPr>
              <a:t> </a:t>
            </a:r>
            <a:r>
              <a:rPr lang="fr-FR" sz="6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Prélèvement</a:t>
            </a:r>
            <a:r>
              <a:rPr lang="fr-FR" sz="3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pPr>
              <a:buClr>
                <a:srgbClr val="FF0000"/>
              </a:buClr>
            </a:pPr>
            <a:endParaRPr lang="fr-FR" sz="30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lvl="1">
              <a:buClr>
                <a:srgbClr val="FF0000"/>
              </a:buClr>
              <a:buFont typeface="Wingdings" pitchFamily="2" charset="2"/>
              <a:buChar char="ü"/>
            </a:pPr>
            <a:r>
              <a:rPr lang="fr-FR" sz="5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 </a:t>
            </a:r>
            <a:r>
              <a:rPr lang="fr-FR" sz="5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Ponction veineuse</a:t>
            </a:r>
          </a:p>
          <a:p>
            <a:pPr lvl="1">
              <a:buClr>
                <a:srgbClr val="FF0000"/>
              </a:buClr>
              <a:buFont typeface="Wingdings" pitchFamily="2" charset="2"/>
              <a:buChar char="ü"/>
            </a:pPr>
            <a:r>
              <a:rPr lang="fr-FR" sz="5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</a:t>
            </a:r>
            <a:r>
              <a:rPr lang="fr-FR" sz="5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Rapidement au cours de la maladie</a:t>
            </a:r>
          </a:p>
          <a:p>
            <a:pPr lvl="1">
              <a:buClr>
                <a:srgbClr val="FF0000"/>
              </a:buClr>
              <a:buFont typeface="Wingdings" pitchFamily="2" charset="2"/>
              <a:buChar char="ü"/>
            </a:pPr>
            <a:r>
              <a:rPr lang="fr-FR" sz="5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Cdt d’asepsie rigoureuses</a:t>
            </a:r>
          </a:p>
          <a:p>
            <a:pPr lvl="1">
              <a:buClr>
                <a:srgbClr val="FF0000"/>
              </a:buClr>
              <a:buFont typeface="Wingdings" pitchFamily="2" charset="2"/>
              <a:buChar char="ü"/>
            </a:pPr>
            <a:r>
              <a:rPr lang="fr-FR" sz="5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 Avant toute ATB</a:t>
            </a:r>
          </a:p>
          <a:p>
            <a:pPr lvl="1">
              <a:buClr>
                <a:srgbClr val="FF0000"/>
              </a:buClr>
              <a:buFont typeface="Wingdings" pitchFamily="2" charset="2"/>
              <a:buChar char="ü"/>
            </a:pPr>
            <a:r>
              <a:rPr lang="fr-FR" sz="5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 Fiche  de renseignement +++</a:t>
            </a:r>
          </a:p>
          <a:p>
            <a:pPr>
              <a:buClr>
                <a:srgbClr val="FF0000"/>
              </a:buClr>
            </a:pPr>
            <a:r>
              <a:rPr lang="fr-FR" sz="2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buClr>
                <a:srgbClr val="FF0000"/>
              </a:buClr>
            </a:pPr>
            <a:endParaRPr lang="fr-FR" sz="26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lvl="1">
              <a:buClr>
                <a:srgbClr val="FF0000"/>
              </a:buClr>
              <a:buFont typeface="Wingdings" pitchFamily="2" charset="2"/>
              <a:buChar char="Ø"/>
            </a:pPr>
            <a:r>
              <a:rPr lang="fr-FR" sz="4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5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Fièvre continue                 2 à 3 </a:t>
            </a:r>
            <a:r>
              <a:rPr lang="fr-FR" sz="52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hémoc</a:t>
            </a:r>
            <a:r>
              <a:rPr lang="fr-FR" sz="5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/ 24 h  à 1h d’intervalle</a:t>
            </a:r>
          </a:p>
          <a:p>
            <a:pPr lvl="1">
              <a:buClr>
                <a:srgbClr val="FF0000"/>
              </a:buClr>
            </a:pPr>
            <a:endParaRPr lang="fr-FR" sz="52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lvl="1">
              <a:buClr>
                <a:srgbClr val="FF0000"/>
              </a:buClr>
              <a:buFont typeface="Wingdings" pitchFamily="2" charset="2"/>
              <a:buChar char="Ø"/>
            </a:pPr>
            <a:r>
              <a:rPr lang="fr-FR" sz="5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Fièvre  discontinue                  3 </a:t>
            </a:r>
            <a:r>
              <a:rPr lang="fr-FR" sz="52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hémoc</a:t>
            </a:r>
            <a:r>
              <a:rPr lang="fr-FR" sz="5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/  24h , lors  pics fébriles, frissons</a:t>
            </a:r>
          </a:p>
          <a:p>
            <a:pPr lvl="1">
              <a:buClr>
                <a:srgbClr val="FF0000"/>
              </a:buClr>
            </a:pPr>
            <a:endParaRPr lang="fr-FR" sz="52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lvl="1">
              <a:buClr>
                <a:srgbClr val="FF0000"/>
              </a:buClr>
              <a:buFont typeface="Wingdings" pitchFamily="2" charset="2"/>
              <a:buChar char="Ø"/>
            </a:pPr>
            <a:r>
              <a:rPr lang="fr-FR" sz="5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Endocardites infectieuses              3 à 6 </a:t>
            </a:r>
            <a:r>
              <a:rPr lang="fr-FR" sz="52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hémoc</a:t>
            </a:r>
            <a:r>
              <a:rPr lang="fr-FR" sz="5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/24</a:t>
            </a:r>
          </a:p>
          <a:p>
            <a:pPr lvl="1">
              <a:buClr>
                <a:srgbClr val="FF0000"/>
              </a:buClr>
            </a:pPr>
            <a:endParaRPr lang="fr-FR" sz="52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lvl="1">
              <a:buClr>
                <a:srgbClr val="FF0000"/>
              </a:buClr>
              <a:buFont typeface="Wingdings" pitchFamily="2" charset="2"/>
              <a:buChar char="Ø"/>
            </a:pPr>
            <a:r>
              <a:rPr lang="fr-FR" sz="5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Urgence thérapeutique               2 à 3 </a:t>
            </a:r>
            <a:r>
              <a:rPr lang="fr-FR" sz="52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hemoc</a:t>
            </a:r>
            <a:r>
              <a:rPr lang="fr-FR" sz="5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15 à 30 min d’intervalle avant ATB</a:t>
            </a:r>
          </a:p>
          <a:p>
            <a:pPr lvl="1">
              <a:buClr>
                <a:srgbClr val="FF0000"/>
              </a:buClr>
              <a:buFont typeface="Wingdings" pitchFamily="2" charset="2"/>
              <a:buChar char="Ø"/>
            </a:pPr>
            <a:endParaRPr lang="fr-FR" sz="52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lvl="1">
              <a:buClr>
                <a:srgbClr val="FF0000"/>
              </a:buClr>
              <a:buFont typeface="Wingdings" pitchFamily="2" charset="2"/>
              <a:buChar char="Ø"/>
            </a:pPr>
            <a:r>
              <a:rPr lang="fr-FR" sz="5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Infection sur KT                  </a:t>
            </a:r>
            <a:r>
              <a:rPr lang="fr-FR" sz="52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hémoc</a:t>
            </a:r>
            <a:r>
              <a:rPr lang="fr-FR" sz="5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quantitative, KT/ veine + délais de croissance</a:t>
            </a:r>
          </a:p>
          <a:p>
            <a:pPr lvl="1">
              <a:buClr>
                <a:srgbClr val="FF0000"/>
              </a:buClr>
              <a:buFont typeface="Wingdings" pitchFamily="2" charset="2"/>
              <a:buChar char="Ø"/>
            </a:pPr>
            <a:endParaRPr lang="fr-FR" sz="52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lvl="1">
              <a:buClr>
                <a:srgbClr val="FF0000"/>
              </a:buClr>
            </a:pPr>
            <a:r>
              <a:rPr lang="fr-FR" sz="5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NB:    1 </a:t>
            </a:r>
            <a:r>
              <a:rPr lang="fr-FR" sz="5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hemoc</a:t>
            </a:r>
            <a:r>
              <a:rPr lang="fr-FR" sz="5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5200" dirty="0" smtClean="0">
                <a:solidFill>
                  <a:schemeClr val="bg1"/>
                </a:solidFill>
                <a:latin typeface="Calibri"/>
                <a:cs typeface="Calibri"/>
              </a:rPr>
              <a:t>= flc aérobie + flc anaérobie, </a:t>
            </a:r>
          </a:p>
          <a:p>
            <a:pPr lvl="1">
              <a:buClr>
                <a:srgbClr val="FF0000"/>
              </a:buClr>
            </a:pPr>
            <a:r>
              <a:rPr lang="fr-FR" sz="5200" dirty="0" smtClean="0">
                <a:solidFill>
                  <a:schemeClr val="bg1"/>
                </a:solidFill>
                <a:latin typeface="Calibri"/>
                <a:cs typeface="Calibri"/>
              </a:rPr>
              <a:t>             Vol de sang/ flc = adulte 10 cc , enfant 4 cc</a:t>
            </a:r>
            <a:endParaRPr lang="fr-FR" sz="52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lvl="1">
              <a:buClr>
                <a:srgbClr val="FF0000"/>
              </a:buClr>
              <a:buFont typeface="Wingdings" pitchFamily="2" charset="2"/>
              <a:buChar char="Ø"/>
            </a:pPr>
            <a:endParaRPr lang="fr-FR" sz="52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lvl="1">
              <a:buClr>
                <a:srgbClr val="FF0000"/>
              </a:buClr>
              <a:buFont typeface="Wingdings" pitchFamily="2" charset="2"/>
              <a:buChar char="Ø"/>
            </a:pPr>
            <a:endParaRPr lang="fr-FR" sz="52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lvl="1">
              <a:buClr>
                <a:srgbClr val="FF0000"/>
              </a:buClr>
              <a:buFont typeface="Wingdings" pitchFamily="2" charset="2"/>
              <a:buChar char="Ø"/>
            </a:pPr>
            <a:endParaRPr lang="fr-FR" sz="52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lvl="1">
              <a:buClr>
                <a:srgbClr val="FF0000"/>
              </a:buClr>
              <a:buFont typeface="Wingdings" pitchFamily="2" charset="2"/>
              <a:buChar char="Ø"/>
            </a:pPr>
            <a:endParaRPr lang="fr-FR" sz="52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lvl="1">
              <a:buClr>
                <a:srgbClr val="FF0000"/>
              </a:buClr>
              <a:buFont typeface="Wingdings" pitchFamily="2" charset="2"/>
              <a:buChar char="Ø"/>
            </a:pPr>
            <a:endParaRPr lang="fr-FR" sz="52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lvl="1">
              <a:buClr>
                <a:srgbClr val="FF0000"/>
              </a:buClr>
              <a:buFont typeface="Wingdings" pitchFamily="2" charset="2"/>
              <a:buChar char="Ø"/>
            </a:pPr>
            <a:endParaRPr lang="fr-FR" sz="52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lvl="1">
              <a:buClr>
                <a:srgbClr val="FF0000"/>
              </a:buClr>
              <a:buFont typeface="Wingdings" pitchFamily="2" charset="2"/>
              <a:buChar char="Ø"/>
            </a:pPr>
            <a:endParaRPr lang="fr-FR" sz="52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548640" lvl="3" indent="0">
              <a:buClr>
                <a:srgbClr val="FF0000"/>
              </a:buClr>
              <a:buSzPct val="95000"/>
            </a:pPr>
            <a:endParaRPr lang="fr-FR" sz="52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buClr>
                <a:srgbClr val="FF0000"/>
              </a:buClr>
            </a:pPr>
            <a:endParaRPr lang="fr-FR" sz="26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buClr>
                <a:srgbClr val="FF0000"/>
              </a:buClr>
              <a:buFont typeface="Wingdings" pitchFamily="2" charset="2"/>
              <a:buChar char="Ø"/>
            </a:pPr>
            <a:endParaRPr lang="fr-FR" sz="26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buClr>
                <a:srgbClr val="FF0000"/>
              </a:buClr>
              <a:buFont typeface="Wingdings" pitchFamily="2" charset="2"/>
              <a:buChar char="Ø"/>
            </a:pPr>
            <a:endParaRPr lang="fr-FR" sz="26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buClr>
                <a:srgbClr val="FF0000"/>
              </a:buClr>
              <a:buFont typeface="Wingdings" pitchFamily="2" charset="2"/>
              <a:buChar char="Ø"/>
            </a:pPr>
            <a:endParaRPr lang="fr-FR" sz="26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buClr>
                <a:srgbClr val="FF0000"/>
              </a:buClr>
              <a:buFont typeface="Wingdings" pitchFamily="2" charset="2"/>
              <a:buChar char="Ø"/>
            </a:pPr>
            <a:endParaRPr lang="fr-FR" sz="26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buClr>
                <a:srgbClr val="FF0000"/>
              </a:buClr>
              <a:buFont typeface="Wingdings" pitchFamily="2" charset="2"/>
              <a:buChar char="Ø"/>
            </a:pPr>
            <a:endParaRPr lang="fr-FR" sz="26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buClr>
                <a:srgbClr val="FF0000"/>
              </a:buClr>
            </a:pPr>
            <a:endParaRPr lang="fr-FR" sz="26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endParaRPr lang="fr-FR" dirty="0" smtClean="0">
              <a:solidFill>
                <a:schemeClr val="bg1"/>
              </a:solidFill>
            </a:endParaRPr>
          </a:p>
          <a:p>
            <a:pPr lvl="1">
              <a:buClr>
                <a:srgbClr val="FF0000"/>
              </a:buClr>
              <a:buSzPct val="100000"/>
            </a:pPr>
            <a:endParaRPr lang="fr-FR" sz="40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lvl="1">
              <a:buClr>
                <a:srgbClr val="FF0000"/>
              </a:buClr>
              <a:buSzPct val="100000"/>
            </a:pPr>
            <a:endParaRPr lang="fr-FR" sz="40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lvl="1">
              <a:buClr>
                <a:srgbClr val="FF0000"/>
              </a:buClr>
              <a:buSzPct val="100000"/>
              <a:buFont typeface="Wingdings" pitchFamily="2" charset="2"/>
              <a:buChar char="q"/>
            </a:pPr>
            <a:endParaRPr lang="fr-FR" sz="16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lvl="1">
              <a:buClr>
                <a:srgbClr val="FF0000"/>
              </a:buClr>
              <a:buSzPct val="100000"/>
            </a:pPr>
            <a:endParaRPr lang="fr-FR" sz="16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lvl="1">
              <a:buClr>
                <a:srgbClr val="FF0000"/>
              </a:buClr>
              <a:buSzPct val="100000"/>
              <a:buFont typeface="Wingdings" pitchFamily="2" charset="2"/>
              <a:buChar char="q"/>
            </a:pPr>
            <a:endParaRPr lang="fr-FR" sz="16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lvl="1">
              <a:buClr>
                <a:srgbClr val="FF0000"/>
              </a:buClr>
              <a:buSzPct val="100000"/>
              <a:buFont typeface="Wingdings" pitchFamily="2" charset="2"/>
              <a:buChar char="q"/>
            </a:pPr>
            <a:endParaRPr lang="fr-FR" sz="16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lvl="1">
              <a:buClr>
                <a:srgbClr val="FF0000"/>
              </a:buClr>
              <a:buSzPct val="100000"/>
              <a:buFont typeface="Wingdings" pitchFamily="2" charset="2"/>
              <a:buChar char="q"/>
            </a:pPr>
            <a:endParaRPr lang="fr-FR" sz="16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lvl="1">
              <a:buClr>
                <a:srgbClr val="FF0000"/>
              </a:buClr>
              <a:buSzPct val="100000"/>
              <a:buFont typeface="Wingdings" pitchFamily="2" charset="2"/>
              <a:buChar char="q"/>
            </a:pPr>
            <a:endParaRPr lang="fr-FR" sz="16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lvl="1">
              <a:buClr>
                <a:srgbClr val="FF0000"/>
              </a:buClr>
              <a:buSzPct val="100000"/>
              <a:buFont typeface="Wingdings" pitchFamily="2" charset="2"/>
              <a:buChar char="q"/>
            </a:pPr>
            <a:endParaRPr lang="fr-FR" sz="16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lvl="1">
              <a:buClr>
                <a:srgbClr val="FF0000"/>
              </a:buClr>
              <a:buSzPct val="100000"/>
              <a:buFont typeface="Wingdings" pitchFamily="2" charset="2"/>
              <a:buChar char="q"/>
            </a:pPr>
            <a:endParaRPr lang="fr-FR" sz="16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lvl="1">
              <a:buClr>
                <a:srgbClr val="FF0000"/>
              </a:buClr>
              <a:buSzPct val="100000"/>
              <a:buFont typeface="Wingdings" pitchFamily="2" charset="2"/>
              <a:buChar char="q"/>
            </a:pPr>
            <a:endParaRPr lang="fr-FR" sz="16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lvl="1">
              <a:buClr>
                <a:srgbClr val="FF0000"/>
              </a:buClr>
              <a:buSzPct val="100000"/>
              <a:buFont typeface="Wingdings" pitchFamily="2" charset="2"/>
              <a:buChar char="q"/>
            </a:pPr>
            <a:endParaRPr lang="fr-FR" sz="16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lvl="1">
              <a:buClr>
                <a:srgbClr val="FF0000"/>
              </a:buClr>
              <a:buSzPct val="100000"/>
              <a:buFont typeface="Wingdings" pitchFamily="2" charset="2"/>
              <a:buChar char="q"/>
            </a:pPr>
            <a:endParaRPr lang="fr-FR" sz="16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lvl="1">
              <a:buClr>
                <a:srgbClr val="FF0000"/>
              </a:buClr>
              <a:buSzPct val="100000"/>
              <a:buFont typeface="Wingdings" pitchFamily="2" charset="2"/>
              <a:buChar char="q"/>
            </a:pPr>
            <a:endParaRPr lang="fr-FR" sz="16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lvl="1">
              <a:buClr>
                <a:srgbClr val="FF0000"/>
              </a:buClr>
              <a:buSzPct val="100000"/>
              <a:buFont typeface="Wingdings" pitchFamily="2" charset="2"/>
              <a:buChar char="q"/>
            </a:pPr>
            <a:endParaRPr lang="fr-FR" sz="16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lvl="1">
              <a:buClr>
                <a:srgbClr val="FF0000"/>
              </a:buClr>
              <a:buSzPct val="100000"/>
              <a:buFont typeface="Wingdings" pitchFamily="2" charset="2"/>
              <a:buChar char="q"/>
            </a:pPr>
            <a:endParaRPr lang="fr-FR" sz="16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lvl="1">
              <a:buClr>
                <a:srgbClr val="FF0000"/>
              </a:buClr>
              <a:buSzPct val="100000"/>
            </a:pPr>
            <a:r>
              <a:rPr lang="fr-FR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                              </a:t>
            </a:r>
          </a:p>
          <a:p>
            <a:pPr lvl="1">
              <a:buClr>
                <a:srgbClr val="FF0000"/>
              </a:buClr>
              <a:buSzPct val="100000"/>
            </a:pPr>
            <a:endParaRPr lang="fr-FR" sz="16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lvl="1">
              <a:buClr>
                <a:srgbClr val="FF0000"/>
              </a:buClr>
              <a:buSzPct val="100000"/>
            </a:pPr>
            <a:endParaRPr lang="fr-FR" sz="16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lvl="1">
              <a:buClr>
                <a:srgbClr val="FF0000"/>
              </a:buClr>
              <a:buSzPct val="100000"/>
            </a:pPr>
            <a:endParaRPr lang="fr-FR" sz="16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lvl="1">
              <a:buClr>
                <a:srgbClr val="FF0000"/>
              </a:buClr>
              <a:buSzPct val="100000"/>
            </a:pPr>
            <a:endParaRPr lang="fr-FR" sz="16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lvl="1">
              <a:buClr>
                <a:srgbClr val="FF0000"/>
              </a:buClr>
              <a:buSzPct val="100000"/>
            </a:pPr>
            <a:endParaRPr lang="fr-FR" sz="16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lvl="1">
              <a:buClr>
                <a:srgbClr val="FF0000"/>
              </a:buClr>
              <a:buSzPct val="100000"/>
              <a:buFont typeface="Wingdings" pitchFamily="2" charset="2"/>
              <a:buChar char="q"/>
            </a:pPr>
            <a:endParaRPr lang="fr-FR" sz="16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lvl="1">
              <a:buClr>
                <a:srgbClr val="FF0000"/>
              </a:buClr>
              <a:buSzPct val="100000"/>
            </a:pPr>
            <a:endParaRPr lang="fr-FR" sz="16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lvl="1">
              <a:buClr>
                <a:srgbClr val="FF0000"/>
              </a:buClr>
              <a:buSzPct val="100000"/>
              <a:buFont typeface="Wingdings" pitchFamily="2" charset="2"/>
              <a:buChar char="q"/>
            </a:pPr>
            <a:endParaRPr lang="fr-FR" sz="1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2643174" y="1000108"/>
            <a:ext cx="35004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FF0000"/>
              </a:buClr>
            </a:pPr>
            <a:r>
              <a:rPr lang="fr-FR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fr-FR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Etapes du  diagnostic</a:t>
            </a:r>
            <a:endParaRPr lang="fr-FR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Flèche droite 7"/>
          <p:cNvSpPr/>
          <p:nvPr/>
        </p:nvSpPr>
        <p:spPr>
          <a:xfrm>
            <a:off x="2500298" y="3357562"/>
            <a:ext cx="256734" cy="9936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Flèche droite 8"/>
          <p:cNvSpPr/>
          <p:nvPr/>
        </p:nvSpPr>
        <p:spPr>
          <a:xfrm>
            <a:off x="2714612" y="3714752"/>
            <a:ext cx="256734" cy="9936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Flèche droite 9"/>
          <p:cNvSpPr/>
          <p:nvPr/>
        </p:nvSpPr>
        <p:spPr>
          <a:xfrm>
            <a:off x="2500298" y="4929198"/>
            <a:ext cx="256734" cy="9936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Flèche droite 10"/>
          <p:cNvSpPr/>
          <p:nvPr/>
        </p:nvSpPr>
        <p:spPr>
          <a:xfrm>
            <a:off x="3214678" y="4143380"/>
            <a:ext cx="256734" cy="9936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Flèche droite 11"/>
          <p:cNvSpPr/>
          <p:nvPr/>
        </p:nvSpPr>
        <p:spPr>
          <a:xfrm>
            <a:off x="2928926" y="4572008"/>
            <a:ext cx="256734" cy="9936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050" name="Picture 2" descr="C:\Users\pc\Desktop\Capture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00892" y="1500174"/>
            <a:ext cx="1738310" cy="121444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428596" y="214290"/>
            <a:ext cx="8286808" cy="46166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  Diagnostic au laboratoire d'une bactériémie</a:t>
            </a:r>
            <a:r>
              <a:rPr lang="fr-FR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fr-FR" sz="2400" b="1" dirty="0">
              <a:solidFill>
                <a:schemeClr val="bg1"/>
              </a:solidFill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5" name="Espace réservé du texte 2"/>
          <p:cNvSpPr>
            <a:spLocks noGrp="1"/>
          </p:cNvSpPr>
          <p:nvPr>
            <p:ph type="body" idx="1"/>
          </p:nvPr>
        </p:nvSpPr>
        <p:spPr>
          <a:xfrm>
            <a:off x="428596" y="785794"/>
            <a:ext cx="8286808" cy="5715040"/>
          </a:xfrm>
          <a:solidFill>
            <a:schemeClr val="tx1"/>
          </a:solidFill>
        </p:spPr>
        <p:txBody>
          <a:bodyPr>
            <a:normAutofit fontScale="32500" lnSpcReduction="20000"/>
          </a:bodyPr>
          <a:lstStyle/>
          <a:p>
            <a:endParaRPr lang="fr-FR" dirty="0" smtClean="0">
              <a:solidFill>
                <a:schemeClr val="bg1"/>
              </a:solidFill>
            </a:endParaRPr>
          </a:p>
          <a:p>
            <a:r>
              <a:rPr lang="fr-FR" dirty="0" smtClean="0">
                <a:solidFill>
                  <a:schemeClr val="bg1"/>
                </a:solidFill>
              </a:rPr>
              <a:t>                                 </a:t>
            </a:r>
          </a:p>
          <a:p>
            <a:pPr>
              <a:buFont typeface="Wingdings" pitchFamily="2" charset="2"/>
              <a:buChar char="q"/>
            </a:pPr>
            <a:r>
              <a:rPr lang="fr-FR" sz="3400" b="1" dirty="0" smtClean="0"/>
              <a:t>I</a:t>
            </a:r>
            <a:r>
              <a:rPr lang="fr-FR" sz="3400" b="1" dirty="0" smtClean="0">
                <a:solidFill>
                  <a:srgbClr val="242021"/>
                </a:solidFill>
                <a:latin typeface="FrutigerLTStd-Bold"/>
              </a:rPr>
              <a:t> </a:t>
            </a:r>
            <a:r>
              <a:rPr lang="fr-FR" sz="4900" b="1" dirty="0" smtClean="0">
                <a:solidFill>
                  <a:srgbClr val="242021"/>
                </a:solidFill>
                <a:latin typeface="Arial" pitchFamily="34" charset="0"/>
                <a:cs typeface="Arial" pitchFamily="34" charset="0"/>
              </a:rPr>
              <a:t>Incubation des flacons</a:t>
            </a:r>
            <a:r>
              <a:rPr lang="fr-FR" sz="49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 </a:t>
            </a:r>
            <a:r>
              <a:rPr lang="fr-FR" b="1" dirty="0" smtClean="0"/>
              <a:t>n</a:t>
            </a:r>
          </a:p>
          <a:p>
            <a:pPr>
              <a:buFont typeface="Wingdings" pitchFamily="2" charset="2"/>
              <a:buChar char="Ø"/>
            </a:pPr>
            <a:r>
              <a:rPr lang="fr-FR" sz="4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49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système manuel</a:t>
            </a:r>
            <a:r>
              <a:rPr lang="fr-FR" sz="4900" b="1" dirty="0" smtClean="0">
                <a:solidFill>
                  <a:schemeClr val="bg1"/>
                </a:solidFill>
              </a:rPr>
              <a:t> </a:t>
            </a:r>
            <a:r>
              <a:rPr lang="fr-FR" sz="4000" b="1" dirty="0" smtClean="0">
                <a:solidFill>
                  <a:schemeClr val="bg1"/>
                </a:solidFill>
              </a:rPr>
              <a:t>: </a:t>
            </a:r>
          </a:p>
          <a:p>
            <a:endParaRPr lang="fr-FR" b="1" dirty="0" smtClean="0">
              <a:solidFill>
                <a:schemeClr val="bg1"/>
              </a:solidFill>
            </a:endParaRPr>
          </a:p>
          <a:p>
            <a:r>
              <a:rPr lang="fr-FR" sz="3700" b="1" dirty="0" smtClean="0">
                <a:solidFill>
                  <a:schemeClr val="bg1"/>
                </a:solidFill>
              </a:rPr>
              <a:t>        I</a:t>
            </a:r>
            <a:r>
              <a:rPr lang="fr-FR" sz="3700" dirty="0" smtClean="0">
                <a:solidFill>
                  <a:schemeClr val="bg1"/>
                </a:solidFill>
              </a:rPr>
              <a:t>ncubation à  </a:t>
            </a:r>
            <a:r>
              <a:rPr lang="fr-FR" sz="3700" dirty="0" smtClean="0">
                <a:solidFill>
                  <a:srgbClr val="242021"/>
                </a:solidFill>
                <a:latin typeface="MinionPro-Regular"/>
              </a:rPr>
              <a:t>35 °C  pendant  7 jours, pour détecter une positivité ( trouble, hémolyse, gaz,    </a:t>
            </a:r>
          </a:p>
          <a:p>
            <a:r>
              <a:rPr lang="fr-FR" sz="3700" dirty="0" smtClean="0">
                <a:solidFill>
                  <a:srgbClr val="242021"/>
                </a:solidFill>
                <a:latin typeface="MinionPro-Regular"/>
              </a:rPr>
              <a:t>       colonies).</a:t>
            </a:r>
          </a:p>
          <a:p>
            <a:endParaRPr lang="fr-FR" sz="2000" dirty="0" smtClean="0">
              <a:solidFill>
                <a:srgbClr val="242021"/>
              </a:solidFill>
              <a:latin typeface="MinionPro-Regular"/>
            </a:endParaRPr>
          </a:p>
          <a:p>
            <a:endParaRPr lang="fr-FR" sz="2000" dirty="0" smtClean="0">
              <a:solidFill>
                <a:srgbClr val="242021"/>
              </a:solidFill>
              <a:latin typeface="MinionPro-Regular"/>
            </a:endParaRPr>
          </a:p>
          <a:p>
            <a:pPr>
              <a:buFont typeface="Wingdings" pitchFamily="2" charset="2"/>
              <a:buChar char="Ø"/>
            </a:pPr>
            <a:r>
              <a:rPr lang="fr-FR" sz="4900" dirty="0" smtClean="0">
                <a:solidFill>
                  <a:srgbClr val="242021"/>
                </a:solidFill>
                <a:latin typeface="MinionPro-Regular"/>
              </a:rPr>
              <a:t> </a:t>
            </a:r>
            <a:r>
              <a:rPr lang="fr-FR" sz="4900" b="1" dirty="0" smtClean="0">
                <a:solidFill>
                  <a:srgbClr val="242021"/>
                </a:solidFill>
                <a:latin typeface="Arial" pitchFamily="34" charset="0"/>
                <a:cs typeface="Arial" pitchFamily="34" charset="0"/>
              </a:rPr>
              <a:t>Système automatisé</a:t>
            </a:r>
            <a:r>
              <a:rPr lang="fr-FR" sz="4900" dirty="0" smtClean="0">
                <a:solidFill>
                  <a:srgbClr val="242021"/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r>
              <a:rPr lang="fr-FR" sz="2000" dirty="0" smtClean="0">
                <a:solidFill>
                  <a:srgbClr val="242021"/>
                </a:solidFill>
                <a:latin typeface="MinionPro-Regular"/>
              </a:rPr>
              <a:t>     </a:t>
            </a:r>
          </a:p>
          <a:p>
            <a:r>
              <a:rPr lang="fr-FR" sz="2000" dirty="0" smtClean="0">
                <a:solidFill>
                  <a:srgbClr val="242021"/>
                </a:solidFill>
                <a:latin typeface="MinionPro-Regular"/>
              </a:rPr>
              <a:t>  </a:t>
            </a:r>
            <a:r>
              <a:rPr lang="fr-FR" sz="3700" dirty="0" smtClean="0">
                <a:solidFill>
                  <a:srgbClr val="242021"/>
                </a:solidFill>
                <a:latin typeface="MinionPro-Regular"/>
              </a:rPr>
              <a:t>     </a:t>
            </a:r>
            <a:r>
              <a:rPr lang="fr-FR" sz="37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fr-FR" sz="37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ncubation à  </a:t>
            </a:r>
            <a:r>
              <a:rPr lang="fr-FR" sz="3700" dirty="0" smtClean="0">
                <a:solidFill>
                  <a:srgbClr val="242021"/>
                </a:solidFill>
                <a:latin typeface="Arial" pitchFamily="34" charset="0"/>
                <a:cs typeface="Arial" pitchFamily="34" charset="0"/>
              </a:rPr>
              <a:t>35 °C  pendant  5 jours, flacon positif si quantité de CO2 augmente</a:t>
            </a:r>
          </a:p>
          <a:p>
            <a:endParaRPr lang="fr-FR" sz="3700" dirty="0" smtClean="0">
              <a:solidFill>
                <a:srgbClr val="242021"/>
              </a:solidFill>
              <a:latin typeface="Arial" pitchFamily="34" charset="0"/>
              <a:cs typeface="Arial" pitchFamily="34" charset="0"/>
            </a:endParaRPr>
          </a:p>
          <a:p>
            <a:endParaRPr lang="fr-FR" sz="2000" dirty="0" smtClean="0">
              <a:solidFill>
                <a:srgbClr val="242021"/>
              </a:solidFill>
              <a:latin typeface="MinionPro-Regular"/>
            </a:endParaRPr>
          </a:p>
          <a:p>
            <a:endParaRPr lang="fr-FR" sz="2000" dirty="0" smtClean="0">
              <a:solidFill>
                <a:srgbClr val="242021"/>
              </a:solidFill>
              <a:latin typeface="MinionPro-Regular"/>
            </a:endParaRPr>
          </a:p>
          <a:p>
            <a:pPr>
              <a:buFont typeface="Wingdings" pitchFamily="2" charset="2"/>
              <a:buChar char="§"/>
            </a:pPr>
            <a:r>
              <a:rPr lang="fr-FR" sz="4900" dirty="0" smtClean="0">
                <a:solidFill>
                  <a:srgbClr val="24202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3700" dirty="0" smtClean="0">
                <a:solidFill>
                  <a:srgbClr val="242021"/>
                </a:solidFill>
                <a:latin typeface="Arial" pitchFamily="34" charset="0"/>
                <a:cs typeface="Arial" pitchFamily="34" charset="0"/>
              </a:rPr>
              <a:t>Certaines bactérie à  croissance  lente comme  les bactéries du groupe HACEK, </a:t>
            </a:r>
            <a:r>
              <a:rPr lang="fr-FR" sz="3700" i="1" dirty="0" smtClean="0">
                <a:solidFill>
                  <a:srgbClr val="242021"/>
                </a:solidFill>
                <a:latin typeface="Arial" pitchFamily="34" charset="0"/>
                <a:cs typeface="Arial" pitchFamily="34" charset="0"/>
              </a:rPr>
              <a:t>Brucella</a:t>
            </a:r>
            <a:r>
              <a:rPr lang="fr-FR" sz="3700" dirty="0" smtClean="0">
                <a:solidFill>
                  <a:srgbClr val="242021"/>
                </a:solidFill>
                <a:latin typeface="Arial" pitchFamily="34" charset="0"/>
                <a:cs typeface="Arial" pitchFamily="34" charset="0"/>
              </a:rPr>
              <a:t>, bactéries</a:t>
            </a:r>
          </a:p>
          <a:p>
            <a:r>
              <a:rPr lang="fr-FR" sz="3700" dirty="0" smtClean="0">
                <a:solidFill>
                  <a:srgbClr val="242021"/>
                </a:solidFill>
                <a:latin typeface="Arial" pitchFamily="34" charset="0"/>
                <a:cs typeface="Arial" pitchFamily="34" charset="0"/>
              </a:rPr>
              <a:t>  responsables endocardites, il faut prolonger l’incubation ( 15 à 30 jours) surtout avec le système manuel</a:t>
            </a:r>
          </a:p>
          <a:p>
            <a:r>
              <a:rPr lang="fr-FR" sz="37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fr-FR" sz="3700" dirty="0" smtClean="0">
                <a:latin typeface="Arial" pitchFamily="34" charset="0"/>
                <a:cs typeface="Arial" pitchFamily="34" charset="0"/>
              </a:rPr>
            </a:br>
            <a:endParaRPr lang="fr-FR" sz="37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fr-FR" sz="3700" b="1" dirty="0" smtClean="0">
                <a:latin typeface="Arial" pitchFamily="34" charset="0"/>
                <a:cs typeface="Arial" pitchFamily="34" charset="0"/>
              </a:rPr>
              <a:t>acons</a:t>
            </a:r>
            <a:r>
              <a:rPr lang="fr-FR" sz="37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>
                <a:solidFill>
                  <a:schemeClr val="bg1"/>
                </a:solidFill>
              </a:rPr>
              <a:t>                         </a:t>
            </a:r>
          </a:p>
          <a:p>
            <a:pPr lvl="1">
              <a:buClr>
                <a:srgbClr val="FF0000"/>
              </a:buClr>
              <a:buSzPct val="100000"/>
            </a:pPr>
            <a:endParaRPr lang="fr-FR" sz="20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lvl="1">
              <a:buClr>
                <a:srgbClr val="FF0000"/>
              </a:buClr>
              <a:buSzPct val="100000"/>
            </a:pPr>
            <a:endParaRPr lang="fr-FR" sz="40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lvl="1">
              <a:buClr>
                <a:srgbClr val="FF0000"/>
              </a:buClr>
              <a:buSzPct val="100000"/>
              <a:buFont typeface="Wingdings" pitchFamily="2" charset="2"/>
              <a:buChar char="q"/>
            </a:pPr>
            <a:endParaRPr lang="fr-FR" sz="40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lvl="1">
              <a:buClr>
                <a:srgbClr val="FF0000"/>
              </a:buClr>
              <a:buSzPct val="100000"/>
              <a:buFont typeface="Wingdings" pitchFamily="2" charset="2"/>
              <a:buChar char="q"/>
            </a:pPr>
            <a:endParaRPr lang="fr-FR" sz="16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lvl="1">
              <a:buClr>
                <a:srgbClr val="FF0000"/>
              </a:buClr>
              <a:buSzPct val="100000"/>
              <a:buFont typeface="Wingdings" pitchFamily="2" charset="2"/>
              <a:buChar char="q"/>
            </a:pPr>
            <a:endParaRPr lang="fr-FR" sz="16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lvl="1">
              <a:buClr>
                <a:srgbClr val="FF0000"/>
              </a:buClr>
              <a:buSzPct val="100000"/>
              <a:buFont typeface="Wingdings" pitchFamily="2" charset="2"/>
              <a:buChar char="q"/>
            </a:pPr>
            <a:endParaRPr lang="fr-FR" sz="16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lvl="1">
              <a:buClr>
                <a:srgbClr val="FF0000"/>
              </a:buClr>
              <a:buSzPct val="100000"/>
              <a:buFont typeface="Wingdings" pitchFamily="2" charset="2"/>
              <a:buChar char="q"/>
            </a:pPr>
            <a:endParaRPr lang="fr-FR" sz="16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lvl="1">
              <a:buClr>
                <a:srgbClr val="FF0000"/>
              </a:buClr>
              <a:buSzPct val="100000"/>
              <a:buFont typeface="Wingdings" pitchFamily="2" charset="2"/>
              <a:buChar char="q"/>
            </a:pPr>
            <a:endParaRPr lang="fr-FR" sz="16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lvl="1">
              <a:buClr>
                <a:srgbClr val="FF0000"/>
              </a:buClr>
              <a:buSzPct val="100000"/>
              <a:buFont typeface="Wingdings" pitchFamily="2" charset="2"/>
              <a:buChar char="q"/>
            </a:pPr>
            <a:endParaRPr lang="fr-FR" sz="16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lvl="1">
              <a:buClr>
                <a:srgbClr val="FF0000"/>
              </a:buClr>
              <a:buSzPct val="100000"/>
              <a:buFont typeface="Wingdings" pitchFamily="2" charset="2"/>
              <a:buChar char="q"/>
            </a:pPr>
            <a:endParaRPr lang="fr-FR" sz="16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lvl="1">
              <a:buClr>
                <a:srgbClr val="FF0000"/>
              </a:buClr>
              <a:buSzPct val="100000"/>
              <a:buFont typeface="Wingdings" pitchFamily="2" charset="2"/>
              <a:buChar char="q"/>
            </a:pPr>
            <a:endParaRPr lang="fr-FR" sz="16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lvl="1">
              <a:buClr>
                <a:srgbClr val="FF0000"/>
              </a:buClr>
              <a:buSzPct val="100000"/>
              <a:buFont typeface="Wingdings" pitchFamily="2" charset="2"/>
              <a:buChar char="q"/>
            </a:pPr>
            <a:endParaRPr lang="fr-FR" sz="16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lvl="1">
              <a:buClr>
                <a:srgbClr val="FF0000"/>
              </a:buClr>
              <a:buSzPct val="100000"/>
              <a:buFont typeface="Wingdings" pitchFamily="2" charset="2"/>
              <a:buChar char="q"/>
            </a:pPr>
            <a:endParaRPr lang="fr-FR" sz="16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lvl="1">
              <a:buClr>
                <a:srgbClr val="FF0000"/>
              </a:buClr>
              <a:buSzPct val="100000"/>
              <a:buFont typeface="Wingdings" pitchFamily="2" charset="2"/>
              <a:buChar char="q"/>
            </a:pPr>
            <a:endParaRPr lang="fr-FR" sz="16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lvl="1">
              <a:buClr>
                <a:srgbClr val="FF0000"/>
              </a:buClr>
              <a:buSzPct val="100000"/>
              <a:buFont typeface="Wingdings" pitchFamily="2" charset="2"/>
              <a:buChar char="q"/>
            </a:pPr>
            <a:endParaRPr lang="fr-FR" sz="16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lvl="1">
              <a:buClr>
                <a:srgbClr val="FF0000"/>
              </a:buClr>
              <a:buSzPct val="100000"/>
              <a:buFont typeface="Wingdings" pitchFamily="2" charset="2"/>
              <a:buChar char="q"/>
            </a:pPr>
            <a:endParaRPr lang="fr-FR" sz="16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lvl="1">
              <a:buClr>
                <a:srgbClr val="FF0000"/>
              </a:buClr>
              <a:buSzPct val="100000"/>
              <a:buFont typeface="Wingdings" pitchFamily="2" charset="2"/>
              <a:buChar char="q"/>
            </a:pPr>
            <a:endParaRPr lang="fr-FR" sz="16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lvl="1">
              <a:buClr>
                <a:srgbClr val="FF0000"/>
              </a:buClr>
              <a:buSzPct val="100000"/>
            </a:pPr>
            <a:r>
              <a:rPr lang="fr-FR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                              </a:t>
            </a:r>
          </a:p>
          <a:p>
            <a:pPr lvl="1">
              <a:buClr>
                <a:srgbClr val="FF0000"/>
              </a:buClr>
              <a:buSzPct val="100000"/>
              <a:buFont typeface="Wingdings" pitchFamily="2" charset="2"/>
              <a:buChar char="q"/>
            </a:pPr>
            <a:endParaRPr lang="fr-FR" sz="16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lvl="1">
              <a:buClr>
                <a:srgbClr val="FF0000"/>
              </a:buClr>
              <a:buSzPct val="100000"/>
              <a:buFont typeface="Wingdings" pitchFamily="2" charset="2"/>
              <a:buChar char="q"/>
            </a:pPr>
            <a:endParaRPr lang="fr-FR" sz="16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lvl="1">
              <a:buClr>
                <a:srgbClr val="FF0000"/>
              </a:buClr>
              <a:buSzPct val="100000"/>
              <a:buFont typeface="Wingdings" pitchFamily="2" charset="2"/>
              <a:buChar char="q"/>
            </a:pPr>
            <a:endParaRPr lang="fr-FR" sz="16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lvl="1">
              <a:buClr>
                <a:srgbClr val="FF0000"/>
              </a:buClr>
              <a:buSzPct val="100000"/>
              <a:buFont typeface="Wingdings" pitchFamily="2" charset="2"/>
              <a:buChar char="q"/>
            </a:pPr>
            <a:endParaRPr lang="fr-FR" sz="16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lvl="1">
              <a:buClr>
                <a:srgbClr val="FF0000"/>
              </a:buClr>
              <a:buSzPct val="100000"/>
              <a:buFont typeface="Wingdings" pitchFamily="2" charset="2"/>
              <a:buChar char="q"/>
            </a:pPr>
            <a:endParaRPr lang="fr-FR" sz="16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lvl="1">
              <a:buClr>
                <a:srgbClr val="FF0000"/>
              </a:buClr>
              <a:buSzPct val="100000"/>
              <a:buFont typeface="Wingdings" pitchFamily="2" charset="2"/>
              <a:buChar char="q"/>
            </a:pPr>
            <a:endParaRPr lang="fr-FR" sz="16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lvl="1">
              <a:buClr>
                <a:srgbClr val="FF0000"/>
              </a:buClr>
              <a:buSzPct val="100000"/>
              <a:buFont typeface="Wingdings" pitchFamily="2" charset="2"/>
              <a:buChar char="q"/>
            </a:pPr>
            <a:endParaRPr lang="fr-FR" sz="16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lvl="1">
              <a:buClr>
                <a:srgbClr val="FF0000"/>
              </a:buClr>
              <a:buSzPct val="100000"/>
              <a:buFont typeface="Wingdings" pitchFamily="2" charset="2"/>
              <a:buChar char="q"/>
            </a:pPr>
            <a:endParaRPr lang="fr-FR" sz="1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3074" name="Picture 2" descr="C:\Users\pc\Desktop\Capture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76" y="4143380"/>
            <a:ext cx="2214578" cy="1500198"/>
          </a:xfrm>
          <a:prstGeom prst="rect">
            <a:avLst/>
          </a:prstGeom>
          <a:noFill/>
        </p:spPr>
      </p:pic>
      <p:pic>
        <p:nvPicPr>
          <p:cNvPr id="3076" name="Picture 4" descr="C:\Users\pc\Desktop\Capture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29124" y="4000504"/>
            <a:ext cx="2762250" cy="1714512"/>
          </a:xfrm>
          <a:prstGeom prst="rect">
            <a:avLst/>
          </a:prstGeom>
          <a:noFill/>
        </p:spPr>
      </p:pic>
      <p:sp>
        <p:nvSpPr>
          <p:cNvPr id="9" name="ZoneTexte 8"/>
          <p:cNvSpPr txBox="1"/>
          <p:nvPr/>
        </p:nvSpPr>
        <p:spPr>
          <a:xfrm>
            <a:off x="1000100" y="5857892"/>
            <a:ext cx="214193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5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Image 1</a:t>
            </a:r>
            <a:r>
              <a:rPr lang="fr-FR" sz="105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 Flacons  d’hémoculture</a:t>
            </a:r>
            <a:endParaRPr lang="fr-FR" sz="105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4643438" y="5786454"/>
            <a:ext cx="2282997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5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Image 2. </a:t>
            </a:r>
            <a:r>
              <a:rPr lang="fr-FR" sz="105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automate  d’hémoculture</a:t>
            </a:r>
            <a:endParaRPr lang="fr-FR" sz="105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ébit">
  <a:themeElements>
    <a:clrScheme name="Débit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Débit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Débit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1795</TotalTime>
  <Words>1044</Words>
  <Application>Microsoft Office PowerPoint</Application>
  <PresentationFormat>Affichage à l'écran (4:3)</PresentationFormat>
  <Paragraphs>438</Paragraphs>
  <Slides>14</Slides>
  <Notes>2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14</vt:i4>
      </vt:variant>
    </vt:vector>
  </HeadingPairs>
  <TitlesOfParts>
    <vt:vector size="15" baseType="lpstr">
      <vt:lpstr>Débit</vt:lpstr>
      <vt:lpstr>Diapositive 1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  <vt:lpstr>Diapositive 10</vt:lpstr>
      <vt:lpstr>Diapositive 11</vt:lpstr>
      <vt:lpstr>Diapositive 12</vt:lpstr>
      <vt:lpstr>Diapositive 13</vt:lpstr>
      <vt:lpstr>Diapositive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pc</dc:creator>
  <cp:lastModifiedBy>pc</cp:lastModifiedBy>
  <cp:revision>182</cp:revision>
  <dcterms:created xsi:type="dcterms:W3CDTF">2020-09-17T16:38:05Z</dcterms:created>
  <dcterms:modified xsi:type="dcterms:W3CDTF">2021-01-05T08:58:55Z</dcterms:modified>
</cp:coreProperties>
</file>