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10001A-3CDE-423B-B0EA-C52C1C006C55}" type="datetimeFigureOut">
              <a:rPr lang="fr-FR" smtClean="0"/>
              <a:pPr/>
              <a:t>07/10/2020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35C3121-CF92-4607-8167-B1CC41511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Tétanos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976" y="5105400"/>
            <a:ext cx="7406640" cy="1752600"/>
          </a:xfrm>
        </p:spPr>
        <p:txBody>
          <a:bodyPr/>
          <a:lstStyle/>
          <a:p>
            <a:r>
              <a:rPr lang="fr-FR" dirty="0" smtClean="0"/>
              <a:t>Dr Charaoui </a:t>
            </a:r>
            <a:r>
              <a:rPr lang="fr-FR" dirty="0" err="1" smtClean="0"/>
              <a:t>Khalida</a:t>
            </a:r>
            <a:r>
              <a:rPr lang="fr-FR" dirty="0" smtClean="0"/>
              <a:t> </a:t>
            </a:r>
          </a:p>
          <a:p>
            <a:r>
              <a:rPr lang="fr-FR" dirty="0" smtClean="0"/>
              <a:t>Maitre de conférence </a:t>
            </a:r>
          </a:p>
          <a:p>
            <a:r>
              <a:rPr lang="fr-FR" dirty="0" smtClean="0"/>
              <a:t>Faculté de médecine- Université Constantine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571868" y="0"/>
            <a:ext cx="2266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</a:t>
            </a:r>
            <a:r>
              <a:rPr lang="fr-FR" baseline="30000" dirty="0" smtClean="0"/>
              <a:t>ème</a:t>
            </a:r>
            <a:r>
              <a:rPr lang="fr-FR" dirty="0" smtClean="0"/>
              <a:t>  année médecine </a:t>
            </a:r>
          </a:p>
          <a:p>
            <a:r>
              <a:rPr lang="fr-FR" dirty="0" smtClean="0"/>
              <a:t>2019/2020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Clinique / forme généralisée de l’adulte non ou mal vacciné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Incubation</a:t>
            </a:r>
            <a:r>
              <a:rPr lang="fr-FR" dirty="0" smtClean="0"/>
              <a:t> : 1- 15 jours (max 1 mois)</a:t>
            </a:r>
          </a:p>
          <a:p>
            <a:pPr>
              <a:buNone/>
            </a:pPr>
            <a:r>
              <a:rPr lang="fr-FR" dirty="0" smtClean="0"/>
              <a:t>  plus la période d’incubation est courte, plus le tétanos est grave.</a:t>
            </a:r>
          </a:p>
          <a:p>
            <a:r>
              <a:rPr lang="fr-FR" b="1" dirty="0" smtClean="0"/>
              <a:t>Phase d’invasion </a:t>
            </a:r>
            <a:r>
              <a:rPr lang="fr-FR" dirty="0" smtClean="0"/>
              <a:t>: quelques heures – 2 jours, correspond à la période entre le </a:t>
            </a:r>
            <a:r>
              <a:rPr lang="fr-FR" b="1" dirty="0" smtClean="0"/>
              <a:t>trismus</a:t>
            </a:r>
            <a:r>
              <a:rPr lang="fr-FR" dirty="0" smtClean="0"/>
              <a:t> et la généralisation des contractures.  le trismus débute par une difficulté à parler, à mastiquer puis à ouvrir la bouche. Il est dû à </a:t>
            </a:r>
            <a:r>
              <a:rPr lang="fr-FR" b="1" dirty="0" smtClean="0"/>
              <a:t>une contracture des masséters, peu ou pas douloureuse, bilatérale, permanente et invincible</a:t>
            </a:r>
            <a:r>
              <a:rPr lang="fr-FR" dirty="0" smtClean="0"/>
              <a:t>.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Trismus </a:t>
            </a:r>
            <a:endParaRPr lang="fr-FR" dirty="0"/>
          </a:p>
        </p:txBody>
      </p:sp>
      <p:pic>
        <p:nvPicPr>
          <p:cNvPr id="4" name="Espace réservé du contenu 3" descr="téléchargement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571612"/>
            <a:ext cx="4689497" cy="49291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Phase d’état : en quelques heures à quelques jours (moyenne 2 jours)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Les contractures musculaires se généralisent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Permanentes, douloureuses, invincibles.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Exacerbées par la lumière et le bruit.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Atteinte des muscles du rachis cervical s’étend à l’ensembles des muscles paravertébraux</a:t>
            </a:r>
            <a:r>
              <a:rPr lang="fr-FR" dirty="0" smtClean="0">
                <a:latin typeface="Calibri"/>
              </a:rPr>
              <a:t>→ opisthotonos. 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60" y="0"/>
            <a:ext cx="5715040" cy="3786213"/>
          </a:xfrm>
        </p:spPr>
      </p:pic>
      <p:pic>
        <p:nvPicPr>
          <p:cNvPr id="5" name="Image 4" descr="téléchargement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143380"/>
            <a:ext cx="1952625" cy="234315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00034" y="271462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fr-FR" sz="2400" dirty="0" smtClean="0"/>
              <a:t>Opisthotonos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Les contractures peuvent être accompagnées de </a:t>
            </a:r>
            <a:r>
              <a:rPr lang="fr-FR" b="1" dirty="0" smtClean="0"/>
              <a:t>paroxysmes</a:t>
            </a:r>
            <a:r>
              <a:rPr lang="fr-FR" dirty="0" smtClean="0"/>
              <a:t> qui sont des spasmes musculaires douloureux survenant sur un fond permanent de contracture.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Signes généraux : sueurs profuses, déshydratation et parfois une agitation.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Atteinte du système neurovégétatif avec labilité tensionnelle.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La conscience est conservée.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Pas de fièvre </a:t>
            </a:r>
          </a:p>
          <a:p>
            <a:pPr marL="653796" indent="-571500">
              <a:buFont typeface="+mj-lt"/>
              <a:buAutoNum type="romanL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diagnostic est essentiellement clinique et aucun examen biologique ou radiologique n’est nécessaire pour confirmer la maladie.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Évolution et pronostic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Le décès survient par 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Spasmes  laryngés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Arrêt  cardiorespiratoire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Encombrement trachéobronchique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Apnée et troubles végétatifs </a:t>
            </a:r>
          </a:p>
          <a:p>
            <a:pPr marL="653796" indent="-571500"/>
            <a:r>
              <a:rPr lang="fr-FR" dirty="0" smtClean="0"/>
              <a:t>La mortalité </a:t>
            </a:r>
            <a:r>
              <a:rPr lang="fr-FR" dirty="0" smtClean="0">
                <a:latin typeface="Calibri"/>
              </a:rPr>
              <a:t>→ infections nosocomiales et les complications thromboemboliques</a:t>
            </a:r>
          </a:p>
          <a:p>
            <a:pPr marL="653796" indent="-571500"/>
            <a:r>
              <a:rPr lang="fr-FR" dirty="0" smtClean="0">
                <a:latin typeface="Calibri"/>
              </a:rPr>
              <a:t>Séquelles : fractures, tassements vertébraux, ankyloses articulaires…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Formes cliniques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Tétanos néonatal </a:t>
            </a:r>
            <a:r>
              <a:rPr lang="fr-FR" dirty="0" smtClean="0"/>
              <a:t>: survient dans les 10 jours suivant la naissance chez un nouveau-né de mère non vaccinée.</a:t>
            </a:r>
          </a:p>
          <a:p>
            <a:pPr>
              <a:buNone/>
            </a:pPr>
            <a:r>
              <a:rPr lang="fr-FR" dirty="0" smtClean="0"/>
              <a:t> Le premier signe est une difficulté à la succion suivie de contractures généralisées. La létalité 50%</a:t>
            </a:r>
          </a:p>
          <a:p>
            <a:r>
              <a:rPr lang="fr-FR" b="1" dirty="0" smtClean="0"/>
              <a:t>Tétanos céphalique de Rose</a:t>
            </a:r>
            <a:r>
              <a:rPr lang="fr-FR" dirty="0" smtClean="0"/>
              <a:t>: plaie de la face ou de l’oreille. Trismus associé à une contracture et une paralysie faciale homolatérale de la porte d’entrée.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différentiel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Devant un trismus isolé : les autres causes locales de trismus généralement unilatéral dans ces cas 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Traumatisme 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Infectieux : abcès dentaire, cellulite, stomatite, arthrite </a:t>
            </a:r>
            <a:r>
              <a:rPr lang="fr-FR" dirty="0" err="1" smtClean="0"/>
              <a:t>temporo</a:t>
            </a:r>
            <a:r>
              <a:rPr lang="fr-FR" dirty="0" smtClean="0"/>
              <a:t>-mandibulaire, phlegmon péri-amygdalien.</a:t>
            </a:r>
          </a:p>
          <a:p>
            <a:pPr marL="653796" indent="-57150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 curatif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Urgence médicale.</a:t>
            </a:r>
          </a:p>
          <a:p>
            <a:r>
              <a:rPr lang="fr-FR" dirty="0" smtClean="0"/>
              <a:t>Hospitalisation en unité de soins intensifs.</a:t>
            </a:r>
          </a:p>
          <a:p>
            <a:r>
              <a:rPr lang="fr-FR" dirty="0" smtClean="0"/>
              <a:t>Traitement spécifique: 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Traitement de la porte d’entrée 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Proscription de tout pansement occlusif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Antibiothérapie : </a:t>
            </a:r>
            <a:r>
              <a:rPr lang="fr-FR" dirty="0" err="1" smtClean="0"/>
              <a:t>PeniG</a:t>
            </a:r>
            <a:r>
              <a:rPr lang="fr-FR" dirty="0" smtClean="0"/>
              <a:t> 7 à 10 jours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Sérothérapie : neutralise la toxine circulante 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Vaccination antitétanique systématique pour prévenir les récidives car le tétanos n’est pas immunisant.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Diagnostic clinique : Trismus +++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Prophylaxie / vaccination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Conduite à tenir devant une plaie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curatif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Traitement symptomatique : l’essentiel du traitement 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Repos avec isolement en chambre sombre et à l’abri du bruit.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Traitement des contractures par des sédatifs et myorelaxants : benzodiazépines, phénobarbital, morphiniques et curares en cas de ventilation.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Désobstruction des voies aériennes supérieures.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Ventilation artificielle précoce.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Apports </a:t>
            </a:r>
            <a:r>
              <a:rPr lang="fr-FR" dirty="0" err="1" smtClean="0"/>
              <a:t>hydroélectrolytiques</a:t>
            </a:r>
            <a:r>
              <a:rPr lang="fr-FR" dirty="0" smtClean="0"/>
              <a:t> et nutritionnels.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Prophylaxie des complications du décubitus.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Vaccination obligatoire, </a:t>
            </a:r>
            <a:r>
              <a:rPr lang="fr-FR" dirty="0" err="1" smtClean="0"/>
              <a:t>DTCoq</a:t>
            </a:r>
            <a:r>
              <a:rPr lang="fr-FR" dirty="0" smtClean="0"/>
              <a:t>-polio, </a:t>
            </a:r>
          </a:p>
          <a:p>
            <a:pPr>
              <a:buNone/>
            </a:pPr>
            <a:r>
              <a:rPr lang="fr-FR" dirty="0" smtClean="0"/>
              <a:t>   âge  3 mois,  injections à un mois d’intervalle puis rappel à 1et 5 ans puis tous les 10 ans</a:t>
            </a:r>
          </a:p>
          <a:p>
            <a:r>
              <a:rPr lang="fr-FR" dirty="0" smtClean="0"/>
              <a:t>Prophylaxie en cas de plaie.</a:t>
            </a:r>
          </a:p>
          <a:p>
            <a:r>
              <a:rPr lang="fr-FR" dirty="0" smtClean="0"/>
              <a:t>Éducation sanitaire, corporelle et environnementale  </a:t>
            </a:r>
          </a:p>
          <a:p>
            <a:r>
              <a:rPr lang="fr-FR" dirty="0" smtClean="0"/>
              <a:t>Maladie à déclaration obligatoire, non transmissible ne nécessitant pas d’isolement.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Conduite à tenir devant une plaie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Traitement de la plaie</a:t>
            </a:r>
          </a:p>
          <a:p>
            <a:pPr lvl="1"/>
            <a:r>
              <a:rPr lang="fr-FR" dirty="0" smtClean="0"/>
              <a:t>Laver au savon et rincer à l’eau</a:t>
            </a:r>
          </a:p>
          <a:p>
            <a:pPr lvl="1"/>
            <a:r>
              <a:rPr lang="fr-FR" dirty="0" smtClean="0"/>
              <a:t>Désinfection (eau oxygénée), parage</a:t>
            </a:r>
          </a:p>
          <a:p>
            <a:pPr lvl="1"/>
            <a:r>
              <a:rPr lang="fr-FR" dirty="0" smtClean="0"/>
              <a:t>Pas de pansement occlusif</a:t>
            </a:r>
          </a:p>
          <a:p>
            <a:r>
              <a:rPr lang="fr-FR" dirty="0" smtClean="0"/>
              <a:t>Evaluer le statut vaccinal</a:t>
            </a:r>
          </a:p>
          <a:p>
            <a:r>
              <a:rPr lang="fr-FR" dirty="0" smtClean="0"/>
              <a:t>Sérothérapie</a:t>
            </a:r>
          </a:p>
          <a:p>
            <a:pPr lvl="1"/>
            <a:r>
              <a:rPr lang="fr-FR" dirty="0" smtClean="0"/>
              <a:t>Plaie importante</a:t>
            </a:r>
          </a:p>
          <a:p>
            <a:pPr lvl="1"/>
            <a:r>
              <a:rPr lang="fr-FR" dirty="0" smtClean="0"/>
              <a:t>Plaie souillée de terre</a:t>
            </a:r>
          </a:p>
          <a:p>
            <a:r>
              <a:rPr lang="fr-FR" dirty="0" smtClean="0"/>
              <a:t>Vaccination (anatoxine tétanique)</a:t>
            </a:r>
          </a:p>
          <a:p>
            <a:pPr lvl="1"/>
            <a:r>
              <a:rPr lang="fr-FR" dirty="0" smtClean="0"/>
              <a:t>Sujet non vacciné ou vacciné depuis plus de 10 ans</a:t>
            </a:r>
          </a:p>
          <a:p>
            <a:pPr lvl="2"/>
            <a:r>
              <a:rPr lang="fr-FR" dirty="0" smtClean="0"/>
              <a:t>Vaccination complète</a:t>
            </a:r>
          </a:p>
          <a:p>
            <a:pPr lvl="1"/>
            <a:r>
              <a:rPr lang="fr-FR" dirty="0" smtClean="0"/>
              <a:t>Vacciné moins de 10 ans : un rappel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Toxi-infection grave</a:t>
            </a:r>
          </a:p>
          <a:p>
            <a:r>
              <a:rPr lang="fr-FR" dirty="0" smtClean="0"/>
              <a:t>Mortalité 20 – 30%</a:t>
            </a:r>
          </a:p>
          <a:p>
            <a:r>
              <a:rPr lang="fr-FR" dirty="0" smtClean="0"/>
              <a:t>Non immunisante, non contagieuse</a:t>
            </a:r>
          </a:p>
          <a:p>
            <a:r>
              <a:rPr lang="fr-FR" dirty="0" smtClean="0"/>
              <a:t>Problème de santé publique dans les pays en voie de développement </a:t>
            </a:r>
          </a:p>
          <a:p>
            <a:r>
              <a:rPr lang="fr-FR" dirty="0" smtClean="0"/>
              <a:t>Déclaration obligatoire </a:t>
            </a:r>
          </a:p>
          <a:p>
            <a:r>
              <a:rPr lang="fr-FR" dirty="0" smtClean="0"/>
              <a:t>Évitable par la vaccination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Épidémiologie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Agent causal: </a:t>
            </a:r>
          </a:p>
          <a:p>
            <a:pPr marL="653796" indent="-571500">
              <a:buFont typeface="+mj-lt"/>
              <a:buAutoNum type="romanLcPeriod"/>
            </a:pPr>
            <a:r>
              <a:rPr lang="fr-FR" i="1" dirty="0" err="1" smtClean="0"/>
              <a:t>Clostridium</a:t>
            </a:r>
            <a:r>
              <a:rPr lang="fr-FR" i="1" dirty="0" smtClean="0"/>
              <a:t> </a:t>
            </a:r>
            <a:r>
              <a:rPr lang="fr-FR" i="1" dirty="0" err="1" smtClean="0"/>
              <a:t>Tetani</a:t>
            </a:r>
            <a:r>
              <a:rPr lang="fr-FR" i="1" dirty="0" smtClean="0"/>
              <a:t>, (bacille de Nicolaier)  </a:t>
            </a:r>
            <a:r>
              <a:rPr lang="fr-FR" dirty="0" smtClean="0"/>
              <a:t>bacille Gram + anaérobie strict, sporulé.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Ubiquitaire. 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Tellurique présent dans le sol et les déjections  animales. 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Forme sporulée: forme de résistance enfouie dans le sol d’où elle va  souiller les plaies. 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Forme végétative responsable de la maladie.</a:t>
            </a:r>
          </a:p>
          <a:p>
            <a:pPr marL="653796" indent="-571500">
              <a:buFont typeface="+mj-lt"/>
              <a:buAutoNum type="romanL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Épidémiologie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Contamination 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Toute plaie cutanéo-muqueuse peut constituer une porte d’entrée du tétanos.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La contamination se fait par pénétration de la spore tétanique à travers une effraction cutanéo-muqueuse.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Dans 20% des cas, la porte d’entrée peut passer inaperçu. </a:t>
            </a:r>
          </a:p>
          <a:p>
            <a:pPr marL="653796" indent="-571500">
              <a:buFont typeface="+mj-lt"/>
              <a:buAutoNum type="romanLcPeriod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Épidémiologie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53796" indent="-571500"/>
            <a:r>
              <a:rPr lang="fr-FR" dirty="0" smtClean="0"/>
              <a:t>Morbidité et mortalité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Pays en voie de développement:  tétanos néonatal, indicateur d’efficacité du programme élargi de la vaccination.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La réduction du nombre de cas de tétanos néonatal et de décès maternels est lié à l’amélioration des conditions d’accouchement et de la couverture vaccinale des femmes enceintes.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Europe : le tétanos est rare, maladie des personnes âgées non ou mal vaccinées contaminées lors de travaux de jardinage.</a:t>
            </a:r>
          </a:p>
          <a:p>
            <a:pPr marL="653796" indent="-571500">
              <a:buFont typeface="+mj-lt"/>
              <a:buAutoNum type="romanLcPeriod"/>
            </a:pPr>
            <a:endParaRPr lang="fr-FR" dirty="0" smtClean="0"/>
          </a:p>
          <a:p>
            <a:pPr marL="653796" indent="-571500">
              <a:buFont typeface="+mj-lt"/>
              <a:buAutoNum type="romanLcPeriod"/>
            </a:pPr>
            <a:endParaRPr lang="fr-FR" dirty="0" smtClean="0"/>
          </a:p>
          <a:p>
            <a:pPr marL="653796" indent="-571500">
              <a:buFont typeface="+mj-lt"/>
              <a:buAutoNum type="romanL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Épidémiologie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L’élimination du tétanos néo-natal (TNN) est définie par un nombre de cas &lt; 1/1000 naissances vivantes. </a:t>
            </a:r>
          </a:p>
          <a:p>
            <a:r>
              <a:rPr lang="fr-FR" dirty="0" smtClean="0"/>
              <a:t>En décembre 2018, elle a été atteinte dans 45 pays sur les 59 qui en avaient pris l’engagement.</a:t>
            </a:r>
          </a:p>
          <a:p>
            <a:r>
              <a:rPr lang="fr-FR" dirty="0" smtClean="0"/>
              <a:t>Il restait 14 pays majoritairement situés dans les Régions africaine et méditerranée orientale, où les conflits retardent l’objectif mondial d’élimination du TMN en 2020.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Pénétration des spores dans l’organisme.</a:t>
            </a:r>
          </a:p>
          <a:p>
            <a:r>
              <a:rPr lang="fr-FR" dirty="0" smtClean="0"/>
              <a:t>Évolution vers la forme végétative au niveau de la plaie.</a:t>
            </a:r>
          </a:p>
          <a:p>
            <a:r>
              <a:rPr lang="fr-FR" dirty="0" smtClean="0"/>
              <a:t>Sécrétion de deux exotoxines.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err="1" smtClean="0"/>
              <a:t>Tétanolysine</a:t>
            </a:r>
            <a:r>
              <a:rPr lang="fr-FR" dirty="0" smtClean="0"/>
              <a:t> ou hémolysine : propriété anti-phagocytaire.</a:t>
            </a:r>
          </a:p>
          <a:p>
            <a:pPr marL="653796" indent="-571500">
              <a:buFont typeface="+mj-lt"/>
              <a:buAutoNum type="romanLcPeriod"/>
            </a:pPr>
            <a:r>
              <a:rPr lang="fr-FR" dirty="0" smtClean="0"/>
              <a:t>Tétanospasmine responsable des contractures musculaires, diffusible neurotrope, remonte de façon centripète le long des axone vers les corps antérieurs de la moelle épinière.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 </a:t>
            </a:r>
            <a:endParaRPr lang="fr-FR" dirty="0"/>
          </a:p>
        </p:txBody>
      </p:sp>
      <p:pic>
        <p:nvPicPr>
          <p:cNvPr id="4" name="Espace réservé du contenu 3" descr="DSNkVi2XUAALqS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2066" y="2000240"/>
            <a:ext cx="4071934" cy="4143404"/>
          </a:xfrm>
        </p:spPr>
      </p:pic>
      <p:sp>
        <p:nvSpPr>
          <p:cNvPr id="5" name="ZoneTexte 4"/>
          <p:cNvSpPr txBox="1"/>
          <p:nvPr/>
        </p:nvSpPr>
        <p:spPr>
          <a:xfrm>
            <a:off x="1000100" y="2428868"/>
            <a:ext cx="38576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tétanospasmine va bloquer les systèmes inhibiteurs des motoneurones alpha, en empêchant la libération présynaptique de leurs neurotransmetteurs (GABA).</a:t>
            </a:r>
          </a:p>
          <a:p>
            <a:r>
              <a:rPr lang="fr-FR" sz="2000" dirty="0" smtClean="0"/>
              <a:t>La conséquence est une activité anticholinergique incontrôlée responsable de spasticité expliquant les contractures musculaires renforcées de paroxysmes observées au cours du tétanos 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395</TotalTime>
  <Words>978</Words>
  <Application>Microsoft Office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Tétanos </vt:lpstr>
      <vt:lpstr>Objectifs </vt:lpstr>
      <vt:lpstr>Introduction </vt:lpstr>
      <vt:lpstr>Épidémiologie </vt:lpstr>
      <vt:lpstr>Épidémiologie </vt:lpstr>
      <vt:lpstr>Épidémiologie </vt:lpstr>
      <vt:lpstr>Épidémiologie </vt:lpstr>
      <vt:lpstr>Physiopathologie </vt:lpstr>
      <vt:lpstr>Physiopathologie </vt:lpstr>
      <vt:lpstr>Clinique / forme généralisée de l’adulte non ou mal vacciné</vt:lpstr>
      <vt:lpstr>Trismus </vt:lpstr>
      <vt:lpstr>Clinique </vt:lpstr>
      <vt:lpstr>Slide 13</vt:lpstr>
      <vt:lpstr>Clinique </vt:lpstr>
      <vt:lpstr>Clinique </vt:lpstr>
      <vt:lpstr>Évolution et pronostic </vt:lpstr>
      <vt:lpstr>Formes cliniques </vt:lpstr>
      <vt:lpstr>Diagnostic différentiel </vt:lpstr>
      <vt:lpstr>Traitement  curatif </vt:lpstr>
      <vt:lpstr>Traitement curatif </vt:lpstr>
      <vt:lpstr>Prévention </vt:lpstr>
      <vt:lpstr>Conduite à tenir devant une plaie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Tétanos</dc:title>
  <dc:creator>User</dc:creator>
  <cp:lastModifiedBy>CHalet</cp:lastModifiedBy>
  <cp:revision>2</cp:revision>
  <dcterms:created xsi:type="dcterms:W3CDTF">2020-10-06T14:09:00Z</dcterms:created>
  <dcterms:modified xsi:type="dcterms:W3CDTF">2020-10-07T13:23:27Z</dcterms:modified>
</cp:coreProperties>
</file>