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73" r:id="rId9"/>
    <p:sldId id="274" r:id="rId10"/>
    <p:sldId id="275" r:id="rId11"/>
    <p:sldId id="277" r:id="rId12"/>
    <p:sldId id="272" r:id="rId13"/>
    <p:sldId id="278" r:id="rId14"/>
    <p:sldId id="276" r:id="rId15"/>
    <p:sldId id="263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7ACF2-AA81-49C9-8996-DB2E17F35A53}" type="datetimeFigureOut">
              <a:rPr lang="fr-FR" smtClean="0"/>
              <a:pPr/>
              <a:t>22/11/2021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519E5-8315-4886-A365-04255676572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519E5-8315-4886-A365-042556765727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519E5-8315-4886-A365-042556765727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519E5-8315-4886-A365-042556765727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AC7A-253E-4C55-B32C-CFFCC719A076}" type="datetimeFigureOut">
              <a:rPr lang="fr-FR" smtClean="0"/>
              <a:pPr/>
              <a:t>22/11/2021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A310-3C80-4BC1-9DB8-F8DF1ECF47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AC7A-253E-4C55-B32C-CFFCC719A076}" type="datetimeFigureOut">
              <a:rPr lang="fr-FR" smtClean="0"/>
              <a:pPr/>
              <a:t>22/11/2021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A310-3C80-4BC1-9DB8-F8DF1ECF47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AC7A-253E-4C55-B32C-CFFCC719A076}" type="datetimeFigureOut">
              <a:rPr lang="fr-FR" smtClean="0"/>
              <a:pPr/>
              <a:t>22/11/2021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A310-3C80-4BC1-9DB8-F8DF1ECF47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AC7A-253E-4C55-B32C-CFFCC719A076}" type="datetimeFigureOut">
              <a:rPr lang="fr-FR" smtClean="0"/>
              <a:pPr/>
              <a:t>22/11/2021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A310-3C80-4BC1-9DB8-F8DF1ECF47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AC7A-253E-4C55-B32C-CFFCC719A076}" type="datetimeFigureOut">
              <a:rPr lang="fr-FR" smtClean="0"/>
              <a:pPr/>
              <a:t>22/11/2021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A310-3C80-4BC1-9DB8-F8DF1ECF47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AC7A-253E-4C55-B32C-CFFCC719A076}" type="datetimeFigureOut">
              <a:rPr lang="fr-FR" smtClean="0"/>
              <a:pPr/>
              <a:t>22/11/2021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A310-3C80-4BC1-9DB8-F8DF1ECF47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AC7A-253E-4C55-B32C-CFFCC719A076}" type="datetimeFigureOut">
              <a:rPr lang="fr-FR" smtClean="0"/>
              <a:pPr/>
              <a:t>22/11/2021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A310-3C80-4BC1-9DB8-F8DF1ECF47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AC7A-253E-4C55-B32C-CFFCC719A076}" type="datetimeFigureOut">
              <a:rPr lang="fr-FR" smtClean="0"/>
              <a:pPr/>
              <a:t>22/11/2021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A310-3C80-4BC1-9DB8-F8DF1ECF47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AC7A-253E-4C55-B32C-CFFCC719A076}" type="datetimeFigureOut">
              <a:rPr lang="fr-FR" smtClean="0"/>
              <a:pPr/>
              <a:t>22/11/2021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A310-3C80-4BC1-9DB8-F8DF1ECF47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AC7A-253E-4C55-B32C-CFFCC719A076}" type="datetimeFigureOut">
              <a:rPr lang="fr-FR" smtClean="0"/>
              <a:pPr/>
              <a:t>22/11/2021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A310-3C80-4BC1-9DB8-F8DF1ECF47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AC7A-253E-4C55-B32C-CFFCC719A076}" type="datetimeFigureOut">
              <a:rPr lang="fr-FR" smtClean="0"/>
              <a:pPr/>
              <a:t>22/11/2021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A310-3C80-4BC1-9DB8-F8DF1ECF47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BAC7A-253E-4C55-B32C-CFFCC719A076}" type="datetimeFigureOut">
              <a:rPr lang="fr-FR" smtClean="0"/>
              <a:pPr/>
              <a:t>22/11/2021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A310-3C80-4BC1-9DB8-F8DF1ECF47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FF0000"/>
                </a:solidFill>
              </a:rPr>
              <a:t>Streptococcies</a:t>
            </a:r>
            <a:endParaRPr lang="fr-FR" sz="80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72366" cy="1752600"/>
          </a:xfrm>
        </p:spPr>
        <p:txBody>
          <a:bodyPr/>
          <a:lstStyle/>
          <a:p>
            <a:pPr algn="r"/>
            <a:r>
              <a:rPr lang="fr-FR" i="1" dirty="0" smtClean="0">
                <a:solidFill>
                  <a:srgbClr val="FFFF00"/>
                </a:solidFill>
              </a:rPr>
              <a:t>Pr. M. </a:t>
            </a:r>
            <a:r>
              <a:rPr lang="fr-FR" i="1" dirty="0" err="1" smtClean="0">
                <a:solidFill>
                  <a:srgbClr val="FFFF00"/>
                </a:solidFill>
              </a:rPr>
              <a:t>Messast</a:t>
            </a:r>
            <a:endParaRPr lang="fr-FR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Enfant souffleté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 descr="Scarlet_fever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64417" y="1600200"/>
            <a:ext cx="3015166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Scarlatine </a:t>
            </a:r>
            <a:r>
              <a:rPr lang="fr-FR" sz="2400" dirty="0" smtClean="0">
                <a:solidFill>
                  <a:srgbClr val="FF0000"/>
                </a:solidFill>
              </a:rPr>
              <a:t>2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Énanthème</a:t>
            </a:r>
            <a:endParaRPr lang="fr-FR" b="1" dirty="0" smtClean="0">
              <a:solidFill>
                <a:srgbClr val="FFFF00"/>
              </a:solidFill>
            </a:endParaRPr>
          </a:p>
          <a:p>
            <a:pPr marL="971550" lvl="1" indent="-514350"/>
            <a:r>
              <a:rPr lang="fr-FR" b="1" dirty="0" smtClean="0">
                <a:solidFill>
                  <a:srgbClr val="FFFF00"/>
                </a:solidFill>
              </a:rPr>
              <a:t>Constant, caractéristique</a:t>
            </a:r>
          </a:p>
          <a:p>
            <a:pPr marL="971550" lvl="1" indent="-514350"/>
            <a:r>
              <a:rPr lang="fr-FR" dirty="0" smtClean="0">
                <a:solidFill>
                  <a:srgbClr val="FFFF00"/>
                </a:solidFill>
              </a:rPr>
              <a:t>Langue saburrale</a:t>
            </a:r>
          </a:p>
          <a:p>
            <a:pPr marL="971550" lvl="1" indent="-514350"/>
            <a:r>
              <a:rPr lang="fr-FR" dirty="0" smtClean="0">
                <a:solidFill>
                  <a:srgbClr val="FFFF00"/>
                </a:solidFill>
              </a:rPr>
              <a:t>Desquame de la périphérie vers le centre</a:t>
            </a:r>
          </a:p>
          <a:p>
            <a:pPr marL="971550" lvl="1" indent="-514350"/>
            <a:r>
              <a:rPr lang="fr-FR" dirty="0" smtClean="0">
                <a:solidFill>
                  <a:srgbClr val="FFFF00"/>
                </a:solidFill>
              </a:rPr>
              <a:t>« V » lingual</a:t>
            </a:r>
          </a:p>
          <a:p>
            <a:pPr marL="971550" lvl="1" indent="-514350"/>
            <a:r>
              <a:rPr lang="fr-FR" dirty="0" smtClean="0">
                <a:solidFill>
                  <a:srgbClr val="FFFF00"/>
                </a:solidFill>
              </a:rPr>
              <a:t>devient </a:t>
            </a:r>
            <a:r>
              <a:rPr lang="fr-FR" dirty="0" smtClean="0">
                <a:solidFill>
                  <a:srgbClr val="FFFF00"/>
                </a:solidFill>
              </a:rPr>
              <a:t>rouge </a:t>
            </a:r>
            <a:r>
              <a:rPr lang="fr-FR" dirty="0" smtClean="0">
                <a:solidFill>
                  <a:srgbClr val="FFFF00"/>
                </a:solidFill>
              </a:rPr>
              <a:t>framboisée </a:t>
            </a:r>
            <a:r>
              <a:rPr lang="fr-FR" dirty="0" smtClean="0">
                <a:solidFill>
                  <a:srgbClr val="FFFF00"/>
                </a:solidFill>
              </a:rPr>
              <a:t>au 6</a:t>
            </a:r>
            <a:r>
              <a:rPr lang="fr-FR" baseline="30000" dirty="0" smtClean="0">
                <a:solidFill>
                  <a:srgbClr val="FFFF00"/>
                </a:solidFill>
              </a:rPr>
              <a:t>e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smtClean="0">
                <a:solidFill>
                  <a:srgbClr val="FFFF00"/>
                </a:solidFill>
              </a:rPr>
              <a:t>jour</a:t>
            </a:r>
          </a:p>
          <a:p>
            <a:pPr marL="971550" lvl="1" indent="-514350"/>
            <a:r>
              <a:rPr lang="fr-FR" dirty="0" smtClean="0">
                <a:solidFill>
                  <a:srgbClr val="FFFF00"/>
                </a:solidFill>
              </a:rPr>
              <a:t>Lisse au 9</a:t>
            </a:r>
            <a:r>
              <a:rPr lang="fr-FR" baseline="30000" dirty="0" smtClean="0">
                <a:solidFill>
                  <a:srgbClr val="FFFF00"/>
                </a:solidFill>
              </a:rPr>
              <a:t>e</a:t>
            </a:r>
            <a:r>
              <a:rPr lang="fr-FR" dirty="0" smtClean="0">
                <a:solidFill>
                  <a:srgbClr val="FFFF00"/>
                </a:solidFill>
              </a:rPr>
              <a:t> jour</a:t>
            </a:r>
          </a:p>
          <a:p>
            <a:pPr marL="971550" lvl="1" indent="-514350"/>
            <a:r>
              <a:rPr lang="fr-FR" dirty="0" smtClean="0">
                <a:solidFill>
                  <a:srgbClr val="FFFF00"/>
                </a:solidFill>
              </a:rPr>
              <a:t>Normale au 14</a:t>
            </a:r>
            <a:r>
              <a:rPr lang="fr-FR" baseline="30000" dirty="0" smtClean="0">
                <a:solidFill>
                  <a:srgbClr val="FFFF00"/>
                </a:solidFill>
              </a:rPr>
              <a:t>e</a:t>
            </a:r>
            <a:r>
              <a:rPr lang="fr-FR" dirty="0" smtClean="0">
                <a:solidFill>
                  <a:srgbClr val="FFFF00"/>
                </a:solidFill>
              </a:rPr>
              <a:t> jour</a:t>
            </a:r>
            <a:endParaRPr lang="fr-FR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« V » lingual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 descr="Scharlac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24668" y="1600200"/>
            <a:ext cx="369466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Scarlatine</a:t>
            </a:r>
            <a:r>
              <a:rPr lang="fr-FR" dirty="0" smtClean="0"/>
              <a:t> </a:t>
            </a:r>
            <a:r>
              <a:rPr lang="fr-FR" sz="2400" dirty="0" smtClean="0"/>
              <a:t>2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FFFF00"/>
                </a:solidFill>
              </a:rPr>
              <a:t>	</a:t>
            </a:r>
            <a:r>
              <a:rPr lang="fr-FR" b="1" dirty="0" smtClean="0">
                <a:solidFill>
                  <a:srgbClr val="FFFF00"/>
                </a:solidFill>
              </a:rPr>
              <a:t>Phase </a:t>
            </a:r>
            <a:r>
              <a:rPr lang="fr-FR" b="1" dirty="0" smtClean="0">
                <a:solidFill>
                  <a:srgbClr val="FFFF00"/>
                </a:solidFill>
              </a:rPr>
              <a:t>de </a:t>
            </a:r>
            <a:r>
              <a:rPr lang="fr-FR" b="1" dirty="0" smtClean="0">
                <a:solidFill>
                  <a:srgbClr val="FFFF00"/>
                </a:solidFill>
              </a:rPr>
              <a:t>desquamation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FFFF00"/>
                </a:solidFill>
              </a:rPr>
              <a:t>Débute vers 8</a:t>
            </a:r>
            <a:r>
              <a:rPr lang="fr-FR" b="1" baseline="30000" dirty="0" smtClean="0">
                <a:solidFill>
                  <a:srgbClr val="FFFF00"/>
                </a:solidFill>
              </a:rPr>
              <a:t>e</a:t>
            </a:r>
            <a:r>
              <a:rPr lang="fr-FR" b="1" dirty="0" smtClean="0">
                <a:solidFill>
                  <a:srgbClr val="FFFF00"/>
                </a:solidFill>
              </a:rPr>
              <a:t> jour</a:t>
            </a:r>
            <a:endParaRPr lang="fr-FR" b="1" dirty="0" smtClean="0">
              <a:solidFill>
                <a:srgbClr val="FFFF00"/>
              </a:solidFill>
            </a:endParaRPr>
          </a:p>
          <a:p>
            <a:pPr marL="971550" lvl="1" indent="-514350"/>
            <a:r>
              <a:rPr lang="fr-FR" dirty="0" smtClean="0">
                <a:solidFill>
                  <a:srgbClr val="FFFF00"/>
                </a:solidFill>
              </a:rPr>
              <a:t>Tout le corps : fine, écailles</a:t>
            </a:r>
          </a:p>
          <a:p>
            <a:pPr marL="971550" lvl="1" indent="-514350"/>
            <a:r>
              <a:rPr lang="fr-FR" b="1" dirty="0" smtClean="0">
                <a:solidFill>
                  <a:srgbClr val="FFFF00"/>
                </a:solidFill>
              </a:rPr>
              <a:t>Extrémités : lambeaux : </a:t>
            </a:r>
            <a:r>
              <a:rPr lang="fr-FR" b="1" dirty="0" smtClean="0">
                <a:solidFill>
                  <a:srgbClr val="FFFF00"/>
                </a:solidFill>
              </a:rPr>
              <a:t>« Doigts </a:t>
            </a:r>
            <a:r>
              <a:rPr lang="fr-FR" b="1" dirty="0" smtClean="0">
                <a:solidFill>
                  <a:srgbClr val="FFFF00"/>
                </a:solidFill>
              </a:rPr>
              <a:t>de </a:t>
            </a:r>
            <a:r>
              <a:rPr lang="fr-FR" b="1" dirty="0" smtClean="0">
                <a:solidFill>
                  <a:srgbClr val="FFFF00"/>
                </a:solidFill>
              </a:rPr>
              <a:t>gant »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« doigts de gant »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 descr="Scharlach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4311" y="1916832"/>
            <a:ext cx="6096041" cy="45720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Scarlatine  </a:t>
            </a:r>
            <a:r>
              <a:rPr lang="fr-FR" sz="2400" dirty="0" smtClean="0">
                <a:solidFill>
                  <a:srgbClr val="FF0000"/>
                </a:solidFill>
              </a:rPr>
              <a:t>3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fr-FR" b="1" dirty="0" smtClean="0">
                <a:solidFill>
                  <a:srgbClr val="FFFF00"/>
                </a:solidFill>
              </a:rPr>
              <a:t>Traitement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Antibiotique comme </a:t>
            </a:r>
            <a:r>
              <a:rPr lang="fr-FR" dirty="0" smtClean="0">
                <a:solidFill>
                  <a:srgbClr val="FFFF00"/>
                </a:solidFill>
              </a:rPr>
              <a:t>angine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Repos au lit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Isolement pendant 15 jours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Traitement de l’entourage</a:t>
            </a:r>
          </a:p>
          <a:p>
            <a:pPr lvl="1"/>
            <a:endParaRPr lang="fr-FR" dirty="0" smtClean="0">
              <a:solidFill>
                <a:srgbClr val="FFFF00"/>
              </a:solidFill>
            </a:endParaRPr>
          </a:p>
          <a:p>
            <a:pPr lvl="1"/>
            <a:endParaRPr lang="fr-FR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Introduction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Infections fréquentes et polymorphes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Deux groupes de maladies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Infectieuses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Post-streptococciques</a:t>
            </a:r>
          </a:p>
          <a:p>
            <a:r>
              <a:rPr lang="fr-FR" dirty="0" err="1" smtClean="0">
                <a:solidFill>
                  <a:srgbClr val="FFFF00"/>
                </a:solidFill>
              </a:rPr>
              <a:t>Streptococcus</a:t>
            </a:r>
            <a:r>
              <a:rPr lang="fr-FR" dirty="0" smtClean="0">
                <a:solidFill>
                  <a:srgbClr val="FFFF00"/>
                </a:solidFill>
              </a:rPr>
              <a:t> : polysaccharides C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18 </a:t>
            </a:r>
            <a:r>
              <a:rPr lang="fr-FR" dirty="0" err="1" smtClean="0">
                <a:solidFill>
                  <a:srgbClr val="FFFF00"/>
                </a:solidFill>
              </a:rPr>
              <a:t>sérogroupes</a:t>
            </a:r>
            <a:r>
              <a:rPr lang="fr-FR" dirty="0" smtClean="0">
                <a:solidFill>
                  <a:srgbClr val="FFFF00"/>
                </a:solidFill>
              </a:rPr>
              <a:t> groupables : surtout groupe A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Non groupables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Réservoir de germes : Homme</a:t>
            </a:r>
          </a:p>
          <a:p>
            <a:pPr lvl="1"/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Angines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b="1" dirty="0" smtClean="0">
                <a:solidFill>
                  <a:srgbClr val="FFFF00"/>
                </a:solidFill>
              </a:rPr>
              <a:t>Généralités 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La plus fréquente des infections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Surtout chez les enfants</a:t>
            </a:r>
          </a:p>
          <a:p>
            <a:pPr marL="514350" indent="-514350">
              <a:buFont typeface="+mj-lt"/>
              <a:buAutoNum type="arabicPeriod"/>
            </a:pPr>
            <a:r>
              <a:rPr lang="fr-FR" b="1" dirty="0" smtClean="0">
                <a:solidFill>
                  <a:srgbClr val="FFFF00"/>
                </a:solidFill>
              </a:rPr>
              <a:t>Clinique 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Début rapide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Fièvre 39-40°C, frissons, malaise général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Douleurs pharyngées, dysphagie intense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Céphalées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Douleurs abdominales, nausées et </a:t>
            </a:r>
            <a:r>
              <a:rPr lang="fr-FR" dirty="0" smtClean="0">
                <a:solidFill>
                  <a:srgbClr val="FFFF00"/>
                </a:solidFill>
              </a:rPr>
              <a:t>vomissements</a:t>
            </a:r>
            <a:endParaRPr lang="fr-FR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Angines </a:t>
            </a:r>
            <a:r>
              <a:rPr lang="fr-FR" sz="2400" dirty="0" smtClean="0">
                <a:solidFill>
                  <a:srgbClr val="FF0000"/>
                </a:solidFill>
              </a:rPr>
              <a:t>2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fr-FR" b="1" dirty="0" smtClean="0">
                <a:solidFill>
                  <a:srgbClr val="FFFF00"/>
                </a:solidFill>
              </a:rPr>
              <a:t>Examen physique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b="1" dirty="0" smtClean="0">
                <a:solidFill>
                  <a:srgbClr val="FFFF00"/>
                </a:solidFill>
              </a:rPr>
              <a:t>Angine érythémateuse</a:t>
            </a:r>
          </a:p>
          <a:p>
            <a:pPr marL="1371600" lvl="2" indent="-457200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Pharynx rouge</a:t>
            </a:r>
          </a:p>
          <a:p>
            <a:pPr marL="1371600" lvl="2" indent="-457200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Amygdales tuméfiées, rouges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b="1" dirty="0" smtClean="0">
                <a:solidFill>
                  <a:srgbClr val="FFFF00"/>
                </a:solidFill>
              </a:rPr>
              <a:t>Angine </a:t>
            </a:r>
            <a:r>
              <a:rPr lang="fr-FR" b="1" dirty="0" err="1" smtClean="0">
                <a:solidFill>
                  <a:srgbClr val="FFFF00"/>
                </a:solidFill>
              </a:rPr>
              <a:t>érythémato</a:t>
            </a:r>
            <a:r>
              <a:rPr lang="fr-FR" b="1" dirty="0" smtClean="0">
                <a:solidFill>
                  <a:srgbClr val="FFFF00"/>
                </a:solidFill>
              </a:rPr>
              <a:t>-pultacée</a:t>
            </a:r>
            <a:endParaRPr lang="fr-FR" dirty="0" smtClean="0">
              <a:solidFill>
                <a:srgbClr val="FFFF00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fr-FR" b="1" dirty="0" smtClean="0">
                <a:solidFill>
                  <a:srgbClr val="FFFF00"/>
                </a:solidFill>
              </a:rPr>
              <a:t>Enduit pultacé, irrégulier, facilement détachable</a:t>
            </a:r>
            <a:endParaRPr lang="fr-FR" b="1" dirty="0">
              <a:solidFill>
                <a:srgbClr val="FFFF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fr-FR" b="1" dirty="0" smtClean="0">
                <a:solidFill>
                  <a:srgbClr val="FFFF00"/>
                </a:solidFill>
              </a:rPr>
              <a:t>Adénopathies sous </a:t>
            </a:r>
            <a:r>
              <a:rPr lang="fr-FR" b="1" dirty="0" err="1" smtClean="0">
                <a:solidFill>
                  <a:srgbClr val="FFFF00"/>
                </a:solidFill>
              </a:rPr>
              <a:t>angulo</a:t>
            </a:r>
            <a:r>
              <a:rPr lang="fr-FR" b="1" dirty="0" smtClean="0">
                <a:solidFill>
                  <a:srgbClr val="FFFF00"/>
                </a:solidFill>
              </a:rPr>
              <a:t>-maxillaires </a:t>
            </a:r>
            <a:r>
              <a:rPr lang="fr-FR" dirty="0" smtClean="0">
                <a:solidFill>
                  <a:srgbClr val="FFFF00"/>
                </a:solidFill>
              </a:rPr>
              <a:t>douloureuses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fr-FR" sz="4400" dirty="0" smtClean="0">
                <a:solidFill>
                  <a:srgbClr val="FF0000"/>
                </a:solidFill>
              </a:rPr>
              <a:t>Angines </a:t>
            </a:r>
            <a:r>
              <a:rPr lang="fr-FR" sz="2400" dirty="0" smtClean="0">
                <a:solidFill>
                  <a:srgbClr val="FF0000"/>
                </a:solidFill>
              </a:rPr>
              <a:t>3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fr-FR" sz="3600" b="1" dirty="0" smtClean="0">
                <a:solidFill>
                  <a:srgbClr val="FFFF00"/>
                </a:solidFill>
              </a:rPr>
              <a:t>Complications</a:t>
            </a:r>
            <a:r>
              <a:rPr lang="fr-FR" b="1" dirty="0" smtClean="0">
                <a:solidFill>
                  <a:srgbClr val="FFFF00"/>
                </a:solidFill>
              </a:rPr>
              <a:t> 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fr-FR" dirty="0" smtClean="0">
                <a:solidFill>
                  <a:srgbClr val="FFFF00"/>
                </a:solidFill>
              </a:rPr>
              <a:t>RAA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fr-FR" dirty="0" smtClean="0">
                <a:solidFill>
                  <a:srgbClr val="FFFF00"/>
                </a:solidFill>
              </a:rPr>
              <a:t>Glomérulonéphrite aiguë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fr-FR" dirty="0" smtClean="0">
                <a:solidFill>
                  <a:srgbClr val="FFFF00"/>
                </a:solidFill>
              </a:rPr>
              <a:t>Chorée de Sydenham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fr-FR" b="1" dirty="0" smtClean="0">
                <a:solidFill>
                  <a:srgbClr val="FFFF00"/>
                </a:solidFill>
              </a:rPr>
              <a:t>Traitement 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fr-FR" dirty="0" smtClean="0">
                <a:solidFill>
                  <a:srgbClr val="FFFF00"/>
                </a:solidFill>
              </a:rPr>
              <a:t>Guérir l’angine et prévenir le RAA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fr-FR" b="1" dirty="0" smtClean="0">
                <a:solidFill>
                  <a:srgbClr val="FFFF00"/>
                </a:solidFill>
              </a:rPr>
              <a:t>Amoxicilline : 2g/j en 2 prises pendant 6 jours</a:t>
            </a:r>
            <a:endParaRPr lang="fr-FR" b="1" dirty="0" smtClean="0">
              <a:solidFill>
                <a:srgbClr val="FFFF00"/>
              </a:solidFill>
            </a:endParaRPr>
          </a:p>
          <a:p>
            <a:pPr marL="971550" lvl="1" indent="-514350">
              <a:buFont typeface="+mj-lt"/>
              <a:buAutoNum type="arabicPeriod" startAt="4"/>
            </a:pPr>
            <a:r>
              <a:rPr lang="fr-FR" dirty="0" err="1" smtClean="0">
                <a:solidFill>
                  <a:srgbClr val="FFFF00"/>
                </a:solidFill>
              </a:rPr>
              <a:t>Azithromycine</a:t>
            </a:r>
            <a:r>
              <a:rPr lang="fr-FR" dirty="0" smtClean="0">
                <a:solidFill>
                  <a:srgbClr val="FFFF00"/>
                </a:solidFill>
              </a:rPr>
              <a:t> : 500 mg/j en 1 prise pendant 3 jours</a:t>
            </a:r>
            <a:endParaRPr lang="fr-FR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Scarlatine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Généralités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FF00"/>
                </a:solidFill>
              </a:rPr>
              <a:t>Streptocoque du groupe 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FF00"/>
                </a:solidFill>
              </a:rPr>
              <a:t>Toxi-infection </a:t>
            </a:r>
            <a:r>
              <a:rPr lang="fr-FR" dirty="0" smtClean="0">
                <a:solidFill>
                  <a:srgbClr val="FFFF00"/>
                </a:solidFill>
              </a:rPr>
              <a:t>: </a:t>
            </a:r>
            <a:r>
              <a:rPr lang="fr-FR" b="1" dirty="0" smtClean="0">
                <a:solidFill>
                  <a:srgbClr val="FFFF00"/>
                </a:solidFill>
              </a:rPr>
              <a:t>toxine </a:t>
            </a:r>
            <a:r>
              <a:rPr lang="fr-FR" b="1" dirty="0" err="1" smtClean="0">
                <a:solidFill>
                  <a:srgbClr val="FFFF00"/>
                </a:solidFill>
              </a:rPr>
              <a:t>érythrogène</a:t>
            </a:r>
            <a:endParaRPr lang="fr-FR" b="1" dirty="0" smtClean="0">
              <a:solidFill>
                <a:srgbClr val="FFFF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FF00"/>
                </a:solidFill>
              </a:rPr>
              <a:t>Surtout enfants</a:t>
            </a:r>
          </a:p>
          <a:p>
            <a:pPr marL="571500" indent="-514350"/>
            <a:r>
              <a:rPr lang="fr-FR" b="1" dirty="0" smtClean="0">
                <a:solidFill>
                  <a:srgbClr val="FFFF00"/>
                </a:solidFill>
              </a:rPr>
              <a:t>Clinique 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FF00"/>
                </a:solidFill>
              </a:rPr>
              <a:t>Incubation : 3-5 jours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FF00"/>
                </a:solidFill>
              </a:rPr>
              <a:t>Début brutal : </a:t>
            </a:r>
          </a:p>
          <a:p>
            <a:pPr marL="1314450" lvl="2" indent="-514350"/>
            <a:r>
              <a:rPr lang="fr-FR" dirty="0" smtClean="0">
                <a:solidFill>
                  <a:srgbClr val="FFFF00"/>
                </a:solidFill>
              </a:rPr>
              <a:t>fièvre 39-40°C, </a:t>
            </a:r>
          </a:p>
          <a:p>
            <a:pPr marL="1314450" lvl="2" indent="-514350"/>
            <a:r>
              <a:rPr lang="fr-FR" dirty="0" smtClean="0">
                <a:solidFill>
                  <a:srgbClr val="FFFF00"/>
                </a:solidFill>
              </a:rPr>
              <a:t>douleurs pharyngées</a:t>
            </a:r>
          </a:p>
          <a:p>
            <a:pPr marL="1314450" lvl="2" indent="-514350"/>
            <a:r>
              <a:rPr lang="fr-FR" dirty="0" smtClean="0">
                <a:solidFill>
                  <a:srgbClr val="FFFF00"/>
                </a:solidFill>
              </a:rPr>
              <a:t>Douleurs abdominales et vomissements</a:t>
            </a:r>
          </a:p>
          <a:p>
            <a:pPr marL="1314450" lvl="2" indent="-514350"/>
            <a:r>
              <a:rPr lang="fr-FR" dirty="0" smtClean="0">
                <a:solidFill>
                  <a:srgbClr val="FFFF00"/>
                </a:solidFill>
              </a:rPr>
              <a:t>Angine rouge</a:t>
            </a:r>
          </a:p>
          <a:p>
            <a:pPr marL="1314450" lvl="2" indent="-514350"/>
            <a:r>
              <a:rPr lang="fr-FR" b="1" dirty="0" smtClean="0">
                <a:solidFill>
                  <a:srgbClr val="FFFF00"/>
                </a:solidFill>
              </a:rPr>
              <a:t>Langue saburrale</a:t>
            </a:r>
          </a:p>
          <a:p>
            <a:pPr marL="1314450" lvl="2" indent="-514350"/>
            <a:r>
              <a:rPr lang="fr-FR" dirty="0" smtClean="0">
                <a:solidFill>
                  <a:srgbClr val="FFFF00"/>
                </a:solidFill>
              </a:rPr>
              <a:t>Adénopathies sous </a:t>
            </a:r>
            <a:r>
              <a:rPr lang="fr-FR" dirty="0" err="1" smtClean="0">
                <a:solidFill>
                  <a:srgbClr val="FFFF00"/>
                </a:solidFill>
              </a:rPr>
              <a:t>angulo</a:t>
            </a:r>
            <a:r>
              <a:rPr lang="fr-FR" dirty="0" smtClean="0">
                <a:solidFill>
                  <a:srgbClr val="FFFF00"/>
                </a:solidFill>
              </a:rPr>
              <a:t>-maxillaires sensibles</a:t>
            </a:r>
          </a:p>
          <a:p>
            <a:pPr marL="1314450" lvl="2" indent="-514350"/>
            <a:r>
              <a:rPr lang="fr-FR" b="1" dirty="0" smtClean="0">
                <a:solidFill>
                  <a:srgbClr val="FFFF00"/>
                </a:solidFill>
              </a:rPr>
              <a:t>tachycardie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Scarlatine </a:t>
            </a:r>
            <a:r>
              <a:rPr lang="fr-FR" sz="2400" dirty="0" smtClean="0">
                <a:solidFill>
                  <a:srgbClr val="FF0000"/>
                </a:solidFill>
              </a:rPr>
              <a:t>2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pPr marL="571500" indent="-514350"/>
            <a:r>
              <a:rPr lang="fr-FR" b="1" dirty="0" smtClean="0">
                <a:solidFill>
                  <a:srgbClr val="FFFF00"/>
                </a:solidFill>
              </a:rPr>
              <a:t>Phase d’état : 24-48 heures</a:t>
            </a:r>
          </a:p>
          <a:p>
            <a:pPr marL="571500" indent="-514350"/>
            <a:r>
              <a:rPr lang="fr-FR" b="1" dirty="0">
                <a:solidFill>
                  <a:srgbClr val="FFFF00"/>
                </a:solidFill>
              </a:rPr>
              <a:t>E</a:t>
            </a:r>
            <a:r>
              <a:rPr lang="fr-FR" b="1" dirty="0" smtClean="0">
                <a:solidFill>
                  <a:srgbClr val="FFFF00"/>
                </a:solidFill>
              </a:rPr>
              <a:t>xanthème</a:t>
            </a:r>
          </a:p>
          <a:p>
            <a:pPr marL="971550" lvl="1" indent="-514350"/>
            <a:r>
              <a:rPr lang="fr-FR" dirty="0" smtClean="0">
                <a:solidFill>
                  <a:srgbClr val="FFFF00"/>
                </a:solidFill>
              </a:rPr>
              <a:t>Débute au thorax et racines des membres</a:t>
            </a:r>
          </a:p>
          <a:p>
            <a:pPr marL="971550" lvl="1" indent="-514350"/>
            <a:r>
              <a:rPr lang="fr-FR" dirty="0" smtClean="0">
                <a:solidFill>
                  <a:srgbClr val="FFFF00"/>
                </a:solidFill>
              </a:rPr>
              <a:t>Se généralise en 1 à 2 jours</a:t>
            </a:r>
          </a:p>
          <a:p>
            <a:pPr marL="971550" lvl="1" indent="-514350"/>
            <a:r>
              <a:rPr lang="fr-FR" dirty="0" smtClean="0">
                <a:solidFill>
                  <a:srgbClr val="FFFF00"/>
                </a:solidFill>
              </a:rPr>
              <a:t>Respecte les </a:t>
            </a:r>
            <a:r>
              <a:rPr lang="fr-FR" dirty="0" smtClean="0">
                <a:solidFill>
                  <a:srgbClr val="FFFF00"/>
                </a:solidFill>
              </a:rPr>
              <a:t>paumes des mains </a:t>
            </a:r>
            <a:r>
              <a:rPr lang="fr-FR" dirty="0" smtClean="0">
                <a:solidFill>
                  <a:srgbClr val="FFFF00"/>
                </a:solidFill>
              </a:rPr>
              <a:t>et les </a:t>
            </a:r>
            <a:r>
              <a:rPr lang="fr-FR" dirty="0" smtClean="0">
                <a:solidFill>
                  <a:srgbClr val="FFFF00"/>
                </a:solidFill>
              </a:rPr>
              <a:t>plantes des pieds, </a:t>
            </a:r>
          </a:p>
          <a:p>
            <a:pPr marL="971550" lvl="1" indent="-514350"/>
            <a:r>
              <a:rPr lang="fr-FR" dirty="0" smtClean="0">
                <a:solidFill>
                  <a:srgbClr val="FFFF00"/>
                </a:solidFill>
              </a:rPr>
              <a:t>région péribuccale : « </a:t>
            </a:r>
            <a:r>
              <a:rPr lang="fr-FR" i="1" dirty="0" smtClean="0">
                <a:solidFill>
                  <a:srgbClr val="FFFF00"/>
                </a:solidFill>
              </a:rPr>
              <a:t>enfant souffleté</a:t>
            </a:r>
            <a:r>
              <a:rPr lang="fr-FR" dirty="0" smtClean="0">
                <a:solidFill>
                  <a:srgbClr val="FFFF00"/>
                </a:solidFill>
              </a:rPr>
              <a:t> »</a:t>
            </a:r>
            <a:endParaRPr lang="fr-FR" dirty="0" smtClean="0">
              <a:solidFill>
                <a:srgbClr val="FFFF00"/>
              </a:solidFill>
            </a:endParaRPr>
          </a:p>
          <a:p>
            <a:pPr marL="971550" lvl="1" indent="-514350"/>
            <a:r>
              <a:rPr lang="fr-FR" dirty="0" smtClean="0">
                <a:solidFill>
                  <a:srgbClr val="FFFF00"/>
                </a:solidFill>
              </a:rPr>
              <a:t>Érythème diffus, en nappe sans intervalle de peau saine</a:t>
            </a:r>
          </a:p>
          <a:p>
            <a:pPr marL="971550" lvl="1" indent="-514350"/>
            <a:r>
              <a:rPr lang="fr-FR" dirty="0" smtClean="0">
                <a:solidFill>
                  <a:srgbClr val="FFFF00"/>
                </a:solidFill>
              </a:rPr>
              <a:t>S’efface à la traction de la peau</a:t>
            </a:r>
          </a:p>
          <a:p>
            <a:pPr marL="971550" lvl="1" indent="-514350"/>
            <a:r>
              <a:rPr lang="fr-FR" dirty="0" smtClean="0">
                <a:solidFill>
                  <a:srgbClr val="FFFF00"/>
                </a:solidFill>
              </a:rPr>
              <a:t>Peau chaude, rugueuse et granitée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scarlati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27200" y="2059781"/>
            <a:ext cx="5689600" cy="36068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Scarlet_fever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328</Words>
  <Application>Microsoft Office PowerPoint</Application>
  <PresentationFormat>Affichage à l'écran (4:3)</PresentationFormat>
  <Paragraphs>89</Paragraphs>
  <Slides>15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Arial</vt:lpstr>
      <vt:lpstr>Calibri</vt:lpstr>
      <vt:lpstr>Thème Office</vt:lpstr>
      <vt:lpstr>Streptococcies</vt:lpstr>
      <vt:lpstr>Introduction </vt:lpstr>
      <vt:lpstr>Angines</vt:lpstr>
      <vt:lpstr>Angines 2</vt:lpstr>
      <vt:lpstr>Angines 3</vt:lpstr>
      <vt:lpstr>Scarlatine </vt:lpstr>
      <vt:lpstr>Scarlatine 2</vt:lpstr>
      <vt:lpstr>Présentation PowerPoint</vt:lpstr>
      <vt:lpstr>Présentation PowerPoint</vt:lpstr>
      <vt:lpstr>Enfant souffleté</vt:lpstr>
      <vt:lpstr>Scarlatine 2</vt:lpstr>
      <vt:lpstr>« V » lingual</vt:lpstr>
      <vt:lpstr>Scarlatine 2</vt:lpstr>
      <vt:lpstr>« doigts de gant »</vt:lpstr>
      <vt:lpstr>Scarlatine 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Streptococcies</dc:title>
  <dc:creator>ZALA COMPUTERS</dc:creator>
  <cp:lastModifiedBy>Messast</cp:lastModifiedBy>
  <cp:revision>23</cp:revision>
  <dcterms:created xsi:type="dcterms:W3CDTF">2012-01-05T07:44:17Z</dcterms:created>
  <dcterms:modified xsi:type="dcterms:W3CDTF">2021-11-22T21:44:04Z</dcterms:modified>
</cp:coreProperties>
</file>