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0" r:id="rId2"/>
    <p:sldId id="284" r:id="rId3"/>
    <p:sldId id="258" r:id="rId4"/>
    <p:sldId id="280" r:id="rId5"/>
    <p:sldId id="259" r:id="rId6"/>
    <p:sldId id="285" r:id="rId7"/>
    <p:sldId id="260" r:id="rId8"/>
    <p:sldId id="261" r:id="rId9"/>
    <p:sldId id="286" r:id="rId10"/>
    <p:sldId id="287" r:id="rId11"/>
    <p:sldId id="262" r:id="rId12"/>
    <p:sldId id="263" r:id="rId13"/>
    <p:sldId id="264" r:id="rId14"/>
    <p:sldId id="265" r:id="rId15"/>
    <p:sldId id="266" r:id="rId16"/>
    <p:sldId id="267" r:id="rId17"/>
    <p:sldId id="269" r:id="rId18"/>
    <p:sldId id="270" r:id="rId19"/>
    <p:sldId id="272" r:id="rId20"/>
    <p:sldId id="273" r:id="rId21"/>
    <p:sldId id="274" r:id="rId22"/>
    <p:sldId id="275" r:id="rId23"/>
    <p:sldId id="291" r:id="rId24"/>
    <p:sldId id="277"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1ED6D6A4-F1BA-42D1-ADDA-B8F26C8BA1C3}" type="datetimeFigureOut">
              <a:rPr lang="fr-FR" smtClean="0"/>
              <a:pPr/>
              <a:t>30/11/2021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64AB1B6-9438-413D-99B8-72E9AE90A1A5}"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ED6D6A4-F1BA-42D1-ADDA-B8F26C8BA1C3}" type="datetimeFigureOut">
              <a:rPr lang="fr-FR" smtClean="0"/>
              <a:pPr/>
              <a:t>30/11/2021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64AB1B6-9438-413D-99B8-72E9AE90A1A5}"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364AB1B6-9438-413D-99B8-72E9AE90A1A5}"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ED6D6A4-F1BA-42D1-ADDA-B8F26C8BA1C3}" type="datetimeFigureOut">
              <a:rPr lang="fr-FR" smtClean="0"/>
              <a:pPr/>
              <a:t>30/11/2021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1ED6D6A4-F1BA-42D1-ADDA-B8F26C8BA1C3}" type="datetimeFigureOut">
              <a:rPr lang="fr-FR" smtClean="0"/>
              <a:pPr/>
              <a:t>30/11/2021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364AB1B6-9438-413D-99B8-72E9AE90A1A5}"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1ED6D6A4-F1BA-42D1-ADDA-B8F26C8BA1C3}" type="datetimeFigureOut">
              <a:rPr lang="fr-FR" smtClean="0"/>
              <a:pPr/>
              <a:t>30/11/2021</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64AB1B6-9438-413D-99B8-72E9AE90A1A5}"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1ED6D6A4-F1BA-42D1-ADDA-B8F26C8BA1C3}" type="datetimeFigureOut">
              <a:rPr lang="fr-FR" smtClean="0"/>
              <a:pPr/>
              <a:t>30/11/2021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64AB1B6-9438-413D-99B8-72E9AE90A1A5}"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1ED6D6A4-F1BA-42D1-ADDA-B8F26C8BA1C3}" type="datetimeFigureOut">
              <a:rPr lang="fr-FR" smtClean="0"/>
              <a:pPr/>
              <a:t>30/11/2021</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364AB1B6-9438-413D-99B8-72E9AE90A1A5}"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1ED6D6A4-F1BA-42D1-ADDA-B8F26C8BA1C3}" type="datetimeFigureOut">
              <a:rPr lang="fr-FR" smtClean="0"/>
              <a:pPr/>
              <a:t>30/11/2021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364AB1B6-9438-413D-99B8-72E9AE90A1A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1ED6D6A4-F1BA-42D1-ADDA-B8F26C8BA1C3}" type="datetimeFigureOut">
              <a:rPr lang="fr-FR" smtClean="0"/>
              <a:pPr/>
              <a:t>30/11/2021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64AB1B6-9438-413D-99B8-72E9AE90A1A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64AB1B6-9438-413D-99B8-72E9AE90A1A5}"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1ED6D6A4-F1BA-42D1-ADDA-B8F26C8BA1C3}" type="datetimeFigureOut">
              <a:rPr lang="fr-FR" smtClean="0"/>
              <a:pPr/>
              <a:t>30/11/2021</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364AB1B6-9438-413D-99B8-72E9AE90A1A5}"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1ED6D6A4-F1BA-42D1-ADDA-B8F26C8BA1C3}" type="datetimeFigureOut">
              <a:rPr lang="fr-FR" smtClean="0"/>
              <a:pPr/>
              <a:t>30/11/2021</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ED6D6A4-F1BA-42D1-ADDA-B8F26C8BA1C3}" type="datetimeFigureOut">
              <a:rPr lang="fr-FR" smtClean="0"/>
              <a:pPr/>
              <a:t>30/11/2021</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64AB1B6-9438-413D-99B8-72E9AE90A1A5}"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57290" y="5605442"/>
            <a:ext cx="6400800" cy="1252558"/>
          </a:xfrm>
        </p:spPr>
        <p:txBody>
          <a:bodyPr/>
          <a:lstStyle/>
          <a:p>
            <a:r>
              <a:rPr lang="fr-FR" dirty="0" smtClean="0"/>
              <a:t>Charaoui-k</a:t>
            </a:r>
          </a:p>
          <a:p>
            <a:r>
              <a:rPr lang="fr-FR" dirty="0" smtClean="0"/>
              <a:t>Faculté de médecine /</a:t>
            </a:r>
          </a:p>
          <a:p>
            <a:r>
              <a:rPr lang="fr-FR" dirty="0" smtClean="0"/>
              <a:t>Université constantine3</a:t>
            </a:r>
          </a:p>
          <a:p>
            <a:endParaRPr lang="fr-FR" dirty="0"/>
          </a:p>
        </p:txBody>
      </p:sp>
      <p:sp>
        <p:nvSpPr>
          <p:cNvPr id="2" name="Titre 1"/>
          <p:cNvSpPr>
            <a:spLocks noGrp="1"/>
          </p:cNvSpPr>
          <p:nvPr>
            <p:ph type="ctrTitle"/>
          </p:nvPr>
        </p:nvSpPr>
        <p:spPr/>
        <p:txBody>
          <a:bodyPr/>
          <a:lstStyle/>
          <a:p>
            <a:r>
              <a:rPr lang="fr-FR" dirty="0" smtClean="0"/>
              <a:t>Infections staphylococciques</a:t>
            </a:r>
            <a:endParaRPr lang="fr-FR" dirty="0"/>
          </a:p>
        </p:txBody>
      </p:sp>
      <p:sp>
        <p:nvSpPr>
          <p:cNvPr id="4" name="ZoneTexte 3"/>
          <p:cNvSpPr txBox="1"/>
          <p:nvPr/>
        </p:nvSpPr>
        <p:spPr>
          <a:xfrm>
            <a:off x="3143240" y="214290"/>
            <a:ext cx="3017173" cy="646331"/>
          </a:xfrm>
          <a:prstGeom prst="rect">
            <a:avLst/>
          </a:prstGeom>
          <a:noFill/>
        </p:spPr>
        <p:txBody>
          <a:bodyPr wrap="none" rtlCol="0">
            <a:spAutoFit/>
          </a:bodyPr>
          <a:lstStyle/>
          <a:p>
            <a:r>
              <a:rPr lang="fr-FR" dirty="0" smtClean="0"/>
              <a:t>Cours 4</a:t>
            </a:r>
            <a:r>
              <a:rPr lang="fr-FR" baseline="30000" dirty="0" smtClean="0"/>
              <a:t>ème</a:t>
            </a:r>
            <a:r>
              <a:rPr lang="fr-FR" dirty="0" smtClean="0"/>
              <a:t> année médecine </a:t>
            </a:r>
          </a:p>
          <a:p>
            <a:r>
              <a:rPr lang="fr-FR" dirty="0" smtClean="0"/>
              <a:t>       Année 2019/2020</a:t>
            </a:r>
            <a:endParaRPr lang="fr-FR" dirty="0"/>
          </a:p>
        </p:txBody>
      </p:sp>
    </p:spTree>
    <p:extLst>
      <p:ext uri="{BB962C8B-B14F-4D97-AF65-F5344CB8AC3E}">
        <p14:creationId xmlns:p14="http://schemas.microsoft.com/office/powerpoint/2010/main" val="3390470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Manifestations cliniques </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b="1" dirty="0" smtClean="0"/>
              <a:t>Infections suppuratives superficielles et profondes</a:t>
            </a:r>
            <a:r>
              <a:rPr lang="fr-FR" dirty="0" smtClean="0"/>
              <a:t/>
            </a:r>
            <a:br>
              <a:rPr lang="fr-FR" dirty="0" smtClean="0"/>
            </a:br>
            <a:r>
              <a:rPr lang="fr-FR" dirty="0" smtClean="0"/>
              <a:t/>
            </a:r>
            <a:br>
              <a:rPr lang="fr-FR" dirty="0" smtClean="0"/>
            </a:br>
            <a:r>
              <a:rPr lang="fr-FR" dirty="0" smtClean="0"/>
              <a:t>Les infections suppuratives impliquent la prolifération bactérienne, l’invasion puis la destruction des tissus de l’hôte, la réponse inflammatoire locale et systémique. </a:t>
            </a:r>
            <a:r>
              <a:rPr lang="fr-FR" i="1" dirty="0" smtClean="0"/>
              <a:t>S. aureus</a:t>
            </a:r>
            <a:r>
              <a:rPr lang="fr-FR" dirty="0" smtClean="0"/>
              <a:t> est principalement responsable d’infections suppuratives </a:t>
            </a:r>
            <a:r>
              <a:rPr lang="fr-FR" dirty="0" err="1" smtClean="0"/>
              <a:t>loco-régionales</a:t>
            </a:r>
            <a:r>
              <a:rPr lang="fr-FR" dirty="0" smtClean="0"/>
              <a:t>.</a:t>
            </a:r>
            <a:br>
              <a:rPr lang="fr-FR" dirty="0" smtClean="0"/>
            </a:br>
            <a:endParaRPr lang="fr-FR" dirty="0" smtClean="0"/>
          </a:p>
          <a:p>
            <a:r>
              <a:rPr lang="fr-FR" dirty="0" smtClean="0"/>
              <a:t>Les infections à </a:t>
            </a:r>
            <a:r>
              <a:rPr lang="fr-FR" i="1" dirty="0" smtClean="0"/>
              <a:t>S. aureus</a:t>
            </a:r>
            <a:r>
              <a:rPr lang="fr-FR" dirty="0" smtClean="0"/>
              <a:t> les plus fréquentes sont les infections </a:t>
            </a:r>
            <a:r>
              <a:rPr lang="fr-FR" dirty="0" err="1" smtClean="0"/>
              <a:t>cutanéo</a:t>
            </a:r>
            <a:r>
              <a:rPr lang="fr-FR" dirty="0" smtClean="0"/>
              <a:t>-muqueuses telles que les folliculites, impétigo, furoncles, anthrax, panaris, cellulites ou les sinusites et les otites. Il s’agit le plus souvent d’auto-infestations.</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MANIFESTATIONS  CLINIQUES</a:t>
            </a:r>
            <a:endParaRPr lang="fr-FR" dirty="0"/>
          </a:p>
        </p:txBody>
      </p:sp>
      <p:sp>
        <p:nvSpPr>
          <p:cNvPr id="3" name="Espace réservé du contenu 2"/>
          <p:cNvSpPr>
            <a:spLocks noGrp="1"/>
          </p:cNvSpPr>
          <p:nvPr>
            <p:ph sz="quarter" idx="1"/>
          </p:nvPr>
        </p:nvSpPr>
        <p:spPr/>
        <p:txBody>
          <a:bodyPr/>
          <a:lstStyle/>
          <a:p>
            <a:pPr marL="0" indent="0" algn="ctr">
              <a:buNone/>
            </a:pPr>
            <a:r>
              <a:rPr lang="fr-FR" dirty="0" smtClean="0">
                <a:solidFill>
                  <a:srgbClr val="FF0000"/>
                </a:solidFill>
              </a:rPr>
              <a:t>BACTERIEMIES</a:t>
            </a:r>
            <a:endParaRPr lang="fr-FR" dirty="0">
              <a:solidFill>
                <a:srgbClr val="FF0000"/>
              </a:solidFill>
            </a:endParaRPr>
          </a:p>
          <a:p>
            <a:pPr marL="0" indent="0">
              <a:buNone/>
            </a:pPr>
            <a:r>
              <a:rPr lang="fr-FR" dirty="0" smtClean="0"/>
              <a:t>Les plus fréquentes des bactériémies</a:t>
            </a:r>
          </a:p>
          <a:p>
            <a:pPr marL="0" indent="0">
              <a:buNone/>
            </a:pPr>
            <a:r>
              <a:rPr lang="fr-FR" dirty="0" smtClean="0"/>
              <a:t>Mécanisme thrombophlebitique</a:t>
            </a:r>
          </a:p>
          <a:p>
            <a:pPr marL="0" indent="0">
              <a:buNone/>
            </a:pPr>
            <a:r>
              <a:rPr lang="fr-FR" dirty="0" smtClean="0"/>
              <a:t>Métastases septiques +++</a:t>
            </a:r>
          </a:p>
          <a:p>
            <a:pPr marL="0" indent="0">
              <a:buNone/>
            </a:pPr>
            <a:r>
              <a:rPr lang="fr-FR" dirty="0" smtClean="0"/>
              <a:t>Choc septique</a:t>
            </a:r>
          </a:p>
          <a:p>
            <a:pPr marL="0" indent="0">
              <a:buNone/>
            </a:pPr>
            <a:r>
              <a:rPr lang="fr-FR" dirty="0" smtClean="0"/>
              <a:t>Communautaires 70% , porte d’entrée cutanée +++</a:t>
            </a:r>
          </a:p>
          <a:p>
            <a:pPr marL="0" indent="0">
              <a:buNone/>
            </a:pPr>
            <a:r>
              <a:rPr lang="fr-FR" dirty="0" smtClean="0"/>
              <a:t>Nosocomiales 30% , porte d’entrée iatrogène/ </a:t>
            </a:r>
            <a:r>
              <a:rPr lang="fr-FR" dirty="0" smtClean="0"/>
              <a:t>cathéter, </a:t>
            </a:r>
            <a:r>
              <a:rPr lang="fr-FR" dirty="0" smtClean="0"/>
              <a:t>  </a:t>
            </a:r>
            <a:r>
              <a:rPr lang="fr-FR" dirty="0" smtClean="0"/>
              <a:t>infection du site opératoire </a:t>
            </a:r>
            <a:endParaRPr lang="fr-FR" dirty="0" smtClean="0"/>
          </a:p>
          <a:p>
            <a:pPr marL="0" indent="0">
              <a:buNone/>
            </a:pPr>
            <a:r>
              <a:rPr lang="fr-FR" dirty="0" smtClean="0"/>
              <a:t>Formes évolutives +++  </a:t>
            </a:r>
          </a:p>
          <a:p>
            <a:pPr marL="0" indent="0">
              <a:buNone/>
            </a:pPr>
            <a:endParaRPr lang="fr-FR" dirty="0" smtClean="0"/>
          </a:p>
        </p:txBody>
      </p:sp>
    </p:spTree>
    <p:extLst>
      <p:ext uri="{BB962C8B-B14F-4D97-AF65-F5344CB8AC3E}">
        <p14:creationId xmlns:p14="http://schemas.microsoft.com/office/powerpoint/2010/main" val="3377201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MANIFESTATIONS  CLINIQUES </a:t>
            </a:r>
            <a:endParaRPr lang="fr-FR" dirty="0"/>
          </a:p>
        </p:txBody>
      </p:sp>
      <p:sp>
        <p:nvSpPr>
          <p:cNvPr id="3" name="Espace réservé du contenu 2"/>
          <p:cNvSpPr>
            <a:spLocks noGrp="1"/>
          </p:cNvSpPr>
          <p:nvPr>
            <p:ph sz="quarter" idx="1"/>
          </p:nvPr>
        </p:nvSpPr>
        <p:spPr>
          <a:xfrm>
            <a:off x="179512" y="1628800"/>
            <a:ext cx="8554152" cy="4896544"/>
          </a:xfrm>
        </p:spPr>
        <p:txBody>
          <a:bodyPr>
            <a:normAutofit fontScale="25000" lnSpcReduction="20000"/>
          </a:bodyPr>
          <a:lstStyle/>
          <a:p>
            <a:pPr marL="0" indent="0">
              <a:buNone/>
            </a:pPr>
            <a:r>
              <a:rPr lang="fr-FR" dirty="0" smtClean="0">
                <a:solidFill>
                  <a:srgbClr val="0070C0"/>
                </a:solidFill>
              </a:rPr>
              <a:t>                                                                                       </a:t>
            </a:r>
            <a:r>
              <a:rPr lang="fr-FR" sz="8600" dirty="0" smtClean="0">
                <a:solidFill>
                  <a:srgbClr val="0070C0"/>
                </a:solidFill>
              </a:rPr>
              <a:t>FORMES AIGUES FULMINANTES </a:t>
            </a:r>
          </a:p>
          <a:p>
            <a:pPr marL="0" indent="0">
              <a:buNone/>
            </a:pPr>
            <a:endParaRPr lang="fr-FR" sz="8600" dirty="0" smtClean="0">
              <a:solidFill>
                <a:srgbClr val="0070C0"/>
              </a:solidFill>
            </a:endParaRPr>
          </a:p>
          <a:p>
            <a:pPr marL="0" indent="0">
              <a:buNone/>
            </a:pPr>
            <a:r>
              <a:rPr lang="fr-FR" sz="8000" dirty="0" smtClean="0">
                <a:solidFill>
                  <a:srgbClr val="C00000"/>
                </a:solidFill>
              </a:rPr>
              <a:t>STAPHYLOOCCIE </a:t>
            </a:r>
            <a:r>
              <a:rPr lang="fr-FR" sz="8000" dirty="0">
                <a:solidFill>
                  <a:srgbClr val="C00000"/>
                </a:solidFill>
              </a:rPr>
              <a:t>MALIGNE DE LA FACE </a:t>
            </a:r>
          </a:p>
          <a:p>
            <a:pPr marL="0" indent="0">
              <a:buNone/>
            </a:pPr>
            <a:r>
              <a:rPr lang="fr-FR" sz="8000" dirty="0" smtClean="0"/>
              <a:t>forme classique</a:t>
            </a:r>
          </a:p>
          <a:p>
            <a:pPr marL="0" indent="0">
              <a:buNone/>
            </a:pPr>
            <a:r>
              <a:rPr lang="fr-FR" sz="8000" dirty="0"/>
              <a:t> </a:t>
            </a:r>
            <a:r>
              <a:rPr lang="fr-FR" sz="8000" dirty="0" smtClean="0"/>
              <a:t>furoncle  de la face/manœuvres intempestives</a:t>
            </a:r>
          </a:p>
          <a:p>
            <a:pPr marL="0" indent="0">
              <a:buNone/>
            </a:pPr>
            <a:r>
              <a:rPr lang="fr-FR" sz="8000" dirty="0"/>
              <a:t> </a:t>
            </a:r>
            <a:r>
              <a:rPr lang="fr-FR" sz="8000" dirty="0" smtClean="0"/>
              <a:t>cellulite diffuse de la face </a:t>
            </a:r>
            <a:r>
              <a:rPr lang="fr-FR" sz="8000" dirty="0" smtClean="0">
                <a:latin typeface="Book Antiqua"/>
              </a:rPr>
              <a:t>→</a:t>
            </a:r>
            <a:r>
              <a:rPr lang="fr-FR" sz="8000" dirty="0" smtClean="0">
                <a:solidFill>
                  <a:srgbClr val="FF0000"/>
                </a:solidFill>
                <a:latin typeface="Book Antiqua"/>
              </a:rPr>
              <a:t>placard</a:t>
            </a:r>
            <a:r>
              <a:rPr lang="fr-FR" sz="8000" dirty="0">
                <a:solidFill>
                  <a:srgbClr val="FF0000"/>
                </a:solidFill>
                <a:latin typeface="Book Antiqua"/>
              </a:rPr>
              <a:t> </a:t>
            </a:r>
            <a:r>
              <a:rPr lang="fr-FR" sz="8000" dirty="0" smtClean="0">
                <a:solidFill>
                  <a:srgbClr val="FF0000"/>
                </a:solidFill>
                <a:latin typeface="Book Antiqua"/>
              </a:rPr>
              <a:t>staphylococcique </a:t>
            </a:r>
          </a:p>
          <a:p>
            <a:pPr marL="0" indent="0">
              <a:buNone/>
            </a:pPr>
            <a:r>
              <a:rPr lang="fr-FR" sz="8000" dirty="0">
                <a:solidFill>
                  <a:srgbClr val="FF0000"/>
                </a:solidFill>
                <a:latin typeface="Book Antiqua"/>
              </a:rPr>
              <a:t> </a:t>
            </a:r>
            <a:r>
              <a:rPr lang="fr-FR" sz="8000" dirty="0" smtClean="0">
                <a:solidFill>
                  <a:srgbClr val="FF0000"/>
                </a:solidFill>
                <a:latin typeface="Book Antiqua"/>
              </a:rPr>
              <a:t>                                                 rouge, froid</a:t>
            </a:r>
          </a:p>
          <a:p>
            <a:pPr marL="0" indent="0">
              <a:buNone/>
            </a:pPr>
            <a:r>
              <a:rPr lang="fr-FR" sz="8000" dirty="0">
                <a:solidFill>
                  <a:srgbClr val="FF0000"/>
                </a:solidFill>
                <a:latin typeface="Book Antiqua"/>
              </a:rPr>
              <a:t> </a:t>
            </a:r>
            <a:r>
              <a:rPr lang="fr-FR" sz="8000" dirty="0" smtClean="0">
                <a:solidFill>
                  <a:srgbClr val="FF0000"/>
                </a:solidFill>
                <a:latin typeface="Book Antiqua"/>
              </a:rPr>
              <a:t>                                                 peu douloureux</a:t>
            </a:r>
          </a:p>
          <a:p>
            <a:pPr marL="0" indent="0">
              <a:buNone/>
            </a:pPr>
            <a:r>
              <a:rPr lang="fr-FR" sz="8000" dirty="0">
                <a:solidFill>
                  <a:srgbClr val="FF0000"/>
                </a:solidFill>
                <a:latin typeface="Book Antiqua"/>
              </a:rPr>
              <a:t> </a:t>
            </a:r>
            <a:r>
              <a:rPr lang="fr-FR" sz="8000" dirty="0" smtClean="0">
                <a:solidFill>
                  <a:srgbClr val="FF0000"/>
                </a:solidFill>
                <a:latin typeface="Book Antiqua"/>
              </a:rPr>
              <a:t>                                                  sans bourrelet périphérique +++</a:t>
            </a:r>
          </a:p>
          <a:p>
            <a:pPr marL="0" indent="0">
              <a:buNone/>
            </a:pPr>
            <a:r>
              <a:rPr lang="fr-FR" sz="8000" dirty="0" smtClean="0">
                <a:latin typeface="Book Antiqua"/>
              </a:rPr>
              <a:t>Protrusion globe oculaire et chemosis</a:t>
            </a:r>
          </a:p>
          <a:p>
            <a:pPr marL="0" indent="0">
              <a:buNone/>
            </a:pPr>
            <a:r>
              <a:rPr lang="fr-FR" sz="8000" dirty="0" smtClean="0">
                <a:latin typeface="Book Antiqua"/>
              </a:rPr>
              <a:t>Cordons veineux thrombosés : front , cuir chevelu , angle int œil  </a:t>
            </a:r>
          </a:p>
          <a:p>
            <a:pPr marL="0" indent="0">
              <a:buNone/>
            </a:pPr>
            <a:r>
              <a:rPr lang="fr-FR" sz="8000" dirty="0" smtClean="0">
                <a:latin typeface="Book Antiqua"/>
              </a:rPr>
              <a:t>Gravité → </a:t>
            </a:r>
            <a:r>
              <a:rPr lang="fr-FR" sz="8000" dirty="0" smtClean="0">
                <a:solidFill>
                  <a:srgbClr val="FF0000"/>
                </a:solidFill>
                <a:latin typeface="Book Antiqua"/>
              </a:rPr>
              <a:t>thrombophlébite du sinus caverneux : </a:t>
            </a:r>
            <a:r>
              <a:rPr lang="fr-FR" sz="8000" dirty="0" smtClean="0">
                <a:latin typeface="Book Antiqua"/>
              </a:rPr>
              <a:t>ophtalmoplegie</a:t>
            </a:r>
          </a:p>
          <a:p>
            <a:pPr marL="0" indent="0">
              <a:buNone/>
            </a:pPr>
            <a:r>
              <a:rPr lang="fr-FR" sz="8000" dirty="0">
                <a:latin typeface="Book Antiqua"/>
              </a:rPr>
              <a:t> </a:t>
            </a:r>
            <a:r>
              <a:rPr lang="fr-FR" sz="8000" dirty="0" smtClean="0">
                <a:latin typeface="Book Antiqua"/>
              </a:rPr>
              <a:t>                                                                                       méningoencéphalite</a:t>
            </a:r>
          </a:p>
          <a:p>
            <a:pPr marL="0" indent="0">
              <a:buNone/>
            </a:pPr>
            <a:r>
              <a:rPr lang="fr-FR" sz="8000" dirty="0" smtClean="0">
                <a:latin typeface="Book Antiqua"/>
              </a:rPr>
              <a:t>Signes généraux +++  fièvre , EG </a:t>
            </a:r>
            <a:r>
              <a:rPr lang="fr-FR" sz="8000" dirty="0"/>
              <a:t> </a:t>
            </a:r>
            <a:r>
              <a:rPr lang="fr-FR" sz="8000" dirty="0" smtClean="0"/>
              <a:t>altéré</a:t>
            </a:r>
          </a:p>
          <a:p>
            <a:pPr marL="0" indent="0">
              <a:buNone/>
            </a:pPr>
            <a:r>
              <a:rPr lang="fr-FR" sz="8000" dirty="0" smtClean="0"/>
              <a:t>Hémocultures</a:t>
            </a:r>
            <a:r>
              <a:rPr lang="fr-FR" sz="8000" dirty="0" smtClean="0">
                <a:solidFill>
                  <a:srgbClr val="FF0000"/>
                </a:solidFill>
              </a:rPr>
              <a:t>   + </a:t>
            </a:r>
          </a:p>
          <a:p>
            <a:pPr marL="0" indent="0">
              <a:buNone/>
            </a:pPr>
            <a:endParaRPr lang="fr-FR" sz="5000" dirty="0" smtClean="0"/>
          </a:p>
          <a:p>
            <a:pPr marL="0" indent="0">
              <a:buNone/>
            </a:pPr>
            <a:r>
              <a:rPr lang="fr-FR" sz="5000" dirty="0">
                <a:solidFill>
                  <a:srgbClr val="0070C0"/>
                </a:solidFill>
              </a:rPr>
              <a:t> </a:t>
            </a:r>
            <a:r>
              <a:rPr lang="fr-FR" sz="5000" dirty="0" smtClean="0">
                <a:solidFill>
                  <a:srgbClr val="0070C0"/>
                </a:solidFill>
              </a:rPr>
              <a:t>                    </a:t>
            </a:r>
          </a:p>
          <a:p>
            <a:pPr marL="0" indent="0">
              <a:buNone/>
            </a:pPr>
            <a:r>
              <a:rPr lang="fr-FR" dirty="0">
                <a:solidFill>
                  <a:srgbClr val="0070C0"/>
                </a:solidFill>
              </a:rPr>
              <a:t> </a:t>
            </a:r>
            <a:r>
              <a:rPr lang="fr-FR" dirty="0" smtClean="0">
                <a:solidFill>
                  <a:srgbClr val="0070C0"/>
                </a:solidFill>
              </a:rPr>
              <a:t>                               </a:t>
            </a:r>
            <a:endParaRPr lang="fr-FR" dirty="0">
              <a:solidFill>
                <a:srgbClr val="0070C0"/>
              </a:solidFill>
            </a:endParaRPr>
          </a:p>
        </p:txBody>
      </p:sp>
    </p:spTree>
    <p:extLst>
      <p:ext uri="{BB962C8B-B14F-4D97-AF65-F5344CB8AC3E}">
        <p14:creationId xmlns:p14="http://schemas.microsoft.com/office/powerpoint/2010/main" val="325894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MANIFESTATIONS  CLINIQUES</a:t>
            </a:r>
            <a:endParaRPr lang="fr-FR" dirty="0"/>
          </a:p>
        </p:txBody>
      </p:sp>
      <p:sp>
        <p:nvSpPr>
          <p:cNvPr id="3" name="Espace réservé du contenu 2"/>
          <p:cNvSpPr>
            <a:spLocks noGrp="1"/>
          </p:cNvSpPr>
          <p:nvPr>
            <p:ph sz="quarter" idx="1"/>
          </p:nvPr>
        </p:nvSpPr>
        <p:spPr/>
        <p:txBody>
          <a:bodyPr/>
          <a:lstStyle/>
          <a:p>
            <a:pPr marL="0" indent="0">
              <a:buNone/>
            </a:pPr>
            <a:r>
              <a:rPr lang="fr-FR" dirty="0" smtClean="0">
                <a:solidFill>
                  <a:srgbClr val="0070C0"/>
                </a:solidFill>
              </a:rPr>
              <a:t>                 FORMES SEPTICOPYOHEMIQUES </a:t>
            </a:r>
          </a:p>
          <a:p>
            <a:pPr marL="0" indent="0">
              <a:buNone/>
            </a:pPr>
            <a:r>
              <a:rPr lang="fr-FR" dirty="0" smtClean="0"/>
              <a:t>Fréquentes</a:t>
            </a:r>
          </a:p>
          <a:p>
            <a:pPr marL="0" indent="0">
              <a:buNone/>
            </a:pPr>
            <a:r>
              <a:rPr lang="fr-FR" dirty="0" smtClean="0"/>
              <a:t>Fièvre , frissons </a:t>
            </a:r>
          </a:p>
          <a:p>
            <a:pPr marL="0" indent="0">
              <a:buNone/>
            </a:pPr>
            <a:r>
              <a:rPr lang="fr-FR" dirty="0" smtClean="0"/>
              <a:t>EG altéré, pâleur , TA </a:t>
            </a:r>
            <a:r>
              <a:rPr lang="fr-FR" dirty="0" smtClean="0">
                <a:latin typeface="Book Antiqua"/>
              </a:rPr>
              <a:t>↓, tachycardie ,SPM</a:t>
            </a:r>
          </a:p>
          <a:p>
            <a:pPr marL="0" indent="0">
              <a:buNone/>
            </a:pPr>
            <a:r>
              <a:rPr lang="fr-FR" dirty="0" smtClean="0">
                <a:latin typeface="Book Antiqua"/>
              </a:rPr>
              <a:t>Signes cutanés → pustulose hémorragique des extrémités</a:t>
            </a:r>
          </a:p>
          <a:p>
            <a:pPr marL="0" indent="0">
              <a:buNone/>
            </a:pPr>
            <a:r>
              <a:rPr lang="fr-FR" dirty="0" smtClean="0">
                <a:latin typeface="Book Antiqua"/>
              </a:rPr>
              <a:t>Recherche de la porte d’entrée +++</a:t>
            </a:r>
          </a:p>
          <a:p>
            <a:pPr marL="0" indent="0">
              <a:buNone/>
            </a:pPr>
            <a:r>
              <a:rPr lang="fr-FR" dirty="0" smtClean="0">
                <a:latin typeface="Book Antiqua"/>
              </a:rPr>
              <a:t>L’</a:t>
            </a:r>
            <a:r>
              <a:rPr lang="fr-FR" dirty="0">
                <a:latin typeface="Book Antiqua"/>
              </a:rPr>
              <a:t>é</a:t>
            </a:r>
            <a:r>
              <a:rPr lang="fr-FR" dirty="0" smtClean="0">
                <a:latin typeface="Book Antiqua"/>
              </a:rPr>
              <a:t>volution → </a:t>
            </a:r>
            <a:r>
              <a:rPr lang="fr-FR" dirty="0" smtClean="0">
                <a:solidFill>
                  <a:srgbClr val="FF0000"/>
                </a:solidFill>
                <a:latin typeface="Book Antiqua"/>
              </a:rPr>
              <a:t>métastases viscérales +++</a:t>
            </a:r>
            <a:endParaRPr lang="fr-FR" dirty="0" smtClean="0">
              <a:solidFill>
                <a:srgbClr val="FF0000"/>
              </a:solidFill>
            </a:endParaRPr>
          </a:p>
          <a:p>
            <a:pPr marL="0" indent="0">
              <a:buNone/>
            </a:pPr>
            <a:endParaRPr lang="fr-FR" dirty="0" smtClean="0">
              <a:solidFill>
                <a:srgbClr val="FF0000"/>
              </a:solidFill>
            </a:endParaRPr>
          </a:p>
          <a:p>
            <a:pPr marL="0" indent="0">
              <a:buNone/>
            </a:pPr>
            <a:endParaRPr lang="fr-FR" dirty="0"/>
          </a:p>
        </p:txBody>
      </p:sp>
    </p:spTree>
    <p:extLst>
      <p:ext uri="{BB962C8B-B14F-4D97-AF65-F5344CB8AC3E}">
        <p14:creationId xmlns:p14="http://schemas.microsoft.com/office/powerpoint/2010/main" val="3127529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MANIFESTATIONS  CLINIQUES </a:t>
            </a:r>
            <a:endParaRPr lang="fr-FR" dirty="0"/>
          </a:p>
        </p:txBody>
      </p:sp>
      <p:sp>
        <p:nvSpPr>
          <p:cNvPr id="3" name="Espace réservé du contenu 2"/>
          <p:cNvSpPr>
            <a:spLocks noGrp="1"/>
          </p:cNvSpPr>
          <p:nvPr>
            <p:ph sz="quarter" idx="1"/>
          </p:nvPr>
        </p:nvSpPr>
        <p:spPr/>
        <p:txBody>
          <a:bodyPr/>
          <a:lstStyle/>
          <a:p>
            <a:pPr marL="0" indent="0">
              <a:buNone/>
            </a:pPr>
            <a:r>
              <a:rPr lang="fr-FR" dirty="0" smtClean="0"/>
              <a:t>                 </a:t>
            </a:r>
            <a:r>
              <a:rPr lang="fr-FR" dirty="0" smtClean="0">
                <a:solidFill>
                  <a:srgbClr val="C00000"/>
                </a:solidFill>
              </a:rPr>
              <a:t>LOCALISATIONS VISCERALES </a:t>
            </a:r>
          </a:p>
          <a:p>
            <a:pPr marL="0" indent="0">
              <a:buNone/>
            </a:pPr>
            <a:r>
              <a:rPr lang="fr-FR" dirty="0" smtClean="0"/>
              <a:t>Précoces ou tardives</a:t>
            </a:r>
          </a:p>
          <a:p>
            <a:pPr marL="0" indent="0">
              <a:buNone/>
            </a:pPr>
            <a:r>
              <a:rPr lang="fr-FR" dirty="0" smtClean="0"/>
              <a:t>Uniques ou multiples</a:t>
            </a:r>
          </a:p>
          <a:p>
            <a:pPr marL="0" indent="0">
              <a:buNone/>
            </a:pPr>
            <a:r>
              <a:rPr lang="fr-FR" dirty="0" smtClean="0"/>
              <a:t>Parfois révélatrices</a:t>
            </a:r>
          </a:p>
          <a:p>
            <a:pPr marL="0" indent="0">
              <a:buNone/>
            </a:pPr>
            <a:r>
              <a:rPr lang="fr-FR" dirty="0"/>
              <a:t> </a:t>
            </a:r>
            <a:r>
              <a:rPr lang="fr-FR" dirty="0" smtClean="0"/>
              <a:t> </a:t>
            </a:r>
            <a:endParaRPr lang="fr-FR" dirty="0"/>
          </a:p>
        </p:txBody>
      </p:sp>
    </p:spTree>
    <p:extLst>
      <p:ext uri="{BB962C8B-B14F-4D97-AF65-F5344CB8AC3E}">
        <p14:creationId xmlns:p14="http://schemas.microsoft.com/office/powerpoint/2010/main" val="3531971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MANIFESTATIONS  CLINIQUES </a:t>
            </a:r>
            <a:endParaRPr lang="fr-FR" dirty="0"/>
          </a:p>
        </p:txBody>
      </p:sp>
      <p:sp>
        <p:nvSpPr>
          <p:cNvPr id="3" name="Espace réservé du contenu 2"/>
          <p:cNvSpPr>
            <a:spLocks noGrp="1"/>
          </p:cNvSpPr>
          <p:nvPr>
            <p:ph sz="quarter" idx="1"/>
          </p:nvPr>
        </p:nvSpPr>
        <p:spPr/>
        <p:txBody>
          <a:bodyPr/>
          <a:lstStyle/>
          <a:p>
            <a:pPr marL="0" indent="0">
              <a:buNone/>
            </a:pPr>
            <a:r>
              <a:rPr lang="fr-FR" dirty="0" smtClean="0"/>
              <a:t> </a:t>
            </a:r>
            <a:r>
              <a:rPr lang="fr-FR" dirty="0" smtClean="0">
                <a:solidFill>
                  <a:srgbClr val="FF0000"/>
                </a:solidFill>
              </a:rPr>
              <a:t>LOCALISATIONS OSTEO-ARTICULAIRES</a:t>
            </a:r>
          </a:p>
          <a:p>
            <a:pPr marL="0" indent="0">
              <a:buNone/>
            </a:pPr>
            <a:endParaRPr lang="fr-FR" dirty="0" smtClean="0">
              <a:solidFill>
                <a:srgbClr val="FF0000"/>
              </a:solidFill>
            </a:endParaRPr>
          </a:p>
          <a:p>
            <a:pPr marL="0" indent="0">
              <a:buNone/>
            </a:pPr>
            <a:endParaRPr lang="fr-FR" dirty="0" smtClean="0">
              <a:solidFill>
                <a:srgbClr val="FF0000"/>
              </a:solidFill>
            </a:endParaRPr>
          </a:p>
          <a:p>
            <a:pPr marL="0" indent="0" algn="ctr">
              <a:buNone/>
            </a:pPr>
            <a:r>
              <a:rPr lang="fr-FR" dirty="0">
                <a:solidFill>
                  <a:srgbClr val="FF0000"/>
                </a:solidFill>
              </a:rPr>
              <a:t> </a:t>
            </a:r>
            <a:r>
              <a:rPr lang="fr-FR" dirty="0" smtClean="0">
                <a:solidFill>
                  <a:srgbClr val="FF0000"/>
                </a:solidFill>
              </a:rPr>
              <a:t>          </a:t>
            </a:r>
            <a:r>
              <a:rPr lang="fr-FR" dirty="0" smtClean="0"/>
              <a:t>ostéomyélite aigue et arthrite hématogène rares</a:t>
            </a:r>
          </a:p>
          <a:p>
            <a:pPr marL="0" indent="0" algn="ctr">
              <a:buNone/>
            </a:pPr>
            <a:r>
              <a:rPr lang="fr-FR" dirty="0" smtClean="0"/>
              <a:t>        sternite </a:t>
            </a:r>
            <a:r>
              <a:rPr lang="fr-FR" dirty="0" smtClean="0">
                <a:latin typeface="Book Antiqua"/>
              </a:rPr>
              <a:t>→ thoracotomie en contexte septique</a:t>
            </a:r>
          </a:p>
          <a:p>
            <a:pPr marL="0" indent="0" algn="ctr">
              <a:buNone/>
            </a:pPr>
            <a:r>
              <a:rPr lang="fr-FR" dirty="0" smtClean="0">
                <a:latin typeface="Book Antiqua"/>
              </a:rPr>
              <a:t>spondylodiscites </a:t>
            </a:r>
            <a:r>
              <a:rPr lang="fr-FR" dirty="0" smtClean="0"/>
              <a:t> avec risque d’</a:t>
            </a:r>
            <a:r>
              <a:rPr lang="fr-FR" dirty="0" err="1"/>
              <a:t>é</a:t>
            </a:r>
            <a:r>
              <a:rPr lang="fr-FR" dirty="0" err="1" smtClean="0"/>
              <a:t>pidurite</a:t>
            </a:r>
            <a:r>
              <a:rPr lang="fr-FR" dirty="0" smtClean="0"/>
              <a:t> </a:t>
            </a:r>
          </a:p>
          <a:p>
            <a:pPr marL="0" indent="0">
              <a:buNone/>
            </a:pPr>
            <a:r>
              <a:rPr lang="fr-FR" dirty="0"/>
              <a:t> </a:t>
            </a:r>
          </a:p>
        </p:txBody>
      </p:sp>
    </p:spTree>
    <p:extLst>
      <p:ext uri="{BB962C8B-B14F-4D97-AF65-F5344CB8AC3E}">
        <p14:creationId xmlns:p14="http://schemas.microsoft.com/office/powerpoint/2010/main" val="4046739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MANIFESTATIONS  CLINIQUES </a:t>
            </a:r>
            <a:endParaRPr lang="fr-FR" dirty="0"/>
          </a:p>
        </p:txBody>
      </p:sp>
      <p:sp>
        <p:nvSpPr>
          <p:cNvPr id="3" name="Espace réservé du contenu 2"/>
          <p:cNvSpPr>
            <a:spLocks noGrp="1"/>
          </p:cNvSpPr>
          <p:nvPr>
            <p:ph sz="quarter" idx="1"/>
          </p:nvPr>
        </p:nvSpPr>
        <p:spPr/>
        <p:txBody>
          <a:bodyPr>
            <a:normAutofit fontScale="70000" lnSpcReduction="20000"/>
          </a:bodyPr>
          <a:lstStyle/>
          <a:p>
            <a:pPr marL="0" indent="0">
              <a:buNone/>
            </a:pPr>
            <a:r>
              <a:rPr lang="fr-FR" dirty="0" smtClean="0">
                <a:solidFill>
                  <a:srgbClr val="FF0000"/>
                </a:solidFill>
              </a:rPr>
              <a:t>    LOCALISATIONS PLEURO-PULMONAIRES</a:t>
            </a:r>
          </a:p>
          <a:p>
            <a:pPr marL="0" indent="0">
              <a:buNone/>
            </a:pPr>
            <a:endParaRPr lang="fr-FR" dirty="0" smtClean="0">
              <a:solidFill>
                <a:srgbClr val="FF0000"/>
              </a:solidFill>
            </a:endParaRPr>
          </a:p>
          <a:p>
            <a:pPr marL="0" indent="0">
              <a:buNone/>
            </a:pPr>
            <a:r>
              <a:rPr lang="fr-FR" dirty="0" smtClean="0">
                <a:solidFill>
                  <a:srgbClr val="00B050"/>
                </a:solidFill>
              </a:rPr>
              <a:t>Pneumopathie staph primitive de l’adulte</a:t>
            </a:r>
            <a:r>
              <a:rPr lang="fr-FR" dirty="0" smtClean="0"/>
              <a:t>:</a:t>
            </a:r>
          </a:p>
          <a:p>
            <a:pPr marL="0" indent="0">
              <a:buNone/>
            </a:pPr>
            <a:endParaRPr lang="fr-FR" dirty="0" smtClean="0"/>
          </a:p>
          <a:p>
            <a:pPr marL="0" indent="0">
              <a:buNone/>
            </a:pPr>
            <a:r>
              <a:rPr lang="fr-FR" dirty="0"/>
              <a:t> </a:t>
            </a:r>
            <a:r>
              <a:rPr lang="fr-FR" dirty="0" smtClean="0"/>
              <a:t>                infiltrations parenchymateuses +/- étendues</a:t>
            </a:r>
          </a:p>
          <a:p>
            <a:pPr marL="0" indent="0">
              <a:buNone/>
            </a:pPr>
            <a:r>
              <a:rPr lang="fr-FR" dirty="0"/>
              <a:t> </a:t>
            </a:r>
            <a:r>
              <a:rPr lang="fr-FR" dirty="0" smtClean="0"/>
              <a:t>                micro abcès , bulles </a:t>
            </a:r>
          </a:p>
          <a:p>
            <a:pPr marL="0" indent="0">
              <a:buNone/>
            </a:pPr>
            <a:endParaRPr lang="fr-FR" dirty="0" smtClean="0"/>
          </a:p>
          <a:p>
            <a:pPr marL="0" indent="0">
              <a:buNone/>
            </a:pPr>
            <a:r>
              <a:rPr lang="fr-FR" dirty="0" smtClean="0">
                <a:solidFill>
                  <a:srgbClr val="00B050"/>
                </a:solidFill>
              </a:rPr>
              <a:t>Staphylococcie pleuropulmonaires du nourrisson</a:t>
            </a:r>
            <a:r>
              <a:rPr lang="fr-FR" dirty="0" smtClean="0"/>
              <a:t>:</a:t>
            </a:r>
          </a:p>
          <a:p>
            <a:pPr marL="0" indent="0">
              <a:buNone/>
            </a:pPr>
            <a:endParaRPr lang="fr-FR" dirty="0" smtClean="0"/>
          </a:p>
          <a:p>
            <a:pPr marL="0" indent="0">
              <a:buNone/>
            </a:pPr>
            <a:r>
              <a:rPr lang="fr-FR" dirty="0"/>
              <a:t> </a:t>
            </a:r>
            <a:r>
              <a:rPr lang="fr-FR" dirty="0" smtClean="0"/>
              <a:t>                graves , EG altéré</a:t>
            </a:r>
          </a:p>
          <a:p>
            <a:pPr marL="0" indent="0">
              <a:buNone/>
            </a:pPr>
            <a:r>
              <a:rPr lang="fr-FR" dirty="0"/>
              <a:t> </a:t>
            </a:r>
            <a:r>
              <a:rPr lang="fr-FR" dirty="0" smtClean="0"/>
              <a:t>                polypnée </a:t>
            </a:r>
          </a:p>
          <a:p>
            <a:pPr marL="0" indent="0">
              <a:buNone/>
            </a:pPr>
            <a:r>
              <a:rPr lang="fr-FR" dirty="0"/>
              <a:t> </a:t>
            </a:r>
            <a:r>
              <a:rPr lang="fr-FR" dirty="0" smtClean="0"/>
              <a:t>                radio thx:  images changeantes d’un jour à l’autre </a:t>
            </a:r>
          </a:p>
          <a:p>
            <a:pPr marL="0" indent="0">
              <a:buNone/>
            </a:pPr>
            <a:r>
              <a:rPr lang="fr-FR" dirty="0"/>
              <a:t> </a:t>
            </a:r>
            <a:r>
              <a:rPr lang="fr-FR" dirty="0" smtClean="0"/>
              <a:t>                                    infiltrats pommelés multiples ,bulles , abcès</a:t>
            </a:r>
          </a:p>
          <a:p>
            <a:pPr marL="0" indent="0">
              <a:buNone/>
            </a:pPr>
            <a:r>
              <a:rPr lang="fr-FR" dirty="0"/>
              <a:t> </a:t>
            </a:r>
            <a:r>
              <a:rPr lang="fr-FR" dirty="0" smtClean="0"/>
              <a:t>                                    pneumothorax ,</a:t>
            </a:r>
            <a:r>
              <a:rPr lang="fr-FR" dirty="0" err="1" smtClean="0"/>
              <a:t>pyopneumothorax</a:t>
            </a:r>
            <a:r>
              <a:rPr lang="fr-FR" dirty="0" smtClean="0"/>
              <a:t>  </a:t>
            </a:r>
          </a:p>
          <a:p>
            <a:pPr marL="0" indent="0">
              <a:buNone/>
            </a:pPr>
            <a:r>
              <a:rPr lang="fr-FR" dirty="0"/>
              <a:t> </a:t>
            </a:r>
            <a:r>
              <a:rPr lang="fr-FR" dirty="0" smtClean="0"/>
              <a:t>                pronostic sévère              </a:t>
            </a:r>
            <a:endParaRPr lang="fr-FR" dirty="0"/>
          </a:p>
        </p:txBody>
      </p:sp>
    </p:spTree>
    <p:extLst>
      <p:ext uri="{BB962C8B-B14F-4D97-AF65-F5344CB8AC3E}">
        <p14:creationId xmlns:p14="http://schemas.microsoft.com/office/powerpoint/2010/main" val="384479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MANIFESTATIONS   CLINIQUES</a:t>
            </a:r>
            <a:endParaRPr lang="fr-FR" dirty="0"/>
          </a:p>
        </p:txBody>
      </p:sp>
      <p:sp>
        <p:nvSpPr>
          <p:cNvPr id="3" name="Espace réservé du contenu 2"/>
          <p:cNvSpPr>
            <a:spLocks noGrp="1"/>
          </p:cNvSpPr>
          <p:nvPr>
            <p:ph sz="quarter" idx="1"/>
          </p:nvPr>
        </p:nvSpPr>
        <p:spPr/>
        <p:txBody>
          <a:bodyPr/>
          <a:lstStyle/>
          <a:p>
            <a:pPr marL="0" indent="0">
              <a:buNone/>
            </a:pPr>
            <a:r>
              <a:rPr lang="fr-FR" dirty="0" smtClean="0"/>
              <a:t>    </a:t>
            </a:r>
            <a:r>
              <a:rPr lang="fr-FR" dirty="0" smtClean="0">
                <a:solidFill>
                  <a:srgbClr val="FF0000"/>
                </a:solidFill>
              </a:rPr>
              <a:t>LOCALISATIONS NEURO-MENINGEES</a:t>
            </a:r>
          </a:p>
          <a:p>
            <a:pPr marL="0" indent="0">
              <a:buNone/>
            </a:pPr>
            <a:endParaRPr lang="fr-FR" dirty="0" smtClean="0">
              <a:solidFill>
                <a:srgbClr val="FF0000"/>
              </a:solidFill>
            </a:endParaRPr>
          </a:p>
          <a:p>
            <a:pPr marL="0" indent="0">
              <a:buNone/>
            </a:pPr>
            <a:r>
              <a:rPr lang="fr-FR" dirty="0" smtClean="0"/>
              <a:t>                 Abcès du cerveau</a:t>
            </a:r>
          </a:p>
          <a:p>
            <a:pPr marL="0" indent="0">
              <a:buNone/>
            </a:pPr>
            <a:r>
              <a:rPr lang="fr-FR" dirty="0" smtClean="0"/>
              <a:t>                 méningite, epidurite </a:t>
            </a:r>
          </a:p>
          <a:p>
            <a:pPr marL="0" indent="0">
              <a:buNone/>
            </a:pPr>
            <a:endParaRPr lang="fr-FR" dirty="0"/>
          </a:p>
          <a:p>
            <a:pPr marL="0" indent="0">
              <a:buNone/>
            </a:pPr>
            <a:r>
              <a:rPr lang="fr-FR" dirty="0" smtClean="0">
                <a:solidFill>
                  <a:srgbClr val="FF0000"/>
                </a:solidFill>
              </a:rPr>
              <a:t>    MYOSITES STAPHYLOCOCCIQUES</a:t>
            </a:r>
          </a:p>
          <a:p>
            <a:pPr marL="0" indent="0">
              <a:buNone/>
            </a:pPr>
            <a:r>
              <a:rPr lang="fr-FR" dirty="0">
                <a:solidFill>
                  <a:srgbClr val="FF0000"/>
                </a:solidFill>
              </a:rPr>
              <a:t> </a:t>
            </a:r>
            <a:r>
              <a:rPr lang="fr-FR" dirty="0" smtClean="0">
                <a:solidFill>
                  <a:srgbClr val="FF0000"/>
                </a:solidFill>
              </a:rPr>
              <a:t>             </a:t>
            </a:r>
            <a:r>
              <a:rPr lang="fr-FR" dirty="0" smtClean="0"/>
              <a:t>rares , abcès unique ou multiples loges         </a:t>
            </a:r>
          </a:p>
          <a:p>
            <a:pPr marL="0" indent="0">
              <a:buNone/>
            </a:pPr>
            <a:r>
              <a:rPr lang="fr-FR" dirty="0"/>
              <a:t> </a:t>
            </a:r>
            <a:r>
              <a:rPr lang="fr-FR" dirty="0" smtClean="0"/>
              <a:t>             musculaires des membres</a:t>
            </a:r>
            <a:endParaRPr lang="fr-FR" dirty="0" smtClean="0">
              <a:solidFill>
                <a:srgbClr val="FF0000"/>
              </a:solidFill>
            </a:endParaRPr>
          </a:p>
        </p:txBody>
      </p:sp>
    </p:spTree>
    <p:extLst>
      <p:ext uri="{BB962C8B-B14F-4D97-AF65-F5344CB8AC3E}">
        <p14:creationId xmlns:p14="http://schemas.microsoft.com/office/powerpoint/2010/main" val="722497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534400" cy="758952"/>
          </a:xfrm>
        </p:spPr>
        <p:txBody>
          <a:bodyPr/>
          <a:lstStyle/>
          <a:p>
            <a:r>
              <a:rPr lang="fr-FR" dirty="0" smtClean="0"/>
              <a:t>MANIFESTATIONS  CLINIQUES</a:t>
            </a:r>
            <a:endParaRPr lang="fr-FR" dirty="0"/>
          </a:p>
        </p:txBody>
      </p:sp>
      <p:sp>
        <p:nvSpPr>
          <p:cNvPr id="3" name="Espace réservé du contenu 2"/>
          <p:cNvSpPr>
            <a:spLocks noGrp="1"/>
          </p:cNvSpPr>
          <p:nvPr>
            <p:ph sz="quarter" idx="1"/>
          </p:nvPr>
        </p:nvSpPr>
        <p:spPr>
          <a:xfrm>
            <a:off x="179512" y="1772816"/>
            <a:ext cx="8626160" cy="4320480"/>
          </a:xfrm>
        </p:spPr>
        <p:txBody>
          <a:bodyPr>
            <a:normAutofit fontScale="32500" lnSpcReduction="20000"/>
          </a:bodyPr>
          <a:lstStyle/>
          <a:p>
            <a:pPr marL="0" indent="0">
              <a:buNone/>
            </a:pPr>
            <a:r>
              <a:rPr lang="fr-FR" sz="7400" dirty="0" smtClean="0">
                <a:solidFill>
                  <a:srgbClr val="0070C0"/>
                </a:solidFill>
              </a:rPr>
              <a:t>                     ENDOCARDITES STAPHYLOCOCCIQUES</a:t>
            </a:r>
          </a:p>
          <a:p>
            <a:pPr marL="0" indent="0" algn="ctr">
              <a:buNone/>
            </a:pPr>
            <a:r>
              <a:rPr lang="fr-FR" sz="5500" dirty="0" smtClean="0"/>
              <a:t>graves +++</a:t>
            </a:r>
          </a:p>
          <a:p>
            <a:pPr marL="0" indent="0" algn="ctr">
              <a:buNone/>
            </a:pPr>
            <a:r>
              <a:rPr lang="fr-FR" sz="5500" dirty="0" smtClean="0"/>
              <a:t>Systématiquement recherchée </a:t>
            </a:r>
            <a:r>
              <a:rPr lang="fr-FR" sz="5500" dirty="0" smtClean="0"/>
              <a:t>devant toute hémoculture positive à </a:t>
            </a:r>
            <a:r>
              <a:rPr lang="fr-FR" sz="5500" dirty="0" err="1" smtClean="0"/>
              <a:t>staph</a:t>
            </a:r>
            <a:r>
              <a:rPr lang="fr-FR" sz="5500" dirty="0" smtClean="0"/>
              <a:t> aureus </a:t>
            </a:r>
            <a:endParaRPr lang="fr-FR" sz="5500" dirty="0" smtClean="0"/>
          </a:p>
          <a:p>
            <a:pPr marL="0" indent="0">
              <a:buNone/>
            </a:pPr>
            <a:r>
              <a:rPr lang="fr-FR" sz="7400" dirty="0" smtClean="0">
                <a:solidFill>
                  <a:srgbClr val="C00000"/>
                </a:solidFill>
              </a:rPr>
              <a:t>Endocardite sur valves natives </a:t>
            </a:r>
            <a:r>
              <a:rPr lang="fr-FR" sz="4500" dirty="0" smtClean="0"/>
              <a:t>:</a:t>
            </a:r>
          </a:p>
          <a:p>
            <a:pPr marL="0" indent="0">
              <a:buNone/>
            </a:pPr>
            <a:r>
              <a:rPr lang="fr-FR" sz="4500" dirty="0" smtClean="0"/>
              <a:t>                                                         endocarde lésé , infection / KT veineux ,toxicomanie </a:t>
            </a:r>
          </a:p>
          <a:p>
            <a:pPr marL="0" indent="0">
              <a:buNone/>
            </a:pPr>
            <a:r>
              <a:rPr lang="fr-FR" sz="4500" dirty="0"/>
              <a:t> </a:t>
            </a:r>
            <a:r>
              <a:rPr lang="fr-FR" sz="4500" dirty="0" smtClean="0"/>
              <a:t>                                                        début brutal , Sd infect +++</a:t>
            </a:r>
          </a:p>
          <a:p>
            <a:pPr marL="0" indent="0">
              <a:buNone/>
            </a:pPr>
            <a:r>
              <a:rPr lang="fr-FR" sz="4500" dirty="0"/>
              <a:t> </a:t>
            </a:r>
            <a:r>
              <a:rPr lang="fr-FR" sz="4500" dirty="0" smtClean="0"/>
              <a:t>                                                        emboles septiques cutanés +++</a:t>
            </a:r>
          </a:p>
          <a:p>
            <a:pPr marL="0" indent="0">
              <a:buNone/>
            </a:pPr>
            <a:r>
              <a:rPr lang="fr-FR" sz="4500" dirty="0"/>
              <a:t> </a:t>
            </a:r>
            <a:r>
              <a:rPr lang="fr-FR" sz="4500" dirty="0" smtClean="0"/>
              <a:t>                                                        thromboses artérielles </a:t>
            </a:r>
          </a:p>
          <a:p>
            <a:pPr marL="0" indent="0">
              <a:buNone/>
            </a:pPr>
            <a:r>
              <a:rPr lang="fr-FR" sz="4500" dirty="0"/>
              <a:t> </a:t>
            </a:r>
            <a:r>
              <a:rPr lang="fr-FR" sz="4500" dirty="0" smtClean="0"/>
              <a:t>                                                        anévrismes mycotiques </a:t>
            </a:r>
          </a:p>
          <a:p>
            <a:pPr marL="0" indent="0">
              <a:buNone/>
            </a:pPr>
            <a:r>
              <a:rPr lang="fr-FR" sz="4500" dirty="0"/>
              <a:t> </a:t>
            </a:r>
            <a:r>
              <a:rPr lang="fr-FR" sz="4500" dirty="0" smtClean="0"/>
              <a:t>                                                        troubles hémodynamiques / délabrements valvulaires</a:t>
            </a:r>
          </a:p>
          <a:p>
            <a:pPr marL="0" indent="0">
              <a:buNone/>
            </a:pPr>
            <a:r>
              <a:rPr lang="fr-FR" sz="4500" dirty="0"/>
              <a:t> </a:t>
            </a:r>
            <a:r>
              <a:rPr lang="fr-FR" sz="4500" dirty="0" smtClean="0"/>
              <a:t>                                           endocardite tricuspidienne : dg difficile , révélée / emboles pulmonaires</a:t>
            </a:r>
          </a:p>
          <a:p>
            <a:pPr marL="0" indent="0">
              <a:buNone/>
            </a:pPr>
            <a:endParaRPr lang="fr-FR" sz="4500" dirty="0" smtClean="0"/>
          </a:p>
          <a:p>
            <a:pPr marL="0" indent="0">
              <a:buNone/>
            </a:pPr>
            <a:r>
              <a:rPr lang="fr-FR" sz="7400" dirty="0" smtClean="0"/>
              <a:t> </a:t>
            </a:r>
            <a:r>
              <a:rPr lang="fr-FR" sz="7400" dirty="0" smtClean="0">
                <a:solidFill>
                  <a:srgbClr val="C00000"/>
                </a:solidFill>
              </a:rPr>
              <a:t>Endocardite sur prothèses valvulaires</a:t>
            </a:r>
            <a:endParaRPr lang="fr-FR" sz="7400" dirty="0" smtClean="0"/>
          </a:p>
          <a:p>
            <a:pPr marL="0" indent="0">
              <a:buNone/>
            </a:pPr>
            <a:r>
              <a:rPr lang="fr-FR" sz="4500" dirty="0" smtClean="0"/>
              <a:t>                                                         précoces ou tardives après l’intervention</a:t>
            </a:r>
          </a:p>
          <a:p>
            <a:pPr marL="0" indent="0">
              <a:buNone/>
            </a:pPr>
            <a:r>
              <a:rPr lang="fr-FR" sz="4500" dirty="0"/>
              <a:t> </a:t>
            </a:r>
            <a:r>
              <a:rPr lang="fr-FR" sz="4500" dirty="0" smtClean="0"/>
              <a:t>                                                        risque de désinsertion matériel prothétique</a:t>
            </a:r>
          </a:p>
          <a:p>
            <a:pPr marL="0" indent="0">
              <a:buNone/>
            </a:pPr>
            <a:r>
              <a:rPr lang="fr-FR" dirty="0"/>
              <a:t> </a:t>
            </a:r>
            <a:r>
              <a:rPr lang="fr-FR" dirty="0" smtClean="0"/>
              <a:t>                       </a:t>
            </a:r>
          </a:p>
          <a:p>
            <a:pPr marL="0" indent="0">
              <a:buNone/>
            </a:pPr>
            <a:r>
              <a:rPr lang="fr-FR" dirty="0"/>
              <a:t> </a:t>
            </a:r>
            <a:r>
              <a:rPr lang="fr-FR" dirty="0" smtClean="0"/>
              <a:t>                          </a:t>
            </a:r>
            <a:endParaRPr lang="fr-FR" dirty="0"/>
          </a:p>
        </p:txBody>
      </p:sp>
    </p:spTree>
    <p:extLst>
      <p:ext uri="{BB962C8B-B14F-4D97-AF65-F5344CB8AC3E}">
        <p14:creationId xmlns:p14="http://schemas.microsoft.com/office/powerpoint/2010/main" val="799861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MANIFESTATIONS  CLINIQUES</a:t>
            </a:r>
            <a:endParaRPr lang="fr-FR" dirty="0"/>
          </a:p>
        </p:txBody>
      </p:sp>
      <p:sp>
        <p:nvSpPr>
          <p:cNvPr id="3" name="Espace réservé du contenu 2"/>
          <p:cNvSpPr>
            <a:spLocks noGrp="1"/>
          </p:cNvSpPr>
          <p:nvPr>
            <p:ph sz="quarter" idx="1"/>
          </p:nvPr>
        </p:nvSpPr>
        <p:spPr/>
        <p:txBody>
          <a:bodyPr/>
          <a:lstStyle/>
          <a:p>
            <a:pPr marL="0" indent="0">
              <a:buNone/>
            </a:pPr>
            <a:r>
              <a:rPr lang="fr-FR" dirty="0" smtClean="0"/>
              <a:t>                </a:t>
            </a:r>
            <a:r>
              <a:rPr lang="fr-FR" dirty="0" smtClean="0">
                <a:solidFill>
                  <a:srgbClr val="FF0000"/>
                </a:solidFill>
              </a:rPr>
              <a:t>STAPHYLOCOCCIES    TOXINIQUES </a:t>
            </a:r>
          </a:p>
          <a:p>
            <a:pPr marL="0" indent="0">
              <a:buNone/>
            </a:pPr>
            <a:r>
              <a:rPr lang="fr-FR" dirty="0">
                <a:solidFill>
                  <a:srgbClr val="FF0000"/>
                </a:solidFill>
              </a:rPr>
              <a:t> </a:t>
            </a:r>
            <a:r>
              <a:rPr lang="fr-FR" dirty="0" smtClean="0">
                <a:solidFill>
                  <a:srgbClr val="FF0000"/>
                </a:solidFill>
              </a:rPr>
              <a:t>                             (NON SUPPURATIVES )</a:t>
            </a:r>
          </a:p>
          <a:p>
            <a:pPr marL="0" indent="0">
              <a:buNone/>
            </a:pPr>
            <a:r>
              <a:rPr lang="fr-FR" dirty="0" smtClean="0"/>
              <a:t>Sécrétion de toxines / certains staph</a:t>
            </a:r>
          </a:p>
          <a:p>
            <a:pPr marL="0" indent="0">
              <a:buNone/>
            </a:pPr>
            <a:endParaRPr lang="fr-FR" dirty="0" smtClean="0"/>
          </a:p>
          <a:p>
            <a:pPr marL="0" indent="0">
              <a:buNone/>
            </a:pPr>
            <a:r>
              <a:rPr lang="fr-FR" dirty="0"/>
              <a:t>                            </a:t>
            </a:r>
            <a:r>
              <a:rPr lang="fr-FR" dirty="0" smtClean="0"/>
              <a:t>  </a:t>
            </a:r>
            <a:r>
              <a:rPr lang="fr-FR" dirty="0"/>
              <a:t>→ </a:t>
            </a:r>
            <a:r>
              <a:rPr lang="fr-FR" dirty="0" smtClean="0"/>
              <a:t>Sd d’exfoliation généralisée</a:t>
            </a:r>
          </a:p>
          <a:p>
            <a:pPr marL="0" indent="0">
              <a:buNone/>
            </a:pPr>
            <a:r>
              <a:rPr lang="fr-FR" dirty="0"/>
              <a:t>                              </a:t>
            </a:r>
            <a:r>
              <a:rPr lang="fr-FR" dirty="0" smtClean="0"/>
              <a:t>→</a:t>
            </a:r>
            <a:r>
              <a:rPr lang="fr-FR" dirty="0"/>
              <a:t>Sd </a:t>
            </a:r>
            <a:r>
              <a:rPr lang="fr-FR" dirty="0" smtClean="0"/>
              <a:t>de choc toxique staphylococcique</a:t>
            </a:r>
          </a:p>
          <a:p>
            <a:pPr marL="0" indent="0">
              <a:buNone/>
            </a:pPr>
            <a:r>
              <a:rPr lang="fr-FR" dirty="0" smtClean="0"/>
              <a:t>                              </a:t>
            </a:r>
            <a:r>
              <a:rPr lang="fr-FR" dirty="0" smtClean="0">
                <a:latin typeface="Arial"/>
                <a:cs typeface="Arial"/>
              </a:rPr>
              <a:t>→</a:t>
            </a:r>
            <a:r>
              <a:rPr lang="fr-FR" dirty="0" smtClean="0"/>
              <a:t>Toxi-infection alimentaire  à staph </a:t>
            </a:r>
            <a:endParaRPr lang="fr-FR" dirty="0"/>
          </a:p>
        </p:txBody>
      </p:sp>
    </p:spTree>
    <p:extLst>
      <p:ext uri="{BB962C8B-B14F-4D97-AF65-F5344CB8AC3E}">
        <p14:creationId xmlns:p14="http://schemas.microsoft.com/office/powerpoint/2010/main" val="2064008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endParaRPr lang="fr-FR" dirty="0"/>
          </a:p>
        </p:txBody>
      </p:sp>
      <p:sp>
        <p:nvSpPr>
          <p:cNvPr id="3" name="Espace réservé du contenu 2"/>
          <p:cNvSpPr>
            <a:spLocks noGrp="1"/>
          </p:cNvSpPr>
          <p:nvPr>
            <p:ph sz="quarter" idx="1"/>
          </p:nvPr>
        </p:nvSpPr>
        <p:spPr/>
        <p:txBody>
          <a:bodyPr>
            <a:normAutofit/>
          </a:bodyPr>
          <a:lstStyle/>
          <a:p>
            <a:r>
              <a:rPr lang="fr-FR" dirty="0" smtClean="0"/>
              <a:t>Les Staphylocoques sont des Cocci à Gram positif classiquement disposés en amas.</a:t>
            </a:r>
          </a:p>
          <a:p>
            <a:r>
              <a:rPr lang="fr-FR" dirty="0" smtClean="0"/>
              <a:t> Actuellement, on distingue 44 espèces. </a:t>
            </a:r>
          </a:p>
          <a:p>
            <a:r>
              <a:rPr lang="fr-FR" dirty="0" smtClean="0"/>
              <a:t>L’espèce</a:t>
            </a:r>
            <a:r>
              <a:rPr lang="fr-FR" i="1" dirty="0" smtClean="0"/>
              <a:t> S. aureus</a:t>
            </a:r>
            <a:r>
              <a:rPr lang="fr-FR" dirty="0" smtClean="0"/>
              <a:t> (staphylocoque doré) se distingue généralement des autres staphylocoques appelés staphylocoques à </a:t>
            </a:r>
            <a:r>
              <a:rPr lang="fr-FR" dirty="0" err="1" smtClean="0"/>
              <a:t>coagulase</a:t>
            </a:r>
            <a:r>
              <a:rPr lang="fr-FR" dirty="0" smtClean="0"/>
              <a:t> négative (SCN) par la présence d’une </a:t>
            </a:r>
            <a:r>
              <a:rPr lang="fr-FR" dirty="0" err="1" smtClean="0"/>
              <a:t>coagulase</a:t>
            </a:r>
            <a:r>
              <a:rPr lang="fr-FR" dirty="0" smtClean="0"/>
              <a:t>.</a:t>
            </a:r>
            <a:r>
              <a:rPr lang="fr-FR" i="1" dirty="0" smtClean="0"/>
              <a:t> </a:t>
            </a:r>
          </a:p>
          <a:p>
            <a:r>
              <a:rPr lang="fr-FR" i="1" dirty="0" smtClean="0"/>
              <a:t>S. aureus</a:t>
            </a:r>
            <a:r>
              <a:rPr lang="fr-FR" dirty="0" smtClean="0"/>
              <a:t> est un germe très important aussi bien dans les infections communautaires que nosocomiales</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DIAGNOSTIC   POSITIF</a:t>
            </a:r>
            <a:endParaRPr lang="fr-FR" dirty="0"/>
          </a:p>
        </p:txBody>
      </p:sp>
      <p:sp>
        <p:nvSpPr>
          <p:cNvPr id="3" name="Espace réservé du contenu 2"/>
          <p:cNvSpPr>
            <a:spLocks noGrp="1"/>
          </p:cNvSpPr>
          <p:nvPr>
            <p:ph sz="quarter" idx="1"/>
          </p:nvPr>
        </p:nvSpPr>
        <p:spPr/>
        <p:txBody>
          <a:bodyPr/>
          <a:lstStyle/>
          <a:p>
            <a:pPr marL="0" indent="0">
              <a:buNone/>
            </a:pPr>
            <a:r>
              <a:rPr lang="fr-FR" dirty="0" smtClean="0">
                <a:solidFill>
                  <a:srgbClr val="FF0000"/>
                </a:solidFill>
              </a:rPr>
              <a:t>             DIAGNOSTIC BACTERIOLOGIQUE +++</a:t>
            </a:r>
          </a:p>
          <a:p>
            <a:pPr marL="0" indent="0">
              <a:buNone/>
            </a:pPr>
            <a:r>
              <a:rPr lang="fr-FR" dirty="0">
                <a:solidFill>
                  <a:srgbClr val="FF0000"/>
                </a:solidFill>
              </a:rPr>
              <a:t> </a:t>
            </a:r>
            <a:r>
              <a:rPr lang="fr-FR" dirty="0" smtClean="0">
                <a:solidFill>
                  <a:srgbClr val="FF0000"/>
                </a:solidFill>
              </a:rPr>
              <a:t> </a:t>
            </a:r>
            <a:r>
              <a:rPr lang="fr-FR" dirty="0" smtClean="0"/>
              <a:t>prélèvements : hémocultures</a:t>
            </a:r>
          </a:p>
          <a:p>
            <a:pPr marL="0" indent="0">
              <a:buNone/>
            </a:pPr>
            <a:r>
              <a:rPr lang="fr-FR" dirty="0"/>
              <a:t> </a:t>
            </a:r>
            <a:r>
              <a:rPr lang="fr-FR" dirty="0" smtClean="0"/>
              <a:t>                              </a:t>
            </a:r>
            <a:r>
              <a:rPr lang="fr-FR" dirty="0" smtClean="0"/>
              <a:t>prélèvements de lésions </a:t>
            </a:r>
            <a:r>
              <a:rPr lang="fr-FR" dirty="0" smtClean="0"/>
              <a:t>cutanées</a:t>
            </a:r>
          </a:p>
          <a:p>
            <a:pPr marL="0" indent="0">
              <a:buNone/>
            </a:pPr>
            <a:r>
              <a:rPr lang="fr-FR" dirty="0"/>
              <a:t> </a:t>
            </a:r>
            <a:r>
              <a:rPr lang="fr-FR" dirty="0" smtClean="0"/>
              <a:t>                              autres liquides biologiques</a:t>
            </a:r>
          </a:p>
          <a:p>
            <a:pPr marL="0" indent="0">
              <a:buNone/>
            </a:pPr>
            <a:r>
              <a:rPr lang="fr-FR" dirty="0"/>
              <a:t> </a:t>
            </a:r>
            <a:r>
              <a:rPr lang="fr-FR" dirty="0" smtClean="0"/>
              <a:t>                              problème de contamination</a:t>
            </a:r>
          </a:p>
          <a:p>
            <a:pPr marL="0" indent="0">
              <a:buNone/>
            </a:pPr>
            <a:r>
              <a:rPr lang="fr-FR" dirty="0"/>
              <a:t> </a:t>
            </a:r>
            <a:r>
              <a:rPr lang="fr-FR" dirty="0" smtClean="0"/>
              <a:t>                              culture milieu de sang et Chapman</a:t>
            </a:r>
          </a:p>
          <a:p>
            <a:pPr marL="0" indent="0">
              <a:buNone/>
            </a:pPr>
            <a:r>
              <a:rPr lang="fr-FR" dirty="0"/>
              <a:t> </a:t>
            </a:r>
            <a:r>
              <a:rPr lang="fr-FR" dirty="0" smtClean="0"/>
              <a:t>                              recherche de coagulase</a:t>
            </a:r>
          </a:p>
          <a:p>
            <a:pPr marL="0" indent="0">
              <a:buNone/>
            </a:pPr>
            <a:r>
              <a:rPr lang="fr-FR" dirty="0"/>
              <a:t> </a:t>
            </a:r>
            <a:r>
              <a:rPr lang="fr-FR" dirty="0" smtClean="0"/>
              <a:t>                               antibiogramme +++ </a:t>
            </a:r>
            <a:endParaRPr lang="fr-FR" dirty="0"/>
          </a:p>
        </p:txBody>
      </p:sp>
    </p:spTree>
    <p:extLst>
      <p:ext uri="{BB962C8B-B14F-4D97-AF65-F5344CB8AC3E}">
        <p14:creationId xmlns:p14="http://schemas.microsoft.com/office/powerpoint/2010/main" val="2126586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TRAITEMENT</a:t>
            </a:r>
            <a:endParaRPr lang="fr-FR" dirty="0"/>
          </a:p>
        </p:txBody>
      </p:sp>
      <p:sp>
        <p:nvSpPr>
          <p:cNvPr id="3" name="Espace réservé du contenu 2"/>
          <p:cNvSpPr>
            <a:spLocks noGrp="1"/>
          </p:cNvSpPr>
          <p:nvPr>
            <p:ph sz="quarter" idx="1"/>
          </p:nvPr>
        </p:nvSpPr>
        <p:spPr/>
        <p:txBody>
          <a:bodyPr>
            <a:normAutofit fontScale="85000" lnSpcReduction="20000"/>
          </a:bodyPr>
          <a:lstStyle/>
          <a:p>
            <a:pPr marL="0" indent="0">
              <a:buNone/>
            </a:pPr>
            <a:r>
              <a:rPr lang="fr-FR" dirty="0" smtClean="0"/>
              <a:t>                  </a:t>
            </a:r>
            <a:r>
              <a:rPr lang="fr-FR" dirty="0" smtClean="0">
                <a:solidFill>
                  <a:srgbClr val="FF0000"/>
                </a:solidFill>
              </a:rPr>
              <a:t>ATB ANTISTAPHYLOCOCCIQUES</a:t>
            </a:r>
          </a:p>
          <a:p>
            <a:pPr marL="0" indent="0">
              <a:buNone/>
            </a:pPr>
            <a:r>
              <a:rPr lang="fr-FR" dirty="0">
                <a:solidFill>
                  <a:srgbClr val="FF0000"/>
                </a:solidFill>
              </a:rPr>
              <a:t> </a:t>
            </a:r>
            <a:r>
              <a:rPr lang="fr-FR" dirty="0" smtClean="0"/>
              <a:t>sensibilité des staph est en constante évolution</a:t>
            </a:r>
          </a:p>
          <a:p>
            <a:pPr marL="0" indent="0">
              <a:buNone/>
            </a:pPr>
            <a:r>
              <a:rPr lang="fr-FR" dirty="0"/>
              <a:t> </a:t>
            </a:r>
            <a:r>
              <a:rPr lang="fr-FR" dirty="0" smtClean="0"/>
              <a:t>    </a:t>
            </a:r>
            <a:r>
              <a:rPr lang="fr-FR" dirty="0" smtClean="0">
                <a:solidFill>
                  <a:srgbClr val="FF0000"/>
                </a:solidFill>
              </a:rPr>
              <a:t>beta lactamines </a:t>
            </a:r>
            <a:r>
              <a:rPr lang="fr-FR" dirty="0" smtClean="0">
                <a:latin typeface="Book Antiqua"/>
              </a:rPr>
              <a:t>→ ox</a:t>
            </a:r>
            <a:r>
              <a:rPr lang="fr-FR" dirty="0" smtClean="0"/>
              <a:t>acilline , Cefazoline </a:t>
            </a:r>
          </a:p>
          <a:p>
            <a:pPr marL="0" indent="0">
              <a:buNone/>
            </a:pPr>
            <a:r>
              <a:rPr lang="fr-FR" dirty="0">
                <a:solidFill>
                  <a:srgbClr val="FF0000"/>
                </a:solidFill>
              </a:rPr>
              <a:t> </a:t>
            </a:r>
            <a:r>
              <a:rPr lang="fr-FR" dirty="0" smtClean="0">
                <a:solidFill>
                  <a:srgbClr val="FF0000"/>
                </a:solidFill>
              </a:rPr>
              <a:t>    aminosides         </a:t>
            </a:r>
            <a:r>
              <a:rPr lang="fr-FR" dirty="0" smtClean="0">
                <a:latin typeface="Book Antiqua"/>
              </a:rPr>
              <a:t>→ gentamycine</a:t>
            </a:r>
          </a:p>
          <a:p>
            <a:pPr marL="0" indent="0">
              <a:buNone/>
            </a:pPr>
            <a:r>
              <a:rPr lang="fr-FR" dirty="0">
                <a:solidFill>
                  <a:srgbClr val="FF0000"/>
                </a:solidFill>
                <a:latin typeface="Book Antiqua"/>
              </a:rPr>
              <a:t> </a:t>
            </a:r>
            <a:r>
              <a:rPr lang="fr-FR" dirty="0" smtClean="0">
                <a:solidFill>
                  <a:srgbClr val="FF0000"/>
                </a:solidFill>
                <a:latin typeface="Book Antiqua"/>
              </a:rPr>
              <a:t>    synergistines      </a:t>
            </a:r>
            <a:r>
              <a:rPr lang="fr-FR" dirty="0" smtClean="0">
                <a:latin typeface="Book Antiqua"/>
              </a:rPr>
              <a:t>→ pristinamycine</a:t>
            </a:r>
          </a:p>
          <a:p>
            <a:pPr marL="0" indent="0">
              <a:buNone/>
            </a:pPr>
            <a:r>
              <a:rPr lang="fr-FR" dirty="0">
                <a:solidFill>
                  <a:srgbClr val="FF0000"/>
                </a:solidFill>
                <a:latin typeface="Book Antiqua"/>
              </a:rPr>
              <a:t> </a:t>
            </a:r>
            <a:r>
              <a:rPr lang="fr-FR" dirty="0" smtClean="0">
                <a:solidFill>
                  <a:srgbClr val="FF0000"/>
                </a:solidFill>
                <a:latin typeface="Book Antiqua"/>
              </a:rPr>
              <a:t>    quinolones          </a:t>
            </a:r>
            <a:r>
              <a:rPr lang="fr-FR" dirty="0" smtClean="0">
                <a:latin typeface="Arial"/>
                <a:cs typeface="Arial"/>
              </a:rPr>
              <a:t>→ </a:t>
            </a:r>
            <a:r>
              <a:rPr lang="fr-FR" dirty="0" smtClean="0">
                <a:latin typeface="Book Antiqua" pitchFamily="18" charset="0"/>
                <a:cs typeface="Arial"/>
              </a:rPr>
              <a:t>ofloxacine</a:t>
            </a:r>
            <a:endParaRPr lang="fr-FR" dirty="0" smtClean="0">
              <a:latin typeface="Book Antiqua" pitchFamily="18" charset="0"/>
            </a:endParaRPr>
          </a:p>
          <a:p>
            <a:pPr marL="0" indent="0">
              <a:buNone/>
            </a:pPr>
            <a:r>
              <a:rPr lang="fr-FR" dirty="0">
                <a:solidFill>
                  <a:srgbClr val="FF0000"/>
                </a:solidFill>
                <a:latin typeface="Book Antiqua"/>
              </a:rPr>
              <a:t> </a:t>
            </a:r>
            <a:r>
              <a:rPr lang="fr-FR" dirty="0" smtClean="0">
                <a:solidFill>
                  <a:srgbClr val="FF0000"/>
                </a:solidFill>
                <a:latin typeface="Book Antiqua"/>
              </a:rPr>
              <a:t>    glycopeptides     </a:t>
            </a:r>
            <a:r>
              <a:rPr lang="fr-FR" dirty="0" smtClean="0">
                <a:latin typeface="Arial"/>
                <a:cs typeface="Arial"/>
              </a:rPr>
              <a:t>→</a:t>
            </a:r>
            <a:r>
              <a:rPr lang="fr-FR" dirty="0" smtClean="0">
                <a:latin typeface="Book Antiqua"/>
              </a:rPr>
              <a:t> </a:t>
            </a:r>
            <a:r>
              <a:rPr lang="fr-FR" dirty="0" smtClean="0">
                <a:latin typeface="Book Antiqua"/>
              </a:rPr>
              <a:t>vancomycine</a:t>
            </a:r>
            <a:r>
              <a:rPr lang="fr-FR" dirty="0" smtClean="0">
                <a:latin typeface="Book Antiqua"/>
              </a:rPr>
              <a:t> </a:t>
            </a:r>
            <a:endParaRPr lang="fr-FR" dirty="0" smtClean="0">
              <a:latin typeface="Book Antiqua"/>
            </a:endParaRPr>
          </a:p>
          <a:p>
            <a:pPr marL="0" indent="0">
              <a:buNone/>
            </a:pPr>
            <a:r>
              <a:rPr lang="fr-FR" dirty="0">
                <a:latin typeface="Book Antiqua"/>
              </a:rPr>
              <a:t> </a:t>
            </a:r>
            <a:r>
              <a:rPr lang="fr-FR" dirty="0" smtClean="0">
                <a:latin typeface="Book Antiqua"/>
              </a:rPr>
              <a:t>    </a:t>
            </a:r>
            <a:r>
              <a:rPr lang="fr-FR" dirty="0" smtClean="0">
                <a:solidFill>
                  <a:srgbClr val="FF0000"/>
                </a:solidFill>
                <a:latin typeface="Book Antiqua"/>
              </a:rPr>
              <a:t>autres </a:t>
            </a:r>
            <a:r>
              <a:rPr lang="fr-FR" dirty="0" smtClean="0">
                <a:latin typeface="Book Antiqua"/>
              </a:rPr>
              <a:t>                  </a:t>
            </a:r>
            <a:r>
              <a:rPr lang="fr-FR" dirty="0" smtClean="0">
                <a:latin typeface="Arial"/>
                <a:cs typeface="Arial"/>
              </a:rPr>
              <a:t>→</a:t>
            </a:r>
            <a:r>
              <a:rPr lang="fr-FR" dirty="0" smtClean="0">
                <a:latin typeface="Book Antiqua"/>
              </a:rPr>
              <a:t> acide fucidique ,    </a:t>
            </a:r>
          </a:p>
          <a:p>
            <a:pPr marL="0" indent="0">
              <a:buNone/>
            </a:pPr>
            <a:r>
              <a:rPr lang="fr-FR" dirty="0" smtClean="0">
                <a:latin typeface="Book Antiqua"/>
              </a:rPr>
              <a:t>                                   </a:t>
            </a:r>
            <a:r>
              <a:rPr lang="fr-FR" dirty="0" smtClean="0">
                <a:latin typeface="Arial"/>
                <a:cs typeface="Arial"/>
              </a:rPr>
              <a:t>→</a:t>
            </a:r>
            <a:r>
              <a:rPr lang="fr-FR" dirty="0" smtClean="0">
                <a:latin typeface="Book Antiqua"/>
              </a:rPr>
              <a:t>  fosfomycine </a:t>
            </a:r>
          </a:p>
          <a:p>
            <a:pPr marL="0" indent="0">
              <a:buNone/>
            </a:pPr>
            <a:r>
              <a:rPr lang="fr-FR" dirty="0">
                <a:latin typeface="Book Antiqua"/>
              </a:rPr>
              <a:t> </a:t>
            </a:r>
            <a:r>
              <a:rPr lang="fr-FR" dirty="0" smtClean="0">
                <a:latin typeface="Book Antiqua"/>
              </a:rPr>
              <a:t>                                  </a:t>
            </a:r>
            <a:r>
              <a:rPr lang="fr-FR" dirty="0" smtClean="0">
                <a:latin typeface="Arial"/>
                <a:cs typeface="Arial"/>
              </a:rPr>
              <a:t>→</a:t>
            </a:r>
            <a:r>
              <a:rPr lang="fr-FR" dirty="0" smtClean="0">
                <a:latin typeface="Book Antiqua"/>
              </a:rPr>
              <a:t>rifampicine </a:t>
            </a:r>
            <a:endParaRPr lang="fr-FR" dirty="0" smtClean="0"/>
          </a:p>
          <a:p>
            <a:pPr marL="0" indent="0">
              <a:buNone/>
            </a:pPr>
            <a:r>
              <a:rPr lang="fr-FR" dirty="0">
                <a:solidFill>
                  <a:srgbClr val="FF0000"/>
                </a:solidFill>
              </a:rPr>
              <a:t> </a:t>
            </a:r>
            <a:r>
              <a:rPr lang="fr-FR" dirty="0" smtClean="0">
                <a:solidFill>
                  <a:srgbClr val="FF0000"/>
                </a:solidFill>
              </a:rPr>
              <a:t>    </a:t>
            </a:r>
          </a:p>
          <a:p>
            <a:pPr marL="0" indent="0">
              <a:buNone/>
            </a:pPr>
            <a:r>
              <a:rPr lang="fr-FR" dirty="0">
                <a:solidFill>
                  <a:srgbClr val="FF0000"/>
                </a:solidFill>
              </a:rPr>
              <a:t> </a:t>
            </a:r>
            <a:r>
              <a:rPr lang="fr-FR" dirty="0" smtClean="0">
                <a:solidFill>
                  <a:srgbClr val="FF0000"/>
                </a:solidFill>
              </a:rPr>
              <a:t>                           </a:t>
            </a:r>
            <a:endParaRPr lang="fr-FR" dirty="0">
              <a:solidFill>
                <a:srgbClr val="FF0000"/>
              </a:solidFill>
            </a:endParaRPr>
          </a:p>
        </p:txBody>
      </p:sp>
    </p:spTree>
    <p:extLst>
      <p:ext uri="{BB962C8B-B14F-4D97-AF65-F5344CB8AC3E}">
        <p14:creationId xmlns:p14="http://schemas.microsoft.com/office/powerpoint/2010/main" val="35456879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TRAITEMENT</a:t>
            </a:r>
            <a:endParaRPr lang="fr-FR" dirty="0"/>
          </a:p>
        </p:txBody>
      </p:sp>
      <p:sp>
        <p:nvSpPr>
          <p:cNvPr id="3" name="Espace réservé du contenu 2"/>
          <p:cNvSpPr>
            <a:spLocks noGrp="1"/>
          </p:cNvSpPr>
          <p:nvPr>
            <p:ph sz="quarter" idx="1"/>
          </p:nvPr>
        </p:nvSpPr>
        <p:spPr>
          <a:xfrm>
            <a:off x="179512" y="1628800"/>
            <a:ext cx="8964488" cy="4716016"/>
          </a:xfrm>
        </p:spPr>
        <p:txBody>
          <a:bodyPr/>
          <a:lstStyle/>
          <a:p>
            <a:pPr marL="0" indent="0">
              <a:buNone/>
            </a:pPr>
            <a:r>
              <a:rPr lang="fr-FR" dirty="0" smtClean="0">
                <a:solidFill>
                  <a:srgbClr val="FF0000"/>
                </a:solidFill>
              </a:rPr>
              <a:t>                                    INDICATIONS</a:t>
            </a:r>
          </a:p>
          <a:p>
            <a:pPr marL="0" indent="0">
              <a:buNone/>
            </a:pPr>
            <a:r>
              <a:rPr lang="fr-FR" dirty="0" smtClean="0"/>
              <a:t> choix des ATB repose sur:</a:t>
            </a:r>
          </a:p>
          <a:p>
            <a:pPr marL="0" indent="0">
              <a:buNone/>
            </a:pPr>
            <a:r>
              <a:rPr lang="fr-FR" dirty="0"/>
              <a:t> </a:t>
            </a:r>
            <a:r>
              <a:rPr lang="fr-FR" dirty="0" smtClean="0"/>
              <a:t>                            documentation bactériologique</a:t>
            </a:r>
          </a:p>
          <a:p>
            <a:pPr marL="0" indent="0">
              <a:buNone/>
            </a:pPr>
            <a:r>
              <a:rPr lang="fr-FR" dirty="0"/>
              <a:t> </a:t>
            </a:r>
            <a:r>
              <a:rPr lang="fr-FR" dirty="0" smtClean="0"/>
              <a:t>                             sensibilité du staph isolé a la meticilline</a:t>
            </a:r>
          </a:p>
          <a:p>
            <a:pPr marL="0" indent="0">
              <a:buNone/>
            </a:pPr>
            <a:r>
              <a:rPr lang="fr-FR" dirty="0"/>
              <a:t> </a:t>
            </a:r>
            <a:r>
              <a:rPr lang="fr-FR" dirty="0" smtClean="0"/>
              <a:t>                             diffusion de l’ ATB au site de l’infection</a:t>
            </a:r>
          </a:p>
          <a:p>
            <a:pPr marL="0" indent="0">
              <a:buNone/>
            </a:pPr>
            <a:r>
              <a:rPr lang="fr-FR" dirty="0"/>
              <a:t> </a:t>
            </a:r>
            <a:r>
              <a:rPr lang="fr-FR" dirty="0" smtClean="0"/>
              <a:t>                             gravité de l’infection</a:t>
            </a:r>
            <a:endParaRPr lang="fr-FR" dirty="0"/>
          </a:p>
        </p:txBody>
      </p:sp>
    </p:spTree>
    <p:extLst>
      <p:ext uri="{BB962C8B-B14F-4D97-AF65-F5344CB8AC3E}">
        <p14:creationId xmlns:p14="http://schemas.microsoft.com/office/powerpoint/2010/main" val="773203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Traitement </a:t>
            </a:r>
            <a:endParaRPr lang="fr-FR" dirty="0"/>
          </a:p>
        </p:txBody>
      </p:sp>
      <p:sp>
        <p:nvSpPr>
          <p:cNvPr id="3" name="Espace réservé du contenu 2"/>
          <p:cNvSpPr>
            <a:spLocks noGrp="1"/>
          </p:cNvSpPr>
          <p:nvPr>
            <p:ph sz="quarter" idx="1"/>
          </p:nvPr>
        </p:nvSpPr>
        <p:spPr/>
        <p:txBody>
          <a:bodyPr>
            <a:normAutofit fontScale="77500" lnSpcReduction="20000"/>
          </a:bodyPr>
          <a:lstStyle/>
          <a:p>
            <a:r>
              <a:rPr lang="fr-FR" dirty="0" err="1" smtClean="0"/>
              <a:t>Bactériemie</a:t>
            </a:r>
            <a:r>
              <a:rPr lang="fr-FR" dirty="0" smtClean="0"/>
              <a:t> à SASM : </a:t>
            </a:r>
            <a:r>
              <a:rPr lang="fr-FR" dirty="0" err="1" smtClean="0"/>
              <a:t>penicilline</a:t>
            </a:r>
            <a:r>
              <a:rPr lang="fr-FR" dirty="0" smtClean="0"/>
              <a:t> M ou </a:t>
            </a:r>
            <a:r>
              <a:rPr lang="fr-FR" dirty="0" err="1" smtClean="0"/>
              <a:t>cefazoline</a:t>
            </a:r>
            <a:r>
              <a:rPr lang="fr-FR" dirty="0" smtClean="0"/>
              <a:t> </a:t>
            </a:r>
          </a:p>
          <a:p>
            <a:endParaRPr lang="fr-FR" dirty="0"/>
          </a:p>
          <a:p>
            <a:r>
              <a:rPr lang="fr-FR" dirty="0" smtClean="0"/>
              <a:t>Bactériémie à SARM: vancomycine </a:t>
            </a:r>
          </a:p>
          <a:p>
            <a:endParaRPr lang="fr-FR" dirty="0"/>
          </a:p>
          <a:p>
            <a:r>
              <a:rPr lang="fr-FR" dirty="0" smtClean="0"/>
              <a:t>Une bithérapie initiale est indiquée si présence de signes de gravité (association à la gentamycine) ou suspicion d’endocardite sur valve prothétique (association à la gentamycine puis la rifampicine)</a:t>
            </a:r>
          </a:p>
          <a:p>
            <a:pPr marL="0" indent="0">
              <a:buNone/>
            </a:pPr>
            <a:endParaRPr lang="fr-FR" dirty="0" smtClean="0"/>
          </a:p>
          <a:p>
            <a:r>
              <a:rPr lang="fr-FR" dirty="0" smtClean="0"/>
              <a:t>contrôler la négativation des hémocultures sous traitement (après 48 heures )</a:t>
            </a:r>
          </a:p>
          <a:p>
            <a:pPr marL="0" indent="0">
              <a:buNone/>
            </a:pPr>
            <a:endParaRPr lang="fr-FR" dirty="0" smtClean="0"/>
          </a:p>
          <a:p>
            <a:r>
              <a:rPr lang="fr-FR" dirty="0" smtClean="0"/>
              <a:t>Durée de l’antibiothérapie : 14 jours par voie iv en cas de bactériémie non compliquée avec négativation précoce des hémocultures et absence de localisations secondaires </a:t>
            </a:r>
          </a:p>
          <a:p>
            <a:pPr>
              <a:buFont typeface="Wingdings" panose="05000000000000000000" pitchFamily="2" charset="2"/>
              <a:buChar char="ü"/>
            </a:pPr>
            <a:endParaRPr lang="fr-FR" dirty="0" smtClean="0"/>
          </a:p>
          <a:p>
            <a:pPr marL="0" indent="0">
              <a:buNone/>
            </a:pPr>
            <a:endParaRPr lang="fr-FR" dirty="0"/>
          </a:p>
        </p:txBody>
      </p:sp>
    </p:spTree>
    <p:extLst>
      <p:ext uri="{BB962C8B-B14F-4D97-AF65-F5344CB8AC3E}">
        <p14:creationId xmlns:p14="http://schemas.microsoft.com/office/powerpoint/2010/main" val="3715694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TRAITEMENT</a:t>
            </a:r>
            <a:endParaRPr lang="fr-FR" dirty="0"/>
          </a:p>
        </p:txBody>
      </p:sp>
      <p:sp>
        <p:nvSpPr>
          <p:cNvPr id="3" name="Espace réservé du contenu 2"/>
          <p:cNvSpPr>
            <a:spLocks noGrp="1"/>
          </p:cNvSpPr>
          <p:nvPr>
            <p:ph sz="quarter" idx="1"/>
          </p:nvPr>
        </p:nvSpPr>
        <p:spPr/>
        <p:txBody>
          <a:bodyPr/>
          <a:lstStyle/>
          <a:p>
            <a:r>
              <a:rPr lang="fr-FR" dirty="0" smtClean="0"/>
              <a:t>Traitement de la porte d’entrée</a:t>
            </a:r>
          </a:p>
          <a:p>
            <a:r>
              <a:rPr lang="fr-FR" dirty="0" smtClean="0"/>
              <a:t>Traitement des localisations secondaires</a:t>
            </a:r>
          </a:p>
          <a:p>
            <a:r>
              <a:rPr lang="fr-FR" dirty="0" smtClean="0"/>
              <a:t>Retrait de matériel prothétique ou KT</a:t>
            </a:r>
            <a:endParaRPr lang="fr-FR" dirty="0"/>
          </a:p>
        </p:txBody>
      </p:sp>
    </p:spTree>
    <p:extLst>
      <p:ext uri="{BB962C8B-B14F-4D97-AF65-F5344CB8AC3E}">
        <p14:creationId xmlns:p14="http://schemas.microsoft.com/office/powerpoint/2010/main" val="809259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EPIDEMIOLOGIE</a:t>
            </a:r>
            <a:endParaRPr lang="fr-FR" dirty="0"/>
          </a:p>
        </p:txBody>
      </p:sp>
      <p:sp>
        <p:nvSpPr>
          <p:cNvPr id="3" name="Espace réservé du contenu 2"/>
          <p:cNvSpPr>
            <a:spLocks noGrp="1"/>
          </p:cNvSpPr>
          <p:nvPr>
            <p:ph sz="quarter" idx="1"/>
          </p:nvPr>
        </p:nvSpPr>
        <p:spPr/>
        <p:txBody>
          <a:bodyPr>
            <a:normAutofit/>
          </a:bodyPr>
          <a:lstStyle/>
          <a:p>
            <a:pPr marL="0" indent="0">
              <a:buNone/>
            </a:pPr>
            <a:r>
              <a:rPr lang="fr-FR" dirty="0" smtClean="0"/>
              <a:t>     </a:t>
            </a:r>
            <a:r>
              <a:rPr lang="fr-FR" dirty="0" smtClean="0">
                <a:solidFill>
                  <a:srgbClr val="C00000"/>
                </a:solidFill>
              </a:rPr>
              <a:t>Agent causal   </a:t>
            </a:r>
            <a:r>
              <a:rPr lang="fr-FR" dirty="0" smtClean="0">
                <a:latin typeface="Arial"/>
                <a:cs typeface="Arial"/>
              </a:rPr>
              <a:t>→  </a:t>
            </a:r>
            <a:r>
              <a:rPr lang="fr-FR" dirty="0" smtClean="0">
                <a:solidFill>
                  <a:srgbClr val="FF0000"/>
                </a:solidFill>
                <a:latin typeface="Arial"/>
                <a:cs typeface="Arial"/>
              </a:rPr>
              <a:t>staphylocoque</a:t>
            </a:r>
            <a:endParaRPr lang="fr-FR" dirty="0" smtClean="0">
              <a:solidFill>
                <a:srgbClr val="FF0000"/>
              </a:solidFill>
            </a:endParaRPr>
          </a:p>
          <a:p>
            <a:pPr marL="0" indent="0">
              <a:buNone/>
            </a:pPr>
            <a:r>
              <a:rPr lang="fr-FR" dirty="0"/>
              <a:t> </a:t>
            </a:r>
            <a:r>
              <a:rPr lang="fr-FR" dirty="0" smtClean="0"/>
              <a:t>              cocci gram positif</a:t>
            </a:r>
          </a:p>
          <a:p>
            <a:pPr marL="0" indent="0">
              <a:buNone/>
            </a:pPr>
            <a:r>
              <a:rPr lang="fr-FR" dirty="0"/>
              <a:t> </a:t>
            </a:r>
            <a:r>
              <a:rPr lang="fr-FR" dirty="0" smtClean="0"/>
              <a:t>              non capsulés</a:t>
            </a:r>
          </a:p>
          <a:p>
            <a:pPr marL="0" indent="0">
              <a:buNone/>
            </a:pPr>
            <a:r>
              <a:rPr lang="fr-FR" dirty="0"/>
              <a:t> </a:t>
            </a:r>
            <a:r>
              <a:rPr lang="fr-FR" dirty="0" smtClean="0"/>
              <a:t>              résistant milieu ext  +++    </a:t>
            </a:r>
          </a:p>
          <a:p>
            <a:pPr marL="0" indent="0">
              <a:buNone/>
            </a:pPr>
            <a:r>
              <a:rPr lang="fr-FR" dirty="0" smtClean="0"/>
              <a:t>       </a:t>
            </a:r>
          </a:p>
          <a:p>
            <a:pPr marL="0" indent="0">
              <a:buNone/>
            </a:pPr>
            <a:r>
              <a:rPr lang="fr-FR" dirty="0" smtClean="0"/>
              <a:t>       staph coagulase </a:t>
            </a:r>
            <a:r>
              <a:rPr lang="fr-FR" dirty="0" smtClean="0">
                <a:latin typeface="Arial"/>
                <a:cs typeface="Arial"/>
              </a:rPr>
              <a:t>+                    </a:t>
            </a:r>
            <a:r>
              <a:rPr lang="fr-FR" dirty="0" smtClean="0">
                <a:cs typeface="Arial"/>
              </a:rPr>
              <a:t>staph coagulase -</a:t>
            </a:r>
            <a:r>
              <a:rPr lang="fr-FR" dirty="0" smtClean="0">
                <a:latin typeface="Arial"/>
                <a:cs typeface="Arial"/>
              </a:rPr>
              <a:t>                        </a:t>
            </a:r>
            <a:endParaRPr lang="fr-FR" dirty="0" smtClean="0"/>
          </a:p>
          <a:p>
            <a:pPr marL="0" indent="0">
              <a:buNone/>
            </a:pPr>
            <a:r>
              <a:rPr lang="fr-FR" dirty="0" smtClean="0"/>
              <a:t>       s. aureus ou doré                         s.epidermidis</a:t>
            </a:r>
          </a:p>
          <a:p>
            <a:pPr marL="0" indent="0">
              <a:buNone/>
            </a:pPr>
            <a:r>
              <a:rPr lang="fr-FR" dirty="0" smtClean="0"/>
              <a:t>                                                               s.saprophyticus</a:t>
            </a:r>
          </a:p>
          <a:p>
            <a:pPr marL="0" indent="0">
              <a:buNone/>
            </a:pPr>
            <a:r>
              <a:rPr lang="fr-FR" b="1" dirty="0">
                <a:solidFill>
                  <a:srgbClr val="FF0000"/>
                </a:solidFill>
              </a:rPr>
              <a:t> </a:t>
            </a:r>
            <a:r>
              <a:rPr lang="fr-FR" b="1" dirty="0" smtClean="0">
                <a:solidFill>
                  <a:srgbClr val="FF0000"/>
                </a:solidFill>
              </a:rPr>
              <a:t>              résistance à la meticilline </a:t>
            </a:r>
            <a:endParaRPr lang="fr-FR" b="1" dirty="0">
              <a:solidFill>
                <a:srgbClr val="FF0000"/>
              </a:solidFill>
            </a:endParaRPr>
          </a:p>
        </p:txBody>
      </p:sp>
    </p:spTree>
    <p:extLst>
      <p:ext uri="{BB962C8B-B14F-4D97-AF65-F5344CB8AC3E}">
        <p14:creationId xmlns:p14="http://schemas.microsoft.com/office/powerpoint/2010/main" val="1445844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Épidémiologie </a:t>
            </a:r>
            <a:endParaRPr lang="fr-FR" dirty="0"/>
          </a:p>
        </p:txBody>
      </p:sp>
      <p:sp>
        <p:nvSpPr>
          <p:cNvPr id="3" name="Espace réservé du contenu 2"/>
          <p:cNvSpPr>
            <a:spLocks noGrp="1"/>
          </p:cNvSpPr>
          <p:nvPr>
            <p:ph sz="quarter" idx="1"/>
          </p:nvPr>
        </p:nvSpPr>
        <p:spPr/>
        <p:txBody>
          <a:bodyPr>
            <a:normAutofit fontScale="70000" lnSpcReduction="20000"/>
          </a:bodyPr>
          <a:lstStyle/>
          <a:p>
            <a:r>
              <a:rPr lang="fr-FR" dirty="0" smtClean="0"/>
              <a:t>Le réservoir naturel des staphylocoques est l’homme </a:t>
            </a:r>
          </a:p>
          <a:p>
            <a:r>
              <a:rPr lang="fr-FR" dirty="0" smtClean="0"/>
              <a:t>Cependant, éliminées dans le milieu extérieur, ces bactéries très résistantes sont fréquemment retrouvées dans l’environnement.</a:t>
            </a:r>
          </a:p>
          <a:p>
            <a:r>
              <a:rPr lang="fr-FR" dirty="0" smtClean="0"/>
              <a:t>Le site de colonisation préférentielle de </a:t>
            </a:r>
            <a:r>
              <a:rPr lang="fr-FR" i="1" dirty="0" smtClean="0"/>
              <a:t>S. aureus</a:t>
            </a:r>
            <a:r>
              <a:rPr lang="fr-FR" dirty="0" smtClean="0"/>
              <a:t> chez l’homme est la muqueuse nasale. En effet, 30% des adultes hébergent </a:t>
            </a:r>
            <a:r>
              <a:rPr lang="fr-FR" i="1" dirty="0" smtClean="0"/>
              <a:t>S. aureus</a:t>
            </a:r>
            <a:r>
              <a:rPr lang="fr-FR" dirty="0" smtClean="0"/>
              <a:t> de façon permanente</a:t>
            </a:r>
          </a:p>
          <a:p>
            <a:r>
              <a:rPr lang="fr-FR" dirty="0" smtClean="0"/>
              <a:t>A partir des sites de portage,</a:t>
            </a:r>
            <a:r>
              <a:rPr lang="fr-FR" i="1" dirty="0" smtClean="0"/>
              <a:t> S. aureus </a:t>
            </a:r>
            <a:r>
              <a:rPr lang="fr-FR" dirty="0" smtClean="0"/>
              <a:t>colonise les territoires cutanés en particulier, les zones humides (aisselles, périnée) et les mains.</a:t>
            </a:r>
          </a:p>
          <a:p>
            <a:r>
              <a:rPr lang="fr-FR" dirty="0" smtClean="0"/>
              <a:t>Les SCN représentent les principaux commensaux de la peau avec les </a:t>
            </a:r>
            <a:r>
              <a:rPr lang="fr-FR" dirty="0" err="1" smtClean="0"/>
              <a:t>corynébactéries</a:t>
            </a:r>
            <a:r>
              <a:rPr lang="fr-FR" dirty="0" smtClean="0"/>
              <a:t> et les </a:t>
            </a:r>
            <a:r>
              <a:rPr lang="fr-FR" dirty="0" err="1" smtClean="0"/>
              <a:t>propionibactéries</a:t>
            </a:r>
            <a:r>
              <a:rPr lang="fr-FR" dirty="0" smtClean="0"/>
              <a:t>. La densité de colonisation est plus importante au niveau des zones humides comme la partie antérieure des narines, le périnée, les creux axillaires et les plis inguinaux. Ils peuvent aussi être isolés des muqueuses. </a:t>
            </a:r>
          </a:p>
          <a:p>
            <a:r>
              <a:rPr lang="fr-FR" i="1" dirty="0" smtClean="0"/>
              <a:t>S. </a:t>
            </a:r>
            <a:r>
              <a:rPr lang="fr-FR" i="1" dirty="0" err="1" smtClean="0"/>
              <a:t>epidermidis</a:t>
            </a:r>
            <a:r>
              <a:rPr lang="fr-FR" dirty="0" smtClean="0"/>
              <a:t> est l’espèce la plus fréquemment isolée. Ainsi, </a:t>
            </a:r>
            <a:r>
              <a:rPr lang="fr-FR" i="1" dirty="0" smtClean="0"/>
              <a:t>S. </a:t>
            </a:r>
            <a:r>
              <a:rPr lang="fr-FR" i="1" dirty="0" err="1" smtClean="0"/>
              <a:t>epidermidis</a:t>
            </a:r>
            <a:r>
              <a:rPr lang="fr-FR" dirty="0" smtClean="0"/>
              <a:t> peut contaminer les prélèvements superficiels ou les prélèvements obtenus par ponction transcutanée comme les hémocultures.</a:t>
            </a:r>
            <a:br>
              <a:rPr lang="fr-FR" dirty="0" smtClean="0"/>
            </a:br>
            <a:r>
              <a:rPr lang="fr-FR" dirty="0" smtClean="0"/>
              <a:t/>
            </a:r>
            <a:br>
              <a:rPr lang="fr-FR" dirty="0" smtClean="0"/>
            </a:b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EPIDEMIOLOGIE</a:t>
            </a:r>
            <a:endParaRPr lang="fr-FR" dirty="0"/>
          </a:p>
        </p:txBody>
      </p:sp>
      <p:sp>
        <p:nvSpPr>
          <p:cNvPr id="3" name="Espace réservé du contenu 2"/>
          <p:cNvSpPr>
            <a:spLocks noGrp="1"/>
          </p:cNvSpPr>
          <p:nvPr>
            <p:ph sz="quarter" idx="1"/>
          </p:nvPr>
        </p:nvSpPr>
        <p:spPr/>
        <p:txBody>
          <a:bodyPr/>
          <a:lstStyle/>
          <a:p>
            <a:pPr marL="0" indent="0">
              <a:buNone/>
            </a:pPr>
            <a:r>
              <a:rPr lang="fr-FR" dirty="0" smtClean="0">
                <a:solidFill>
                  <a:srgbClr val="C00000"/>
                </a:solidFill>
              </a:rPr>
              <a:t>       réservoir</a:t>
            </a:r>
          </a:p>
          <a:p>
            <a:pPr marL="0" indent="0">
              <a:buNone/>
            </a:pPr>
            <a:endParaRPr lang="fr-FR" dirty="0" smtClean="0">
              <a:solidFill>
                <a:srgbClr val="C00000"/>
              </a:solidFill>
            </a:endParaRPr>
          </a:p>
          <a:p>
            <a:pPr marL="0" indent="0">
              <a:buNone/>
            </a:pPr>
            <a:r>
              <a:rPr lang="fr-FR" dirty="0">
                <a:solidFill>
                  <a:srgbClr val="C00000"/>
                </a:solidFill>
              </a:rPr>
              <a:t> </a:t>
            </a:r>
            <a:r>
              <a:rPr lang="fr-FR" dirty="0" smtClean="0">
                <a:solidFill>
                  <a:srgbClr val="C00000"/>
                </a:solidFill>
              </a:rPr>
              <a:t>                       </a:t>
            </a:r>
            <a:r>
              <a:rPr lang="fr-FR" dirty="0" smtClean="0"/>
              <a:t>humain +++   </a:t>
            </a:r>
            <a:r>
              <a:rPr lang="fr-FR" dirty="0" smtClean="0">
                <a:solidFill>
                  <a:srgbClr val="FF0000"/>
                </a:solidFill>
              </a:rPr>
              <a:t>porteurs sains </a:t>
            </a:r>
            <a:r>
              <a:rPr lang="fr-FR" dirty="0" smtClean="0"/>
              <a:t>ou malades</a:t>
            </a:r>
          </a:p>
          <a:p>
            <a:pPr marL="0" indent="0">
              <a:buNone/>
            </a:pPr>
            <a:r>
              <a:rPr lang="fr-FR" dirty="0"/>
              <a:t> </a:t>
            </a:r>
            <a:r>
              <a:rPr lang="fr-FR" dirty="0" smtClean="0"/>
              <a:t>                       surfaces , air , eau </a:t>
            </a:r>
          </a:p>
          <a:p>
            <a:pPr marL="0" indent="0">
              <a:buNone/>
            </a:pPr>
            <a:endParaRPr lang="fr-FR" dirty="0" smtClean="0"/>
          </a:p>
          <a:p>
            <a:pPr marL="0" indent="0">
              <a:buNone/>
            </a:pPr>
            <a:r>
              <a:rPr lang="fr-FR" dirty="0"/>
              <a:t> </a:t>
            </a:r>
            <a:r>
              <a:rPr lang="fr-FR" dirty="0" smtClean="0"/>
              <a:t>      </a:t>
            </a:r>
            <a:r>
              <a:rPr lang="fr-FR" dirty="0" smtClean="0">
                <a:solidFill>
                  <a:srgbClr val="C00000"/>
                </a:solidFill>
              </a:rPr>
              <a:t>transmission</a:t>
            </a:r>
          </a:p>
          <a:p>
            <a:pPr marL="0" indent="0">
              <a:buNone/>
            </a:pPr>
            <a:r>
              <a:rPr lang="fr-FR" dirty="0">
                <a:solidFill>
                  <a:srgbClr val="C00000"/>
                </a:solidFill>
              </a:rPr>
              <a:t> </a:t>
            </a:r>
            <a:r>
              <a:rPr lang="fr-FR" dirty="0" smtClean="0">
                <a:solidFill>
                  <a:srgbClr val="C00000"/>
                </a:solidFill>
              </a:rPr>
              <a:t>                       </a:t>
            </a:r>
            <a:r>
              <a:rPr lang="fr-FR" dirty="0" smtClean="0"/>
              <a:t>directe +++     </a:t>
            </a:r>
            <a:r>
              <a:rPr lang="fr-FR" dirty="0" smtClean="0">
                <a:latin typeface="Arial"/>
                <a:cs typeface="Arial"/>
              </a:rPr>
              <a:t>→</a:t>
            </a:r>
            <a:r>
              <a:rPr lang="fr-FR" dirty="0" smtClean="0"/>
              <a:t>   </a:t>
            </a:r>
            <a:r>
              <a:rPr lang="fr-FR" dirty="0" smtClean="0">
                <a:solidFill>
                  <a:srgbClr val="FF0000"/>
                </a:solidFill>
              </a:rPr>
              <a:t>manu portée</a:t>
            </a:r>
          </a:p>
          <a:p>
            <a:pPr marL="0" indent="0">
              <a:buNone/>
            </a:pPr>
            <a:r>
              <a:rPr lang="fr-FR" dirty="0"/>
              <a:t> </a:t>
            </a:r>
            <a:r>
              <a:rPr lang="fr-FR" dirty="0" smtClean="0"/>
              <a:t>                                  </a:t>
            </a:r>
            <a:endParaRPr lang="fr-FR" dirty="0"/>
          </a:p>
        </p:txBody>
      </p:sp>
    </p:spTree>
    <p:extLst>
      <p:ext uri="{BB962C8B-B14F-4D97-AF65-F5344CB8AC3E}">
        <p14:creationId xmlns:p14="http://schemas.microsoft.com/office/powerpoint/2010/main" val="847674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La transmission intra ou interhumaine s’opère généralement par contact direct</a:t>
            </a:r>
            <a:r>
              <a:rPr lang="fr-FR" dirty="0" smtClean="0"/>
              <a:t>: </a:t>
            </a:r>
            <a:r>
              <a:rPr lang="fr-FR" b="1" dirty="0" err="1" smtClean="0"/>
              <a:t>manuportage</a:t>
            </a:r>
            <a:r>
              <a:rPr lang="fr-FR" dirty="0" smtClean="0"/>
              <a:t>. Plus rarement, elle peut être indirecte à partir d’une source environnementale (vêtements, draps, matériels médicaux).</a:t>
            </a:r>
            <a:br>
              <a:rPr lang="fr-FR" dirty="0" smtClean="0"/>
            </a:br>
            <a:r>
              <a:rPr lang="fr-FR" dirty="0" smtClean="0"/>
              <a:t/>
            </a:r>
            <a:br>
              <a:rPr lang="fr-FR" dirty="0" smtClean="0"/>
            </a:b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Epidémiologie </a:t>
            </a:r>
            <a:endParaRPr lang="fr-FR" dirty="0"/>
          </a:p>
        </p:txBody>
      </p:sp>
      <p:sp>
        <p:nvSpPr>
          <p:cNvPr id="3" name="Espace réservé du contenu 2"/>
          <p:cNvSpPr>
            <a:spLocks noGrp="1"/>
          </p:cNvSpPr>
          <p:nvPr>
            <p:ph sz="quarter" idx="1"/>
          </p:nvPr>
        </p:nvSpPr>
        <p:spPr/>
        <p:txBody>
          <a:bodyPr>
            <a:normAutofit fontScale="77500" lnSpcReduction="20000"/>
          </a:bodyPr>
          <a:lstStyle/>
          <a:p>
            <a:pPr marL="0" indent="0">
              <a:buNone/>
            </a:pPr>
            <a:r>
              <a:rPr lang="fr-FR" dirty="0" smtClean="0">
                <a:solidFill>
                  <a:srgbClr val="C00000"/>
                </a:solidFill>
              </a:rPr>
              <a:t>Fréquence – groupes à risque    </a:t>
            </a:r>
            <a:r>
              <a:rPr lang="fr-FR" dirty="0" smtClean="0">
                <a:solidFill>
                  <a:srgbClr val="C00000"/>
                </a:solidFill>
                <a:latin typeface="Arial"/>
                <a:cs typeface="Arial"/>
              </a:rPr>
              <a:t>→   fréquentes</a:t>
            </a:r>
            <a:r>
              <a:rPr lang="fr-FR" dirty="0" smtClean="0">
                <a:solidFill>
                  <a:srgbClr val="C00000"/>
                </a:solidFill>
              </a:rPr>
              <a:t> +++</a:t>
            </a:r>
          </a:p>
          <a:p>
            <a:pPr marL="0" indent="0">
              <a:buNone/>
            </a:pPr>
            <a:endParaRPr lang="fr-FR" dirty="0" smtClean="0">
              <a:solidFill>
                <a:srgbClr val="C00000"/>
              </a:solidFill>
            </a:endParaRPr>
          </a:p>
          <a:p>
            <a:pPr marL="0" indent="0" algn="ctr">
              <a:buNone/>
            </a:pPr>
            <a:r>
              <a:rPr lang="fr-FR" dirty="0" smtClean="0">
                <a:solidFill>
                  <a:srgbClr val="FF0000"/>
                </a:solidFill>
              </a:rPr>
              <a:t>                   </a:t>
            </a:r>
            <a:r>
              <a:rPr lang="fr-FR" dirty="0">
                <a:solidFill>
                  <a:srgbClr val="FF0000"/>
                </a:solidFill>
              </a:rPr>
              <a:t>S</a:t>
            </a:r>
            <a:r>
              <a:rPr lang="fr-FR" dirty="0" smtClean="0">
                <a:solidFill>
                  <a:srgbClr val="FF0000"/>
                </a:solidFill>
              </a:rPr>
              <a:t>taph aureus   </a:t>
            </a:r>
            <a:r>
              <a:rPr lang="fr-FR" dirty="0" smtClean="0">
                <a:latin typeface="Book Antiqua"/>
              </a:rPr>
              <a:t>→ sujet sain (jeune enft, sujet âgé)</a:t>
            </a:r>
          </a:p>
          <a:p>
            <a:pPr marL="0" indent="0" algn="ctr">
              <a:buNone/>
            </a:pPr>
            <a:r>
              <a:rPr lang="fr-FR" dirty="0" smtClean="0">
                <a:latin typeface="Book Antiqua"/>
              </a:rPr>
              <a:t>                                       </a:t>
            </a:r>
            <a:r>
              <a:rPr lang="fr-FR" dirty="0" smtClean="0">
                <a:solidFill>
                  <a:prstClr val="black"/>
                </a:solidFill>
                <a:latin typeface="Book Antiqua"/>
              </a:rPr>
              <a:t>→ communautaire +++ meti S  </a:t>
            </a:r>
          </a:p>
          <a:p>
            <a:pPr marL="0" indent="0" algn="ctr">
              <a:buNone/>
            </a:pPr>
            <a:r>
              <a:rPr lang="fr-FR" dirty="0" smtClean="0">
                <a:solidFill>
                  <a:prstClr val="black"/>
                </a:solidFill>
                <a:latin typeface="Book Antiqua"/>
              </a:rPr>
              <a:t>                             → nosocomiale</a:t>
            </a:r>
            <a:r>
              <a:rPr lang="fr-FR" dirty="0">
                <a:latin typeface="Book Antiqua"/>
              </a:rPr>
              <a:t> </a:t>
            </a:r>
            <a:r>
              <a:rPr lang="fr-FR" dirty="0" smtClean="0">
                <a:latin typeface="Book Antiqua"/>
              </a:rPr>
              <a:t>→</a:t>
            </a:r>
            <a:r>
              <a:rPr lang="fr-FR" dirty="0" smtClean="0">
                <a:solidFill>
                  <a:srgbClr val="FF0000"/>
                </a:solidFill>
                <a:latin typeface="Book Antiqua"/>
              </a:rPr>
              <a:t>SARM</a:t>
            </a:r>
          </a:p>
          <a:p>
            <a:pPr marL="0" indent="0" algn="ctr">
              <a:buNone/>
            </a:pPr>
            <a:r>
              <a:rPr lang="fr-FR" dirty="0">
                <a:solidFill>
                  <a:prstClr val="black"/>
                </a:solidFill>
                <a:latin typeface="Book Antiqua"/>
              </a:rPr>
              <a:t> </a:t>
            </a:r>
            <a:r>
              <a:rPr lang="fr-FR" dirty="0" smtClean="0">
                <a:solidFill>
                  <a:prstClr val="black"/>
                </a:solidFill>
                <a:latin typeface="Book Antiqua"/>
              </a:rPr>
              <a:t> </a:t>
            </a:r>
            <a:r>
              <a:rPr lang="fr-FR" dirty="0">
                <a:solidFill>
                  <a:prstClr val="black"/>
                </a:solidFill>
                <a:latin typeface="Book Antiqua"/>
              </a:rPr>
              <a:t> </a:t>
            </a:r>
            <a:r>
              <a:rPr lang="fr-FR" dirty="0" smtClean="0">
                <a:solidFill>
                  <a:prstClr val="black"/>
                </a:solidFill>
                <a:latin typeface="Book Antiqua"/>
              </a:rPr>
              <a:t>                                                     chir</a:t>
            </a:r>
            <a:r>
              <a:rPr lang="fr-FR" dirty="0" smtClean="0">
                <a:latin typeface="Book Antiqua"/>
              </a:rPr>
              <a:t>urgie,brulé,reanimation…</a:t>
            </a:r>
          </a:p>
          <a:p>
            <a:pPr marL="0" indent="0" algn="ctr">
              <a:buNone/>
            </a:pPr>
            <a:r>
              <a:rPr lang="fr-FR" dirty="0">
                <a:latin typeface="Book Antiqua"/>
              </a:rPr>
              <a:t> </a:t>
            </a:r>
            <a:r>
              <a:rPr lang="fr-FR" dirty="0" smtClean="0">
                <a:latin typeface="Book Antiqua"/>
              </a:rPr>
              <a:t>                                  →SARM  communautaire ?</a:t>
            </a:r>
          </a:p>
          <a:p>
            <a:pPr marL="0" indent="0" algn="ctr">
              <a:buNone/>
            </a:pPr>
            <a:r>
              <a:rPr lang="fr-FR" dirty="0" smtClean="0">
                <a:latin typeface="Book Antiqua"/>
              </a:rPr>
              <a:t>                                  </a:t>
            </a:r>
            <a:endParaRPr lang="fr-FR" dirty="0" smtClean="0">
              <a:solidFill>
                <a:srgbClr val="FF0000"/>
              </a:solidFill>
              <a:latin typeface="Book Antiqua"/>
            </a:endParaRPr>
          </a:p>
          <a:p>
            <a:pPr marL="0" indent="0">
              <a:buNone/>
            </a:pPr>
            <a:r>
              <a:rPr lang="fr-FR" dirty="0" smtClean="0">
                <a:solidFill>
                  <a:srgbClr val="FF0000"/>
                </a:solidFill>
                <a:latin typeface="Book Antiqua"/>
              </a:rPr>
              <a:t>                            Staph CN          </a:t>
            </a:r>
            <a:r>
              <a:rPr lang="fr-FR" dirty="0" smtClean="0">
                <a:latin typeface="Book Antiqua"/>
              </a:rPr>
              <a:t>→ infection liée aux soins /nosocomial</a:t>
            </a:r>
          </a:p>
          <a:p>
            <a:pPr marL="0" indent="0">
              <a:buNone/>
            </a:pPr>
            <a:r>
              <a:rPr lang="fr-FR" dirty="0">
                <a:latin typeface="Book Antiqua"/>
              </a:rPr>
              <a:t> </a:t>
            </a:r>
            <a:r>
              <a:rPr lang="fr-FR" dirty="0" smtClean="0">
                <a:latin typeface="Book Antiqua"/>
              </a:rPr>
              <a:t>                                                       → matériel étranger /KT </a:t>
            </a:r>
          </a:p>
          <a:p>
            <a:pPr marL="0" indent="0">
              <a:buNone/>
            </a:pPr>
            <a:r>
              <a:rPr lang="fr-FR" dirty="0" smtClean="0">
                <a:latin typeface="Book Antiqua"/>
              </a:rPr>
              <a:t>                                                        →immunodépression</a:t>
            </a:r>
          </a:p>
          <a:p>
            <a:pPr marL="0" indent="0">
              <a:buNone/>
            </a:pPr>
            <a:r>
              <a:rPr lang="fr-FR" dirty="0">
                <a:latin typeface="Book Antiqua"/>
              </a:rPr>
              <a:t> </a:t>
            </a:r>
            <a:r>
              <a:rPr lang="fr-FR" dirty="0" smtClean="0">
                <a:latin typeface="Book Antiqua"/>
              </a:rPr>
              <a:t>                                                       → </a:t>
            </a:r>
            <a:r>
              <a:rPr lang="fr-FR" dirty="0" err="1" smtClean="0">
                <a:solidFill>
                  <a:srgbClr val="FF0000"/>
                </a:solidFill>
                <a:latin typeface="Book Antiqua"/>
              </a:rPr>
              <a:t>meti</a:t>
            </a:r>
            <a:r>
              <a:rPr lang="fr-FR" dirty="0" smtClean="0">
                <a:solidFill>
                  <a:srgbClr val="FF0000"/>
                </a:solidFill>
                <a:latin typeface="Book Antiqua"/>
              </a:rPr>
              <a:t> R en milieu hospitalier</a:t>
            </a:r>
          </a:p>
          <a:p>
            <a:pPr marL="0" indent="0">
              <a:buNone/>
            </a:pPr>
            <a:r>
              <a:rPr lang="fr-FR" dirty="0">
                <a:latin typeface="Book Antiqua"/>
              </a:rPr>
              <a:t> </a:t>
            </a:r>
            <a:r>
              <a:rPr lang="fr-FR" dirty="0" smtClean="0">
                <a:latin typeface="Book Antiqua"/>
              </a:rPr>
              <a:t>                           </a:t>
            </a:r>
            <a:endParaRPr lang="fr-FR" dirty="0"/>
          </a:p>
        </p:txBody>
      </p:sp>
    </p:spTree>
    <p:extLst>
      <p:ext uri="{BB962C8B-B14F-4D97-AF65-F5344CB8AC3E}">
        <p14:creationId xmlns:p14="http://schemas.microsoft.com/office/powerpoint/2010/main" val="2093660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PHYSIOPATHOLOGIE</a:t>
            </a:r>
            <a:endParaRPr lang="fr-FR" dirty="0"/>
          </a:p>
        </p:txBody>
      </p:sp>
      <p:sp>
        <p:nvSpPr>
          <p:cNvPr id="3" name="Espace réservé du contenu 2"/>
          <p:cNvSpPr>
            <a:spLocks noGrp="1"/>
          </p:cNvSpPr>
          <p:nvPr>
            <p:ph sz="quarter" idx="1"/>
          </p:nvPr>
        </p:nvSpPr>
        <p:spPr/>
        <p:txBody>
          <a:bodyPr>
            <a:normAutofit fontScale="70000" lnSpcReduction="20000"/>
          </a:bodyPr>
          <a:lstStyle/>
          <a:p>
            <a:pPr marL="0" indent="0">
              <a:buNone/>
            </a:pPr>
            <a:r>
              <a:rPr lang="fr-FR" dirty="0" smtClean="0">
                <a:solidFill>
                  <a:srgbClr val="C00000"/>
                </a:solidFill>
              </a:rPr>
              <a:t>        Porte d’entrée </a:t>
            </a:r>
            <a:r>
              <a:rPr lang="fr-FR" dirty="0" smtClean="0">
                <a:latin typeface="Book Antiqua"/>
              </a:rPr>
              <a:t>→   </a:t>
            </a:r>
            <a:r>
              <a:rPr lang="fr-FR" dirty="0" smtClean="0">
                <a:solidFill>
                  <a:srgbClr val="FF0000"/>
                </a:solidFill>
                <a:latin typeface="Book Antiqua"/>
              </a:rPr>
              <a:t>CUTANEE +++</a:t>
            </a:r>
          </a:p>
          <a:p>
            <a:pPr marL="0" indent="0">
              <a:buNone/>
            </a:pPr>
            <a:r>
              <a:rPr lang="fr-FR" dirty="0">
                <a:solidFill>
                  <a:srgbClr val="FF0000"/>
                </a:solidFill>
                <a:latin typeface="Book Antiqua"/>
              </a:rPr>
              <a:t> </a:t>
            </a:r>
            <a:r>
              <a:rPr lang="fr-FR" dirty="0" smtClean="0">
                <a:solidFill>
                  <a:srgbClr val="FF0000"/>
                </a:solidFill>
                <a:latin typeface="Book Antiqua"/>
              </a:rPr>
              <a:t>       </a:t>
            </a:r>
            <a:r>
              <a:rPr lang="fr-FR" dirty="0" smtClean="0">
                <a:solidFill>
                  <a:srgbClr val="C00000"/>
                </a:solidFill>
                <a:latin typeface="Book Antiqua"/>
              </a:rPr>
              <a:t>Facteurs de virulence </a:t>
            </a:r>
            <a:r>
              <a:rPr lang="fr-FR" dirty="0" smtClean="0">
                <a:latin typeface="Book Antiqua"/>
              </a:rPr>
              <a:t>→ Ag pariétaux</a:t>
            </a:r>
          </a:p>
          <a:p>
            <a:pPr marL="0" indent="0">
              <a:buNone/>
            </a:pPr>
            <a:r>
              <a:rPr lang="fr-FR" dirty="0">
                <a:latin typeface="Book Antiqua"/>
              </a:rPr>
              <a:t>  </a:t>
            </a:r>
            <a:r>
              <a:rPr lang="fr-FR" dirty="0" smtClean="0">
                <a:latin typeface="Book Antiqua"/>
              </a:rPr>
              <a:t>                                             →exotoxines</a:t>
            </a:r>
            <a:r>
              <a:rPr lang="fr-FR" dirty="0">
                <a:latin typeface="Book Antiqua"/>
              </a:rPr>
              <a:t> </a:t>
            </a:r>
            <a:endParaRPr lang="fr-FR" dirty="0" smtClean="0">
              <a:latin typeface="Book Antiqua"/>
            </a:endParaRPr>
          </a:p>
          <a:p>
            <a:pPr marL="0" indent="0">
              <a:buNone/>
            </a:pPr>
            <a:r>
              <a:rPr lang="fr-FR" dirty="0">
                <a:latin typeface="Book Antiqua"/>
              </a:rPr>
              <a:t> </a:t>
            </a:r>
            <a:r>
              <a:rPr lang="fr-FR" dirty="0" smtClean="0">
                <a:latin typeface="Book Antiqua"/>
              </a:rPr>
              <a:t>                                              → enzymes  </a:t>
            </a:r>
            <a:r>
              <a:rPr lang="fr-FR" dirty="0" smtClean="0">
                <a:solidFill>
                  <a:srgbClr val="FF0000"/>
                </a:solidFill>
                <a:latin typeface="Book Antiqua"/>
              </a:rPr>
              <a:t>coagulase</a:t>
            </a:r>
          </a:p>
          <a:p>
            <a:pPr marL="0" indent="0">
              <a:buNone/>
            </a:pPr>
            <a:r>
              <a:rPr lang="fr-FR" dirty="0">
                <a:latin typeface="Book Antiqua"/>
              </a:rPr>
              <a:t> </a:t>
            </a:r>
            <a:r>
              <a:rPr lang="fr-FR" dirty="0" smtClean="0">
                <a:latin typeface="Book Antiqua"/>
              </a:rPr>
              <a:t>                                                                   ↓</a:t>
            </a:r>
          </a:p>
          <a:p>
            <a:pPr marL="0" indent="0">
              <a:buNone/>
            </a:pPr>
            <a:r>
              <a:rPr lang="fr-FR" dirty="0">
                <a:latin typeface="Book Antiqua"/>
              </a:rPr>
              <a:t> </a:t>
            </a:r>
            <a:r>
              <a:rPr lang="fr-FR" dirty="0" smtClean="0">
                <a:latin typeface="Book Antiqua"/>
              </a:rPr>
              <a:t>                                            microthrombi septiques</a:t>
            </a:r>
          </a:p>
          <a:p>
            <a:pPr marL="0" indent="0">
              <a:buNone/>
            </a:pPr>
            <a:r>
              <a:rPr lang="fr-FR" dirty="0">
                <a:latin typeface="Book Antiqua"/>
              </a:rPr>
              <a:t> </a:t>
            </a:r>
            <a:r>
              <a:rPr lang="fr-FR" dirty="0" smtClean="0">
                <a:latin typeface="Book Antiqua"/>
              </a:rPr>
              <a:t>                                                                   ↓fibrinolysine</a:t>
            </a:r>
          </a:p>
          <a:p>
            <a:pPr marL="0" indent="0">
              <a:buNone/>
            </a:pPr>
            <a:r>
              <a:rPr lang="fr-FR" dirty="0">
                <a:latin typeface="Book Antiqua"/>
              </a:rPr>
              <a:t> </a:t>
            </a:r>
            <a:r>
              <a:rPr lang="fr-FR" dirty="0" smtClean="0">
                <a:latin typeface="Book Antiqua"/>
              </a:rPr>
              <a:t>                                             essaimage /voie sanguine</a:t>
            </a:r>
          </a:p>
          <a:p>
            <a:pPr marL="0" indent="0">
              <a:buNone/>
            </a:pPr>
            <a:r>
              <a:rPr lang="fr-FR" dirty="0">
                <a:latin typeface="Book Antiqua"/>
              </a:rPr>
              <a:t> </a:t>
            </a:r>
            <a:r>
              <a:rPr lang="fr-FR" dirty="0" smtClean="0">
                <a:latin typeface="Book Antiqua"/>
              </a:rPr>
              <a:t>                                                                   ↓métastases septiques</a:t>
            </a:r>
          </a:p>
          <a:p>
            <a:pPr marL="0" indent="0">
              <a:buNone/>
            </a:pPr>
            <a:r>
              <a:rPr lang="fr-FR" dirty="0">
                <a:latin typeface="Book Antiqua"/>
              </a:rPr>
              <a:t> </a:t>
            </a:r>
            <a:r>
              <a:rPr lang="fr-FR" dirty="0" smtClean="0">
                <a:latin typeface="Book Antiqua"/>
              </a:rPr>
              <a:t>                                                 autres organes : endocarde , os +++</a:t>
            </a:r>
          </a:p>
          <a:p>
            <a:pPr marL="0" indent="0">
              <a:buNone/>
            </a:pPr>
            <a:r>
              <a:rPr lang="fr-FR" dirty="0">
                <a:latin typeface="Book Antiqua"/>
              </a:rPr>
              <a:t> </a:t>
            </a:r>
            <a:r>
              <a:rPr lang="fr-FR" dirty="0" smtClean="0">
                <a:latin typeface="Book Antiqua"/>
              </a:rPr>
              <a:t>       </a:t>
            </a:r>
            <a:r>
              <a:rPr lang="fr-FR" dirty="0" smtClean="0">
                <a:solidFill>
                  <a:srgbClr val="C00000"/>
                </a:solidFill>
                <a:latin typeface="Book Antiqua"/>
              </a:rPr>
              <a:t>Facteurs de persistance </a:t>
            </a:r>
            <a:r>
              <a:rPr lang="fr-FR" dirty="0" smtClean="0">
                <a:latin typeface="Book Antiqua"/>
              </a:rPr>
              <a:t>→ adhésion aux épithéliums et structures inertes</a:t>
            </a:r>
          </a:p>
          <a:p>
            <a:pPr marL="0" indent="0">
              <a:buNone/>
            </a:pPr>
            <a:r>
              <a:rPr lang="fr-FR" dirty="0">
                <a:latin typeface="Book Antiqua"/>
              </a:rPr>
              <a:t> </a:t>
            </a:r>
            <a:r>
              <a:rPr lang="fr-FR" dirty="0" smtClean="0">
                <a:latin typeface="Book Antiqua"/>
              </a:rPr>
              <a:t>                                                 → slime </a:t>
            </a:r>
            <a:r>
              <a:rPr lang="fr-FR" dirty="0" smtClean="0">
                <a:solidFill>
                  <a:srgbClr val="C00000"/>
                </a:solidFill>
                <a:latin typeface="Book Antiqua"/>
              </a:rPr>
              <a:t> </a:t>
            </a:r>
          </a:p>
          <a:p>
            <a:pPr marL="0" indent="0">
              <a:buNone/>
            </a:pPr>
            <a:r>
              <a:rPr lang="fr-FR" dirty="0">
                <a:latin typeface="Book Antiqua"/>
              </a:rPr>
              <a:t> </a:t>
            </a:r>
            <a:r>
              <a:rPr lang="fr-FR" dirty="0" smtClean="0">
                <a:latin typeface="Book Antiqua"/>
              </a:rPr>
              <a:t>                                                                    </a:t>
            </a:r>
          </a:p>
          <a:p>
            <a:pPr marL="0" indent="0">
              <a:buNone/>
            </a:pPr>
            <a:r>
              <a:rPr lang="fr-FR" dirty="0">
                <a:latin typeface="Book Antiqua"/>
              </a:rPr>
              <a:t> </a:t>
            </a:r>
            <a:r>
              <a:rPr lang="fr-FR" dirty="0" smtClean="0">
                <a:latin typeface="Book Antiqua"/>
              </a:rPr>
              <a:t> </a:t>
            </a:r>
          </a:p>
          <a:p>
            <a:pPr marL="0" indent="0">
              <a:buNone/>
            </a:pPr>
            <a:r>
              <a:rPr lang="fr-FR" dirty="0">
                <a:solidFill>
                  <a:srgbClr val="C00000"/>
                </a:solidFill>
                <a:latin typeface="Book Antiqua"/>
              </a:rPr>
              <a:t> </a:t>
            </a:r>
            <a:endParaRPr lang="fr-FR" dirty="0">
              <a:solidFill>
                <a:srgbClr val="C00000"/>
              </a:solidFill>
            </a:endParaRPr>
          </a:p>
        </p:txBody>
      </p:sp>
    </p:spTree>
    <p:extLst>
      <p:ext uri="{BB962C8B-B14F-4D97-AF65-F5344CB8AC3E}">
        <p14:creationId xmlns:p14="http://schemas.microsoft.com/office/powerpoint/2010/main" val="672174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Physiopathologie </a:t>
            </a:r>
            <a:endParaRPr lang="fr-FR" dirty="0"/>
          </a:p>
        </p:txBody>
      </p:sp>
      <p:pic>
        <p:nvPicPr>
          <p:cNvPr id="4" name="Espace réservé du contenu 3" descr="physio.jpg"/>
          <p:cNvPicPr>
            <a:picLocks noGrp="1" noChangeAspect="1"/>
          </p:cNvPicPr>
          <p:nvPr>
            <p:ph sz="quarter" idx="1"/>
          </p:nvPr>
        </p:nvPicPr>
        <p:blipFill>
          <a:blip r:embed="rId2"/>
          <a:stretch>
            <a:fillRect/>
          </a:stretch>
        </p:blipFill>
        <p:spPr>
          <a:xfrm>
            <a:off x="194640" y="1500174"/>
            <a:ext cx="8949360" cy="5339662"/>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2721</TotalTime>
  <Words>928</Words>
  <Application>Microsoft Office PowerPoint</Application>
  <PresentationFormat>Affichage à l'écran (4:3)</PresentationFormat>
  <Paragraphs>216</Paragraphs>
  <Slides>24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Arial</vt:lpstr>
      <vt:lpstr>Book Antiqua</vt:lpstr>
      <vt:lpstr>Georgia</vt:lpstr>
      <vt:lpstr>Wingdings</vt:lpstr>
      <vt:lpstr>Wingdings 2</vt:lpstr>
      <vt:lpstr>Civil</vt:lpstr>
      <vt:lpstr>Infections staphylococciques</vt:lpstr>
      <vt:lpstr>Introduction </vt:lpstr>
      <vt:lpstr>EPIDEMIOLOGIE</vt:lpstr>
      <vt:lpstr>Épidémiologie </vt:lpstr>
      <vt:lpstr>EPIDEMIOLOGIE</vt:lpstr>
      <vt:lpstr>Présentation PowerPoint</vt:lpstr>
      <vt:lpstr>Epidémiologie </vt:lpstr>
      <vt:lpstr>PHYSIOPATHOLOGIE</vt:lpstr>
      <vt:lpstr>Physiopathologie </vt:lpstr>
      <vt:lpstr>Manifestations cliniques </vt:lpstr>
      <vt:lpstr>MANIFESTATIONS  CLINIQUES</vt:lpstr>
      <vt:lpstr>MANIFESTATIONS  CLINIQUES </vt:lpstr>
      <vt:lpstr>MANIFESTATIONS  CLINIQUES</vt:lpstr>
      <vt:lpstr>MANIFESTATIONS  CLINIQUES </vt:lpstr>
      <vt:lpstr>MANIFESTATIONS  CLINIQUES </vt:lpstr>
      <vt:lpstr>MANIFESTATIONS  CLINIQUES </vt:lpstr>
      <vt:lpstr>MANIFESTATIONS   CLINIQUES</vt:lpstr>
      <vt:lpstr>MANIFESTATIONS  CLINIQUES</vt:lpstr>
      <vt:lpstr>MANIFESTATIONS  CLINIQUES</vt:lpstr>
      <vt:lpstr>DIAGNOSTIC   POSITIF</vt:lpstr>
      <vt:lpstr>TRAITEMENT</vt:lpstr>
      <vt:lpstr>TRAITEMENT</vt:lpstr>
      <vt:lpstr>Traitement </vt:lpstr>
      <vt:lpstr>TRAITEMENT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Infections staphylococciques</dc:title>
  <dc:creator>j</dc:creator>
  <cp:lastModifiedBy>MicroSoft</cp:lastModifiedBy>
  <cp:revision>60</cp:revision>
  <dcterms:created xsi:type="dcterms:W3CDTF">2012-02-29T21:28:53Z</dcterms:created>
  <dcterms:modified xsi:type="dcterms:W3CDTF">2021-11-30T20:42:19Z</dcterms:modified>
</cp:coreProperties>
</file>