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8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C370C-C680-4A01-8A40-B8A67E0CEDD7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5BAFB-B2A5-4EA6-8AF5-420C42AE2C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6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5BAFB-B2A5-4EA6-8AF5-420C42AE2C6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31EF-BDA5-4DB3-9386-20A2024DBAF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35A7-519C-45F0-BD50-5A7A85DD2C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 smtClean="0"/>
              <a:t>Staphylococcies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tx1"/>
                </a:solidFill>
              </a:rPr>
              <a:t>Pr. M. </a:t>
            </a:r>
            <a:r>
              <a:rPr lang="fr-FR" dirty="0" err="1" smtClean="0">
                <a:solidFill>
                  <a:schemeClr val="tx1"/>
                </a:solidFill>
              </a:rPr>
              <a:t>Messast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Le staphylocoque : résistance en évolution</a:t>
            </a:r>
          </a:p>
          <a:p>
            <a:r>
              <a:rPr lang="fr-FR" dirty="0" smtClean="0"/>
              <a:t>Bithérapie synergique et bactéricide</a:t>
            </a:r>
          </a:p>
          <a:p>
            <a:r>
              <a:rPr lang="fr-FR" dirty="0" smtClean="0"/>
              <a:t>Traitement de première intention</a:t>
            </a:r>
          </a:p>
          <a:p>
            <a:pPr lvl="1"/>
            <a:r>
              <a:rPr lang="fr-FR" dirty="0" smtClean="0"/>
              <a:t>Communautaire : SASM</a:t>
            </a:r>
          </a:p>
          <a:p>
            <a:pPr lvl="2"/>
            <a:r>
              <a:rPr lang="fr-FR" dirty="0" smtClean="0"/>
              <a:t>Pénicilline M : 100-200 mg/kg/j, IVD</a:t>
            </a:r>
          </a:p>
          <a:p>
            <a:pPr lvl="3"/>
            <a:r>
              <a:rPr lang="fr-FR" dirty="0" smtClean="0"/>
              <a:t>Répartis dans la journée toutes les 4 heures</a:t>
            </a:r>
          </a:p>
          <a:p>
            <a:pPr lvl="2"/>
            <a:r>
              <a:rPr lang="fr-FR" dirty="0" smtClean="0"/>
              <a:t>Gentamycine : 5-8 mg/kg/j en perfusion de 30 min en une fois</a:t>
            </a:r>
          </a:p>
          <a:p>
            <a:pPr lvl="1"/>
            <a:r>
              <a:rPr lang="fr-FR" dirty="0" smtClean="0"/>
              <a:t>Nosocomiale : SARM</a:t>
            </a:r>
          </a:p>
          <a:p>
            <a:pPr lvl="2"/>
            <a:r>
              <a:rPr lang="fr-FR" dirty="0" err="1" smtClean="0"/>
              <a:t>Vancomycine</a:t>
            </a:r>
            <a:r>
              <a:rPr lang="fr-FR" dirty="0" smtClean="0"/>
              <a:t>  : 20-30 mg/kg/j</a:t>
            </a:r>
          </a:p>
          <a:p>
            <a:pPr lvl="2"/>
            <a:r>
              <a:rPr lang="fr-FR" dirty="0" smtClean="0"/>
              <a:t>Gentamycine : 5-8 mg/kg/j en perfusion de 30 min en une fois</a:t>
            </a:r>
          </a:p>
          <a:p>
            <a:r>
              <a:rPr lang="fr-FR" dirty="0" err="1" smtClean="0"/>
              <a:t>Réevaluation</a:t>
            </a:r>
            <a:r>
              <a:rPr lang="fr-FR" dirty="0" smtClean="0"/>
              <a:t> à 48-72</a:t>
            </a:r>
            <a:r>
              <a:rPr lang="fr-FR" baseline="30000" dirty="0" smtClean="0"/>
              <a:t>e</a:t>
            </a:r>
            <a:r>
              <a:rPr lang="fr-FR" dirty="0" smtClean="0"/>
              <a:t> heure</a:t>
            </a:r>
          </a:p>
          <a:p>
            <a:pPr lvl="1"/>
            <a:r>
              <a:rPr lang="fr-FR" dirty="0" smtClean="0"/>
              <a:t>Si hémocultures isolent le germe : antibiogramme</a:t>
            </a:r>
          </a:p>
          <a:p>
            <a:pPr lvl="1"/>
            <a:r>
              <a:rPr lang="fr-FR" dirty="0" smtClean="0"/>
              <a:t>Si hémocultures stériles</a:t>
            </a:r>
          </a:p>
          <a:p>
            <a:pPr lvl="2"/>
            <a:r>
              <a:rPr lang="fr-FR" dirty="0" smtClean="0"/>
              <a:t>Si bonne évolution : État général, température, pas de métastases</a:t>
            </a:r>
          </a:p>
          <a:p>
            <a:pPr lvl="3"/>
            <a:r>
              <a:rPr lang="fr-FR" dirty="0" smtClean="0"/>
              <a:t>Maintient traitement initial</a:t>
            </a:r>
          </a:p>
          <a:p>
            <a:pPr lvl="2"/>
            <a:r>
              <a:rPr lang="fr-FR" dirty="0" smtClean="0"/>
              <a:t>Sinon on change de traitement</a:t>
            </a:r>
          </a:p>
          <a:p>
            <a:r>
              <a:rPr lang="fr-FR" dirty="0" smtClean="0"/>
              <a:t>Traitement de la porte d’entrée</a:t>
            </a:r>
          </a:p>
          <a:p>
            <a:r>
              <a:rPr lang="fr-FR" dirty="0" smtClean="0"/>
              <a:t>Traitement des métastases</a:t>
            </a:r>
          </a:p>
          <a:p>
            <a:r>
              <a:rPr lang="fr-FR" dirty="0" smtClean="0"/>
              <a:t>Durée : 2-3 semaines sans complications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Infections fréquentes</a:t>
            </a:r>
          </a:p>
          <a:p>
            <a:pPr lvl="1"/>
            <a:r>
              <a:rPr lang="fr-FR" dirty="0" smtClean="0"/>
              <a:t>Staphylocoques ubiquitaires</a:t>
            </a:r>
          </a:p>
          <a:p>
            <a:r>
              <a:rPr lang="fr-FR" dirty="0" smtClean="0"/>
              <a:t>Gravité variable</a:t>
            </a:r>
          </a:p>
          <a:p>
            <a:pPr lvl="1"/>
            <a:r>
              <a:rPr lang="fr-FR" dirty="0" smtClean="0"/>
              <a:t>Cutanées</a:t>
            </a:r>
          </a:p>
          <a:p>
            <a:pPr lvl="1"/>
            <a:r>
              <a:rPr lang="fr-FR" dirty="0" err="1" smtClean="0"/>
              <a:t>Sepsis</a:t>
            </a:r>
            <a:endParaRPr lang="fr-FR" dirty="0"/>
          </a:p>
          <a:p>
            <a:pPr lvl="2"/>
            <a:r>
              <a:rPr lang="fr-FR" dirty="0" smtClean="0"/>
              <a:t>Communautaires</a:t>
            </a:r>
          </a:p>
          <a:p>
            <a:pPr lvl="2"/>
            <a:r>
              <a:rPr lang="fr-FR" dirty="0" smtClean="0"/>
              <a:t>Nosocomiaux</a:t>
            </a:r>
          </a:p>
          <a:p>
            <a:r>
              <a:rPr lang="fr-FR" dirty="0" smtClean="0"/>
              <a:t>Resistance aux antibiotiques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Agent causal</a:t>
            </a:r>
          </a:p>
          <a:p>
            <a:pPr lvl="1"/>
            <a:r>
              <a:rPr lang="fr-FR" dirty="0" smtClean="0"/>
              <a:t>Staphylocoque doré (</a:t>
            </a:r>
            <a:r>
              <a:rPr lang="fr-FR" i="1" dirty="0" err="1" smtClean="0"/>
              <a:t>Staphylococcus</a:t>
            </a:r>
            <a:r>
              <a:rPr lang="fr-FR" i="1" dirty="0" smtClean="0"/>
              <a:t> aureus</a:t>
            </a:r>
            <a:r>
              <a:rPr lang="fr-FR" dirty="0" smtClean="0"/>
              <a:t>)</a:t>
            </a:r>
          </a:p>
          <a:p>
            <a:pPr lvl="2"/>
            <a:r>
              <a:rPr lang="fr-FR" dirty="0" err="1" smtClean="0"/>
              <a:t>Cocci</a:t>
            </a:r>
            <a:r>
              <a:rPr lang="fr-FR" dirty="0" smtClean="0"/>
              <a:t> à Gram positif</a:t>
            </a:r>
          </a:p>
          <a:p>
            <a:pPr lvl="2"/>
            <a:r>
              <a:rPr lang="fr-FR" dirty="0" err="1" smtClean="0"/>
              <a:t>Coagulase</a:t>
            </a:r>
            <a:r>
              <a:rPr lang="fr-FR" dirty="0" smtClean="0"/>
              <a:t> : </a:t>
            </a:r>
            <a:r>
              <a:rPr lang="fr-FR" dirty="0" err="1" smtClean="0"/>
              <a:t>microthrombi</a:t>
            </a:r>
            <a:r>
              <a:rPr lang="fr-FR" dirty="0" smtClean="0"/>
              <a:t> </a:t>
            </a:r>
          </a:p>
          <a:p>
            <a:pPr lvl="2"/>
            <a:r>
              <a:rPr lang="fr-FR" dirty="0" err="1" smtClean="0"/>
              <a:t>Fibrinolysine</a:t>
            </a:r>
            <a:r>
              <a:rPr lang="fr-FR" dirty="0" smtClean="0"/>
              <a:t> : dissémination</a:t>
            </a:r>
          </a:p>
          <a:p>
            <a:pPr lvl="1"/>
            <a:r>
              <a:rPr lang="fr-FR" dirty="0" smtClean="0"/>
              <a:t>Staphylocoque à </a:t>
            </a:r>
            <a:r>
              <a:rPr lang="fr-FR" dirty="0" err="1" smtClean="0"/>
              <a:t>Coagulase</a:t>
            </a:r>
            <a:r>
              <a:rPr lang="fr-FR" dirty="0" smtClean="0"/>
              <a:t> Négative</a:t>
            </a:r>
          </a:p>
          <a:p>
            <a:pPr lvl="2"/>
            <a:r>
              <a:rPr lang="fr-FR" i="1" dirty="0" smtClean="0"/>
              <a:t>S. </a:t>
            </a:r>
            <a:r>
              <a:rPr lang="fr-FR" i="1" dirty="0" err="1" smtClean="0"/>
              <a:t>epidermidis</a:t>
            </a:r>
            <a:r>
              <a:rPr lang="fr-FR" i="1" dirty="0" smtClean="0"/>
              <a:t>, S. </a:t>
            </a:r>
            <a:r>
              <a:rPr lang="fr-FR" i="1" dirty="0" err="1" smtClean="0"/>
              <a:t>saprophyticus</a:t>
            </a:r>
            <a:r>
              <a:rPr lang="fr-FR" i="1" dirty="0" smtClean="0"/>
              <a:t>…</a:t>
            </a:r>
          </a:p>
          <a:p>
            <a:pPr lvl="1"/>
            <a:r>
              <a:rPr lang="fr-FR" dirty="0" smtClean="0"/>
              <a:t>Résistance</a:t>
            </a:r>
          </a:p>
          <a:p>
            <a:pPr lvl="2"/>
            <a:r>
              <a:rPr lang="fr-FR" dirty="0" smtClean="0"/>
              <a:t>Dans le milieu extérieur : germe ubiquitaire : SASM </a:t>
            </a:r>
          </a:p>
          <a:p>
            <a:pPr lvl="2"/>
            <a:r>
              <a:rPr lang="fr-FR" dirty="0" smtClean="0"/>
              <a:t>Aux antibiotiques : résistance à la </a:t>
            </a:r>
            <a:r>
              <a:rPr lang="fr-FR" dirty="0" err="1" smtClean="0"/>
              <a:t>méticilline</a:t>
            </a:r>
            <a:r>
              <a:rPr lang="fr-FR" dirty="0" smtClean="0"/>
              <a:t> : SARM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Réservoir</a:t>
            </a:r>
          </a:p>
          <a:p>
            <a:pPr lvl="1"/>
            <a:r>
              <a:rPr lang="fr-FR" dirty="0" smtClean="0"/>
              <a:t>Homme</a:t>
            </a:r>
          </a:p>
          <a:p>
            <a:pPr lvl="2"/>
            <a:r>
              <a:rPr lang="fr-FR" dirty="0" smtClean="0"/>
              <a:t>Sain  : fosses nasales, peau</a:t>
            </a:r>
          </a:p>
          <a:p>
            <a:pPr lvl="2"/>
            <a:r>
              <a:rPr lang="fr-FR" dirty="0" smtClean="0"/>
              <a:t>Malade : lésion de la peau</a:t>
            </a:r>
          </a:p>
          <a:p>
            <a:r>
              <a:rPr lang="fr-FR" dirty="0" smtClean="0"/>
              <a:t>Transmission : </a:t>
            </a:r>
            <a:r>
              <a:rPr lang="fr-FR" dirty="0" err="1" smtClean="0"/>
              <a:t>manuportée</a:t>
            </a:r>
            <a:endParaRPr lang="fr-FR" dirty="0" smtClean="0"/>
          </a:p>
          <a:p>
            <a:r>
              <a:rPr lang="fr-FR" dirty="0" smtClean="0"/>
              <a:t>Portes d’entrée : </a:t>
            </a:r>
          </a:p>
          <a:p>
            <a:pPr lvl="1"/>
            <a:r>
              <a:rPr lang="fr-FR" dirty="0" smtClean="0"/>
              <a:t>Cutanée : plaie, infections…</a:t>
            </a:r>
          </a:p>
          <a:p>
            <a:pPr lvl="1"/>
            <a:r>
              <a:rPr lang="fr-FR" dirty="0" smtClean="0"/>
              <a:t>Nosocomiale : cathéters, sondes…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Staphylococcie maligne de la face</a:t>
            </a:r>
          </a:p>
          <a:p>
            <a:r>
              <a:rPr lang="fr-FR" dirty="0" err="1" smtClean="0"/>
              <a:t>Sepsis</a:t>
            </a:r>
            <a:r>
              <a:rPr lang="fr-FR" dirty="0" smtClean="0"/>
              <a:t> à staphylocoque doré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Staphylococcie maligne de la face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Porte d’entrée :  Furoncle de la face :</a:t>
            </a:r>
          </a:p>
          <a:p>
            <a:pPr lvl="1"/>
            <a:r>
              <a:rPr lang="fr-FR" dirty="0" smtClean="0"/>
              <a:t>lèvre supérieure, aile du nez, pli </a:t>
            </a:r>
            <a:r>
              <a:rPr lang="fr-FR" dirty="0" err="1" smtClean="0"/>
              <a:t>nasogénien</a:t>
            </a:r>
            <a:endParaRPr lang="fr-FR" dirty="0" smtClean="0"/>
          </a:p>
          <a:p>
            <a:pPr lvl="1"/>
            <a:r>
              <a:rPr lang="fr-FR" dirty="0" smtClean="0"/>
              <a:t>Manœuvres intempestives</a:t>
            </a:r>
          </a:p>
          <a:p>
            <a:r>
              <a:rPr lang="fr-FR" dirty="0" smtClean="0"/>
              <a:t>Clinique</a:t>
            </a:r>
          </a:p>
          <a:p>
            <a:pPr lvl="1"/>
            <a:r>
              <a:rPr lang="fr-FR" dirty="0" smtClean="0"/>
              <a:t>Début brutal : frissons intenses, fièvre à 40°C et altération de l’état général</a:t>
            </a:r>
          </a:p>
          <a:p>
            <a:pPr lvl="1"/>
            <a:r>
              <a:rPr lang="fr-FR" dirty="0" err="1" smtClean="0"/>
              <a:t>Dermo</a:t>
            </a:r>
            <a:r>
              <a:rPr lang="fr-FR" dirty="0" smtClean="0"/>
              <a:t>-hypodermite diffuse : Placard staphylococcique</a:t>
            </a:r>
          </a:p>
          <a:p>
            <a:pPr lvl="2"/>
            <a:r>
              <a:rPr lang="fr-FR" dirty="0" smtClean="0"/>
              <a:t>Unilatéral : hémiface</a:t>
            </a:r>
          </a:p>
          <a:p>
            <a:pPr lvl="2"/>
            <a:r>
              <a:rPr lang="fr-FR" dirty="0" smtClean="0"/>
              <a:t>Rouge violacé, froid, peu douloureux</a:t>
            </a:r>
          </a:p>
          <a:p>
            <a:pPr lvl="2"/>
            <a:r>
              <a:rPr lang="fr-FR" dirty="0" smtClean="0"/>
              <a:t>Sans bourrelet périphérique</a:t>
            </a:r>
          </a:p>
          <a:p>
            <a:pPr lvl="2"/>
            <a:r>
              <a:rPr lang="fr-FR" dirty="0" smtClean="0"/>
              <a:t>Parsemé de </a:t>
            </a:r>
            <a:r>
              <a:rPr lang="fr-FR" dirty="0" err="1" smtClean="0"/>
              <a:t>vésiculo</a:t>
            </a:r>
            <a:r>
              <a:rPr lang="fr-FR" dirty="0" smtClean="0"/>
              <a:t>-pustules</a:t>
            </a:r>
          </a:p>
          <a:p>
            <a:pPr lvl="1"/>
            <a:r>
              <a:rPr lang="fr-FR" dirty="0" smtClean="0"/>
              <a:t>avec </a:t>
            </a:r>
            <a:r>
              <a:rPr lang="fr-FR" dirty="0" err="1" smtClean="0"/>
              <a:t>phébite</a:t>
            </a:r>
            <a:r>
              <a:rPr lang="fr-FR" dirty="0" smtClean="0"/>
              <a:t> extensive : Veines </a:t>
            </a:r>
            <a:r>
              <a:rPr lang="fr-FR" dirty="0" err="1" smtClean="0"/>
              <a:t>thrombosées</a:t>
            </a:r>
            <a:endParaRPr lang="fr-FR" dirty="0" smtClean="0"/>
          </a:p>
          <a:p>
            <a:pPr lvl="2"/>
            <a:r>
              <a:rPr lang="fr-FR" dirty="0" smtClean="0"/>
              <a:t>Angle interne de l’œil, front</a:t>
            </a:r>
          </a:p>
          <a:p>
            <a:pPr lvl="2"/>
            <a:r>
              <a:rPr lang="fr-FR" dirty="0" smtClean="0"/>
              <a:t>Cordons veineux</a:t>
            </a:r>
          </a:p>
          <a:p>
            <a:pPr lvl="1"/>
            <a:r>
              <a:rPr lang="fr-FR" dirty="0" err="1" smtClean="0"/>
              <a:t>Protrusion</a:t>
            </a:r>
            <a:r>
              <a:rPr lang="fr-FR" dirty="0" smtClean="0"/>
              <a:t> du globe oculaire, </a:t>
            </a:r>
            <a:r>
              <a:rPr lang="fr-FR" dirty="0" err="1" smtClean="0"/>
              <a:t>chémosis</a:t>
            </a:r>
            <a:endParaRPr lang="fr-FR" dirty="0" smtClean="0"/>
          </a:p>
          <a:p>
            <a:pPr lvl="1"/>
            <a:r>
              <a:rPr lang="fr-FR" dirty="0" smtClean="0"/>
              <a:t>Evolution : thrombophlébite du sinus caverneux</a:t>
            </a:r>
          </a:p>
          <a:p>
            <a:pPr lvl="2"/>
            <a:r>
              <a:rPr lang="fr-FR" dirty="0" err="1" smtClean="0"/>
              <a:t>Ophtalmoplégie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Méningo-encéphalite</a:t>
            </a:r>
          </a:p>
          <a:p>
            <a:pPr lvl="2"/>
            <a:r>
              <a:rPr lang="fr-FR" dirty="0" smtClean="0"/>
              <a:t>décès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Sepsis</a:t>
            </a:r>
            <a:r>
              <a:rPr lang="fr-FR" dirty="0" smtClean="0"/>
              <a:t> à staphylocoque doré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Début : brutal</a:t>
            </a:r>
          </a:p>
          <a:p>
            <a:r>
              <a:rPr lang="fr-FR" dirty="0" smtClean="0"/>
              <a:t>Frissons intenses répétés</a:t>
            </a:r>
          </a:p>
          <a:p>
            <a:r>
              <a:rPr lang="fr-FR" dirty="0" smtClean="0"/>
              <a:t>Fièvre à 40°C, irrégulière</a:t>
            </a:r>
          </a:p>
          <a:p>
            <a:r>
              <a:rPr lang="fr-FR" dirty="0" smtClean="0"/>
              <a:t>Altération état général</a:t>
            </a:r>
          </a:p>
          <a:p>
            <a:r>
              <a:rPr lang="fr-FR" dirty="0" smtClean="0"/>
              <a:t>Météorisme abdominal</a:t>
            </a:r>
          </a:p>
          <a:p>
            <a:r>
              <a:rPr lang="fr-FR" dirty="0" smtClean="0"/>
              <a:t>Splénomégalie </a:t>
            </a:r>
          </a:p>
          <a:p>
            <a:r>
              <a:rPr lang="fr-FR" dirty="0" err="1" smtClean="0"/>
              <a:t>Pustulose</a:t>
            </a:r>
            <a:r>
              <a:rPr lang="fr-FR" dirty="0" smtClean="0"/>
              <a:t>-hémorragique des extrémités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Localisations métastatiques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Endocardites</a:t>
            </a:r>
          </a:p>
          <a:p>
            <a:pPr lvl="1"/>
            <a:r>
              <a:rPr lang="fr-FR" dirty="0" smtClean="0"/>
              <a:t>Valves natives</a:t>
            </a:r>
          </a:p>
          <a:p>
            <a:pPr lvl="1"/>
            <a:r>
              <a:rPr lang="fr-FR" dirty="0" smtClean="0"/>
              <a:t>Prothèse valvulaire</a:t>
            </a:r>
          </a:p>
          <a:p>
            <a:r>
              <a:rPr lang="fr-FR" dirty="0" err="1" smtClean="0"/>
              <a:t>Pleuropulmonaires</a:t>
            </a:r>
            <a:endParaRPr lang="fr-FR" dirty="0" smtClean="0"/>
          </a:p>
          <a:p>
            <a:pPr lvl="1"/>
            <a:r>
              <a:rPr lang="fr-FR" dirty="0" smtClean="0"/>
              <a:t>Abcès :</a:t>
            </a:r>
          </a:p>
          <a:p>
            <a:pPr lvl="2"/>
            <a:r>
              <a:rPr lang="fr-FR" dirty="0" smtClean="0"/>
              <a:t>opacité arrondie, homogène</a:t>
            </a:r>
          </a:p>
          <a:p>
            <a:pPr lvl="2"/>
            <a:r>
              <a:rPr lang="fr-FR" dirty="0" smtClean="0"/>
              <a:t>Niveau hydro-</a:t>
            </a:r>
            <a:r>
              <a:rPr lang="fr-FR" dirty="0" err="1" smtClean="0"/>
              <a:t>aérique</a:t>
            </a:r>
            <a:endParaRPr lang="fr-FR" dirty="0" smtClean="0"/>
          </a:p>
          <a:p>
            <a:pPr lvl="2"/>
            <a:r>
              <a:rPr lang="fr-FR" dirty="0" smtClean="0"/>
              <a:t>Bulles :</a:t>
            </a:r>
          </a:p>
          <a:p>
            <a:pPr lvl="3"/>
            <a:r>
              <a:rPr lang="fr-FR" dirty="0" smtClean="0"/>
              <a:t>Clarté arrondie, fin liseré opaque</a:t>
            </a:r>
          </a:p>
          <a:p>
            <a:pPr lvl="3"/>
            <a:r>
              <a:rPr lang="fr-FR" dirty="0" smtClean="0"/>
              <a:t>variables forme, nombre et taille</a:t>
            </a:r>
          </a:p>
          <a:p>
            <a:pPr lvl="1"/>
            <a:r>
              <a:rPr lang="fr-FR" dirty="0" smtClean="0"/>
              <a:t>Pleurésie, pneumothorax</a:t>
            </a:r>
          </a:p>
          <a:p>
            <a:r>
              <a:rPr lang="fr-FR" dirty="0" err="1" smtClean="0"/>
              <a:t>Ostéo</a:t>
            </a:r>
            <a:r>
              <a:rPr lang="fr-FR" dirty="0" smtClean="0"/>
              <a:t>-articulaires</a:t>
            </a:r>
          </a:p>
          <a:p>
            <a:pPr lvl="1"/>
            <a:r>
              <a:rPr lang="fr-FR" dirty="0" smtClean="0"/>
              <a:t>Ostéomyélite : « douleur de fracture sans fracture »</a:t>
            </a:r>
          </a:p>
          <a:p>
            <a:pPr lvl="1"/>
            <a:r>
              <a:rPr lang="fr-FR" dirty="0" err="1" smtClean="0"/>
              <a:t>Spondylodiscite</a:t>
            </a:r>
            <a:endParaRPr lang="fr-FR" dirty="0" smtClean="0"/>
          </a:p>
          <a:p>
            <a:r>
              <a:rPr lang="fr-FR" dirty="0" err="1" smtClean="0"/>
              <a:t>Neuroméningées</a:t>
            </a:r>
            <a:endParaRPr lang="fr-FR" dirty="0" smtClean="0"/>
          </a:p>
          <a:p>
            <a:pPr lvl="1"/>
            <a:r>
              <a:rPr lang="fr-FR" dirty="0" smtClean="0"/>
              <a:t>Abcès du cerveau : signes neurologiques en «tache d’huile»</a:t>
            </a:r>
          </a:p>
          <a:p>
            <a:pPr lvl="1"/>
            <a:r>
              <a:rPr lang="fr-FR" dirty="0" smtClean="0"/>
              <a:t>Méningite purulente</a:t>
            </a:r>
          </a:p>
          <a:p>
            <a:r>
              <a:rPr lang="fr-FR" dirty="0" smtClean="0"/>
              <a:t>Urogénitales</a:t>
            </a:r>
          </a:p>
          <a:p>
            <a:pPr lvl="1"/>
            <a:r>
              <a:rPr lang="fr-FR" dirty="0" smtClean="0"/>
              <a:t>Abcès du rein : douleur lombaire unilatérale</a:t>
            </a:r>
          </a:p>
          <a:p>
            <a:pPr lvl="1"/>
            <a:r>
              <a:rPr lang="fr-FR" dirty="0" smtClean="0"/>
              <a:t>Abcès de la prostate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Clinique</a:t>
            </a:r>
          </a:p>
          <a:p>
            <a:pPr lvl="1"/>
            <a:r>
              <a:rPr lang="fr-FR" dirty="0" err="1" smtClean="0"/>
              <a:t>Sepsis</a:t>
            </a:r>
            <a:r>
              <a:rPr lang="fr-FR" dirty="0" smtClean="0"/>
              <a:t> : </a:t>
            </a:r>
            <a:r>
              <a:rPr lang="fr-FR" dirty="0" err="1" smtClean="0"/>
              <a:t>qSOFA</a:t>
            </a:r>
            <a:r>
              <a:rPr lang="fr-FR" dirty="0" smtClean="0"/>
              <a:t> (</a:t>
            </a:r>
            <a:r>
              <a:rPr lang="fr-FR" i="1" dirty="0" smtClean="0"/>
              <a:t>Quick </a:t>
            </a:r>
            <a:r>
              <a:rPr lang="fr-FR" i="1" dirty="0" err="1" smtClean="0"/>
              <a:t>Sepsis</a:t>
            </a:r>
            <a:r>
              <a:rPr lang="fr-FR" i="1" dirty="0" err="1" smtClean="0"/>
              <a:t>-related</a:t>
            </a:r>
            <a:r>
              <a:rPr lang="fr-FR" i="1" dirty="0" smtClean="0"/>
              <a:t> Organe </a:t>
            </a:r>
            <a:r>
              <a:rPr lang="fr-FR" i="1" dirty="0" err="1" smtClean="0"/>
              <a:t>Failure</a:t>
            </a:r>
            <a:r>
              <a:rPr lang="fr-FR" i="1" dirty="0" smtClean="0"/>
              <a:t> </a:t>
            </a:r>
            <a:r>
              <a:rPr lang="fr-FR" i="1" dirty="0" err="1" smtClean="0"/>
              <a:t>Assesment</a:t>
            </a:r>
            <a:r>
              <a:rPr lang="fr-FR" i="1" dirty="0" smtClean="0"/>
              <a:t>) : </a:t>
            </a:r>
            <a:r>
              <a:rPr lang="fr-FR" b="1" dirty="0" smtClean="0"/>
              <a:t>au moins 2 signes</a:t>
            </a:r>
            <a:endParaRPr lang="fr-FR" b="1" dirty="0" smtClean="0"/>
          </a:p>
          <a:p>
            <a:pPr lvl="2"/>
            <a:r>
              <a:rPr lang="fr-FR" dirty="0" smtClean="0"/>
              <a:t>FR &gt; 22 cycles/min</a:t>
            </a:r>
          </a:p>
          <a:p>
            <a:pPr lvl="2"/>
            <a:r>
              <a:rPr lang="fr-FR" dirty="0" smtClean="0"/>
              <a:t>Score de Glasgow ≤ 13</a:t>
            </a:r>
          </a:p>
          <a:p>
            <a:pPr lvl="2"/>
            <a:r>
              <a:rPr lang="fr-FR" dirty="0" smtClean="0"/>
              <a:t>PAS &lt; 90 mm Hg</a:t>
            </a:r>
            <a:endParaRPr lang="fr-FR" dirty="0" smtClean="0"/>
          </a:p>
          <a:p>
            <a:r>
              <a:rPr lang="fr-FR" dirty="0" smtClean="0"/>
              <a:t>Biologique</a:t>
            </a:r>
          </a:p>
          <a:p>
            <a:pPr lvl="1"/>
            <a:r>
              <a:rPr lang="fr-FR" dirty="0" smtClean="0"/>
              <a:t>Hémocultures</a:t>
            </a:r>
          </a:p>
          <a:p>
            <a:pPr lvl="1"/>
            <a:r>
              <a:rPr lang="fr-FR" dirty="0" smtClean="0"/>
              <a:t>Prélèvement  :</a:t>
            </a:r>
          </a:p>
          <a:p>
            <a:pPr lvl="2"/>
            <a:r>
              <a:rPr lang="fr-FR" dirty="0" smtClean="0"/>
              <a:t>porte d’entrée</a:t>
            </a:r>
          </a:p>
          <a:p>
            <a:pPr lvl="2"/>
            <a:r>
              <a:rPr lang="fr-FR" dirty="0" smtClean="0"/>
              <a:t>Localisations métastatiques</a:t>
            </a:r>
          </a:p>
          <a:p>
            <a:pPr lvl="1"/>
            <a:r>
              <a:rPr lang="fr-FR" dirty="0" smtClean="0"/>
              <a:t>Hyperleucocytose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416</Words>
  <Application>Microsoft Office PowerPoint</Application>
  <PresentationFormat>Affichage à l'écran (4:3)</PresentationFormat>
  <Paragraphs>115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Staphylococcies</vt:lpstr>
      <vt:lpstr>Introduction </vt:lpstr>
      <vt:lpstr>Epidémiologie</vt:lpstr>
      <vt:lpstr>Epidémiologie</vt:lpstr>
      <vt:lpstr>Clinique </vt:lpstr>
      <vt:lpstr>Staphylococcie maligne de la face</vt:lpstr>
      <vt:lpstr>Sepsis à staphylocoque doré</vt:lpstr>
      <vt:lpstr>Localisations métastatiques</vt:lpstr>
      <vt:lpstr>Diagnostic </vt:lpstr>
      <vt:lpstr>Traitement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Staphylococcies</dc:title>
  <dc:creator>sam</dc:creator>
  <cp:lastModifiedBy>Mokhtar</cp:lastModifiedBy>
  <cp:revision>22</cp:revision>
  <dcterms:created xsi:type="dcterms:W3CDTF">2015-02-23T09:06:24Z</dcterms:created>
  <dcterms:modified xsi:type="dcterms:W3CDTF">2019-02-26T08:13:51Z</dcterms:modified>
</cp:coreProperties>
</file>