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9" r:id="rId5"/>
    <p:sldId id="260" r:id="rId6"/>
    <p:sldId id="261" r:id="rId7"/>
    <p:sldId id="262" r:id="rId8"/>
    <p:sldId id="282" r:id="rId9"/>
    <p:sldId id="258"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88854642-C904-4C53-A368-A5AD976C4288}" type="datetimeFigureOut">
              <a:rPr lang="fr-FR" smtClean="0"/>
              <a:t>12/12/2018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380B3D-B328-496F-8B5C-8F6109DEDD3A}" type="slidenum">
              <a:rPr lang="fr-FR" smtClean="0"/>
              <a:t>‹N°›</a:t>
            </a:fld>
            <a:endParaRPr lang="fr-FR"/>
          </a:p>
        </p:txBody>
      </p:sp>
    </p:spTree>
    <p:extLst>
      <p:ext uri="{BB962C8B-B14F-4D97-AF65-F5344CB8AC3E}">
        <p14:creationId xmlns:p14="http://schemas.microsoft.com/office/powerpoint/2010/main" val="2942271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8854642-C904-4C53-A368-A5AD976C4288}" type="datetimeFigureOut">
              <a:rPr lang="fr-FR" smtClean="0"/>
              <a:t>12/12/2018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380B3D-B328-496F-8B5C-8F6109DEDD3A}" type="slidenum">
              <a:rPr lang="fr-FR" smtClean="0"/>
              <a:t>‹N°›</a:t>
            </a:fld>
            <a:endParaRPr lang="fr-FR"/>
          </a:p>
        </p:txBody>
      </p:sp>
    </p:spTree>
    <p:extLst>
      <p:ext uri="{BB962C8B-B14F-4D97-AF65-F5344CB8AC3E}">
        <p14:creationId xmlns:p14="http://schemas.microsoft.com/office/powerpoint/2010/main" val="4290076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8854642-C904-4C53-A368-A5AD976C4288}" type="datetimeFigureOut">
              <a:rPr lang="fr-FR" smtClean="0"/>
              <a:t>12/12/2018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380B3D-B328-496F-8B5C-8F6109DEDD3A}" type="slidenum">
              <a:rPr lang="fr-FR" smtClean="0"/>
              <a:t>‹N°›</a:t>
            </a:fld>
            <a:endParaRPr lang="fr-FR"/>
          </a:p>
        </p:txBody>
      </p:sp>
    </p:spTree>
    <p:extLst>
      <p:ext uri="{BB962C8B-B14F-4D97-AF65-F5344CB8AC3E}">
        <p14:creationId xmlns:p14="http://schemas.microsoft.com/office/powerpoint/2010/main" val="3317902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8854642-C904-4C53-A368-A5AD976C4288}" type="datetimeFigureOut">
              <a:rPr lang="fr-FR" smtClean="0"/>
              <a:t>12/12/2018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380B3D-B328-496F-8B5C-8F6109DEDD3A}" type="slidenum">
              <a:rPr lang="fr-FR" smtClean="0"/>
              <a:t>‹N°›</a:t>
            </a:fld>
            <a:endParaRPr lang="fr-FR"/>
          </a:p>
        </p:txBody>
      </p:sp>
    </p:spTree>
    <p:extLst>
      <p:ext uri="{BB962C8B-B14F-4D97-AF65-F5344CB8AC3E}">
        <p14:creationId xmlns:p14="http://schemas.microsoft.com/office/powerpoint/2010/main" val="3513721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88854642-C904-4C53-A368-A5AD976C4288}" type="datetimeFigureOut">
              <a:rPr lang="fr-FR" smtClean="0"/>
              <a:t>12/12/2018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380B3D-B328-496F-8B5C-8F6109DEDD3A}" type="slidenum">
              <a:rPr lang="fr-FR" smtClean="0"/>
              <a:t>‹N°›</a:t>
            </a:fld>
            <a:endParaRPr lang="fr-FR"/>
          </a:p>
        </p:txBody>
      </p:sp>
    </p:spTree>
    <p:extLst>
      <p:ext uri="{BB962C8B-B14F-4D97-AF65-F5344CB8AC3E}">
        <p14:creationId xmlns:p14="http://schemas.microsoft.com/office/powerpoint/2010/main" val="3373937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8854642-C904-4C53-A368-A5AD976C4288}" type="datetimeFigureOut">
              <a:rPr lang="fr-FR" smtClean="0"/>
              <a:t>12/12/2018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D380B3D-B328-496F-8B5C-8F6109DEDD3A}" type="slidenum">
              <a:rPr lang="fr-FR" smtClean="0"/>
              <a:t>‹N°›</a:t>
            </a:fld>
            <a:endParaRPr lang="fr-FR"/>
          </a:p>
        </p:txBody>
      </p:sp>
    </p:spTree>
    <p:extLst>
      <p:ext uri="{BB962C8B-B14F-4D97-AF65-F5344CB8AC3E}">
        <p14:creationId xmlns:p14="http://schemas.microsoft.com/office/powerpoint/2010/main" val="2656617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8854642-C904-4C53-A368-A5AD976C4288}" type="datetimeFigureOut">
              <a:rPr lang="fr-FR" smtClean="0"/>
              <a:t>12/12/2018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D380B3D-B328-496F-8B5C-8F6109DEDD3A}" type="slidenum">
              <a:rPr lang="fr-FR" smtClean="0"/>
              <a:t>‹N°›</a:t>
            </a:fld>
            <a:endParaRPr lang="fr-FR"/>
          </a:p>
        </p:txBody>
      </p:sp>
    </p:spTree>
    <p:extLst>
      <p:ext uri="{BB962C8B-B14F-4D97-AF65-F5344CB8AC3E}">
        <p14:creationId xmlns:p14="http://schemas.microsoft.com/office/powerpoint/2010/main" val="3562111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88854642-C904-4C53-A368-A5AD976C4288}" type="datetimeFigureOut">
              <a:rPr lang="fr-FR" smtClean="0"/>
              <a:t>12/12/2018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D380B3D-B328-496F-8B5C-8F6109DEDD3A}" type="slidenum">
              <a:rPr lang="fr-FR" smtClean="0"/>
              <a:t>‹N°›</a:t>
            </a:fld>
            <a:endParaRPr lang="fr-FR"/>
          </a:p>
        </p:txBody>
      </p:sp>
    </p:spTree>
    <p:extLst>
      <p:ext uri="{BB962C8B-B14F-4D97-AF65-F5344CB8AC3E}">
        <p14:creationId xmlns:p14="http://schemas.microsoft.com/office/powerpoint/2010/main" val="1630341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8854642-C904-4C53-A368-A5AD976C4288}" type="datetimeFigureOut">
              <a:rPr lang="fr-FR" smtClean="0"/>
              <a:t>12/12/2018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D380B3D-B328-496F-8B5C-8F6109DEDD3A}" type="slidenum">
              <a:rPr lang="fr-FR" smtClean="0"/>
              <a:t>‹N°›</a:t>
            </a:fld>
            <a:endParaRPr lang="fr-FR"/>
          </a:p>
        </p:txBody>
      </p:sp>
    </p:spTree>
    <p:extLst>
      <p:ext uri="{BB962C8B-B14F-4D97-AF65-F5344CB8AC3E}">
        <p14:creationId xmlns:p14="http://schemas.microsoft.com/office/powerpoint/2010/main" val="1172532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8854642-C904-4C53-A368-A5AD976C4288}" type="datetimeFigureOut">
              <a:rPr lang="fr-FR" smtClean="0"/>
              <a:t>12/12/2018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D380B3D-B328-496F-8B5C-8F6109DEDD3A}" type="slidenum">
              <a:rPr lang="fr-FR" smtClean="0"/>
              <a:t>‹N°›</a:t>
            </a:fld>
            <a:endParaRPr lang="fr-FR"/>
          </a:p>
        </p:txBody>
      </p:sp>
    </p:spTree>
    <p:extLst>
      <p:ext uri="{BB962C8B-B14F-4D97-AF65-F5344CB8AC3E}">
        <p14:creationId xmlns:p14="http://schemas.microsoft.com/office/powerpoint/2010/main" val="2046183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8854642-C904-4C53-A368-A5AD976C4288}" type="datetimeFigureOut">
              <a:rPr lang="fr-FR" smtClean="0"/>
              <a:t>12/12/2018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D380B3D-B328-496F-8B5C-8F6109DEDD3A}" type="slidenum">
              <a:rPr lang="fr-FR" smtClean="0"/>
              <a:t>‹N°›</a:t>
            </a:fld>
            <a:endParaRPr lang="fr-FR"/>
          </a:p>
        </p:txBody>
      </p:sp>
    </p:spTree>
    <p:extLst>
      <p:ext uri="{BB962C8B-B14F-4D97-AF65-F5344CB8AC3E}">
        <p14:creationId xmlns:p14="http://schemas.microsoft.com/office/powerpoint/2010/main" val="3384800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854642-C904-4C53-A368-A5AD976C4288}" type="datetimeFigureOut">
              <a:rPr lang="fr-FR" smtClean="0"/>
              <a:t>12/12/2018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380B3D-B328-496F-8B5C-8F6109DEDD3A}" type="slidenum">
              <a:rPr lang="fr-FR" smtClean="0"/>
              <a:t>‹N°›</a:t>
            </a:fld>
            <a:endParaRPr lang="fr-FR"/>
          </a:p>
        </p:txBody>
      </p:sp>
    </p:spTree>
    <p:extLst>
      <p:ext uri="{BB962C8B-B14F-4D97-AF65-F5344CB8AC3E}">
        <p14:creationId xmlns:p14="http://schemas.microsoft.com/office/powerpoint/2010/main" val="3985293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16632"/>
            <a:ext cx="7772400" cy="5904656"/>
          </a:xfrm>
          <a:ln>
            <a:solidFill>
              <a:schemeClr val="bg1"/>
            </a:solidFill>
          </a:ln>
        </p:spPr>
        <p:txBody>
          <a:bodyPr>
            <a:noAutofit/>
          </a:bodyPr>
          <a:lstStyle/>
          <a:p>
            <a:pPr algn="l"/>
            <a:r>
              <a:rPr lang="fr-FR" sz="3600" i="0" dirty="0" smtClean="0">
                <a:solidFill>
                  <a:srgbClr val="000000"/>
                </a:solidFill>
                <a:effectLst/>
              </a:rPr>
              <a:t/>
            </a:r>
            <a:br>
              <a:rPr lang="fr-FR" sz="3600" i="0" dirty="0" smtClean="0">
                <a:solidFill>
                  <a:srgbClr val="000000"/>
                </a:solidFill>
                <a:effectLst/>
              </a:rPr>
            </a:br>
            <a:r>
              <a:rPr lang="fr-FR" sz="3600" b="1" dirty="0" smtClean="0">
                <a:solidFill>
                  <a:srgbClr val="000000"/>
                </a:solidFill>
              </a:rPr>
              <a:t>SEPSI</a:t>
            </a:r>
            <a:r>
              <a:rPr lang="fr-FR" sz="3600" b="1" i="1" dirty="0" smtClean="0">
                <a:solidFill>
                  <a:srgbClr val="000000"/>
                </a:solidFill>
                <a:effectLst/>
              </a:rPr>
              <a:t>S À BACILLE GRAM NÉGATIF (SBGN) ET CHOC SEPTIQUE</a:t>
            </a:r>
            <a:br>
              <a:rPr lang="fr-FR" sz="3600" b="1" i="1" dirty="0" smtClean="0">
                <a:solidFill>
                  <a:srgbClr val="000000"/>
                </a:solidFill>
                <a:effectLst/>
              </a:rPr>
            </a:br>
            <a:r>
              <a:rPr lang="fr-FR" sz="3600" u="sng" dirty="0" smtClean="0">
                <a:solidFill>
                  <a:schemeClr val="tx2">
                    <a:lumMod val="60000"/>
                    <a:lumOff val="40000"/>
                  </a:schemeClr>
                </a:solidFill>
              </a:rPr>
              <a:t>Définitions </a:t>
            </a:r>
            <a:br>
              <a:rPr lang="fr-FR" sz="3600" u="sng" dirty="0" smtClean="0">
                <a:solidFill>
                  <a:schemeClr val="tx2">
                    <a:lumMod val="60000"/>
                    <a:lumOff val="40000"/>
                  </a:schemeClr>
                </a:solidFill>
              </a:rPr>
            </a:br>
            <a:r>
              <a:rPr lang="fr-FR" sz="3600" u="sng" dirty="0" smtClean="0">
                <a:solidFill>
                  <a:schemeClr val="tx2">
                    <a:lumMod val="60000"/>
                    <a:lumOff val="40000"/>
                  </a:schemeClr>
                </a:solidFill>
              </a:rPr>
              <a:t>Intérêt </a:t>
            </a:r>
            <a:br>
              <a:rPr lang="fr-FR" sz="3600" u="sng" dirty="0" smtClean="0">
                <a:solidFill>
                  <a:schemeClr val="tx2">
                    <a:lumMod val="60000"/>
                    <a:lumOff val="40000"/>
                  </a:schemeClr>
                </a:solidFill>
              </a:rPr>
            </a:br>
            <a:r>
              <a:rPr lang="fr-FR" sz="3600" u="sng" dirty="0" smtClean="0">
                <a:solidFill>
                  <a:schemeClr val="tx2">
                    <a:lumMod val="60000"/>
                    <a:lumOff val="40000"/>
                  </a:schemeClr>
                </a:solidFill>
              </a:rPr>
              <a:t>Physiopathologie </a:t>
            </a:r>
            <a:br>
              <a:rPr lang="fr-FR" sz="3600" u="sng" dirty="0" smtClean="0">
                <a:solidFill>
                  <a:schemeClr val="tx2">
                    <a:lumMod val="60000"/>
                    <a:lumOff val="40000"/>
                  </a:schemeClr>
                </a:solidFill>
              </a:rPr>
            </a:br>
            <a:r>
              <a:rPr lang="fr-FR" sz="3600" u="sng" dirty="0" smtClean="0">
                <a:solidFill>
                  <a:schemeClr val="tx2">
                    <a:lumMod val="60000"/>
                    <a:lumOff val="40000"/>
                  </a:schemeClr>
                </a:solidFill>
              </a:rPr>
              <a:t>Circonstances de découverte</a:t>
            </a:r>
            <a:br>
              <a:rPr lang="fr-FR" sz="3600" u="sng" dirty="0" smtClean="0">
                <a:solidFill>
                  <a:schemeClr val="tx2">
                    <a:lumMod val="60000"/>
                    <a:lumOff val="40000"/>
                  </a:schemeClr>
                </a:solidFill>
              </a:rPr>
            </a:br>
            <a:r>
              <a:rPr lang="fr-FR" sz="3600" u="sng" dirty="0" smtClean="0">
                <a:solidFill>
                  <a:schemeClr val="tx2">
                    <a:lumMod val="60000"/>
                    <a:lumOff val="40000"/>
                  </a:schemeClr>
                </a:solidFill>
              </a:rPr>
              <a:t>Diagnostic positif</a:t>
            </a:r>
            <a:br>
              <a:rPr lang="fr-FR" sz="3600" u="sng" dirty="0" smtClean="0">
                <a:solidFill>
                  <a:schemeClr val="tx2">
                    <a:lumMod val="60000"/>
                    <a:lumOff val="40000"/>
                  </a:schemeClr>
                </a:solidFill>
              </a:rPr>
            </a:br>
            <a:r>
              <a:rPr lang="fr-FR" sz="3600" u="sng" dirty="0" smtClean="0">
                <a:solidFill>
                  <a:schemeClr val="tx2">
                    <a:lumMod val="60000"/>
                    <a:lumOff val="40000"/>
                  </a:schemeClr>
                </a:solidFill>
              </a:rPr>
              <a:t>Diagnostic différentiel, de gravite</a:t>
            </a:r>
            <a:br>
              <a:rPr lang="fr-FR" sz="3600" u="sng" dirty="0" smtClean="0">
                <a:solidFill>
                  <a:schemeClr val="tx2">
                    <a:lumMod val="60000"/>
                    <a:lumOff val="40000"/>
                  </a:schemeClr>
                </a:solidFill>
              </a:rPr>
            </a:br>
            <a:r>
              <a:rPr lang="fr-FR" sz="3600" u="sng" dirty="0" smtClean="0">
                <a:solidFill>
                  <a:schemeClr val="tx2">
                    <a:lumMod val="60000"/>
                    <a:lumOff val="40000"/>
                  </a:schemeClr>
                </a:solidFill>
              </a:rPr>
              <a:t>Pronostic, évolution</a:t>
            </a:r>
            <a:br>
              <a:rPr lang="fr-FR" sz="3600" u="sng" dirty="0" smtClean="0">
                <a:solidFill>
                  <a:schemeClr val="tx2">
                    <a:lumMod val="60000"/>
                    <a:lumOff val="40000"/>
                  </a:schemeClr>
                </a:solidFill>
              </a:rPr>
            </a:br>
            <a:r>
              <a:rPr lang="fr-FR" sz="3600" u="sng" dirty="0" smtClean="0">
                <a:solidFill>
                  <a:schemeClr val="tx2">
                    <a:lumMod val="60000"/>
                    <a:lumOff val="40000"/>
                  </a:schemeClr>
                </a:solidFill>
              </a:rPr>
              <a:t>Traitement</a:t>
            </a:r>
            <a:br>
              <a:rPr lang="fr-FR" sz="3600" u="sng" dirty="0" smtClean="0">
                <a:solidFill>
                  <a:schemeClr val="tx2">
                    <a:lumMod val="60000"/>
                    <a:lumOff val="40000"/>
                  </a:schemeClr>
                </a:solidFill>
              </a:rPr>
            </a:br>
            <a:r>
              <a:rPr lang="fr-FR" sz="3600" u="sng" dirty="0" smtClean="0">
                <a:solidFill>
                  <a:schemeClr val="tx2">
                    <a:lumMod val="60000"/>
                    <a:lumOff val="40000"/>
                  </a:schemeClr>
                </a:solidFill>
              </a:rPr>
              <a:t>Conclusion</a:t>
            </a:r>
            <a:r>
              <a:rPr lang="fr-FR" sz="3600" i="0" dirty="0" smtClean="0">
                <a:solidFill>
                  <a:srgbClr val="FF0000"/>
                </a:solidFill>
                <a:effectLst/>
              </a:rPr>
              <a:t/>
            </a:r>
            <a:br>
              <a:rPr lang="fr-FR" sz="3600" i="0" dirty="0" smtClean="0">
                <a:solidFill>
                  <a:srgbClr val="FF0000"/>
                </a:solidFill>
                <a:effectLst/>
              </a:rPr>
            </a:br>
            <a:endParaRPr lang="fr-FR" sz="3600" dirty="0">
              <a:solidFill>
                <a:srgbClr val="FF0000"/>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0147" y="836712"/>
            <a:ext cx="2600325" cy="176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ZoneTexte 2"/>
          <p:cNvSpPr txBox="1"/>
          <p:nvPr/>
        </p:nvSpPr>
        <p:spPr>
          <a:xfrm>
            <a:off x="3851920" y="5373216"/>
            <a:ext cx="4999190" cy="1200329"/>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fr-FR" sz="2400" b="1" i="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DR A.FILALI</a:t>
            </a:r>
          </a:p>
          <a:p>
            <a:pPr algn="ctr"/>
            <a:r>
              <a:rPr lang="fr-FR" sz="2400" b="1" i="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SERVICE DES MALADIES INFECTIEUSES</a:t>
            </a:r>
          </a:p>
          <a:p>
            <a:pPr algn="ctr"/>
            <a:r>
              <a:rPr lang="fr-FR" sz="2400" b="1" i="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UD3</a:t>
            </a:r>
            <a:endParaRPr lang="fr-FR" sz="2400" b="1" i="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9800309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384"/>
            <a:ext cx="8229600" cy="936104"/>
          </a:xfrm>
        </p:spPr>
        <p:txBody>
          <a:bodyPr/>
          <a:lstStyle/>
          <a:p>
            <a:r>
              <a:rPr lang="fr-FR" b="1" i="0" dirty="0" smtClean="0">
                <a:solidFill>
                  <a:srgbClr val="000000"/>
                </a:solidFill>
                <a:effectLst/>
                <a:latin typeface="Arial"/>
              </a:rPr>
              <a:t>PHYSIOPATHOLOGIE</a:t>
            </a:r>
            <a:endParaRPr lang="fr-FR" dirty="0"/>
          </a:p>
        </p:txBody>
      </p:sp>
      <p:sp>
        <p:nvSpPr>
          <p:cNvPr id="3" name="Espace réservé du contenu 2"/>
          <p:cNvSpPr>
            <a:spLocks noGrp="1"/>
          </p:cNvSpPr>
          <p:nvPr>
            <p:ph idx="1"/>
          </p:nvPr>
        </p:nvSpPr>
        <p:spPr/>
        <p:txBody>
          <a:bodyPr>
            <a:normAutofit fontScale="92500" lnSpcReduction="20000"/>
          </a:bodyPr>
          <a:lstStyle/>
          <a:p>
            <a:r>
              <a:rPr lang="fr-FR" b="0" i="0" dirty="0" smtClean="0">
                <a:solidFill>
                  <a:srgbClr val="000000"/>
                </a:solidFill>
                <a:effectLst/>
                <a:latin typeface="Arial, Helvetica, sans-serif"/>
              </a:rPr>
              <a:t>Les </a:t>
            </a:r>
            <a:r>
              <a:rPr lang="fr-FR" b="1" i="0" dirty="0" smtClean="0">
                <a:solidFill>
                  <a:srgbClr val="000000"/>
                </a:solidFill>
                <a:effectLst/>
                <a:latin typeface="Arial, Helvetica, sans-serif"/>
              </a:rPr>
              <a:t>principaux germes</a:t>
            </a:r>
            <a:r>
              <a:rPr lang="fr-FR" b="0" i="0" dirty="0" smtClean="0">
                <a:solidFill>
                  <a:srgbClr val="000000"/>
                </a:solidFill>
                <a:effectLst/>
                <a:latin typeface="Arial, Helvetica, sans-serif"/>
              </a:rPr>
              <a:t> appartiennent à la famille des </a:t>
            </a:r>
            <a:r>
              <a:rPr lang="fr-FR" b="0" i="1" u="none" strike="noStrike" dirty="0" smtClean="0">
                <a:solidFill>
                  <a:srgbClr val="666600"/>
                </a:solidFill>
                <a:effectLst/>
                <a:latin typeface="Arial"/>
              </a:rPr>
              <a:t>entérobactéries</a:t>
            </a:r>
            <a:r>
              <a:rPr lang="fr-FR" b="0" i="0" dirty="0" smtClean="0">
                <a:solidFill>
                  <a:srgbClr val="000000"/>
                </a:solidFill>
                <a:effectLst/>
                <a:latin typeface="Arial, Helvetica, sans-serif"/>
              </a:rPr>
              <a:t> (</a:t>
            </a:r>
            <a:r>
              <a:rPr lang="fr-FR" b="0" i="0" dirty="0" err="1" smtClean="0">
                <a:solidFill>
                  <a:srgbClr val="000000"/>
                </a:solidFill>
                <a:effectLst/>
                <a:latin typeface="Arial, Helvetica, sans-serif"/>
              </a:rPr>
              <a:t>Eschérichia</a:t>
            </a:r>
            <a:r>
              <a:rPr lang="fr-FR" b="0" i="0" dirty="0" smtClean="0">
                <a:solidFill>
                  <a:srgbClr val="000000"/>
                </a:solidFill>
                <a:effectLst/>
                <a:latin typeface="Arial, Helvetica, sans-serif"/>
              </a:rPr>
              <a:t> Coli, </a:t>
            </a:r>
            <a:r>
              <a:rPr lang="fr-FR" b="0" i="0" dirty="0" err="1" smtClean="0">
                <a:solidFill>
                  <a:srgbClr val="000000"/>
                </a:solidFill>
                <a:effectLst/>
                <a:latin typeface="Arial, Helvetica, sans-serif"/>
              </a:rPr>
              <a:t>Klebsiella</a:t>
            </a:r>
            <a:r>
              <a:rPr lang="fr-FR" b="0" i="0" dirty="0" smtClean="0">
                <a:solidFill>
                  <a:srgbClr val="000000"/>
                </a:solidFill>
                <a:effectLst/>
                <a:latin typeface="Arial, Helvetica, sans-serif"/>
              </a:rPr>
              <a:t>, </a:t>
            </a:r>
            <a:r>
              <a:rPr lang="fr-FR" b="0" i="0" dirty="0" err="1" smtClean="0">
                <a:solidFill>
                  <a:srgbClr val="000000"/>
                </a:solidFill>
                <a:effectLst/>
                <a:latin typeface="Arial, Helvetica, sans-serif"/>
              </a:rPr>
              <a:t>Enterobacter</a:t>
            </a:r>
            <a:r>
              <a:rPr lang="fr-FR" b="0" i="0" dirty="0" smtClean="0">
                <a:solidFill>
                  <a:srgbClr val="000000"/>
                </a:solidFill>
                <a:effectLst/>
                <a:latin typeface="Arial, Helvetica, sans-serif"/>
              </a:rPr>
              <a:t>, </a:t>
            </a:r>
            <a:r>
              <a:rPr lang="fr-FR" b="0" i="0" dirty="0" err="1" smtClean="0">
                <a:solidFill>
                  <a:srgbClr val="000000"/>
                </a:solidFill>
                <a:effectLst/>
                <a:latin typeface="Arial, Helvetica, sans-serif"/>
              </a:rPr>
              <a:t>Serratia</a:t>
            </a:r>
            <a:r>
              <a:rPr lang="fr-FR" b="0" i="0" dirty="0" smtClean="0">
                <a:solidFill>
                  <a:srgbClr val="000000"/>
                </a:solidFill>
                <a:effectLst/>
                <a:latin typeface="Arial, Helvetica, sans-serif"/>
              </a:rPr>
              <a:t>, </a:t>
            </a:r>
            <a:r>
              <a:rPr lang="fr-FR" b="0" i="0" dirty="0" err="1" smtClean="0">
                <a:solidFill>
                  <a:srgbClr val="000000"/>
                </a:solidFill>
                <a:effectLst/>
                <a:latin typeface="Arial, Helvetica, sans-serif"/>
              </a:rPr>
              <a:t>Proteus</a:t>
            </a:r>
            <a:r>
              <a:rPr lang="fr-FR" b="0" i="0" dirty="0" smtClean="0">
                <a:solidFill>
                  <a:srgbClr val="000000"/>
                </a:solidFill>
                <a:effectLst/>
                <a:latin typeface="Arial, Helvetica, sans-serif"/>
              </a:rPr>
              <a:t>...) ou à d'autres familles (Pseudomonas </a:t>
            </a:r>
            <a:r>
              <a:rPr lang="fr-FR" b="0" i="0" dirty="0" err="1" smtClean="0">
                <a:solidFill>
                  <a:srgbClr val="000000"/>
                </a:solidFill>
                <a:effectLst/>
                <a:latin typeface="Arial, Helvetica, sans-serif"/>
              </a:rPr>
              <a:t>aeruginosa</a:t>
            </a:r>
            <a:r>
              <a:rPr lang="fr-FR" b="0" i="0" dirty="0" smtClean="0">
                <a:solidFill>
                  <a:srgbClr val="000000"/>
                </a:solidFill>
                <a:effectLst/>
                <a:latin typeface="Arial, Helvetica, sans-serif"/>
              </a:rPr>
              <a:t>, </a:t>
            </a:r>
            <a:r>
              <a:rPr lang="fr-FR" b="0" i="0" dirty="0" err="1" smtClean="0">
                <a:solidFill>
                  <a:srgbClr val="000000"/>
                </a:solidFill>
                <a:effectLst/>
                <a:latin typeface="Arial, Helvetica, sans-serif"/>
              </a:rPr>
              <a:t>Acinetobacter</a:t>
            </a:r>
            <a:r>
              <a:rPr lang="fr-FR" b="0" i="0" dirty="0" smtClean="0">
                <a:solidFill>
                  <a:srgbClr val="000000"/>
                </a:solidFill>
                <a:effectLst/>
                <a:latin typeface="Arial, Helvetica, sans-serif"/>
              </a:rPr>
              <a:t>...).</a:t>
            </a:r>
          </a:p>
          <a:p>
            <a:pPr marL="0" indent="0">
              <a:buNone/>
            </a:pPr>
            <a:endParaRPr lang="fr-FR" b="0" i="0" dirty="0" smtClean="0">
              <a:solidFill>
                <a:srgbClr val="000000"/>
              </a:solidFill>
              <a:effectLst/>
              <a:latin typeface="Times New Roman"/>
            </a:endParaRPr>
          </a:p>
          <a:p>
            <a:r>
              <a:rPr lang="fr-FR" b="0" i="0" dirty="0" smtClean="0">
                <a:solidFill>
                  <a:srgbClr val="000000"/>
                </a:solidFill>
                <a:effectLst/>
                <a:latin typeface="Arial, Helvetica, sans-serif"/>
              </a:rPr>
              <a:t>En milieu hospitalier, les germes sont sélectionnés par leur </a:t>
            </a:r>
            <a:r>
              <a:rPr lang="fr-FR" b="0" i="1" dirty="0" smtClean="0">
                <a:solidFill>
                  <a:srgbClr val="000000"/>
                </a:solidFill>
                <a:effectLst/>
                <a:latin typeface="Arial, Helvetica, sans-serif"/>
              </a:rPr>
              <a:t>résistance aux antibiotiques</a:t>
            </a:r>
            <a:r>
              <a:rPr lang="fr-FR" b="0" i="0" dirty="0" smtClean="0">
                <a:solidFill>
                  <a:srgbClr val="000000"/>
                </a:solidFill>
                <a:effectLst/>
                <a:latin typeface="Arial, Helvetica, sans-serif"/>
              </a:rPr>
              <a:t>.</a:t>
            </a:r>
            <a:endParaRPr lang="fr-FR" b="0" i="0" dirty="0" smtClean="0">
              <a:solidFill>
                <a:srgbClr val="000000"/>
              </a:solidFill>
              <a:effectLst/>
              <a:latin typeface="Times New Roman"/>
            </a:endParaRPr>
          </a:p>
          <a:p>
            <a:pPr marL="0" indent="0">
              <a:buNone/>
            </a:pPr>
            <a:r>
              <a:rPr lang="fr-FR" dirty="0" smtClean="0"/>
              <a:t/>
            </a:r>
            <a:br>
              <a:rPr lang="fr-FR" dirty="0" smtClean="0"/>
            </a:br>
            <a:endParaRPr lang="fr-FR"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64163" y="4835227"/>
            <a:ext cx="2600325" cy="176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58999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980728"/>
            <a:ext cx="8784976" cy="5400600"/>
          </a:xfrm>
        </p:spPr>
        <p:txBody>
          <a:bodyPr>
            <a:normAutofit fontScale="62500" lnSpcReduction="20000"/>
          </a:bodyPr>
          <a:lstStyle/>
          <a:p>
            <a:r>
              <a:rPr lang="fr-FR" b="0" i="0" dirty="0" smtClean="0">
                <a:solidFill>
                  <a:srgbClr val="000000"/>
                </a:solidFill>
                <a:effectLst/>
                <a:latin typeface="Arial, Helvetica, sans-serif"/>
              </a:rPr>
              <a:t>La notion de </a:t>
            </a:r>
            <a:r>
              <a:rPr lang="fr-FR" b="1" i="0" dirty="0" smtClean="0">
                <a:solidFill>
                  <a:srgbClr val="000000"/>
                </a:solidFill>
                <a:effectLst/>
                <a:latin typeface="Arial, Helvetica, sans-serif"/>
              </a:rPr>
              <a:t>porte d'entrée</a:t>
            </a:r>
            <a:r>
              <a:rPr lang="fr-FR" b="0" i="0" dirty="0" smtClean="0">
                <a:solidFill>
                  <a:srgbClr val="000000"/>
                </a:solidFill>
                <a:effectLst/>
                <a:latin typeface="Arial, Helvetica, sans-serif"/>
              </a:rPr>
              <a:t> est essentielle et actuellement, du fait du développement des moyens d'investigation et de traitement, elles se multiplient:</a:t>
            </a:r>
          </a:p>
          <a:p>
            <a:pPr marL="0" indent="0">
              <a:buNone/>
            </a:pPr>
            <a:endParaRPr lang="fr-FR" b="0" i="0" dirty="0" smtClean="0">
              <a:solidFill>
                <a:srgbClr val="000000"/>
              </a:solidFill>
              <a:effectLst/>
              <a:latin typeface="Times New Roman"/>
            </a:endParaRPr>
          </a:p>
          <a:p>
            <a:pPr>
              <a:buFont typeface="Wingdings" pitchFamily="2" charset="2"/>
              <a:buChar char="v"/>
            </a:pPr>
            <a:r>
              <a:rPr lang="fr-FR" b="0" i="0" dirty="0" smtClean="0">
                <a:solidFill>
                  <a:srgbClr val="000000"/>
                </a:solidFill>
                <a:effectLst/>
                <a:latin typeface="Arial, Helvetica, sans-serif"/>
              </a:rPr>
              <a:t>Porte d'entrée </a:t>
            </a:r>
            <a:r>
              <a:rPr lang="fr-FR" b="1" i="0" dirty="0" smtClean="0">
                <a:solidFill>
                  <a:srgbClr val="000000"/>
                </a:solidFill>
                <a:effectLst/>
                <a:latin typeface="Arial, Helvetica, sans-serif"/>
              </a:rPr>
              <a:t>urinaire</a:t>
            </a:r>
            <a:r>
              <a:rPr lang="fr-FR" b="0" i="1" dirty="0" smtClean="0">
                <a:solidFill>
                  <a:srgbClr val="000000"/>
                </a:solidFill>
                <a:effectLst/>
                <a:latin typeface="Arial, Helvetica, sans-serif"/>
              </a:rPr>
              <a:t> </a:t>
            </a:r>
            <a:r>
              <a:rPr lang="fr-FR" b="0" i="0" dirty="0" smtClean="0">
                <a:solidFill>
                  <a:srgbClr val="000000"/>
                </a:solidFill>
                <a:effectLst/>
                <a:latin typeface="Arial, Helvetica, sans-serif"/>
              </a:rPr>
              <a:t>le plus fréquemment: interventions urologiques et manœuvres instrumentales effectuées sur des voies urinaires déjà infectées sans antibioprophylaxie.</a:t>
            </a:r>
            <a:endParaRPr lang="fr-FR" b="0" i="0" dirty="0" smtClean="0">
              <a:solidFill>
                <a:srgbClr val="000000"/>
              </a:solidFill>
              <a:effectLst/>
              <a:latin typeface="Times New Roman"/>
            </a:endParaRPr>
          </a:p>
          <a:p>
            <a:pPr>
              <a:buFont typeface="Wingdings" pitchFamily="2" charset="2"/>
              <a:buChar char="v"/>
            </a:pPr>
            <a:r>
              <a:rPr lang="fr-FR" b="0" i="0" dirty="0" smtClean="0">
                <a:solidFill>
                  <a:srgbClr val="000000"/>
                </a:solidFill>
                <a:effectLst/>
                <a:latin typeface="Arial, Helvetica, sans-serif"/>
              </a:rPr>
              <a:t>Porte d'entrée </a:t>
            </a:r>
            <a:r>
              <a:rPr lang="fr-FR" b="1" i="0" dirty="0" smtClean="0">
                <a:solidFill>
                  <a:srgbClr val="000000"/>
                </a:solidFill>
                <a:effectLst/>
                <a:latin typeface="Arial, Helvetica, sans-serif"/>
              </a:rPr>
              <a:t>digestive</a:t>
            </a:r>
            <a:r>
              <a:rPr lang="fr-FR" b="0" i="0" dirty="0" smtClean="0">
                <a:solidFill>
                  <a:srgbClr val="000000"/>
                </a:solidFill>
                <a:effectLst/>
                <a:latin typeface="Arial, Helvetica, sans-serif"/>
              </a:rPr>
              <a:t>: lors d'ulcération intestinale ou d'infection du tube digestif (appendicite, cancer, rectocolite hémorragique, diverticule, sigmoïdite...), de traumatisme ou de lâchage de suture. Une obstruction </a:t>
            </a:r>
            <a:r>
              <a:rPr lang="fr-FR" b="0" i="1" dirty="0" smtClean="0">
                <a:solidFill>
                  <a:srgbClr val="000000"/>
                </a:solidFill>
                <a:effectLst/>
                <a:latin typeface="Arial, Helvetica, sans-serif"/>
              </a:rPr>
              <a:t>biliaire</a:t>
            </a:r>
            <a:r>
              <a:rPr lang="fr-FR" b="0" i="0" dirty="0" smtClean="0">
                <a:solidFill>
                  <a:srgbClr val="000000"/>
                </a:solidFill>
                <a:effectLst/>
                <a:latin typeface="Arial, Helvetica, sans-serif"/>
              </a:rPr>
              <a:t> calculeuse ou cancéreuse peut déterminer une septicémie à bacille gram négatif d'origine biliaire. L'infection du </a:t>
            </a:r>
            <a:r>
              <a:rPr lang="fr-FR" b="0" i="1" dirty="0" smtClean="0">
                <a:solidFill>
                  <a:srgbClr val="000000"/>
                </a:solidFill>
                <a:effectLst/>
                <a:latin typeface="Arial, Helvetica, sans-serif"/>
              </a:rPr>
              <a:t>liquide d'ascite</a:t>
            </a:r>
            <a:r>
              <a:rPr lang="fr-FR" b="0" i="0" dirty="0" smtClean="0">
                <a:solidFill>
                  <a:srgbClr val="000000"/>
                </a:solidFill>
                <a:effectLst/>
                <a:latin typeface="Arial, Helvetica, sans-serif"/>
              </a:rPr>
              <a:t> chez le cirrhotique est le plus souvent spontanée.</a:t>
            </a:r>
          </a:p>
          <a:p>
            <a:pPr marL="0" indent="0">
              <a:buNone/>
            </a:pPr>
            <a:endParaRPr lang="fr-FR" b="0" i="0" dirty="0" smtClean="0">
              <a:solidFill>
                <a:srgbClr val="000000"/>
              </a:solidFill>
              <a:effectLst/>
              <a:latin typeface="Times New Roman"/>
            </a:endParaRPr>
          </a:p>
          <a:p>
            <a:pPr>
              <a:buFont typeface="Wingdings" pitchFamily="2" charset="2"/>
              <a:buChar char="v"/>
            </a:pPr>
            <a:r>
              <a:rPr lang="fr-FR" b="0" i="0" dirty="0" smtClean="0">
                <a:solidFill>
                  <a:srgbClr val="000000"/>
                </a:solidFill>
                <a:effectLst/>
                <a:latin typeface="Arial, Helvetica, sans-serif"/>
              </a:rPr>
              <a:t>Les autres portes d'entrée sont </a:t>
            </a:r>
            <a:r>
              <a:rPr lang="fr-FR" b="1" i="0" dirty="0" smtClean="0">
                <a:solidFill>
                  <a:srgbClr val="000000"/>
                </a:solidFill>
                <a:effectLst/>
                <a:latin typeface="Arial, Helvetica, sans-serif"/>
              </a:rPr>
              <a:t>cutanées</a:t>
            </a:r>
            <a:r>
              <a:rPr lang="fr-FR" b="0" i="0" dirty="0" smtClean="0">
                <a:solidFill>
                  <a:srgbClr val="000000"/>
                </a:solidFill>
                <a:effectLst/>
                <a:latin typeface="Arial, Helvetica, sans-serif"/>
              </a:rPr>
              <a:t> par escarre ou brûlure, </a:t>
            </a:r>
            <a:r>
              <a:rPr lang="fr-FR" b="1" i="0" dirty="0" smtClean="0">
                <a:solidFill>
                  <a:srgbClr val="000000"/>
                </a:solidFill>
                <a:effectLst/>
                <a:latin typeface="Arial, Helvetica, sans-serif"/>
              </a:rPr>
              <a:t>pulmonaires</a:t>
            </a:r>
            <a:r>
              <a:rPr lang="fr-FR" b="0" i="0" dirty="0" smtClean="0">
                <a:solidFill>
                  <a:srgbClr val="000000"/>
                </a:solidFill>
                <a:effectLst/>
                <a:latin typeface="Arial, Helvetica, sans-serif"/>
              </a:rPr>
              <a:t> ou </a:t>
            </a:r>
            <a:r>
              <a:rPr lang="fr-FR" b="1" i="0" dirty="0" smtClean="0">
                <a:solidFill>
                  <a:srgbClr val="000000"/>
                </a:solidFill>
                <a:effectLst/>
                <a:latin typeface="Arial, Helvetica, sans-serif"/>
              </a:rPr>
              <a:t>gynécologiques (post-partum, post-abortum).</a:t>
            </a:r>
            <a:endParaRPr lang="fr-FR" b="0" i="0" dirty="0" smtClean="0">
              <a:solidFill>
                <a:srgbClr val="000000"/>
              </a:solidFill>
              <a:effectLst/>
              <a:latin typeface="Times New Roman"/>
            </a:endParaRPr>
          </a:p>
          <a:p>
            <a:pPr>
              <a:buFont typeface="Wingdings" pitchFamily="2" charset="2"/>
              <a:buChar char="v"/>
            </a:pPr>
            <a:r>
              <a:rPr lang="fr-FR" b="0" i="0" dirty="0" smtClean="0">
                <a:solidFill>
                  <a:srgbClr val="000000"/>
                </a:solidFill>
                <a:effectLst/>
                <a:latin typeface="Arial, Helvetica, sans-serif"/>
              </a:rPr>
              <a:t>Les séjours en </a:t>
            </a:r>
            <a:r>
              <a:rPr lang="fr-FR" b="0" i="1" dirty="0" smtClean="0">
                <a:solidFill>
                  <a:srgbClr val="000000"/>
                </a:solidFill>
                <a:effectLst/>
                <a:latin typeface="Arial, Helvetica, sans-serif"/>
              </a:rPr>
              <a:t>réanimation</a:t>
            </a:r>
            <a:r>
              <a:rPr lang="fr-FR" b="0" i="0" dirty="0" smtClean="0">
                <a:solidFill>
                  <a:srgbClr val="000000"/>
                </a:solidFill>
                <a:effectLst/>
                <a:latin typeface="Arial, Helvetica, sans-serif"/>
              </a:rPr>
              <a:t> sont de grands pourvoyeurs de SBGN du fait des multiples portes d'entrée: cathéters, sonde urinaire, trachéotomie et </a:t>
            </a:r>
            <a:r>
              <a:rPr lang="fr-FR" b="0" i="0" u="none" strike="noStrike" dirty="0" smtClean="0">
                <a:effectLst/>
                <a:latin typeface="Arial"/>
              </a:rPr>
              <a:t>intubation</a:t>
            </a:r>
            <a:r>
              <a:rPr lang="fr-FR" b="0" i="0" dirty="0" smtClean="0">
                <a:effectLst/>
                <a:latin typeface="Arial, Helvetica, sans-serif"/>
              </a:rPr>
              <a:t>.</a:t>
            </a:r>
            <a:endParaRPr lang="fr-FR" b="0" i="0" dirty="0" smtClean="0">
              <a:effectLst/>
              <a:latin typeface="Times New Roman"/>
            </a:endParaRPr>
          </a:p>
          <a:p>
            <a:endParaRPr lang="fr-FR" dirty="0"/>
          </a:p>
        </p:txBody>
      </p:sp>
      <p:sp>
        <p:nvSpPr>
          <p:cNvPr id="4" name="Titre 1"/>
          <p:cNvSpPr>
            <a:spLocks noGrp="1"/>
          </p:cNvSpPr>
          <p:nvPr>
            <p:ph type="title"/>
          </p:nvPr>
        </p:nvSpPr>
        <p:spPr>
          <a:xfrm>
            <a:off x="457200" y="-27384"/>
            <a:ext cx="8229600" cy="1143000"/>
          </a:xfrm>
        </p:spPr>
        <p:txBody>
          <a:bodyPr/>
          <a:lstStyle/>
          <a:p>
            <a:r>
              <a:rPr lang="fr-FR" b="1" i="0" dirty="0" smtClean="0">
                <a:solidFill>
                  <a:srgbClr val="000000"/>
                </a:solidFill>
                <a:effectLst/>
                <a:latin typeface="Arial"/>
              </a:rPr>
              <a:t>PHYSIOPATHOLOGIE</a:t>
            </a:r>
            <a:endParaRPr lang="fr-FR" dirty="0"/>
          </a:p>
        </p:txBody>
      </p:sp>
    </p:spTree>
    <p:extLst>
      <p:ext uri="{BB962C8B-B14F-4D97-AF65-F5344CB8AC3E}">
        <p14:creationId xmlns:p14="http://schemas.microsoft.com/office/powerpoint/2010/main" val="3613275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908720"/>
            <a:ext cx="8229600" cy="5544616"/>
          </a:xfrm>
        </p:spPr>
        <p:txBody>
          <a:bodyPr>
            <a:normAutofit fontScale="70000" lnSpcReduction="20000"/>
          </a:bodyPr>
          <a:lstStyle/>
          <a:p>
            <a:r>
              <a:rPr lang="fr-FR" b="1" i="0" dirty="0" smtClean="0">
                <a:solidFill>
                  <a:srgbClr val="000000"/>
                </a:solidFill>
                <a:effectLst/>
                <a:latin typeface="Arial, Helvetica, sans-serif"/>
              </a:rPr>
              <a:t>3</a:t>
            </a:r>
            <a:r>
              <a:rPr lang="fr-FR" b="0" i="0" dirty="0" smtClean="0">
                <a:solidFill>
                  <a:srgbClr val="000000"/>
                </a:solidFill>
                <a:effectLst/>
                <a:latin typeface="Arial, Helvetica, sans-serif"/>
              </a:rPr>
              <a:t> </a:t>
            </a:r>
            <a:r>
              <a:rPr lang="fr-FR" b="1" i="0" dirty="0" smtClean="0">
                <a:solidFill>
                  <a:srgbClr val="000000"/>
                </a:solidFill>
                <a:effectLst/>
                <a:latin typeface="Arial, Helvetica, sans-serif"/>
              </a:rPr>
              <a:t>facteurs favorisants</a:t>
            </a:r>
            <a:r>
              <a:rPr lang="fr-FR" b="0" i="0" dirty="0" smtClean="0">
                <a:solidFill>
                  <a:srgbClr val="000000"/>
                </a:solidFill>
                <a:effectLst/>
                <a:latin typeface="Arial, Helvetica, sans-serif"/>
              </a:rPr>
              <a:t> sont individualisés:</a:t>
            </a:r>
          </a:p>
          <a:p>
            <a:pPr marL="0" indent="0">
              <a:buNone/>
            </a:pPr>
            <a:endParaRPr lang="fr-FR" b="0" i="0" dirty="0" smtClean="0">
              <a:solidFill>
                <a:srgbClr val="000000"/>
              </a:solidFill>
              <a:effectLst/>
              <a:latin typeface="Times New Roman"/>
            </a:endParaRPr>
          </a:p>
          <a:p>
            <a:pPr>
              <a:buFont typeface="Wingdings" pitchFamily="2" charset="2"/>
              <a:buChar char="q"/>
            </a:pPr>
            <a:r>
              <a:rPr lang="fr-FR" b="0" i="0" dirty="0" smtClean="0">
                <a:solidFill>
                  <a:srgbClr val="000000"/>
                </a:solidFill>
                <a:effectLst/>
                <a:latin typeface="Arial, Helvetica, sans-serif"/>
              </a:rPr>
              <a:t>- L'</a:t>
            </a:r>
            <a:r>
              <a:rPr lang="fr-FR" b="0" i="1" dirty="0" smtClean="0">
                <a:solidFill>
                  <a:srgbClr val="000000"/>
                </a:solidFill>
                <a:effectLst/>
                <a:latin typeface="Arial, Helvetica, sans-serif"/>
              </a:rPr>
              <a:t>antibiothérapie prophylactique</a:t>
            </a:r>
            <a:r>
              <a:rPr lang="fr-FR" b="0" i="0" dirty="0" smtClean="0">
                <a:solidFill>
                  <a:srgbClr val="000000"/>
                </a:solidFill>
                <a:effectLst/>
                <a:latin typeface="Arial, Helvetica, sans-serif"/>
              </a:rPr>
              <a:t> détruit l'équilibre normal de la flore microbienne des voies aériennes et respiratoires aux dépens des bacilles Gram+, avec sélection de germes résistants.</a:t>
            </a:r>
          </a:p>
          <a:p>
            <a:pPr marL="0" indent="0">
              <a:buNone/>
            </a:pPr>
            <a:endParaRPr lang="fr-FR" b="0" i="0" dirty="0" smtClean="0">
              <a:solidFill>
                <a:srgbClr val="000000"/>
              </a:solidFill>
              <a:effectLst/>
              <a:latin typeface="Times New Roman"/>
            </a:endParaRPr>
          </a:p>
          <a:p>
            <a:pPr>
              <a:buFont typeface="Wingdings" pitchFamily="2" charset="2"/>
              <a:buChar char="q"/>
            </a:pPr>
            <a:r>
              <a:rPr lang="fr-FR" b="0" i="0" dirty="0" smtClean="0">
                <a:solidFill>
                  <a:srgbClr val="000000"/>
                </a:solidFill>
                <a:effectLst/>
                <a:latin typeface="Arial, Helvetica, sans-serif"/>
              </a:rPr>
              <a:t>- La </a:t>
            </a:r>
            <a:r>
              <a:rPr lang="fr-FR" b="0" i="1" dirty="0" smtClean="0">
                <a:solidFill>
                  <a:srgbClr val="000000"/>
                </a:solidFill>
                <a:effectLst/>
                <a:latin typeface="Arial, Helvetica, sans-serif"/>
              </a:rPr>
              <a:t>transmission croisée</a:t>
            </a:r>
            <a:r>
              <a:rPr lang="fr-FR" b="0" i="0" dirty="0" smtClean="0">
                <a:solidFill>
                  <a:srgbClr val="000000"/>
                </a:solidFill>
                <a:effectLst/>
                <a:latin typeface="Arial, Helvetica, sans-serif"/>
              </a:rPr>
              <a:t> de ces germes par le personnel soignant explique la possible survenue d''épidémies' en milieu chirurgical ou de réanimation.</a:t>
            </a:r>
          </a:p>
          <a:p>
            <a:pPr marL="0" indent="0">
              <a:buNone/>
            </a:pPr>
            <a:endParaRPr lang="fr-FR" b="0" i="0" dirty="0" smtClean="0">
              <a:solidFill>
                <a:srgbClr val="000000"/>
              </a:solidFill>
              <a:effectLst/>
              <a:latin typeface="Times New Roman"/>
            </a:endParaRPr>
          </a:p>
          <a:p>
            <a:pPr>
              <a:buFont typeface="Wingdings" pitchFamily="2" charset="2"/>
              <a:buChar char="q"/>
            </a:pPr>
            <a:r>
              <a:rPr lang="fr-FR" b="0" i="0" dirty="0" smtClean="0">
                <a:solidFill>
                  <a:srgbClr val="000000"/>
                </a:solidFill>
                <a:effectLst/>
                <a:latin typeface="Arial, Helvetica, sans-serif"/>
              </a:rPr>
              <a:t>- Le terrain est souvent déficient favorisant l'infection et sa gravité. La </a:t>
            </a:r>
            <a:r>
              <a:rPr lang="fr-FR" b="0" i="1" dirty="0" smtClean="0">
                <a:solidFill>
                  <a:srgbClr val="000000"/>
                </a:solidFill>
                <a:effectLst/>
                <a:latin typeface="Arial, Helvetica, sans-serif"/>
              </a:rPr>
              <a:t>maladie</a:t>
            </a:r>
            <a:r>
              <a:rPr lang="fr-FR" b="0" i="0" dirty="0" smtClean="0">
                <a:solidFill>
                  <a:srgbClr val="000000"/>
                </a:solidFill>
                <a:effectLst/>
                <a:latin typeface="Arial, Helvetica, sans-serif"/>
              </a:rPr>
              <a:t> à l'origine de l'hospitalisation est déjà grave par elle-même. S'y ajoutent les </a:t>
            </a:r>
            <a:r>
              <a:rPr lang="fr-FR" b="0" i="1" dirty="0" smtClean="0">
                <a:solidFill>
                  <a:srgbClr val="000000"/>
                </a:solidFill>
                <a:effectLst/>
                <a:latin typeface="Arial, Helvetica, sans-serif"/>
              </a:rPr>
              <a:t>thérapeutiques</a:t>
            </a:r>
            <a:r>
              <a:rPr lang="fr-FR" b="0" i="0" dirty="0" smtClean="0">
                <a:solidFill>
                  <a:srgbClr val="000000"/>
                </a:solidFill>
                <a:effectLst/>
                <a:latin typeface="Arial, Helvetica, sans-serif"/>
              </a:rPr>
              <a:t> agressives (antibiotique, corticothérapie, immunosuppresseurs tels que la chimio- ou la radiothérapie).</a:t>
            </a:r>
            <a:endParaRPr lang="fr-FR" b="0" i="0" dirty="0" smtClean="0">
              <a:solidFill>
                <a:srgbClr val="000000"/>
              </a:solidFill>
              <a:effectLst/>
              <a:latin typeface="Times New Roman"/>
            </a:endParaRPr>
          </a:p>
          <a:p>
            <a:endParaRPr lang="fr-FR" dirty="0"/>
          </a:p>
        </p:txBody>
      </p:sp>
      <p:sp>
        <p:nvSpPr>
          <p:cNvPr id="4" name="Titre 1"/>
          <p:cNvSpPr>
            <a:spLocks noGrp="1"/>
          </p:cNvSpPr>
          <p:nvPr>
            <p:ph type="title"/>
          </p:nvPr>
        </p:nvSpPr>
        <p:spPr>
          <a:xfrm>
            <a:off x="457200" y="-27384"/>
            <a:ext cx="8229600" cy="864096"/>
          </a:xfrm>
        </p:spPr>
        <p:txBody>
          <a:bodyPr/>
          <a:lstStyle/>
          <a:p>
            <a:r>
              <a:rPr lang="fr-FR" b="1" i="0" dirty="0" smtClean="0">
                <a:solidFill>
                  <a:srgbClr val="000000"/>
                </a:solidFill>
                <a:effectLst/>
                <a:latin typeface="Arial"/>
              </a:rPr>
              <a:t>PHYSIOPATHOLOGIE</a:t>
            </a:r>
            <a:endParaRPr lang="fr-FR" dirty="0"/>
          </a:p>
        </p:txBody>
      </p:sp>
    </p:spTree>
    <p:extLst>
      <p:ext uri="{BB962C8B-B14F-4D97-AF65-F5344CB8AC3E}">
        <p14:creationId xmlns:p14="http://schemas.microsoft.com/office/powerpoint/2010/main" val="14963522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3772"/>
            <a:ext cx="8229600" cy="5342392"/>
          </a:xfrm>
        </p:spPr>
        <p:txBody>
          <a:bodyPr>
            <a:normAutofit fontScale="55000" lnSpcReduction="20000"/>
          </a:bodyPr>
          <a:lstStyle/>
          <a:p>
            <a:pPr marL="0" indent="0">
              <a:buNone/>
            </a:pPr>
            <a:endParaRPr lang="fr-FR" sz="3800" b="0" i="0" dirty="0" smtClean="0">
              <a:solidFill>
                <a:srgbClr val="000000"/>
              </a:solidFill>
              <a:effectLst/>
              <a:latin typeface="Arial, Helvetica, sans-serif"/>
            </a:endParaRPr>
          </a:p>
          <a:p>
            <a:pPr marL="0" indent="0">
              <a:buNone/>
            </a:pPr>
            <a:r>
              <a:rPr lang="fr-FR" sz="3800" b="0" i="0" dirty="0" smtClean="0">
                <a:solidFill>
                  <a:srgbClr val="000000"/>
                </a:solidFill>
                <a:effectLst/>
                <a:latin typeface="Arial, Helvetica, sans-serif"/>
              </a:rPr>
              <a:t>Les SBGN sont à </a:t>
            </a:r>
            <a:r>
              <a:rPr lang="fr-FR" sz="3800" b="1" i="0" dirty="0" smtClean="0">
                <a:solidFill>
                  <a:srgbClr val="000000"/>
                </a:solidFill>
                <a:effectLst/>
                <a:latin typeface="Arial, Helvetica, sans-serif"/>
              </a:rPr>
              <a:t>point de départ </a:t>
            </a:r>
            <a:r>
              <a:rPr lang="fr-FR" sz="3800" b="1" i="0" dirty="0" err="1" smtClean="0">
                <a:solidFill>
                  <a:srgbClr val="000000"/>
                </a:solidFill>
                <a:effectLst/>
                <a:latin typeface="Arial, Helvetica, sans-serif"/>
              </a:rPr>
              <a:t>thrombophlébitique</a:t>
            </a:r>
            <a:r>
              <a:rPr lang="fr-FR" sz="3800" b="0" i="0" dirty="0" smtClean="0">
                <a:solidFill>
                  <a:srgbClr val="000000"/>
                </a:solidFill>
                <a:effectLst/>
                <a:latin typeface="Arial, Helvetica, sans-serif"/>
              </a:rPr>
              <a:t>, succédant à une colonisation de l'</a:t>
            </a:r>
            <a:r>
              <a:rPr lang="fr-FR" sz="3800" b="0" i="0" dirty="0" err="1" smtClean="0">
                <a:solidFill>
                  <a:srgbClr val="000000"/>
                </a:solidFill>
                <a:effectLst/>
                <a:latin typeface="Arial, Helvetica, sans-serif"/>
              </a:rPr>
              <a:t>endoveine</a:t>
            </a:r>
            <a:r>
              <a:rPr lang="fr-FR" sz="3800" b="0" i="0" dirty="0" smtClean="0">
                <a:solidFill>
                  <a:srgbClr val="000000"/>
                </a:solidFill>
                <a:effectLst/>
                <a:latin typeface="Arial, Helvetica, sans-serif"/>
              </a:rPr>
              <a:t>. C'est la fragmentation du caillot septique qui est à l'origine de l'essaimage bactérien. La phlébite elle-même n'est que rarement symptomatique.</a:t>
            </a:r>
            <a:br>
              <a:rPr lang="fr-FR" sz="3800" b="0" i="0" dirty="0" smtClean="0">
                <a:solidFill>
                  <a:srgbClr val="000000"/>
                </a:solidFill>
                <a:effectLst/>
                <a:latin typeface="Arial, Helvetica, sans-serif"/>
              </a:rPr>
            </a:br>
            <a:r>
              <a:rPr lang="fr-FR" sz="3800" b="0" i="0" dirty="0" smtClean="0">
                <a:solidFill>
                  <a:srgbClr val="000000"/>
                </a:solidFill>
                <a:effectLst/>
                <a:latin typeface="Arial, Helvetica, sans-serif"/>
              </a:rPr>
              <a:t/>
            </a:r>
            <a:br>
              <a:rPr lang="fr-FR" sz="3800" b="0" i="0" dirty="0" smtClean="0">
                <a:solidFill>
                  <a:srgbClr val="000000"/>
                </a:solidFill>
                <a:effectLst/>
                <a:latin typeface="Arial, Helvetica, sans-serif"/>
              </a:rPr>
            </a:br>
            <a:r>
              <a:rPr lang="fr-FR" sz="3800" b="0" i="0" dirty="0" smtClean="0">
                <a:solidFill>
                  <a:srgbClr val="000000"/>
                </a:solidFill>
                <a:effectLst/>
                <a:latin typeface="Arial, Helvetica, sans-serif"/>
              </a:rPr>
              <a:t>Le </a:t>
            </a:r>
            <a:r>
              <a:rPr lang="fr-FR" sz="3800" b="1" i="0" dirty="0" smtClean="0">
                <a:solidFill>
                  <a:srgbClr val="000000"/>
                </a:solidFill>
                <a:effectLst/>
                <a:latin typeface="Arial, Helvetica, sans-serif"/>
              </a:rPr>
              <a:t>choc septique</a:t>
            </a:r>
            <a:r>
              <a:rPr lang="fr-FR" sz="3800" b="0" i="0" dirty="0" smtClean="0">
                <a:solidFill>
                  <a:srgbClr val="000000"/>
                </a:solidFill>
                <a:effectLst/>
                <a:latin typeface="Arial, Helvetica, sans-serif"/>
              </a:rPr>
              <a:t> est une </a:t>
            </a:r>
            <a:r>
              <a:rPr lang="fr-FR" sz="3800" b="0" i="1" u="none" strike="noStrike" dirty="0" smtClean="0">
                <a:solidFill>
                  <a:srgbClr val="666600"/>
                </a:solidFill>
                <a:effectLst/>
                <a:latin typeface="Arial"/>
              </a:rPr>
              <a:t>anoxie</a:t>
            </a:r>
            <a:r>
              <a:rPr lang="fr-FR" sz="3800" b="0" i="1" dirty="0" smtClean="0">
                <a:solidFill>
                  <a:srgbClr val="000000"/>
                </a:solidFill>
                <a:effectLst/>
                <a:latin typeface="Arial, Helvetica, sans-serif"/>
              </a:rPr>
              <a:t> tissulaire aiguë par incapacité d'utilisation de l'O2</a:t>
            </a:r>
            <a:r>
              <a:rPr lang="fr-FR" sz="3800" b="0" i="0" dirty="0" smtClean="0">
                <a:solidFill>
                  <a:srgbClr val="000000"/>
                </a:solidFill>
                <a:effectLst/>
                <a:latin typeface="Arial, Helvetica, sans-serif"/>
              </a:rPr>
              <a:t> en rapport avec l'infection bactérienne. L'</a:t>
            </a:r>
            <a:r>
              <a:rPr lang="fr-FR" sz="3800" b="0" i="0" u="none" strike="noStrike" dirty="0" smtClean="0">
                <a:solidFill>
                  <a:srgbClr val="666600"/>
                </a:solidFill>
                <a:effectLst/>
                <a:latin typeface="Arial"/>
              </a:rPr>
              <a:t>endotoxine</a:t>
            </a:r>
            <a:r>
              <a:rPr lang="fr-FR" sz="3800" b="0" i="0" dirty="0" smtClean="0">
                <a:solidFill>
                  <a:srgbClr val="000000"/>
                </a:solidFill>
                <a:effectLst/>
                <a:latin typeface="Arial, Helvetica, sans-serif"/>
              </a:rPr>
              <a:t> des bacille gram négatif est habituellement en cause, mais de nombreuses infections bactériennes peuvent être incriminées. Le mécanisme principal est l'</a:t>
            </a:r>
            <a:r>
              <a:rPr lang="fr-FR" sz="3800" b="0" i="1" dirty="0" smtClean="0">
                <a:solidFill>
                  <a:srgbClr val="000000"/>
                </a:solidFill>
                <a:effectLst/>
                <a:latin typeface="Arial, Helvetica, sans-serif"/>
              </a:rPr>
              <a:t>action de l'</a:t>
            </a:r>
            <a:r>
              <a:rPr lang="fr-FR" sz="3800" b="0" i="1" u="none" strike="noStrike" dirty="0" smtClean="0">
                <a:solidFill>
                  <a:srgbClr val="666600"/>
                </a:solidFill>
                <a:effectLst/>
                <a:latin typeface="Arial"/>
              </a:rPr>
              <a:t>endotoxine</a:t>
            </a:r>
            <a:r>
              <a:rPr lang="fr-FR" sz="3800" b="0" i="1" dirty="0" smtClean="0">
                <a:solidFill>
                  <a:srgbClr val="000000"/>
                </a:solidFill>
                <a:effectLst/>
                <a:latin typeface="Arial, Helvetica, sans-serif"/>
              </a:rPr>
              <a:t> sur les résistances artérielles périphériques par l'intermédiaire de médiateurs </a:t>
            </a:r>
            <a:r>
              <a:rPr lang="fr-FR" sz="3800" b="0" i="1" dirty="0" err="1" smtClean="0">
                <a:solidFill>
                  <a:srgbClr val="000000"/>
                </a:solidFill>
                <a:effectLst/>
                <a:latin typeface="Arial, Helvetica, sans-serif"/>
              </a:rPr>
              <a:t>vasoactifs</a:t>
            </a:r>
            <a:r>
              <a:rPr lang="fr-FR" sz="3800" b="0" i="0" dirty="0" smtClean="0">
                <a:solidFill>
                  <a:srgbClr val="000000"/>
                </a:solidFill>
                <a:effectLst/>
                <a:latin typeface="Arial, Helvetica, sans-serif"/>
              </a:rPr>
              <a:t>.</a:t>
            </a:r>
          </a:p>
          <a:p>
            <a:pPr marL="0" indent="0">
              <a:buNone/>
            </a:pPr>
            <a:endParaRPr lang="fr-FR" sz="3800" b="0" i="0" dirty="0" smtClean="0">
              <a:solidFill>
                <a:srgbClr val="000000"/>
              </a:solidFill>
              <a:effectLst/>
              <a:latin typeface="Times New Roman"/>
            </a:endParaRPr>
          </a:p>
          <a:p>
            <a:pPr marL="0" indent="0">
              <a:buNone/>
            </a:pPr>
            <a:r>
              <a:rPr lang="fr-FR" sz="3800" b="0" i="0" dirty="0" smtClean="0">
                <a:solidFill>
                  <a:srgbClr val="000000"/>
                </a:solidFill>
                <a:effectLst/>
                <a:latin typeface="Arial, Helvetica, sans-serif"/>
              </a:rPr>
              <a:t>L'immunodépression, selon son origine, en accroît la fréquence et la gravité. 40% des états septiques se compliquent de choc, mettant bien en évidence le rôle du terrain: </a:t>
            </a:r>
          </a:p>
          <a:p>
            <a:pPr marL="0" indent="0">
              <a:buNone/>
            </a:pPr>
            <a:endParaRPr lang="fr-FR" b="0" i="0" dirty="0" smtClean="0">
              <a:solidFill>
                <a:srgbClr val="000000"/>
              </a:solidFill>
              <a:effectLst/>
              <a:latin typeface="Times New Roman"/>
            </a:endParaRPr>
          </a:p>
          <a:p>
            <a:endParaRPr lang="fr-FR" dirty="0"/>
          </a:p>
        </p:txBody>
      </p:sp>
      <p:sp>
        <p:nvSpPr>
          <p:cNvPr id="4" name="Titre 1"/>
          <p:cNvSpPr>
            <a:spLocks noGrp="1"/>
          </p:cNvSpPr>
          <p:nvPr>
            <p:ph type="title"/>
          </p:nvPr>
        </p:nvSpPr>
        <p:spPr>
          <a:xfrm>
            <a:off x="457200" y="-27384"/>
            <a:ext cx="8229600" cy="864096"/>
          </a:xfrm>
        </p:spPr>
        <p:txBody>
          <a:bodyPr/>
          <a:lstStyle/>
          <a:p>
            <a:r>
              <a:rPr lang="fr-FR" b="1" i="0" dirty="0" smtClean="0">
                <a:solidFill>
                  <a:srgbClr val="000000"/>
                </a:solidFill>
                <a:effectLst/>
                <a:latin typeface="Arial"/>
              </a:rPr>
              <a:t>PHYSIOPATHOLOGIE</a:t>
            </a:r>
            <a:endParaRPr lang="fr-FR" dirty="0"/>
          </a:p>
        </p:txBody>
      </p:sp>
    </p:spTree>
    <p:extLst>
      <p:ext uri="{BB962C8B-B14F-4D97-AF65-F5344CB8AC3E}">
        <p14:creationId xmlns:p14="http://schemas.microsoft.com/office/powerpoint/2010/main" val="21377758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64704"/>
            <a:ext cx="8229600" cy="5361459"/>
          </a:xfrm>
        </p:spPr>
        <p:txBody>
          <a:bodyPr>
            <a:normAutofit/>
          </a:bodyPr>
          <a:lstStyle/>
          <a:p>
            <a:pPr lvl="0">
              <a:buFont typeface="Courier New" pitchFamily="49" charset="0"/>
              <a:buChar char="o"/>
            </a:pPr>
            <a:r>
              <a:rPr lang="fr-FR" sz="2000" dirty="0">
                <a:solidFill>
                  <a:srgbClr val="000000"/>
                </a:solidFill>
                <a:latin typeface="Arial, Helvetica, sans-serif"/>
              </a:rPr>
              <a:t>* La </a:t>
            </a:r>
            <a:r>
              <a:rPr lang="fr-FR" sz="2000" i="1" dirty="0">
                <a:solidFill>
                  <a:srgbClr val="000000"/>
                </a:solidFill>
                <a:latin typeface="Arial, Helvetica, sans-serif"/>
              </a:rPr>
              <a:t>phase </a:t>
            </a:r>
            <a:r>
              <a:rPr lang="fr-FR" sz="2000" i="1" dirty="0" err="1">
                <a:solidFill>
                  <a:srgbClr val="000000"/>
                </a:solidFill>
                <a:latin typeface="Arial, Helvetica, sans-serif"/>
              </a:rPr>
              <a:t>hyperkinétique</a:t>
            </a:r>
            <a:r>
              <a:rPr lang="fr-FR" sz="2000" dirty="0">
                <a:solidFill>
                  <a:srgbClr val="000000"/>
                </a:solidFill>
                <a:latin typeface="Arial, Helvetica, sans-serif"/>
              </a:rPr>
              <a:t> ou 'choc chaud' provient de l'augmentation des besoins en O2, de l'altération de l'extraction tissulaire d'O2, de la vasodilatation artérielle musculaire et de l'hypovolémie à la fois relative et absolue. A ce stade, l'état </a:t>
            </a:r>
            <a:r>
              <a:rPr lang="fr-FR" sz="2000" dirty="0">
                <a:solidFill>
                  <a:srgbClr val="666600"/>
                </a:solidFill>
                <a:latin typeface="Arial"/>
              </a:rPr>
              <a:t>hémodynamique</a:t>
            </a:r>
            <a:r>
              <a:rPr lang="fr-FR" sz="2000" dirty="0">
                <a:solidFill>
                  <a:srgbClr val="000000"/>
                </a:solidFill>
                <a:latin typeface="Arial, Helvetica, sans-serif"/>
              </a:rPr>
              <a:t> est marqué par l'effondrement des résistances périphériques, la baisse des pressions de remplissage du </a:t>
            </a:r>
            <a:r>
              <a:rPr lang="fr-FR" sz="2000" dirty="0">
                <a:solidFill>
                  <a:srgbClr val="666600"/>
                </a:solidFill>
                <a:latin typeface="Arial"/>
              </a:rPr>
              <a:t>ventricule</a:t>
            </a:r>
            <a:r>
              <a:rPr lang="fr-FR" sz="2000" dirty="0">
                <a:solidFill>
                  <a:srgbClr val="000000"/>
                </a:solidFill>
                <a:latin typeface="Arial, Helvetica, sans-serif"/>
              </a:rPr>
              <a:t> gauche mais avec débit cardiaque élevé</a:t>
            </a:r>
            <a:r>
              <a:rPr lang="fr-FR" sz="2000" dirty="0" smtClean="0">
                <a:solidFill>
                  <a:srgbClr val="000000"/>
                </a:solidFill>
                <a:latin typeface="Arial, Helvetica, sans-serif"/>
              </a:rPr>
              <a:t>.</a:t>
            </a:r>
          </a:p>
          <a:p>
            <a:pPr marL="0" lvl="0" indent="0">
              <a:buNone/>
            </a:pPr>
            <a:endParaRPr lang="fr-FR" sz="2000" dirty="0">
              <a:solidFill>
                <a:srgbClr val="000000"/>
              </a:solidFill>
              <a:latin typeface="Times New Roman"/>
            </a:endParaRPr>
          </a:p>
          <a:p>
            <a:pPr lvl="0">
              <a:buFont typeface="Courier New" pitchFamily="49" charset="0"/>
              <a:buChar char="o"/>
            </a:pPr>
            <a:r>
              <a:rPr lang="fr-FR" sz="2000" dirty="0">
                <a:solidFill>
                  <a:srgbClr val="000000"/>
                </a:solidFill>
                <a:latin typeface="Arial, Helvetica, sans-serif"/>
              </a:rPr>
              <a:t>* La </a:t>
            </a:r>
            <a:r>
              <a:rPr lang="fr-FR" sz="2000" i="1" dirty="0">
                <a:solidFill>
                  <a:srgbClr val="000000"/>
                </a:solidFill>
                <a:latin typeface="Arial, Helvetica, sans-serif"/>
              </a:rPr>
              <a:t>phase </a:t>
            </a:r>
            <a:r>
              <a:rPr lang="fr-FR" sz="2000" i="1" dirty="0" err="1">
                <a:solidFill>
                  <a:srgbClr val="000000"/>
                </a:solidFill>
                <a:latin typeface="Arial, Helvetica, sans-serif"/>
              </a:rPr>
              <a:t>hypokinétique</a:t>
            </a:r>
            <a:r>
              <a:rPr lang="fr-FR" sz="2000" dirty="0">
                <a:solidFill>
                  <a:srgbClr val="000000"/>
                </a:solidFill>
                <a:latin typeface="Arial, Helvetica, sans-serif"/>
              </a:rPr>
              <a:t> ou 'choc froid' est une insuffisance cardiaque faisant suite à la phase précédente avec résistances périphériques et pressions de remplissage élevées, effondrement du débit cardiaque. Une puissante réaction adrénergique en est à l'origine. On observe alors les conséquences de l'ischémie sur le cerveau, le </a:t>
            </a:r>
            <a:r>
              <a:rPr lang="fr-FR" sz="2000" dirty="0" err="1">
                <a:solidFill>
                  <a:srgbClr val="000000"/>
                </a:solidFill>
                <a:latin typeface="Arial, Helvetica, sans-serif"/>
              </a:rPr>
              <a:t>coeur</a:t>
            </a:r>
            <a:r>
              <a:rPr lang="fr-FR" sz="2000" dirty="0">
                <a:solidFill>
                  <a:srgbClr val="000000"/>
                </a:solidFill>
                <a:latin typeface="Arial, Helvetica, sans-serif"/>
              </a:rPr>
              <a:t>, le rein, le poumon, le foie et le tube digestif. La Coagulation </a:t>
            </a:r>
            <a:r>
              <a:rPr lang="fr-FR" sz="2000" dirty="0" err="1">
                <a:solidFill>
                  <a:srgbClr val="000000"/>
                </a:solidFill>
                <a:latin typeface="Arial, Helvetica, sans-serif"/>
              </a:rPr>
              <a:t>Intra-Vasculaire</a:t>
            </a:r>
            <a:r>
              <a:rPr lang="fr-FR" sz="2000" dirty="0">
                <a:solidFill>
                  <a:srgbClr val="000000"/>
                </a:solidFill>
                <a:latin typeface="Arial, Helvetica, sans-serif"/>
              </a:rPr>
              <a:t> Disséminée (</a:t>
            </a:r>
            <a:r>
              <a:rPr lang="fr-FR" sz="2000" dirty="0">
                <a:solidFill>
                  <a:srgbClr val="666600"/>
                </a:solidFill>
                <a:latin typeface="Arial"/>
              </a:rPr>
              <a:t>CIVD</a:t>
            </a:r>
            <a:r>
              <a:rPr lang="fr-FR" sz="2000" dirty="0">
                <a:solidFill>
                  <a:srgbClr val="000000"/>
                </a:solidFill>
                <a:latin typeface="Arial, Helvetica, sans-serif"/>
              </a:rPr>
              <a:t>) est habituelle.</a:t>
            </a:r>
            <a:endParaRPr lang="fr-FR" sz="2000" dirty="0">
              <a:solidFill>
                <a:srgbClr val="000000"/>
              </a:solidFill>
              <a:latin typeface="Times New Roman"/>
            </a:endParaRPr>
          </a:p>
          <a:p>
            <a:pPr marL="0" indent="0">
              <a:buNone/>
            </a:pPr>
            <a:endParaRPr lang="fr-FR" sz="2000" dirty="0"/>
          </a:p>
        </p:txBody>
      </p:sp>
      <p:sp>
        <p:nvSpPr>
          <p:cNvPr id="4" name="Titre 1"/>
          <p:cNvSpPr>
            <a:spLocks noGrp="1"/>
          </p:cNvSpPr>
          <p:nvPr>
            <p:ph type="title"/>
          </p:nvPr>
        </p:nvSpPr>
        <p:spPr>
          <a:xfrm>
            <a:off x="457200" y="-27384"/>
            <a:ext cx="8229600" cy="936104"/>
          </a:xfrm>
        </p:spPr>
        <p:txBody>
          <a:bodyPr/>
          <a:lstStyle/>
          <a:p>
            <a:r>
              <a:rPr lang="fr-FR" b="1" i="0" dirty="0" smtClean="0">
                <a:solidFill>
                  <a:srgbClr val="000000"/>
                </a:solidFill>
                <a:effectLst/>
                <a:latin typeface="Arial"/>
              </a:rPr>
              <a:t>PHYSIOPATHOLOGIE</a:t>
            </a:r>
            <a:endParaRPr lang="fr-FR" dirty="0"/>
          </a:p>
        </p:txBody>
      </p:sp>
    </p:spTree>
    <p:extLst>
      <p:ext uri="{BB962C8B-B14F-4D97-AF65-F5344CB8AC3E}">
        <p14:creationId xmlns:p14="http://schemas.microsoft.com/office/powerpoint/2010/main" val="24996357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384"/>
            <a:ext cx="8892480" cy="792088"/>
          </a:xfrm>
        </p:spPr>
        <p:txBody>
          <a:bodyPr>
            <a:normAutofit/>
          </a:bodyPr>
          <a:lstStyle/>
          <a:p>
            <a:r>
              <a:rPr lang="fr-FR" sz="3600" b="1" i="0" dirty="0" smtClean="0">
                <a:solidFill>
                  <a:srgbClr val="000000"/>
                </a:solidFill>
                <a:effectLst/>
                <a:latin typeface="Arial"/>
              </a:rPr>
              <a:t>CIRCONSTANCES DE DECOUVERTE</a:t>
            </a:r>
            <a:endParaRPr lang="fr-FR" sz="3600" dirty="0"/>
          </a:p>
        </p:txBody>
      </p:sp>
      <p:sp>
        <p:nvSpPr>
          <p:cNvPr id="3" name="Espace réservé du contenu 2"/>
          <p:cNvSpPr>
            <a:spLocks noGrp="1"/>
          </p:cNvSpPr>
          <p:nvPr>
            <p:ph idx="1"/>
          </p:nvPr>
        </p:nvSpPr>
        <p:spPr>
          <a:xfrm>
            <a:off x="251520" y="764704"/>
            <a:ext cx="8784976" cy="5904656"/>
          </a:xfrm>
        </p:spPr>
        <p:txBody>
          <a:bodyPr>
            <a:noAutofit/>
          </a:bodyPr>
          <a:lstStyle/>
          <a:p>
            <a:pPr marL="0" indent="0">
              <a:buNone/>
            </a:pPr>
            <a:r>
              <a:rPr lang="fr-FR" sz="1800" b="1" i="0" dirty="0" smtClean="0">
                <a:solidFill>
                  <a:srgbClr val="000000"/>
                </a:solidFill>
                <a:effectLst/>
                <a:latin typeface="Arial, Helvetica, sans-serif"/>
              </a:rPr>
              <a:t>1) Typiquement : </a:t>
            </a:r>
            <a:endParaRPr lang="fr-FR" sz="1800" b="0" i="0" dirty="0" smtClean="0">
              <a:solidFill>
                <a:srgbClr val="000000"/>
              </a:solidFill>
              <a:effectLst/>
              <a:latin typeface="Times New Roman"/>
            </a:endParaRPr>
          </a:p>
          <a:p>
            <a:pPr marL="0" indent="0">
              <a:buNone/>
            </a:pPr>
            <a:r>
              <a:rPr lang="fr-FR" sz="1800" b="0" i="0" u="sng" dirty="0" smtClean="0">
                <a:solidFill>
                  <a:srgbClr val="000000"/>
                </a:solidFill>
                <a:effectLst/>
                <a:latin typeface="Arial, Helvetica, sans-serif"/>
              </a:rPr>
              <a:t>a) Signes fonctionnels</a:t>
            </a:r>
            <a:br>
              <a:rPr lang="fr-FR" sz="1800" b="0" i="0" u="sng" dirty="0" smtClean="0">
                <a:solidFill>
                  <a:srgbClr val="000000"/>
                </a:solidFill>
                <a:effectLst/>
                <a:latin typeface="Arial, Helvetica, sans-serif"/>
              </a:rPr>
            </a:br>
            <a:endParaRPr lang="fr-FR" sz="1800" b="0" i="0" dirty="0" smtClean="0">
              <a:solidFill>
                <a:srgbClr val="000000"/>
              </a:solidFill>
              <a:effectLst/>
              <a:latin typeface="Times New Roman"/>
            </a:endParaRPr>
          </a:p>
          <a:p>
            <a:r>
              <a:rPr lang="fr-FR" sz="1800" b="0" i="0" dirty="0" smtClean="0">
                <a:solidFill>
                  <a:srgbClr val="000000"/>
                </a:solidFill>
                <a:effectLst/>
                <a:latin typeface="Arial, Helvetica, sans-serif"/>
              </a:rPr>
              <a:t>Les signes cliniques d'une septicémie à bacille gram négatif sont identiques à ceux d'une septicémie banale: il y a peu de Signes fonctionnels au stade initial. Certains insistent sur la relative fréquence de la </a:t>
            </a:r>
            <a:r>
              <a:rPr lang="fr-FR" sz="1800" b="1" i="0" dirty="0" smtClean="0">
                <a:solidFill>
                  <a:srgbClr val="000000"/>
                </a:solidFill>
                <a:effectLst/>
                <a:latin typeface="Arial, Helvetica, sans-serif"/>
              </a:rPr>
              <a:t>diarrhée</a:t>
            </a:r>
            <a:r>
              <a:rPr lang="fr-FR" sz="1800" b="0" i="0" dirty="0" smtClean="0">
                <a:solidFill>
                  <a:srgbClr val="000000"/>
                </a:solidFill>
                <a:effectLst/>
                <a:latin typeface="Arial, Helvetica, sans-serif"/>
              </a:rPr>
              <a:t> et de l'</a:t>
            </a:r>
            <a:r>
              <a:rPr lang="fr-FR" sz="1800" b="1" i="0" u="none" strike="noStrike" dirty="0" smtClean="0">
                <a:solidFill>
                  <a:srgbClr val="666600"/>
                </a:solidFill>
                <a:effectLst/>
                <a:latin typeface="Arial"/>
              </a:rPr>
              <a:t>hyperventilation</a:t>
            </a:r>
            <a:r>
              <a:rPr lang="fr-FR" sz="1800" b="1" i="0" dirty="0" smtClean="0">
                <a:solidFill>
                  <a:srgbClr val="000000"/>
                </a:solidFill>
                <a:effectLst/>
                <a:latin typeface="Arial, Helvetica, sans-serif"/>
              </a:rPr>
              <a:t> première avec alcalose gazeuse</a:t>
            </a:r>
            <a:r>
              <a:rPr lang="fr-FR" sz="1800" b="0" i="0" dirty="0" smtClean="0">
                <a:solidFill>
                  <a:srgbClr val="000000"/>
                </a:solidFill>
                <a:effectLst/>
                <a:latin typeface="Arial, Helvetica, sans-serif"/>
              </a:rPr>
              <a:t> dans le cas des bacilles gram négatifs.</a:t>
            </a:r>
          </a:p>
          <a:p>
            <a:endParaRPr lang="fr-FR" sz="1800" b="0" i="0" dirty="0" smtClean="0">
              <a:solidFill>
                <a:srgbClr val="000000"/>
              </a:solidFill>
              <a:effectLst/>
              <a:latin typeface="Times New Roman"/>
            </a:endParaRPr>
          </a:p>
          <a:p>
            <a:pPr marL="0" indent="0">
              <a:buNone/>
            </a:pPr>
            <a:r>
              <a:rPr lang="fr-FR" sz="1800" b="0" i="0" u="sng" dirty="0" smtClean="0">
                <a:solidFill>
                  <a:srgbClr val="000000"/>
                </a:solidFill>
                <a:effectLst/>
                <a:latin typeface="Arial, Helvetica, sans-serif"/>
              </a:rPr>
              <a:t>b) Signes généraux</a:t>
            </a:r>
            <a:br>
              <a:rPr lang="fr-FR" sz="1800" b="0" i="0" u="sng" dirty="0" smtClean="0">
                <a:solidFill>
                  <a:srgbClr val="000000"/>
                </a:solidFill>
                <a:effectLst/>
                <a:latin typeface="Arial, Helvetica, sans-serif"/>
              </a:rPr>
            </a:br>
            <a:endParaRPr lang="fr-FR" sz="1800" b="0" i="0" dirty="0" smtClean="0">
              <a:solidFill>
                <a:srgbClr val="000000"/>
              </a:solidFill>
              <a:effectLst/>
              <a:latin typeface="Times New Roman"/>
            </a:endParaRPr>
          </a:p>
          <a:p>
            <a:r>
              <a:rPr lang="fr-FR" sz="1800" b="0" i="0" dirty="0" smtClean="0">
                <a:solidFill>
                  <a:srgbClr val="000000"/>
                </a:solidFill>
                <a:effectLst/>
                <a:latin typeface="Arial, Helvetica, sans-serif"/>
              </a:rPr>
              <a:t>Le signe principal, la </a:t>
            </a:r>
            <a:r>
              <a:rPr lang="fr-FR" sz="1800" b="1" i="0" dirty="0" smtClean="0">
                <a:solidFill>
                  <a:srgbClr val="000000"/>
                </a:solidFill>
                <a:effectLst/>
                <a:latin typeface="Arial, Helvetica, sans-serif"/>
              </a:rPr>
              <a:t>fièvre élevée</a:t>
            </a:r>
            <a:r>
              <a:rPr lang="fr-FR" sz="1800" b="0" i="0" dirty="0" smtClean="0">
                <a:solidFill>
                  <a:srgbClr val="000000"/>
                </a:solidFill>
                <a:effectLst/>
                <a:latin typeface="Arial, Helvetica, sans-serif"/>
              </a:rPr>
              <a:t> comporte des </a:t>
            </a:r>
            <a:r>
              <a:rPr lang="fr-FR" sz="1800" b="1" i="0" dirty="0" smtClean="0">
                <a:solidFill>
                  <a:srgbClr val="000000"/>
                </a:solidFill>
                <a:effectLst/>
                <a:latin typeface="Arial, Helvetica, sans-serif"/>
              </a:rPr>
              <a:t>pics fébriles avec frissons</a:t>
            </a:r>
            <a:r>
              <a:rPr lang="fr-FR" sz="1800" b="0" i="0" dirty="0" smtClean="0">
                <a:solidFill>
                  <a:srgbClr val="000000"/>
                </a:solidFill>
                <a:effectLst/>
                <a:latin typeface="Arial, Helvetica, sans-serif"/>
              </a:rPr>
              <a:t>.</a:t>
            </a:r>
            <a:endParaRPr lang="fr-FR" sz="1800" b="0" i="0" dirty="0" smtClean="0">
              <a:solidFill>
                <a:srgbClr val="000000"/>
              </a:solidFill>
              <a:effectLst/>
              <a:latin typeface="Times New Roman"/>
            </a:endParaRPr>
          </a:p>
          <a:p>
            <a:r>
              <a:rPr lang="fr-FR" sz="1800" b="0" i="0" dirty="0" smtClean="0">
                <a:solidFill>
                  <a:srgbClr val="000000"/>
                </a:solidFill>
                <a:effectLst/>
                <a:latin typeface="Arial, Helvetica, sans-serif"/>
              </a:rPr>
              <a:t>Sur ce terrain, une fièvre peut déjà être expliquée par la maladie primitive. Elle est souvent peu marquée, parfois même remplacée par une </a:t>
            </a:r>
            <a:r>
              <a:rPr lang="fr-FR" sz="1800" b="1" i="0" dirty="0" smtClean="0">
                <a:solidFill>
                  <a:srgbClr val="000000"/>
                </a:solidFill>
                <a:effectLst/>
                <a:latin typeface="Arial, Helvetica, sans-serif"/>
              </a:rPr>
              <a:t>hypothermie</a:t>
            </a:r>
            <a:r>
              <a:rPr lang="fr-FR" sz="1800" b="0" i="0" dirty="0" smtClean="0">
                <a:solidFill>
                  <a:srgbClr val="000000"/>
                </a:solidFill>
                <a:effectLst/>
                <a:latin typeface="Arial, Helvetica, sans-serif"/>
              </a:rPr>
              <a:t> paradoxale.</a:t>
            </a:r>
          </a:p>
          <a:p>
            <a:endParaRPr lang="fr-FR" sz="1800" b="0" i="0" dirty="0" smtClean="0">
              <a:solidFill>
                <a:srgbClr val="000000"/>
              </a:solidFill>
              <a:effectLst/>
              <a:latin typeface="Times New Roman"/>
            </a:endParaRPr>
          </a:p>
          <a:p>
            <a:pPr marL="0" indent="0">
              <a:buNone/>
            </a:pPr>
            <a:r>
              <a:rPr lang="fr-FR" sz="1800" b="0" i="0" u="sng" dirty="0" smtClean="0">
                <a:solidFill>
                  <a:srgbClr val="000000"/>
                </a:solidFill>
                <a:effectLst/>
                <a:latin typeface="Arial, Helvetica, sans-serif"/>
              </a:rPr>
              <a:t>c) Signes physiques</a:t>
            </a:r>
            <a:br>
              <a:rPr lang="fr-FR" sz="1800" b="0" i="0" u="sng" dirty="0" smtClean="0">
                <a:solidFill>
                  <a:srgbClr val="000000"/>
                </a:solidFill>
                <a:effectLst/>
                <a:latin typeface="Arial, Helvetica, sans-serif"/>
              </a:rPr>
            </a:br>
            <a:endParaRPr lang="fr-FR" sz="1800" b="0" i="0" dirty="0" smtClean="0">
              <a:solidFill>
                <a:srgbClr val="000000"/>
              </a:solidFill>
              <a:effectLst/>
              <a:latin typeface="Times New Roman"/>
            </a:endParaRPr>
          </a:p>
          <a:p>
            <a:r>
              <a:rPr lang="fr-FR" sz="1800" b="0" i="0" dirty="0" smtClean="0">
                <a:solidFill>
                  <a:srgbClr val="000000"/>
                </a:solidFill>
                <a:effectLst/>
                <a:latin typeface="Arial, Helvetica, sans-serif"/>
              </a:rPr>
              <a:t>L'examen recherche une </a:t>
            </a:r>
            <a:r>
              <a:rPr lang="fr-FR" sz="1800" b="1" i="0" u="none" strike="noStrike" dirty="0" smtClean="0">
                <a:solidFill>
                  <a:srgbClr val="666600"/>
                </a:solidFill>
                <a:effectLst/>
                <a:latin typeface="Arial"/>
              </a:rPr>
              <a:t>splénomégalie</a:t>
            </a:r>
            <a:r>
              <a:rPr lang="fr-FR" sz="1800" b="0" i="0" dirty="0" smtClean="0">
                <a:solidFill>
                  <a:srgbClr val="000000"/>
                </a:solidFill>
                <a:effectLst/>
                <a:latin typeface="Arial, Helvetica, sans-serif"/>
              </a:rPr>
              <a:t> confirmant l'infection, et des signes de</a:t>
            </a:r>
            <a:r>
              <a:rPr lang="fr-FR" sz="1800" b="0" i="1" dirty="0" smtClean="0">
                <a:solidFill>
                  <a:srgbClr val="000000"/>
                </a:solidFill>
                <a:effectLst/>
                <a:latin typeface="Arial, Helvetica, sans-serif"/>
              </a:rPr>
              <a:t> </a:t>
            </a:r>
            <a:r>
              <a:rPr lang="fr-FR" sz="1800" b="1" i="0" dirty="0" smtClean="0">
                <a:solidFill>
                  <a:srgbClr val="000000"/>
                </a:solidFill>
                <a:effectLst/>
                <a:latin typeface="Arial, Helvetica, sans-serif"/>
              </a:rPr>
              <a:t>localisation secondaire</a:t>
            </a:r>
            <a:r>
              <a:rPr lang="fr-FR" sz="1800" b="0" i="0" dirty="0" smtClean="0">
                <a:solidFill>
                  <a:srgbClr val="000000"/>
                </a:solidFill>
                <a:effectLst/>
                <a:latin typeface="Arial, Helvetica, sans-serif"/>
              </a:rPr>
              <a:t>.</a:t>
            </a:r>
            <a:br>
              <a:rPr lang="fr-FR" sz="1800" b="0" i="0" dirty="0" smtClean="0">
                <a:solidFill>
                  <a:srgbClr val="000000"/>
                </a:solidFill>
                <a:effectLst/>
                <a:latin typeface="Arial, Helvetica, sans-serif"/>
              </a:rPr>
            </a:br>
            <a:endParaRPr lang="fr-FR" sz="1800" b="0" i="0" dirty="0" smtClean="0">
              <a:solidFill>
                <a:srgbClr val="000000"/>
              </a:solidFill>
              <a:effectLst/>
              <a:latin typeface="Times New Roman"/>
            </a:endParaRPr>
          </a:p>
          <a:p>
            <a:endParaRPr lang="fr-FR" sz="1800" dirty="0"/>
          </a:p>
        </p:txBody>
      </p:sp>
    </p:spTree>
    <p:extLst>
      <p:ext uri="{BB962C8B-B14F-4D97-AF65-F5344CB8AC3E}">
        <p14:creationId xmlns:p14="http://schemas.microsoft.com/office/powerpoint/2010/main" val="4753993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24744"/>
            <a:ext cx="8229600" cy="5001419"/>
          </a:xfrm>
        </p:spPr>
        <p:txBody>
          <a:bodyPr>
            <a:normAutofit fontScale="70000" lnSpcReduction="20000"/>
          </a:bodyPr>
          <a:lstStyle/>
          <a:p>
            <a:pPr marL="0" indent="0">
              <a:buNone/>
            </a:pPr>
            <a:r>
              <a:rPr lang="fr-FR" b="1" i="0" dirty="0" smtClean="0">
                <a:solidFill>
                  <a:srgbClr val="000000"/>
                </a:solidFill>
                <a:effectLst/>
                <a:latin typeface="Arial, Helvetica, sans-serif"/>
              </a:rPr>
              <a:t>2) Par une complication: les localisations secondaires</a:t>
            </a:r>
            <a:br>
              <a:rPr lang="fr-FR" b="1" i="0" dirty="0" smtClean="0">
                <a:solidFill>
                  <a:srgbClr val="000000"/>
                </a:solidFill>
                <a:effectLst/>
                <a:latin typeface="Arial, Helvetica, sans-serif"/>
              </a:rPr>
            </a:br>
            <a:endParaRPr lang="fr-FR" b="0" i="0" dirty="0" smtClean="0">
              <a:solidFill>
                <a:srgbClr val="000000"/>
              </a:solidFill>
              <a:effectLst/>
              <a:latin typeface="Times New Roman"/>
            </a:endParaRPr>
          </a:p>
          <a:p>
            <a:r>
              <a:rPr lang="fr-FR" b="0" i="0" dirty="0" smtClean="0">
                <a:solidFill>
                  <a:srgbClr val="000000"/>
                </a:solidFill>
                <a:effectLst/>
                <a:latin typeface="Arial, Helvetica, sans-serif"/>
              </a:rPr>
              <a:t>Comme toute sepsis bactériémique d'origine </a:t>
            </a:r>
            <a:r>
              <a:rPr lang="fr-FR" b="0" i="0" dirty="0" err="1" smtClean="0">
                <a:solidFill>
                  <a:srgbClr val="000000"/>
                </a:solidFill>
                <a:effectLst/>
                <a:latin typeface="Arial, Helvetica, sans-serif"/>
              </a:rPr>
              <a:t>thrombophlébitique</a:t>
            </a:r>
            <a:r>
              <a:rPr lang="fr-FR" b="0" i="0" dirty="0" smtClean="0">
                <a:solidFill>
                  <a:srgbClr val="000000"/>
                </a:solidFill>
                <a:effectLst/>
                <a:latin typeface="Arial, Helvetica, sans-serif"/>
              </a:rPr>
              <a:t>, les SBGN peuvent engendrer des localisations viscérales septiques inaugurales et révélatrices, ou secondaires au cours de l'évolution. Elles-mêmes </a:t>
            </a:r>
            <a:r>
              <a:rPr lang="fr-FR" b="0" i="1" dirty="0" smtClean="0">
                <a:solidFill>
                  <a:srgbClr val="000000"/>
                </a:solidFill>
                <a:effectLst/>
                <a:latin typeface="Arial, Helvetica, sans-serif"/>
              </a:rPr>
              <a:t>engagent le pronostic vital quand elles sont pulmonaires, neuro-méningées ou </a:t>
            </a:r>
            <a:r>
              <a:rPr lang="fr-FR" b="0" i="1" dirty="0" err="1" smtClean="0">
                <a:solidFill>
                  <a:srgbClr val="000000"/>
                </a:solidFill>
                <a:effectLst/>
                <a:latin typeface="Arial, Helvetica, sans-serif"/>
              </a:rPr>
              <a:t>endocarditiques</a:t>
            </a:r>
            <a:r>
              <a:rPr lang="fr-FR" b="0" i="0" dirty="0" smtClean="0">
                <a:solidFill>
                  <a:srgbClr val="000000"/>
                </a:solidFill>
                <a:effectLst/>
                <a:latin typeface="Arial, Helvetica, sans-serif"/>
              </a:rPr>
              <a:t>. Autres sont </a:t>
            </a:r>
            <a:r>
              <a:rPr lang="fr-FR" b="0" i="0" dirty="0" err="1" smtClean="0">
                <a:solidFill>
                  <a:srgbClr val="000000"/>
                </a:solidFill>
                <a:effectLst/>
                <a:latin typeface="Arial, Helvetica, sans-serif"/>
              </a:rPr>
              <a:t>osteo</a:t>
            </a:r>
            <a:r>
              <a:rPr lang="fr-FR" b="0" i="0" dirty="0" smtClean="0">
                <a:solidFill>
                  <a:srgbClr val="000000"/>
                </a:solidFill>
                <a:effectLst/>
                <a:latin typeface="Arial, Helvetica, sans-serif"/>
              </a:rPr>
              <a:t>-articulaires, </a:t>
            </a:r>
            <a:r>
              <a:rPr lang="fr-FR" b="0" i="0" dirty="0" err="1" smtClean="0">
                <a:solidFill>
                  <a:srgbClr val="000000"/>
                </a:solidFill>
                <a:effectLst/>
                <a:latin typeface="Arial, Helvetica, sans-serif"/>
              </a:rPr>
              <a:t>uro-genitales</a:t>
            </a:r>
            <a:r>
              <a:rPr lang="fr-FR" b="0" i="0" dirty="0" smtClean="0">
                <a:solidFill>
                  <a:srgbClr val="000000"/>
                </a:solidFill>
                <a:effectLst/>
                <a:latin typeface="Arial, Helvetica, sans-serif"/>
              </a:rPr>
              <a:t>, etc</a:t>
            </a:r>
            <a:r>
              <a:rPr lang="fr-FR" dirty="0" smtClean="0">
                <a:solidFill>
                  <a:srgbClr val="000000"/>
                </a:solidFill>
                <a:latin typeface="Arial, Helvetica, sans-serif"/>
              </a:rPr>
              <a:t>.</a:t>
            </a:r>
            <a:endParaRPr lang="fr-FR" b="0" i="0" dirty="0" smtClean="0">
              <a:solidFill>
                <a:srgbClr val="000000"/>
              </a:solidFill>
              <a:effectLst/>
              <a:latin typeface="Arial, Helvetica, sans-serif"/>
            </a:endParaRPr>
          </a:p>
          <a:p>
            <a:pPr marL="0" indent="0">
              <a:buNone/>
            </a:pPr>
            <a:endParaRPr lang="fr-FR" b="0" i="0" dirty="0" smtClean="0">
              <a:solidFill>
                <a:srgbClr val="000000"/>
              </a:solidFill>
              <a:effectLst/>
              <a:latin typeface="Times New Roman"/>
            </a:endParaRPr>
          </a:p>
          <a:p>
            <a:r>
              <a:rPr lang="fr-FR" b="0" i="0" dirty="0" smtClean="0">
                <a:solidFill>
                  <a:srgbClr val="000000"/>
                </a:solidFill>
                <a:effectLst/>
                <a:latin typeface="Arial, Helvetica, sans-serif"/>
              </a:rPr>
              <a:t>La seule localisation secondaire spécifique est l'</a:t>
            </a:r>
            <a:r>
              <a:rPr lang="fr-FR" b="1" i="0" dirty="0" smtClean="0">
                <a:solidFill>
                  <a:srgbClr val="000000"/>
                </a:solidFill>
                <a:effectLst/>
                <a:latin typeface="Arial, Helvetica, sans-serif"/>
              </a:rPr>
              <a:t>ecthyma </a:t>
            </a:r>
            <a:r>
              <a:rPr lang="fr-FR" b="1" i="0" dirty="0" err="1" smtClean="0">
                <a:solidFill>
                  <a:srgbClr val="000000"/>
                </a:solidFill>
                <a:effectLst/>
                <a:latin typeface="Arial, Helvetica, sans-serif"/>
              </a:rPr>
              <a:t>gangrenosum</a:t>
            </a:r>
            <a:r>
              <a:rPr lang="fr-FR" b="1" i="0" dirty="0" smtClean="0">
                <a:solidFill>
                  <a:srgbClr val="000000"/>
                </a:solidFill>
                <a:effectLst/>
                <a:latin typeface="Arial, Helvetica, sans-serif"/>
              </a:rPr>
              <a:t> d’</a:t>
            </a:r>
            <a:r>
              <a:rPr lang="fr-FR" b="1" i="0" dirty="0" err="1" smtClean="0">
                <a:solidFill>
                  <a:srgbClr val="000000"/>
                </a:solidFill>
                <a:effectLst/>
                <a:latin typeface="Arial, Helvetica, sans-serif"/>
              </a:rPr>
              <a:t>Ehlers</a:t>
            </a:r>
            <a:r>
              <a:rPr lang="fr-FR" b="1" i="0" dirty="0" smtClean="0">
                <a:solidFill>
                  <a:srgbClr val="000000"/>
                </a:solidFill>
                <a:effectLst/>
                <a:latin typeface="Arial, Helvetica, sans-serif"/>
              </a:rPr>
              <a:t> dû au pyocyanique</a:t>
            </a:r>
            <a:r>
              <a:rPr lang="fr-FR" b="0" i="0" dirty="0" smtClean="0">
                <a:solidFill>
                  <a:srgbClr val="000000"/>
                </a:solidFill>
                <a:effectLst/>
                <a:latin typeface="Arial, Helvetica, sans-serif"/>
              </a:rPr>
              <a:t>: elle se présente sous la forme de </a:t>
            </a:r>
            <a:r>
              <a:rPr lang="fr-FR" b="0" i="1" dirty="0" smtClean="0">
                <a:solidFill>
                  <a:srgbClr val="000000"/>
                </a:solidFill>
                <a:effectLst/>
                <a:latin typeface="Arial, Helvetica, sans-serif"/>
              </a:rPr>
              <a:t>petits nodules indurés s'ulcérant rapidement</a:t>
            </a:r>
            <a:r>
              <a:rPr lang="fr-FR" b="0" i="0" dirty="0" smtClean="0">
                <a:solidFill>
                  <a:srgbClr val="000000"/>
                </a:solidFill>
                <a:effectLst/>
                <a:latin typeface="Arial, Helvetica, sans-serif"/>
              </a:rPr>
              <a:t> et pouvant siéger n'importe où sur la peau.</a:t>
            </a:r>
            <a:br>
              <a:rPr lang="fr-FR" b="0" i="0" dirty="0" smtClean="0">
                <a:solidFill>
                  <a:srgbClr val="000000"/>
                </a:solidFill>
                <a:effectLst/>
                <a:latin typeface="Arial, Helvetica, sans-serif"/>
              </a:rPr>
            </a:br>
            <a:endParaRPr lang="fr-FR" b="0" i="0" dirty="0" smtClean="0">
              <a:solidFill>
                <a:srgbClr val="000000"/>
              </a:solidFill>
              <a:effectLst/>
              <a:latin typeface="Times New Roman"/>
            </a:endParaRPr>
          </a:p>
          <a:p>
            <a:endParaRPr lang="fr-FR" dirty="0"/>
          </a:p>
        </p:txBody>
      </p:sp>
      <p:sp>
        <p:nvSpPr>
          <p:cNvPr id="4" name="Titre 1"/>
          <p:cNvSpPr>
            <a:spLocks noGrp="1"/>
          </p:cNvSpPr>
          <p:nvPr>
            <p:ph type="title"/>
          </p:nvPr>
        </p:nvSpPr>
        <p:spPr>
          <a:xfrm>
            <a:off x="457200" y="-27384"/>
            <a:ext cx="8229600" cy="864096"/>
          </a:xfrm>
        </p:spPr>
        <p:txBody>
          <a:bodyPr>
            <a:normAutofit/>
          </a:bodyPr>
          <a:lstStyle/>
          <a:p>
            <a:r>
              <a:rPr lang="fr-FR" sz="3600" b="1" i="0" dirty="0" smtClean="0">
                <a:solidFill>
                  <a:srgbClr val="000000"/>
                </a:solidFill>
                <a:effectLst/>
                <a:latin typeface="Arial"/>
              </a:rPr>
              <a:t>CIRCONSTANCES DE DECOUVERTE</a:t>
            </a:r>
            <a:endParaRPr lang="fr-FR" sz="3600"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5085184"/>
            <a:ext cx="2600325" cy="176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26149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4198461814"/>
              </p:ext>
            </p:extLst>
          </p:nvPr>
        </p:nvGraphicFramePr>
        <p:xfrm>
          <a:off x="1" y="620688"/>
          <a:ext cx="9143998" cy="6048671"/>
        </p:xfrm>
        <a:graphic>
          <a:graphicData uri="http://schemas.openxmlformats.org/drawingml/2006/table">
            <a:tbl>
              <a:tblPr/>
              <a:tblGrid>
                <a:gridCol w="1689578"/>
                <a:gridCol w="3727210"/>
                <a:gridCol w="3727210"/>
              </a:tblGrid>
              <a:tr h="297646">
                <a:tc>
                  <a:txBody>
                    <a:bodyPr/>
                    <a:lstStyle/>
                    <a:p>
                      <a:r>
                        <a:rPr lang="fr-FR" sz="600" dirty="0"/>
                        <a:t> </a:t>
                      </a:r>
                    </a:p>
                  </a:txBody>
                  <a:tcPr marL="15290" marR="15290" marT="15290" marB="15290" anchor="ctr">
                    <a:lnL>
                      <a:noFill/>
                    </a:lnL>
                    <a:lnR>
                      <a:noFill/>
                    </a:lnR>
                    <a:lnT>
                      <a:noFill/>
                    </a:lnT>
                    <a:lnB>
                      <a:noFill/>
                    </a:lnB>
                    <a:solidFill>
                      <a:srgbClr val="FFFFFF"/>
                    </a:solidFill>
                  </a:tcPr>
                </a:tc>
                <a:tc>
                  <a:txBody>
                    <a:bodyPr/>
                    <a:lstStyle/>
                    <a:p>
                      <a:pPr algn="ctr"/>
                      <a:r>
                        <a:rPr lang="fr-FR" sz="1600" b="1" dirty="0">
                          <a:latin typeface="Arial, Helvetica, sans-serif"/>
                        </a:rPr>
                        <a:t>Choc chaud</a:t>
                      </a:r>
                      <a:endParaRPr lang="fr-FR" sz="1600" dirty="0"/>
                    </a:p>
                  </a:txBody>
                  <a:tcPr marL="15290" marR="15290" marT="15290" marB="15290" anchor="ctr">
                    <a:lnL>
                      <a:noFill/>
                    </a:lnL>
                    <a:lnR>
                      <a:noFill/>
                    </a:lnR>
                    <a:lnT>
                      <a:noFill/>
                    </a:lnT>
                    <a:lnB>
                      <a:noFill/>
                    </a:lnB>
                    <a:solidFill>
                      <a:srgbClr val="FFFFFF"/>
                    </a:solidFill>
                  </a:tcPr>
                </a:tc>
                <a:tc>
                  <a:txBody>
                    <a:bodyPr/>
                    <a:lstStyle/>
                    <a:p>
                      <a:pPr algn="ctr"/>
                      <a:r>
                        <a:rPr lang="fr-FR" sz="1600" b="1" dirty="0">
                          <a:latin typeface="Arial, Helvetica, sans-serif"/>
                        </a:rPr>
                        <a:t>Choc froid</a:t>
                      </a:r>
                      <a:endParaRPr lang="fr-FR" sz="1600" dirty="0"/>
                    </a:p>
                  </a:txBody>
                  <a:tcPr marL="15290" marR="15290" marT="15290" marB="15290" anchor="ctr">
                    <a:lnL>
                      <a:noFill/>
                    </a:lnL>
                    <a:lnR>
                      <a:noFill/>
                    </a:lnR>
                    <a:lnT>
                      <a:noFill/>
                    </a:lnT>
                    <a:lnB>
                      <a:noFill/>
                    </a:lnB>
                    <a:solidFill>
                      <a:srgbClr val="FFFFFF"/>
                    </a:solidFill>
                  </a:tcPr>
                </a:tc>
              </a:tr>
              <a:tr h="812258">
                <a:tc>
                  <a:txBody>
                    <a:bodyPr/>
                    <a:lstStyle/>
                    <a:p>
                      <a:r>
                        <a:rPr lang="fr-FR" sz="1400" b="1" i="1" dirty="0">
                          <a:latin typeface="Arial, Helvetica, sans-serif"/>
                        </a:rPr>
                        <a:t>Signes généraux</a:t>
                      </a:r>
                      <a:endParaRPr lang="fr-FR" sz="1400" dirty="0"/>
                    </a:p>
                  </a:txBody>
                  <a:tcPr marL="15290" marR="15290" marT="15290" marB="15290">
                    <a:lnL>
                      <a:noFill/>
                    </a:lnL>
                    <a:lnR>
                      <a:noFill/>
                    </a:lnR>
                    <a:lnT>
                      <a:noFill/>
                    </a:lnT>
                    <a:lnB>
                      <a:noFill/>
                    </a:lnB>
                    <a:solidFill>
                      <a:srgbClr val="FFFFFF"/>
                    </a:solidFill>
                  </a:tcPr>
                </a:tc>
                <a:tc>
                  <a:txBody>
                    <a:bodyPr/>
                    <a:lstStyle/>
                    <a:p>
                      <a:r>
                        <a:rPr lang="fr-FR" sz="1400" dirty="0">
                          <a:latin typeface="Arial, Helvetica, sans-serif"/>
                        </a:rPr>
                        <a:t>Il faut dépister le choc dès sa phase initiale</a:t>
                      </a:r>
                      <a:endParaRPr lang="fr-FR" sz="1400" dirty="0"/>
                    </a:p>
                  </a:txBody>
                  <a:tcPr marL="15290" marR="15290" marT="15290" marB="15290">
                    <a:lnL>
                      <a:noFill/>
                    </a:lnL>
                    <a:lnR>
                      <a:noFill/>
                    </a:lnR>
                    <a:lnT>
                      <a:noFill/>
                    </a:lnT>
                    <a:lnB>
                      <a:noFill/>
                    </a:lnB>
                    <a:solidFill>
                      <a:srgbClr val="FFFFFF"/>
                    </a:solidFill>
                  </a:tcPr>
                </a:tc>
                <a:tc>
                  <a:txBody>
                    <a:bodyPr/>
                    <a:lstStyle/>
                    <a:p>
                      <a:r>
                        <a:rPr lang="fr-FR" sz="1400">
                          <a:latin typeface="Arial, Helvetica, sans-serif"/>
                        </a:rPr>
                        <a:t>Malheureusement, le choc septique n'est souvent reconnu qu'à la phase tardive</a:t>
                      </a:r>
                      <a:endParaRPr lang="fr-FR" sz="1400"/>
                    </a:p>
                  </a:txBody>
                  <a:tcPr marL="15290" marR="15290" marT="15290" marB="15290">
                    <a:lnL>
                      <a:noFill/>
                    </a:lnL>
                    <a:lnR>
                      <a:noFill/>
                    </a:lnR>
                    <a:lnT>
                      <a:noFill/>
                    </a:lnT>
                    <a:lnB>
                      <a:noFill/>
                    </a:lnB>
                    <a:solidFill>
                      <a:srgbClr val="FFFFFF"/>
                    </a:solidFill>
                  </a:tcPr>
                </a:tc>
              </a:tr>
              <a:tr h="2578766">
                <a:tc>
                  <a:txBody>
                    <a:bodyPr/>
                    <a:lstStyle/>
                    <a:p>
                      <a:r>
                        <a:rPr lang="fr-FR" sz="1400" b="1" i="1" dirty="0">
                          <a:latin typeface="Arial, Helvetica, sans-serif"/>
                        </a:rPr>
                        <a:t>Signes fonctionnels</a:t>
                      </a:r>
                      <a:endParaRPr lang="fr-FR" sz="1400" dirty="0"/>
                    </a:p>
                  </a:txBody>
                  <a:tcPr marL="15290" marR="15290" marT="15290" marB="15290">
                    <a:lnL>
                      <a:noFill/>
                    </a:lnL>
                    <a:lnR>
                      <a:noFill/>
                    </a:lnR>
                    <a:lnT>
                      <a:noFill/>
                    </a:lnT>
                    <a:lnB>
                      <a:noFill/>
                    </a:lnB>
                    <a:solidFill>
                      <a:srgbClr val="FFFFFF"/>
                    </a:solidFill>
                  </a:tcPr>
                </a:tc>
                <a:tc>
                  <a:txBody>
                    <a:bodyPr/>
                    <a:lstStyle/>
                    <a:p>
                      <a:r>
                        <a:rPr lang="fr-FR" sz="1400" dirty="0">
                          <a:latin typeface="Arial, Helvetica, sans-serif"/>
                        </a:rPr>
                        <a:t>Après un clocher thermique avec frissons, le malade est nauséeux et </a:t>
                      </a:r>
                      <a:r>
                        <a:rPr lang="fr-FR" sz="1400" dirty="0" err="1">
                          <a:latin typeface="Arial, Helvetica, sans-serif"/>
                        </a:rPr>
                        <a:t>tachypnéique</a:t>
                      </a:r>
                      <a:r>
                        <a:rPr lang="fr-FR" sz="1400" dirty="0">
                          <a:latin typeface="Arial, Helvetica, sans-serif"/>
                        </a:rPr>
                        <a:t>. Il est prostré ou angoissé.</a:t>
                      </a:r>
                      <a:br>
                        <a:rPr lang="fr-FR" sz="1400" dirty="0">
                          <a:latin typeface="Arial, Helvetica, sans-serif"/>
                        </a:rPr>
                      </a:br>
                      <a:r>
                        <a:rPr lang="fr-FR" sz="1400" dirty="0">
                          <a:latin typeface="Arial, Helvetica, sans-serif"/>
                        </a:rPr>
                        <a:t>NB: ici aussi, une hypothermie est fréquente</a:t>
                      </a:r>
                      <a:endParaRPr lang="fr-FR" sz="1400" dirty="0"/>
                    </a:p>
                  </a:txBody>
                  <a:tcPr marL="15290" marR="15290" marT="15290" marB="15290">
                    <a:lnL>
                      <a:noFill/>
                    </a:lnL>
                    <a:lnR>
                      <a:noFill/>
                    </a:lnR>
                    <a:lnT>
                      <a:noFill/>
                    </a:lnT>
                    <a:lnB>
                      <a:noFill/>
                    </a:lnB>
                    <a:solidFill>
                      <a:srgbClr val="FFFFFF"/>
                    </a:solidFill>
                  </a:tcPr>
                </a:tc>
                <a:tc>
                  <a:txBody>
                    <a:bodyPr/>
                    <a:lstStyle/>
                    <a:p>
                      <a:r>
                        <a:rPr lang="fr-FR" sz="1400">
                          <a:latin typeface="Arial, Helvetica, sans-serif"/>
                        </a:rPr>
                        <a:t>L'IC entraîne des signes d'organes:</a:t>
                      </a:r>
                      <a:br>
                        <a:rPr lang="fr-FR" sz="1400">
                          <a:latin typeface="Arial, Helvetica, sans-serif"/>
                        </a:rPr>
                      </a:br>
                      <a:r>
                        <a:rPr lang="fr-FR" sz="1400">
                          <a:latin typeface="Arial, Helvetica, sans-serif"/>
                        </a:rPr>
                        <a:t>néphropathie aiguë tubulo-interstitielle</a:t>
                      </a:r>
                      <a:br>
                        <a:rPr lang="fr-FR" sz="1400">
                          <a:latin typeface="Arial, Helvetica, sans-serif"/>
                        </a:rPr>
                      </a:br>
                      <a:r>
                        <a:rPr lang="fr-FR" sz="1400" u="none" strike="noStrike">
                          <a:solidFill>
                            <a:srgbClr val="666600"/>
                          </a:solidFill>
                          <a:effectLst/>
                          <a:latin typeface="Arial"/>
                        </a:rPr>
                        <a:t>SDRA</a:t>
                      </a:r>
                      <a:r>
                        <a:rPr lang="fr-FR" sz="1400">
                          <a:latin typeface="Arial, Helvetica, sans-serif"/>
                        </a:rPr>
                        <a:t/>
                      </a:r>
                      <a:br>
                        <a:rPr lang="fr-FR" sz="1400">
                          <a:latin typeface="Arial, Helvetica, sans-serif"/>
                        </a:rPr>
                      </a:br>
                      <a:r>
                        <a:rPr lang="fr-FR" sz="1400">
                          <a:latin typeface="Arial, Helvetica, sans-serif"/>
                        </a:rPr>
                        <a:t>foie de choc avec </a:t>
                      </a:r>
                      <a:r>
                        <a:rPr lang="fr-FR" sz="1400" u="none" strike="noStrike">
                          <a:solidFill>
                            <a:srgbClr val="666600"/>
                          </a:solidFill>
                          <a:effectLst/>
                          <a:latin typeface="Arial"/>
                        </a:rPr>
                        <a:t>ictère</a:t>
                      </a:r>
                      <a:r>
                        <a:rPr lang="fr-FR" sz="1400">
                          <a:latin typeface="Arial, Helvetica, sans-serif"/>
                        </a:rPr>
                        <a:t/>
                      </a:r>
                      <a:br>
                        <a:rPr lang="fr-FR" sz="1400">
                          <a:latin typeface="Arial, Helvetica, sans-serif"/>
                        </a:rPr>
                      </a:br>
                      <a:r>
                        <a:rPr lang="fr-FR" sz="1400">
                          <a:latin typeface="Arial, Helvetica, sans-serif"/>
                        </a:rPr>
                        <a:t>diarrhée</a:t>
                      </a:r>
                      <a:br>
                        <a:rPr lang="fr-FR" sz="1400">
                          <a:latin typeface="Arial, Helvetica, sans-serif"/>
                        </a:rPr>
                      </a:br>
                      <a:r>
                        <a:rPr lang="fr-FR" sz="1400" u="none" strike="noStrike">
                          <a:solidFill>
                            <a:srgbClr val="666600"/>
                          </a:solidFill>
                          <a:effectLst/>
                          <a:latin typeface="Arial"/>
                        </a:rPr>
                        <a:t>encéphalopathie</a:t>
                      </a:r>
                      <a:r>
                        <a:rPr lang="fr-FR" sz="1400">
                          <a:latin typeface="Arial, Helvetica, sans-serif"/>
                        </a:rPr>
                        <a:t> avec conscience conservée au début mais avec anxiété, agitation, confusion</a:t>
                      </a:r>
                      <a:br>
                        <a:rPr lang="fr-FR" sz="1400">
                          <a:latin typeface="Arial, Helvetica, sans-serif"/>
                        </a:rPr>
                      </a:br>
                      <a:r>
                        <a:rPr lang="fr-FR" sz="1400">
                          <a:latin typeface="Arial, Helvetica, sans-serif"/>
                        </a:rPr>
                        <a:t>+un syndrome hémorragique est possible</a:t>
                      </a:r>
                      <a:endParaRPr lang="fr-FR" sz="1400"/>
                    </a:p>
                  </a:txBody>
                  <a:tcPr marL="15290" marR="15290" marT="15290" marB="15290">
                    <a:lnL>
                      <a:noFill/>
                    </a:lnL>
                    <a:lnR>
                      <a:noFill/>
                    </a:lnR>
                    <a:lnT>
                      <a:noFill/>
                    </a:lnT>
                    <a:lnB>
                      <a:noFill/>
                    </a:lnB>
                    <a:solidFill>
                      <a:srgbClr val="FFFFFF"/>
                    </a:solidFill>
                  </a:tcPr>
                </a:tc>
              </a:tr>
              <a:tr h="2360001">
                <a:tc>
                  <a:txBody>
                    <a:bodyPr/>
                    <a:lstStyle/>
                    <a:p>
                      <a:r>
                        <a:rPr lang="fr-FR" sz="1400" b="1" i="1">
                          <a:latin typeface="Arial, Helvetica, sans-serif"/>
                        </a:rPr>
                        <a:t>Signes physiques</a:t>
                      </a:r>
                      <a:endParaRPr lang="fr-FR" sz="1400"/>
                    </a:p>
                  </a:txBody>
                  <a:tcPr marL="15290" marR="15290" marT="15290" marB="15290">
                    <a:lnL>
                      <a:noFill/>
                    </a:lnL>
                    <a:lnR>
                      <a:noFill/>
                    </a:lnR>
                    <a:lnT>
                      <a:noFill/>
                    </a:lnT>
                    <a:lnB>
                      <a:noFill/>
                    </a:lnB>
                    <a:solidFill>
                      <a:srgbClr val="FFFFFF"/>
                    </a:solidFill>
                  </a:tcPr>
                </a:tc>
                <a:tc>
                  <a:txBody>
                    <a:bodyPr/>
                    <a:lstStyle/>
                    <a:p>
                      <a:r>
                        <a:rPr lang="fr-FR" sz="1400" dirty="0">
                          <a:latin typeface="Arial, Helvetica, sans-serif"/>
                        </a:rPr>
                        <a:t>La peau est chaude. La fréquence cardiaque est plus élevée que ne le voudrait l'</a:t>
                      </a:r>
                      <a:r>
                        <a:rPr lang="fr-FR" sz="1400" u="none" strike="noStrike" dirty="0">
                          <a:solidFill>
                            <a:srgbClr val="666600"/>
                          </a:solidFill>
                          <a:effectLst/>
                          <a:latin typeface="Arial"/>
                        </a:rPr>
                        <a:t>hyperthermie</a:t>
                      </a:r>
                      <a:r>
                        <a:rPr lang="fr-FR" sz="1400" dirty="0">
                          <a:latin typeface="Arial, Helvetica, sans-serif"/>
                        </a:rPr>
                        <a:t>. La tension artérielle, selon l'évolution, peut être retrouvée normale, abaissée, pincée ou élevée.</a:t>
                      </a:r>
                      <a:endParaRPr lang="fr-FR" sz="1400" dirty="0"/>
                    </a:p>
                  </a:txBody>
                  <a:tcPr marL="15290" marR="15290" marT="15290" marB="15290">
                    <a:lnL>
                      <a:noFill/>
                    </a:lnL>
                    <a:lnR>
                      <a:noFill/>
                    </a:lnR>
                    <a:lnT>
                      <a:noFill/>
                    </a:lnT>
                    <a:lnB>
                      <a:noFill/>
                    </a:lnB>
                    <a:solidFill>
                      <a:srgbClr val="FFFFFF"/>
                    </a:solidFill>
                  </a:tcPr>
                </a:tc>
                <a:tc>
                  <a:txBody>
                    <a:bodyPr/>
                    <a:lstStyle/>
                    <a:p>
                      <a:r>
                        <a:rPr lang="fr-FR" sz="1400" dirty="0">
                          <a:latin typeface="Arial, Helvetica, sans-serif"/>
                        </a:rPr>
                        <a:t>Les extrémités sont froides, cyanosées et couvertes de sueurs. Les marbrures témoignant de l'</a:t>
                      </a:r>
                      <a:r>
                        <a:rPr lang="fr-FR" sz="1400" dirty="0" err="1">
                          <a:latin typeface="Arial, Helvetica, sans-serif"/>
                        </a:rPr>
                        <a:t>hypoperfusion</a:t>
                      </a:r>
                      <a:r>
                        <a:rPr lang="fr-FR" sz="1400" dirty="0">
                          <a:latin typeface="Arial, Helvetica, sans-serif"/>
                        </a:rPr>
                        <a:t> périphérique sont plus évidentes aux genoux. La tension artérielle est effondrée, le pouls est petit, rapide et filant. La </a:t>
                      </a:r>
                      <a:r>
                        <a:rPr lang="fr-FR" sz="1400" u="none" strike="noStrike" dirty="0">
                          <a:solidFill>
                            <a:srgbClr val="666600"/>
                          </a:solidFill>
                          <a:effectLst/>
                          <a:latin typeface="Arial"/>
                        </a:rPr>
                        <a:t>diurèse</a:t>
                      </a:r>
                      <a:r>
                        <a:rPr lang="fr-FR" sz="1400" dirty="0">
                          <a:latin typeface="Arial, Helvetica, sans-serif"/>
                        </a:rPr>
                        <a:t> horaire est&lt;20ml/h.</a:t>
                      </a:r>
                      <a:endParaRPr lang="fr-FR" sz="1400" dirty="0"/>
                    </a:p>
                  </a:txBody>
                  <a:tcPr marL="15290" marR="15290" marT="15290" marB="15290">
                    <a:lnL>
                      <a:noFill/>
                    </a:lnL>
                    <a:lnR>
                      <a:noFill/>
                    </a:lnR>
                    <a:lnT>
                      <a:noFill/>
                    </a:lnT>
                    <a:lnB>
                      <a:noFill/>
                    </a:lnB>
                    <a:solidFill>
                      <a:srgbClr val="FFFFFF"/>
                    </a:solidFill>
                  </a:tcPr>
                </a:tc>
              </a:tr>
            </a:tbl>
          </a:graphicData>
        </a:graphic>
      </p:graphicFrame>
      <p:sp>
        <p:nvSpPr>
          <p:cNvPr id="5" name="Rectangle 1"/>
          <p:cNvSpPr>
            <a:spLocks noChangeArrowheads="1"/>
          </p:cNvSpPr>
          <p:nvPr/>
        </p:nvSpPr>
        <p:spPr bwMode="auto">
          <a:xfrm>
            <a:off x="180528" y="18864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000000"/>
                </a:solidFill>
                <a:effectLst/>
                <a:latin typeface="Arial" pitchFamily="34" charset="0"/>
                <a:cs typeface="Times New Roman" pitchFamily="18" charset="0"/>
              </a:rPr>
              <a:t>3) Le choc septique</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tx1"/>
                </a:solidFill>
                <a:effectLst/>
                <a:latin typeface="Arial" pitchFamily="34" charset="0"/>
                <a:cs typeface="Arial" pitchFamily="34" charset="0"/>
              </a:rPr>
              <a:t/>
            </a:r>
            <a:br>
              <a:rPr kumimoji="0" lang="fr-FR" sz="1800" b="0" i="0" u="none" strike="noStrike" cap="none" normalizeH="0" baseline="0" dirty="0" smtClean="0">
                <a:ln>
                  <a:noFill/>
                </a:ln>
                <a:solidFill>
                  <a:schemeClr val="tx1"/>
                </a:solidFill>
                <a:effectLst/>
                <a:latin typeface="Arial" pitchFamily="34" charset="0"/>
                <a:cs typeface="Arial" pitchFamily="34" charset="0"/>
              </a:rPr>
            </a:b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1304419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384"/>
            <a:ext cx="8229600" cy="864096"/>
          </a:xfrm>
        </p:spPr>
        <p:txBody>
          <a:bodyPr/>
          <a:lstStyle/>
          <a:p>
            <a:r>
              <a:rPr lang="fr-FR" b="1" i="0" dirty="0" smtClean="0">
                <a:solidFill>
                  <a:srgbClr val="000000"/>
                </a:solidFill>
                <a:effectLst/>
                <a:latin typeface="Arial"/>
              </a:rPr>
              <a:t>DIAGNOSTIC POSITIF</a:t>
            </a:r>
            <a:endParaRPr lang="fr-FR" dirty="0"/>
          </a:p>
        </p:txBody>
      </p:sp>
      <p:sp>
        <p:nvSpPr>
          <p:cNvPr id="3" name="Espace réservé du contenu 2"/>
          <p:cNvSpPr>
            <a:spLocks noGrp="1"/>
          </p:cNvSpPr>
          <p:nvPr>
            <p:ph idx="1"/>
          </p:nvPr>
        </p:nvSpPr>
        <p:spPr>
          <a:xfrm>
            <a:off x="457200" y="908720"/>
            <a:ext cx="8229600" cy="5217443"/>
          </a:xfrm>
        </p:spPr>
        <p:txBody>
          <a:bodyPr>
            <a:normAutofit/>
          </a:bodyPr>
          <a:lstStyle/>
          <a:p>
            <a:pPr marL="0" indent="0">
              <a:buNone/>
            </a:pPr>
            <a:r>
              <a:rPr lang="fr-FR" b="1" i="0" dirty="0" smtClean="0">
                <a:solidFill>
                  <a:srgbClr val="000000"/>
                </a:solidFill>
                <a:effectLst/>
                <a:latin typeface="Arial, Helvetica, sans-serif"/>
              </a:rPr>
              <a:t>1) Clinique</a:t>
            </a:r>
            <a:br>
              <a:rPr lang="fr-FR" b="1" i="0" dirty="0" smtClean="0">
                <a:solidFill>
                  <a:srgbClr val="000000"/>
                </a:solidFill>
                <a:effectLst/>
                <a:latin typeface="Arial, Helvetica, sans-serif"/>
              </a:rPr>
            </a:br>
            <a:endParaRPr lang="fr-FR" b="0" i="0" dirty="0" smtClean="0">
              <a:solidFill>
                <a:srgbClr val="000000"/>
              </a:solidFill>
              <a:effectLst/>
              <a:latin typeface="Times New Roman"/>
            </a:endParaRPr>
          </a:p>
          <a:p>
            <a:r>
              <a:rPr lang="fr-FR" b="0" i="0" dirty="0" smtClean="0">
                <a:solidFill>
                  <a:srgbClr val="000000"/>
                </a:solidFill>
                <a:effectLst/>
                <a:latin typeface="Arial, Helvetica, sans-serif"/>
              </a:rPr>
              <a:t>La notion d'une porte d'entrée chez un patient déjà porteur d'une pathologie grave ayant motivé l'hospitalisation est une raison suffisante pour suspecter un SBGN.</a:t>
            </a:r>
            <a:br>
              <a:rPr lang="fr-FR" b="0" i="0" dirty="0" smtClean="0">
                <a:solidFill>
                  <a:srgbClr val="000000"/>
                </a:solidFill>
                <a:effectLst/>
                <a:latin typeface="Arial, Helvetica, sans-serif"/>
              </a:rPr>
            </a:br>
            <a:r>
              <a:rPr lang="fr-FR" b="0" i="0" dirty="0" smtClean="0">
                <a:solidFill>
                  <a:srgbClr val="000000"/>
                </a:solidFill>
                <a:effectLst/>
                <a:latin typeface="Arial, Helvetica, sans-serif"/>
              </a:rPr>
              <a:t/>
            </a:r>
            <a:br>
              <a:rPr lang="fr-FR" b="0" i="0" dirty="0" smtClean="0">
                <a:solidFill>
                  <a:srgbClr val="000000"/>
                </a:solidFill>
                <a:effectLst/>
                <a:latin typeface="Arial, Helvetica, sans-serif"/>
              </a:rPr>
            </a:br>
            <a:endParaRPr lang="fr-FR" b="0" i="0" dirty="0" smtClean="0">
              <a:solidFill>
                <a:srgbClr val="000000"/>
              </a:solidFill>
              <a:effectLst/>
              <a:latin typeface="Times New Roman"/>
            </a:endParaRPr>
          </a:p>
          <a:p>
            <a:pPr marL="0" indent="0">
              <a:buNone/>
            </a:pPr>
            <a:r>
              <a:rPr lang="fr-FR" dirty="0" smtClean="0"/>
              <a:t/>
            </a:r>
            <a:br>
              <a:rPr lang="fr-FR" dirty="0" smtClean="0"/>
            </a:br>
            <a:endParaRPr lang="fr-FR"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1838" y="4403179"/>
            <a:ext cx="2600325" cy="176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96455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80728"/>
            <a:ext cx="8229600" cy="5145435"/>
          </a:xfrm>
        </p:spPr>
        <p:txBody>
          <a:bodyPr>
            <a:normAutofit fontScale="62500" lnSpcReduction="20000"/>
          </a:bodyPr>
          <a:lstStyle/>
          <a:p>
            <a:pPr marL="0" indent="0">
              <a:buNone/>
            </a:pPr>
            <a:r>
              <a:rPr lang="fr-FR" b="1" i="0" dirty="0" smtClean="0">
                <a:solidFill>
                  <a:srgbClr val="000000"/>
                </a:solidFill>
                <a:effectLst/>
                <a:latin typeface="Arial, Helvetica, sans-serif"/>
              </a:rPr>
              <a:t>2) Biologie: le diagnostic de gravité</a:t>
            </a:r>
            <a:br>
              <a:rPr lang="fr-FR" b="1" i="0" dirty="0" smtClean="0">
                <a:solidFill>
                  <a:srgbClr val="000000"/>
                </a:solidFill>
                <a:effectLst/>
                <a:latin typeface="Arial, Helvetica, sans-serif"/>
              </a:rPr>
            </a:br>
            <a:endParaRPr lang="fr-FR" b="0" i="0" dirty="0" smtClean="0">
              <a:solidFill>
                <a:srgbClr val="000000"/>
              </a:solidFill>
              <a:effectLst/>
              <a:latin typeface="Times New Roman"/>
            </a:endParaRPr>
          </a:p>
          <a:p>
            <a:r>
              <a:rPr lang="fr-FR" b="0" i="0" dirty="0" smtClean="0">
                <a:solidFill>
                  <a:srgbClr val="000000"/>
                </a:solidFill>
                <a:effectLst/>
                <a:latin typeface="Arial, Helvetica, sans-serif"/>
              </a:rPr>
              <a:t>* La </a:t>
            </a:r>
            <a:r>
              <a:rPr lang="fr-FR" b="0" i="1" dirty="0" smtClean="0">
                <a:solidFill>
                  <a:srgbClr val="000000"/>
                </a:solidFill>
                <a:effectLst/>
                <a:latin typeface="Arial, Helvetica, sans-serif"/>
              </a:rPr>
              <a:t>numération formule plaquette</a:t>
            </a:r>
            <a:r>
              <a:rPr lang="fr-FR" b="0" i="0" dirty="0" smtClean="0">
                <a:solidFill>
                  <a:srgbClr val="000000"/>
                </a:solidFill>
                <a:effectLst/>
                <a:latin typeface="Arial, Helvetica, sans-serif"/>
              </a:rPr>
              <a:t> montre une </a:t>
            </a:r>
            <a:r>
              <a:rPr lang="fr-FR" b="0" i="0" u="none" strike="noStrike" dirty="0" smtClean="0">
                <a:solidFill>
                  <a:srgbClr val="666600"/>
                </a:solidFill>
                <a:effectLst/>
                <a:latin typeface="Arial"/>
              </a:rPr>
              <a:t>hyperleucocytose</a:t>
            </a:r>
            <a:r>
              <a:rPr lang="fr-FR" b="0" i="0" dirty="0" smtClean="0">
                <a:solidFill>
                  <a:srgbClr val="000000"/>
                </a:solidFill>
                <a:effectLst/>
                <a:latin typeface="Arial, Helvetica, sans-serif"/>
              </a:rPr>
              <a:t> à polynucléaires neutrophiles, plus rarement une </a:t>
            </a:r>
            <a:r>
              <a:rPr lang="fr-FR" b="0" i="1" dirty="0" err="1" smtClean="0">
                <a:solidFill>
                  <a:srgbClr val="000000"/>
                </a:solidFill>
                <a:effectLst/>
                <a:latin typeface="Arial, Helvetica, sans-serif"/>
              </a:rPr>
              <a:t>leuconeutropénie</a:t>
            </a:r>
            <a:r>
              <a:rPr lang="fr-FR" b="0" i="1" dirty="0" smtClean="0">
                <a:solidFill>
                  <a:srgbClr val="000000"/>
                </a:solidFill>
                <a:effectLst/>
                <a:latin typeface="Arial, Helvetica, sans-serif"/>
              </a:rPr>
              <a:t> de mauvais pronostic</a:t>
            </a:r>
            <a:r>
              <a:rPr lang="fr-FR" b="0" i="0" dirty="0" smtClean="0">
                <a:solidFill>
                  <a:srgbClr val="000000"/>
                </a:solidFill>
                <a:effectLst/>
                <a:latin typeface="Arial, Helvetica, sans-serif"/>
              </a:rPr>
              <a:t>.</a:t>
            </a:r>
            <a:endParaRPr lang="fr-FR" b="0" i="0" dirty="0" smtClean="0">
              <a:solidFill>
                <a:srgbClr val="000000"/>
              </a:solidFill>
              <a:effectLst/>
              <a:latin typeface="Times New Roman"/>
            </a:endParaRPr>
          </a:p>
          <a:p>
            <a:r>
              <a:rPr lang="fr-FR" b="0" i="0" dirty="0" smtClean="0">
                <a:solidFill>
                  <a:srgbClr val="000000"/>
                </a:solidFill>
                <a:effectLst/>
                <a:latin typeface="Arial, Helvetica, sans-serif"/>
              </a:rPr>
              <a:t>L'</a:t>
            </a:r>
            <a:r>
              <a:rPr lang="fr-FR" b="0" i="1" dirty="0" smtClean="0">
                <a:solidFill>
                  <a:srgbClr val="000000"/>
                </a:solidFill>
                <a:effectLst/>
                <a:latin typeface="Arial, Helvetica, sans-serif"/>
              </a:rPr>
              <a:t>hyperglycémie</a:t>
            </a:r>
            <a:r>
              <a:rPr lang="fr-FR" b="0" i="0" dirty="0" smtClean="0">
                <a:solidFill>
                  <a:srgbClr val="000000"/>
                </a:solidFill>
                <a:effectLst/>
                <a:latin typeface="Arial, Helvetica, sans-serif"/>
              </a:rPr>
              <a:t> est sous la dépendance de la réaction adrénergique. L'</a:t>
            </a:r>
            <a:r>
              <a:rPr lang="fr-FR" b="0" i="1" dirty="0" smtClean="0">
                <a:solidFill>
                  <a:srgbClr val="000000"/>
                </a:solidFill>
                <a:effectLst/>
                <a:latin typeface="Arial, Helvetica, sans-serif"/>
              </a:rPr>
              <a:t>hyperazotémie</a:t>
            </a:r>
            <a:r>
              <a:rPr lang="fr-FR" b="0" i="0" dirty="0" smtClean="0">
                <a:solidFill>
                  <a:srgbClr val="000000"/>
                </a:solidFill>
                <a:effectLst/>
                <a:latin typeface="Arial, Helvetica, sans-serif"/>
              </a:rPr>
              <a:t> dépend de l'</a:t>
            </a:r>
            <a:r>
              <a:rPr lang="fr-FR" b="0" i="0" dirty="0" err="1" smtClean="0">
                <a:solidFill>
                  <a:srgbClr val="000000"/>
                </a:solidFill>
                <a:effectLst/>
                <a:latin typeface="Arial, Helvetica, sans-serif"/>
              </a:rPr>
              <a:t>hypercatabolisme</a:t>
            </a:r>
            <a:r>
              <a:rPr lang="fr-FR" b="0" i="0" dirty="0" smtClean="0">
                <a:solidFill>
                  <a:srgbClr val="000000"/>
                </a:solidFill>
                <a:effectLst/>
                <a:latin typeface="Arial, Helvetica, sans-serif"/>
              </a:rPr>
              <a:t> infectieux et de l'insuffisance rénale. L'</a:t>
            </a:r>
            <a:r>
              <a:rPr lang="fr-FR" b="0" i="1" dirty="0" smtClean="0">
                <a:solidFill>
                  <a:srgbClr val="000000"/>
                </a:solidFill>
                <a:effectLst/>
                <a:latin typeface="Arial, Helvetica, sans-serif"/>
              </a:rPr>
              <a:t>élévation de certaines enzymes (ASAT, ALAT, </a:t>
            </a:r>
            <a:r>
              <a:rPr lang="fr-FR" b="0" i="1" u="none" strike="noStrike" dirty="0" smtClean="0">
                <a:solidFill>
                  <a:srgbClr val="666600"/>
                </a:solidFill>
                <a:effectLst/>
                <a:latin typeface="Arial"/>
              </a:rPr>
              <a:t>LDH</a:t>
            </a:r>
            <a:r>
              <a:rPr lang="fr-FR" b="0" i="1" dirty="0" smtClean="0">
                <a:solidFill>
                  <a:srgbClr val="000000"/>
                </a:solidFill>
                <a:effectLst/>
                <a:latin typeface="Arial, Helvetica, sans-serif"/>
              </a:rPr>
              <a:t>, </a:t>
            </a:r>
            <a:r>
              <a:rPr lang="fr-FR" b="0" i="1" u="none" strike="noStrike" dirty="0" smtClean="0">
                <a:solidFill>
                  <a:srgbClr val="666600"/>
                </a:solidFill>
                <a:effectLst/>
                <a:latin typeface="Arial"/>
              </a:rPr>
              <a:t>CPK</a:t>
            </a:r>
            <a:r>
              <a:rPr lang="fr-FR" b="0" i="1" dirty="0" smtClean="0">
                <a:solidFill>
                  <a:srgbClr val="000000"/>
                </a:solidFill>
                <a:effectLst/>
                <a:latin typeface="Arial, Helvetica, sans-serif"/>
              </a:rPr>
              <a:t> et </a:t>
            </a:r>
            <a:r>
              <a:rPr lang="fr-FR" b="0" i="1" u="none" strike="noStrike" dirty="0" smtClean="0">
                <a:solidFill>
                  <a:srgbClr val="666600"/>
                </a:solidFill>
                <a:effectLst/>
                <a:latin typeface="Arial"/>
              </a:rPr>
              <a:t>amylase</a:t>
            </a:r>
            <a:r>
              <a:rPr lang="fr-FR" b="0" i="1" dirty="0" smtClean="0">
                <a:solidFill>
                  <a:srgbClr val="000000"/>
                </a:solidFill>
                <a:effectLst/>
                <a:latin typeface="Arial, Helvetica, sans-serif"/>
              </a:rPr>
              <a:t>) </a:t>
            </a:r>
            <a:r>
              <a:rPr lang="fr-FR" b="0" i="0" dirty="0" smtClean="0">
                <a:solidFill>
                  <a:srgbClr val="000000"/>
                </a:solidFill>
                <a:effectLst/>
                <a:latin typeface="Arial, Helvetica, sans-serif"/>
              </a:rPr>
              <a:t>traduit la souffrance viscérale.</a:t>
            </a:r>
            <a:endParaRPr lang="fr-FR" b="0" i="0" dirty="0" smtClean="0">
              <a:solidFill>
                <a:srgbClr val="000000"/>
              </a:solidFill>
              <a:effectLst/>
              <a:latin typeface="Times New Roman"/>
            </a:endParaRPr>
          </a:p>
          <a:p>
            <a:r>
              <a:rPr lang="fr-FR" b="0" i="0" dirty="0" smtClean="0">
                <a:solidFill>
                  <a:srgbClr val="000000"/>
                </a:solidFill>
                <a:effectLst/>
                <a:latin typeface="Arial, Helvetica, sans-serif"/>
              </a:rPr>
              <a:t>* La gravité de l'affection, en dehors du possible choc septique, est donnée en première estimation par les examens complémentaires que sont:</a:t>
            </a:r>
            <a:endParaRPr lang="fr-FR" b="0" i="0" dirty="0" smtClean="0">
              <a:solidFill>
                <a:srgbClr val="000000"/>
              </a:solidFill>
              <a:effectLst/>
              <a:latin typeface="Times New Roman"/>
            </a:endParaRPr>
          </a:p>
          <a:p>
            <a:r>
              <a:rPr lang="fr-FR" b="0" i="0" dirty="0" smtClean="0">
                <a:solidFill>
                  <a:srgbClr val="000000"/>
                </a:solidFill>
                <a:effectLst/>
                <a:latin typeface="Arial, Helvetica, sans-serif"/>
              </a:rPr>
              <a:t>- le dosage de l'urée et de la créatinine sériques, estimant la </a:t>
            </a:r>
            <a:r>
              <a:rPr lang="fr-FR" b="1" i="0" dirty="0" smtClean="0">
                <a:solidFill>
                  <a:srgbClr val="000000"/>
                </a:solidFill>
                <a:effectLst/>
                <a:latin typeface="Arial, Helvetica, sans-serif"/>
              </a:rPr>
              <a:t>fonction rénale</a:t>
            </a:r>
            <a:r>
              <a:rPr lang="fr-FR" b="0" i="0" dirty="0" smtClean="0">
                <a:solidFill>
                  <a:srgbClr val="000000"/>
                </a:solidFill>
                <a:effectLst/>
                <a:latin typeface="Arial, Helvetica, sans-serif"/>
              </a:rPr>
              <a:t>,</a:t>
            </a:r>
            <a:endParaRPr lang="fr-FR" b="0" i="0" dirty="0" smtClean="0">
              <a:solidFill>
                <a:srgbClr val="000000"/>
              </a:solidFill>
              <a:effectLst/>
              <a:latin typeface="Times New Roman"/>
            </a:endParaRPr>
          </a:p>
          <a:p>
            <a:r>
              <a:rPr lang="fr-FR" b="0" i="0" dirty="0" smtClean="0">
                <a:solidFill>
                  <a:srgbClr val="000000"/>
                </a:solidFill>
                <a:effectLst/>
                <a:latin typeface="Arial, Helvetica, sans-serif"/>
              </a:rPr>
              <a:t>- les </a:t>
            </a:r>
            <a:r>
              <a:rPr lang="fr-FR" b="0" i="1" u="none" strike="noStrike" dirty="0" smtClean="0">
                <a:solidFill>
                  <a:srgbClr val="666600"/>
                </a:solidFill>
                <a:effectLst/>
                <a:latin typeface="Arial"/>
              </a:rPr>
              <a:t>gaz du sang</a:t>
            </a:r>
            <a:r>
              <a:rPr lang="fr-FR" b="0" i="0" dirty="0" smtClean="0">
                <a:solidFill>
                  <a:srgbClr val="000000"/>
                </a:solidFill>
                <a:effectLst/>
                <a:latin typeface="Arial, Helvetica, sans-serif"/>
              </a:rPr>
              <a:t> montrant typiquement une </a:t>
            </a:r>
            <a:r>
              <a:rPr lang="fr-FR" b="1" i="0" dirty="0" smtClean="0">
                <a:solidFill>
                  <a:srgbClr val="000000"/>
                </a:solidFill>
                <a:effectLst/>
                <a:latin typeface="Arial, Helvetica, sans-serif"/>
              </a:rPr>
              <a:t>alcalose </a:t>
            </a:r>
            <a:r>
              <a:rPr lang="fr-FR" b="1" i="0" dirty="0" err="1" smtClean="0">
                <a:solidFill>
                  <a:srgbClr val="000000"/>
                </a:solidFill>
                <a:effectLst/>
                <a:latin typeface="Arial, Helvetica, sans-serif"/>
              </a:rPr>
              <a:t>ventilatoire</a:t>
            </a:r>
            <a:r>
              <a:rPr lang="fr-FR" b="1" i="0" dirty="0" smtClean="0">
                <a:solidFill>
                  <a:srgbClr val="000000"/>
                </a:solidFill>
                <a:effectLst/>
                <a:latin typeface="Arial, Helvetica, sans-serif"/>
              </a:rPr>
              <a:t> puis une </a:t>
            </a:r>
            <a:r>
              <a:rPr lang="fr-FR" b="1" i="0" u="none" strike="noStrike" dirty="0" smtClean="0">
                <a:solidFill>
                  <a:srgbClr val="666600"/>
                </a:solidFill>
                <a:effectLst/>
                <a:latin typeface="Arial"/>
              </a:rPr>
              <a:t>acidose</a:t>
            </a:r>
            <a:r>
              <a:rPr lang="fr-FR" b="1" i="0" dirty="0" smtClean="0">
                <a:solidFill>
                  <a:srgbClr val="000000"/>
                </a:solidFill>
                <a:effectLst/>
                <a:latin typeface="Arial, Helvetica, sans-serif"/>
              </a:rPr>
              <a:t> métabolique</a:t>
            </a:r>
            <a:r>
              <a:rPr lang="fr-FR" b="0" i="0" dirty="0" smtClean="0">
                <a:solidFill>
                  <a:srgbClr val="000000"/>
                </a:solidFill>
                <a:effectLst/>
                <a:latin typeface="Arial, Helvetica, sans-serif"/>
              </a:rPr>
              <a:t>,</a:t>
            </a:r>
            <a:endParaRPr lang="fr-FR" b="0" i="0" dirty="0" smtClean="0">
              <a:solidFill>
                <a:srgbClr val="000000"/>
              </a:solidFill>
              <a:effectLst/>
              <a:latin typeface="Times New Roman"/>
            </a:endParaRPr>
          </a:p>
          <a:p>
            <a:r>
              <a:rPr lang="fr-FR" b="0" i="0" dirty="0" smtClean="0">
                <a:solidFill>
                  <a:srgbClr val="000000"/>
                </a:solidFill>
                <a:effectLst/>
                <a:latin typeface="Arial, Helvetica, sans-serif"/>
              </a:rPr>
              <a:t>- la recherche d'une </a:t>
            </a:r>
            <a:r>
              <a:rPr lang="fr-FR" b="0" i="0" dirty="0" err="1" smtClean="0">
                <a:solidFill>
                  <a:srgbClr val="000000"/>
                </a:solidFill>
                <a:effectLst/>
                <a:latin typeface="Arial, Helvetica, sans-serif"/>
              </a:rPr>
              <a:t>coagulopathie</a:t>
            </a:r>
            <a:r>
              <a:rPr lang="fr-FR" b="0" i="0" dirty="0" smtClean="0">
                <a:solidFill>
                  <a:srgbClr val="000000"/>
                </a:solidFill>
                <a:effectLst/>
                <a:latin typeface="Arial, Helvetica, sans-serif"/>
              </a:rPr>
              <a:t> de consommation ou </a:t>
            </a:r>
            <a:r>
              <a:rPr lang="fr-FR" b="1" i="0" u="none" strike="noStrike" dirty="0" smtClean="0">
                <a:solidFill>
                  <a:srgbClr val="666600"/>
                </a:solidFill>
                <a:effectLst/>
                <a:latin typeface="Arial"/>
              </a:rPr>
              <a:t>CIVD</a:t>
            </a:r>
            <a:r>
              <a:rPr lang="fr-FR" b="0" i="0" dirty="0" smtClean="0">
                <a:solidFill>
                  <a:srgbClr val="000000"/>
                </a:solidFill>
                <a:effectLst/>
                <a:latin typeface="Arial, Helvetica, sans-serif"/>
              </a:rPr>
              <a:t/>
            </a:r>
            <a:br>
              <a:rPr lang="fr-FR" b="0" i="0" dirty="0" smtClean="0">
                <a:solidFill>
                  <a:srgbClr val="000000"/>
                </a:solidFill>
                <a:effectLst/>
                <a:latin typeface="Arial, Helvetica, sans-serif"/>
              </a:rPr>
            </a:br>
            <a:endParaRPr lang="fr-FR" b="0" i="0" dirty="0" smtClean="0">
              <a:solidFill>
                <a:srgbClr val="000000"/>
              </a:solidFill>
              <a:effectLst/>
              <a:latin typeface="Times New Roman"/>
            </a:endParaRPr>
          </a:p>
          <a:p>
            <a:endParaRPr lang="fr-FR" dirty="0"/>
          </a:p>
        </p:txBody>
      </p:sp>
      <p:sp>
        <p:nvSpPr>
          <p:cNvPr id="4" name="Titre 1"/>
          <p:cNvSpPr>
            <a:spLocks noGrp="1"/>
          </p:cNvSpPr>
          <p:nvPr>
            <p:ph type="title"/>
          </p:nvPr>
        </p:nvSpPr>
        <p:spPr>
          <a:xfrm>
            <a:off x="457200" y="44624"/>
            <a:ext cx="8229600" cy="864096"/>
          </a:xfrm>
        </p:spPr>
        <p:txBody>
          <a:bodyPr/>
          <a:lstStyle/>
          <a:p>
            <a:r>
              <a:rPr lang="fr-FR" b="1" i="0" dirty="0" smtClean="0">
                <a:solidFill>
                  <a:srgbClr val="000000"/>
                </a:solidFill>
                <a:effectLst/>
                <a:latin typeface="Arial"/>
              </a:rPr>
              <a:t>DIAGNOSTIC POSITIF</a:t>
            </a:r>
            <a:endParaRPr lang="fr-FR" dirty="0"/>
          </a:p>
        </p:txBody>
      </p:sp>
    </p:spTree>
    <p:extLst>
      <p:ext uri="{BB962C8B-B14F-4D97-AF65-F5344CB8AC3E}">
        <p14:creationId xmlns:p14="http://schemas.microsoft.com/office/powerpoint/2010/main" val="20762207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80728"/>
            <a:ext cx="8229600" cy="5145435"/>
          </a:xfrm>
        </p:spPr>
        <p:txBody>
          <a:bodyPr>
            <a:normAutofit fontScale="92500"/>
          </a:bodyPr>
          <a:lstStyle/>
          <a:p>
            <a:r>
              <a:rPr lang="fr-FR" dirty="0" smtClean="0"/>
              <a:t>Bactériémie : présence de bactéries (pathogènes) dans le sang</a:t>
            </a:r>
          </a:p>
          <a:p>
            <a:r>
              <a:rPr lang="fr-FR" dirty="0" smtClean="0"/>
              <a:t>Confirmée par l’isolement d’un (ou plus rarement plusieurs) pathogène(s) dans les hémocultures</a:t>
            </a:r>
          </a:p>
          <a:p>
            <a:r>
              <a:rPr lang="fr-FR" dirty="0" smtClean="0"/>
              <a:t>Une seule hémoculture positive est suffisante pour la plupart des germes</a:t>
            </a:r>
          </a:p>
          <a:p>
            <a:endParaRPr lang="fr-FR" dirty="0" smtClean="0"/>
          </a:p>
          <a:p>
            <a:r>
              <a:rPr lang="fr-FR" dirty="0" smtClean="0"/>
              <a:t>Terme préféré à « septicémie » (état bactériémique prolongé avec syndrome infectieux de gravité variable)</a:t>
            </a:r>
          </a:p>
          <a:p>
            <a:endParaRPr lang="fr-FR" dirty="0"/>
          </a:p>
        </p:txBody>
      </p:sp>
      <p:sp>
        <p:nvSpPr>
          <p:cNvPr id="4" name="Titre 1"/>
          <p:cNvSpPr>
            <a:spLocks noGrp="1"/>
          </p:cNvSpPr>
          <p:nvPr>
            <p:ph type="title"/>
          </p:nvPr>
        </p:nvSpPr>
        <p:spPr>
          <a:xfrm>
            <a:off x="457200" y="-27384"/>
            <a:ext cx="8229600" cy="936104"/>
          </a:xfrm>
        </p:spPr>
        <p:txBody>
          <a:bodyPr/>
          <a:lstStyle/>
          <a:p>
            <a:r>
              <a:rPr lang="fr-FR" b="1" i="0" dirty="0" smtClean="0">
                <a:solidFill>
                  <a:srgbClr val="000000"/>
                </a:solidFill>
                <a:effectLst/>
                <a:latin typeface="Arial, Helvetica, sans-serif"/>
              </a:rPr>
              <a:t>DÉFINITIONS</a:t>
            </a:r>
            <a:endParaRPr lang="fr-FR" dirty="0"/>
          </a:p>
        </p:txBody>
      </p:sp>
    </p:spTree>
    <p:extLst>
      <p:ext uri="{BB962C8B-B14F-4D97-AF65-F5344CB8AC3E}">
        <p14:creationId xmlns:p14="http://schemas.microsoft.com/office/powerpoint/2010/main" val="17563832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80728"/>
            <a:ext cx="8229600" cy="5145435"/>
          </a:xfrm>
        </p:spPr>
        <p:txBody>
          <a:bodyPr>
            <a:normAutofit fontScale="70000" lnSpcReduction="20000"/>
          </a:bodyPr>
          <a:lstStyle/>
          <a:p>
            <a:pPr marL="0" indent="0">
              <a:buNone/>
            </a:pPr>
            <a:r>
              <a:rPr lang="fr-FR" b="1" i="0" dirty="0" smtClean="0">
                <a:solidFill>
                  <a:srgbClr val="000000"/>
                </a:solidFill>
                <a:effectLst/>
                <a:latin typeface="Arial, Helvetica, sans-serif"/>
              </a:rPr>
              <a:t>3) Bactériologie:</a:t>
            </a:r>
            <a:br>
              <a:rPr lang="fr-FR" b="1" i="0" dirty="0" smtClean="0">
                <a:solidFill>
                  <a:srgbClr val="000000"/>
                </a:solidFill>
                <a:effectLst/>
                <a:latin typeface="Arial, Helvetica, sans-serif"/>
              </a:rPr>
            </a:br>
            <a:endParaRPr lang="fr-FR" b="0" i="0" dirty="0" smtClean="0">
              <a:solidFill>
                <a:srgbClr val="000000"/>
              </a:solidFill>
              <a:effectLst/>
              <a:latin typeface="Times New Roman"/>
            </a:endParaRPr>
          </a:p>
          <a:p>
            <a:r>
              <a:rPr lang="fr-FR" b="0" i="0" dirty="0" smtClean="0">
                <a:solidFill>
                  <a:srgbClr val="000000"/>
                </a:solidFill>
                <a:effectLst/>
                <a:latin typeface="Arial, Helvetica, sans-serif"/>
              </a:rPr>
              <a:t>Le principal moyen de diagnostic est l'</a:t>
            </a:r>
            <a:r>
              <a:rPr lang="fr-FR" b="1" i="0" dirty="0" smtClean="0">
                <a:solidFill>
                  <a:srgbClr val="000000"/>
                </a:solidFill>
                <a:effectLst/>
                <a:latin typeface="Arial, Helvetica, sans-serif"/>
              </a:rPr>
              <a:t>hémoculture</a:t>
            </a:r>
            <a:r>
              <a:rPr lang="fr-FR" b="0" i="0" dirty="0" smtClean="0">
                <a:solidFill>
                  <a:srgbClr val="000000"/>
                </a:solidFill>
                <a:effectLst/>
                <a:latin typeface="Arial, Helvetica, sans-serif"/>
              </a:rPr>
              <a:t> qui, en milieu hospitalier, est pratiquée devant tout syndrome infectieux. Les hémocultures doivent être ensemencées sur </a:t>
            </a:r>
            <a:r>
              <a:rPr lang="fr-FR" b="0" i="1" dirty="0" smtClean="0">
                <a:solidFill>
                  <a:srgbClr val="000000"/>
                </a:solidFill>
                <a:effectLst/>
                <a:latin typeface="Arial, Helvetica, sans-serif"/>
              </a:rPr>
              <a:t>milieu aérobie et anaérobie</a:t>
            </a:r>
            <a:r>
              <a:rPr lang="fr-FR" b="0" i="0" dirty="0" smtClean="0">
                <a:solidFill>
                  <a:srgbClr val="000000"/>
                </a:solidFill>
                <a:effectLst/>
                <a:latin typeface="Arial, Helvetica, sans-serif"/>
              </a:rPr>
              <a:t>, être prélevées </a:t>
            </a:r>
            <a:r>
              <a:rPr lang="fr-FR" b="0" i="1" dirty="0" smtClean="0">
                <a:solidFill>
                  <a:srgbClr val="000000"/>
                </a:solidFill>
                <a:effectLst/>
                <a:latin typeface="Arial, Helvetica, sans-serif"/>
              </a:rPr>
              <a:t>au moment des pics fébriles</a:t>
            </a:r>
            <a:r>
              <a:rPr lang="fr-FR" b="0" i="0" dirty="0" smtClean="0">
                <a:solidFill>
                  <a:srgbClr val="000000"/>
                </a:solidFill>
                <a:effectLst/>
                <a:latin typeface="Arial, Helvetica, sans-serif"/>
              </a:rPr>
              <a:t> et </a:t>
            </a:r>
            <a:r>
              <a:rPr lang="fr-FR" b="0" i="1" dirty="0" smtClean="0">
                <a:solidFill>
                  <a:srgbClr val="000000"/>
                </a:solidFill>
                <a:effectLst/>
                <a:latin typeface="Arial, Helvetica, sans-serif"/>
              </a:rPr>
              <a:t>répétées au moins 3X avant l'instauration du traitement</a:t>
            </a:r>
            <a:r>
              <a:rPr lang="fr-FR" b="0" i="0" dirty="0" smtClean="0">
                <a:solidFill>
                  <a:srgbClr val="000000"/>
                </a:solidFill>
                <a:effectLst/>
                <a:latin typeface="Arial, Helvetica, sans-serif"/>
              </a:rPr>
              <a:t>.</a:t>
            </a:r>
          </a:p>
          <a:p>
            <a:pPr marL="0" indent="0">
              <a:buNone/>
            </a:pPr>
            <a:endParaRPr lang="fr-FR" b="0" i="0" dirty="0" smtClean="0">
              <a:solidFill>
                <a:srgbClr val="000000"/>
              </a:solidFill>
              <a:effectLst/>
              <a:latin typeface="Times New Roman"/>
            </a:endParaRPr>
          </a:p>
          <a:p>
            <a:r>
              <a:rPr lang="fr-FR" b="0" i="0" dirty="0" smtClean="0">
                <a:solidFill>
                  <a:srgbClr val="000000"/>
                </a:solidFill>
                <a:effectLst/>
                <a:latin typeface="Arial, Helvetica, sans-serif"/>
              </a:rPr>
              <a:t>On effectue aussi des prélèvements au niveau des possibles </a:t>
            </a:r>
            <a:r>
              <a:rPr lang="fr-FR" b="1" i="1" dirty="0" smtClean="0">
                <a:solidFill>
                  <a:srgbClr val="000000"/>
                </a:solidFill>
                <a:effectLst/>
                <a:latin typeface="Arial, Helvetica, sans-serif"/>
              </a:rPr>
              <a:t>portes d'entrée</a:t>
            </a:r>
            <a:r>
              <a:rPr lang="fr-FR" b="0" i="0" dirty="0" smtClean="0">
                <a:solidFill>
                  <a:srgbClr val="000000"/>
                </a:solidFill>
                <a:effectLst/>
                <a:latin typeface="Arial, Helvetica, sans-serif"/>
              </a:rPr>
              <a:t> (ex: ECBU, </a:t>
            </a:r>
            <a:r>
              <a:rPr lang="fr-FR" b="0" i="0" u="none" strike="noStrike" dirty="0" smtClean="0">
                <a:solidFill>
                  <a:srgbClr val="666600"/>
                </a:solidFill>
                <a:effectLst/>
                <a:latin typeface="Arial"/>
              </a:rPr>
              <a:t>cathéter</a:t>
            </a:r>
            <a:r>
              <a:rPr lang="fr-FR" b="0" i="0" dirty="0" smtClean="0">
                <a:solidFill>
                  <a:srgbClr val="000000"/>
                </a:solidFill>
                <a:effectLst/>
                <a:latin typeface="Arial, Helvetica, sans-serif"/>
              </a:rPr>
              <a:t> mis en culture), et </a:t>
            </a:r>
            <a:r>
              <a:rPr lang="fr-FR" b="1" i="1" dirty="0" smtClean="0">
                <a:solidFill>
                  <a:srgbClr val="000000"/>
                </a:solidFill>
                <a:effectLst/>
                <a:latin typeface="Arial, Helvetica, sans-serif"/>
              </a:rPr>
              <a:t>foyers secondaires </a:t>
            </a:r>
            <a:r>
              <a:rPr lang="fr-FR" b="0" i="0" dirty="0" smtClean="0">
                <a:solidFill>
                  <a:srgbClr val="000000"/>
                </a:solidFill>
                <a:effectLst/>
                <a:latin typeface="Arial, Helvetica, sans-serif"/>
              </a:rPr>
              <a:t>individualisés et accessibles (PL, ascite, abcès, </a:t>
            </a:r>
            <a:r>
              <a:rPr lang="fr-FR" b="0" i="0" dirty="0" err="1" smtClean="0">
                <a:solidFill>
                  <a:srgbClr val="000000"/>
                </a:solidFill>
                <a:effectLst/>
                <a:latin typeface="Arial, Helvetica, sans-serif"/>
              </a:rPr>
              <a:t>etc</a:t>
            </a:r>
            <a:r>
              <a:rPr lang="fr-FR" b="0" i="0" dirty="0" smtClean="0">
                <a:solidFill>
                  <a:srgbClr val="000000"/>
                </a:solidFill>
                <a:effectLst/>
                <a:latin typeface="Arial, Helvetica, sans-serif"/>
              </a:rPr>
              <a:t>).</a:t>
            </a:r>
            <a:endParaRPr lang="fr-FR" b="0" i="0" dirty="0" smtClean="0">
              <a:solidFill>
                <a:srgbClr val="000000"/>
              </a:solidFill>
              <a:effectLst/>
              <a:latin typeface="Times New Roman"/>
            </a:endParaRPr>
          </a:p>
          <a:p>
            <a:pPr marL="0" indent="0">
              <a:buNone/>
            </a:pPr>
            <a:r>
              <a:rPr lang="fr-FR" dirty="0" smtClean="0"/>
              <a:t/>
            </a:r>
            <a:br>
              <a:rPr lang="fr-FR" dirty="0" smtClean="0"/>
            </a:br>
            <a:endParaRPr lang="fr-FR" dirty="0"/>
          </a:p>
        </p:txBody>
      </p:sp>
      <p:sp>
        <p:nvSpPr>
          <p:cNvPr id="4" name="Titre 1"/>
          <p:cNvSpPr>
            <a:spLocks noGrp="1"/>
          </p:cNvSpPr>
          <p:nvPr>
            <p:ph type="title"/>
          </p:nvPr>
        </p:nvSpPr>
        <p:spPr>
          <a:xfrm>
            <a:off x="457200" y="-27384"/>
            <a:ext cx="8229600" cy="936104"/>
          </a:xfrm>
        </p:spPr>
        <p:txBody>
          <a:bodyPr/>
          <a:lstStyle/>
          <a:p>
            <a:r>
              <a:rPr lang="fr-FR" b="1" i="0" dirty="0" smtClean="0">
                <a:solidFill>
                  <a:srgbClr val="000000"/>
                </a:solidFill>
                <a:effectLst/>
                <a:latin typeface="Arial"/>
              </a:rPr>
              <a:t>DIAGNOSTIC POSITIF</a:t>
            </a:r>
            <a:endParaRPr lang="fr-FR"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1835" y="4835227"/>
            <a:ext cx="2600325" cy="176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60052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720551"/>
          </a:xfrm>
        </p:spPr>
        <p:txBody>
          <a:bodyPr>
            <a:normAutofit fontScale="90000"/>
          </a:bodyPr>
          <a:lstStyle/>
          <a:p>
            <a:r>
              <a:rPr lang="fr-FR" b="1" i="0" dirty="0" smtClean="0">
                <a:solidFill>
                  <a:srgbClr val="000000"/>
                </a:solidFill>
                <a:effectLst/>
                <a:latin typeface="Arial"/>
              </a:rPr>
              <a:t>DIAGNOSTIC DIFFERENTIEL</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682863485"/>
              </p:ext>
            </p:extLst>
          </p:nvPr>
        </p:nvGraphicFramePr>
        <p:xfrm>
          <a:off x="179512" y="765175"/>
          <a:ext cx="8784976" cy="5904186"/>
        </p:xfrm>
        <a:graphic>
          <a:graphicData uri="http://schemas.openxmlformats.org/drawingml/2006/table">
            <a:tbl>
              <a:tblPr/>
              <a:tblGrid>
                <a:gridCol w="2196244"/>
                <a:gridCol w="2196244"/>
                <a:gridCol w="2196244"/>
                <a:gridCol w="2196244"/>
              </a:tblGrid>
              <a:tr h="1035880">
                <a:tc>
                  <a:txBody>
                    <a:bodyPr/>
                    <a:lstStyle/>
                    <a:p>
                      <a:pPr algn="ctr"/>
                      <a:r>
                        <a:rPr lang="fr-FR" sz="1400" b="1" i="1" dirty="0">
                          <a:latin typeface="Arial, Helvetica, sans-serif"/>
                        </a:rPr>
                        <a:t>FOYER SEPTIQUE</a:t>
                      </a:r>
                      <a:endParaRPr lang="fr-FR" sz="1400" dirty="0"/>
                    </a:p>
                  </a:txBody>
                  <a:tcPr marL="37563" marR="37563" marT="37563" marB="37563">
                    <a:lnL>
                      <a:noFill/>
                    </a:lnL>
                    <a:lnR>
                      <a:noFill/>
                    </a:lnR>
                    <a:lnT>
                      <a:noFill/>
                    </a:lnT>
                    <a:lnB>
                      <a:noFill/>
                    </a:lnB>
                    <a:solidFill>
                      <a:srgbClr val="FFFFFF"/>
                    </a:solidFill>
                  </a:tcPr>
                </a:tc>
                <a:tc>
                  <a:txBody>
                    <a:bodyPr/>
                    <a:lstStyle/>
                    <a:p>
                      <a:pPr algn="ctr"/>
                      <a:r>
                        <a:rPr lang="fr-FR" sz="1400" b="1" dirty="0">
                          <a:latin typeface="Arial, Helvetica, sans-serif"/>
                        </a:rPr>
                        <a:t>Thrombophlébite septique</a:t>
                      </a:r>
                      <a:endParaRPr lang="fr-FR" sz="1400" dirty="0"/>
                    </a:p>
                  </a:txBody>
                  <a:tcPr marL="37563" marR="37563" marT="37563" marB="37563">
                    <a:lnL>
                      <a:noFill/>
                    </a:lnL>
                    <a:lnR>
                      <a:noFill/>
                    </a:lnR>
                    <a:lnT>
                      <a:noFill/>
                    </a:lnT>
                    <a:lnB>
                      <a:noFill/>
                    </a:lnB>
                    <a:solidFill>
                      <a:srgbClr val="FFFFFF"/>
                    </a:solidFill>
                  </a:tcPr>
                </a:tc>
                <a:tc>
                  <a:txBody>
                    <a:bodyPr/>
                    <a:lstStyle/>
                    <a:p>
                      <a:pPr algn="ctr"/>
                      <a:r>
                        <a:rPr lang="fr-FR" sz="1400" b="1">
                          <a:latin typeface="Arial, Helvetica, sans-serif"/>
                        </a:rPr>
                        <a:t>Gg lymphatiques</a:t>
                      </a:r>
                      <a:endParaRPr lang="fr-FR" sz="1400"/>
                    </a:p>
                  </a:txBody>
                  <a:tcPr marL="37563" marR="37563" marT="37563" marB="37563">
                    <a:lnL>
                      <a:noFill/>
                    </a:lnL>
                    <a:lnR>
                      <a:noFill/>
                    </a:lnR>
                    <a:lnT>
                      <a:noFill/>
                    </a:lnT>
                    <a:lnB>
                      <a:noFill/>
                    </a:lnB>
                    <a:solidFill>
                      <a:srgbClr val="FFFFFF"/>
                    </a:solidFill>
                  </a:tcPr>
                </a:tc>
                <a:tc>
                  <a:txBody>
                    <a:bodyPr/>
                    <a:lstStyle/>
                    <a:p>
                      <a:pPr algn="ctr"/>
                      <a:r>
                        <a:rPr lang="fr-FR" sz="1400" b="1">
                          <a:latin typeface="Arial, Helvetica, sans-serif"/>
                        </a:rPr>
                        <a:t>Endocardite infectieuse</a:t>
                      </a:r>
                      <a:endParaRPr lang="fr-FR" sz="1400"/>
                    </a:p>
                  </a:txBody>
                  <a:tcPr marL="37563" marR="37563" marT="37563" marB="37563">
                    <a:lnL>
                      <a:noFill/>
                    </a:lnL>
                    <a:lnR>
                      <a:noFill/>
                    </a:lnR>
                    <a:lnT>
                      <a:noFill/>
                    </a:lnT>
                    <a:lnB>
                      <a:noFill/>
                    </a:lnB>
                    <a:solidFill>
                      <a:srgbClr val="FFFFFF"/>
                    </a:solidFill>
                  </a:tcPr>
                </a:tc>
              </a:tr>
              <a:tr h="1035880">
                <a:tc>
                  <a:txBody>
                    <a:bodyPr/>
                    <a:lstStyle/>
                    <a:p>
                      <a:r>
                        <a:rPr lang="fr-FR" sz="1400" b="1" i="1">
                          <a:latin typeface="Arial, Helvetica, sans-serif"/>
                        </a:rPr>
                        <a:t>Exemples</a:t>
                      </a:r>
                      <a:endParaRPr lang="fr-FR" sz="1400"/>
                    </a:p>
                  </a:txBody>
                  <a:tcPr marL="37563" marR="37563" marT="37563" marB="37563">
                    <a:lnL>
                      <a:noFill/>
                    </a:lnL>
                    <a:lnR>
                      <a:noFill/>
                    </a:lnR>
                    <a:lnT>
                      <a:noFill/>
                    </a:lnT>
                    <a:lnB>
                      <a:noFill/>
                    </a:lnB>
                    <a:solidFill>
                      <a:srgbClr val="FFFFFF"/>
                    </a:solidFill>
                  </a:tcPr>
                </a:tc>
                <a:tc>
                  <a:txBody>
                    <a:bodyPr/>
                    <a:lstStyle/>
                    <a:p>
                      <a:r>
                        <a:rPr lang="fr-FR" sz="1400" dirty="0" smtClean="0">
                          <a:latin typeface="Arial, Helvetica, sans-serif"/>
                        </a:rPr>
                        <a:t>sepsis bactériémique </a:t>
                      </a:r>
                      <a:r>
                        <a:rPr lang="fr-FR" sz="1400" dirty="0">
                          <a:latin typeface="Arial, Helvetica, sans-serif"/>
                        </a:rPr>
                        <a:t>à Staphylocoque</a:t>
                      </a:r>
                      <a:endParaRPr lang="fr-FR" sz="1400" dirty="0"/>
                    </a:p>
                  </a:txBody>
                  <a:tcPr marL="37563" marR="37563" marT="37563" marB="37563">
                    <a:lnL>
                      <a:noFill/>
                    </a:lnL>
                    <a:lnR>
                      <a:noFill/>
                    </a:lnR>
                    <a:lnT>
                      <a:noFill/>
                    </a:lnT>
                    <a:lnB>
                      <a:noFill/>
                    </a:lnB>
                    <a:solidFill>
                      <a:srgbClr val="FFFFFF"/>
                    </a:solidFill>
                  </a:tcPr>
                </a:tc>
                <a:tc>
                  <a:txBody>
                    <a:bodyPr/>
                    <a:lstStyle/>
                    <a:p>
                      <a:r>
                        <a:rPr lang="fr-FR" sz="1400">
                          <a:latin typeface="Arial, Helvetica, sans-serif"/>
                        </a:rPr>
                        <a:t>fièvres typhoïdes, brucellose</a:t>
                      </a:r>
                      <a:endParaRPr lang="fr-FR" sz="1400"/>
                    </a:p>
                  </a:txBody>
                  <a:tcPr marL="37563" marR="37563" marT="37563" marB="37563">
                    <a:lnL>
                      <a:noFill/>
                    </a:lnL>
                    <a:lnR>
                      <a:noFill/>
                    </a:lnR>
                    <a:lnT>
                      <a:noFill/>
                    </a:lnT>
                    <a:lnB>
                      <a:noFill/>
                    </a:lnB>
                    <a:solidFill>
                      <a:srgbClr val="FFFFFF"/>
                    </a:solidFill>
                  </a:tcPr>
                </a:tc>
                <a:tc>
                  <a:txBody>
                    <a:bodyPr/>
                    <a:lstStyle/>
                    <a:p>
                      <a:r>
                        <a:rPr lang="fr-FR" sz="1400">
                          <a:latin typeface="Arial, Helvetica, sans-serif"/>
                        </a:rPr>
                        <a:t>EI lente d'Osler</a:t>
                      </a:r>
                      <a:endParaRPr lang="fr-FR" sz="1400"/>
                    </a:p>
                  </a:txBody>
                  <a:tcPr marL="37563" marR="37563" marT="37563" marB="37563">
                    <a:lnL>
                      <a:noFill/>
                    </a:lnL>
                    <a:lnR>
                      <a:noFill/>
                    </a:lnR>
                    <a:lnT>
                      <a:noFill/>
                    </a:lnT>
                    <a:lnB>
                      <a:noFill/>
                    </a:lnB>
                    <a:solidFill>
                      <a:srgbClr val="FFFFFF"/>
                    </a:solidFill>
                  </a:tcPr>
                </a:tc>
              </a:tr>
              <a:tr h="1035880">
                <a:tc>
                  <a:txBody>
                    <a:bodyPr/>
                    <a:lstStyle/>
                    <a:p>
                      <a:r>
                        <a:rPr lang="fr-FR" sz="1400" b="1" i="1">
                          <a:latin typeface="Arial, Helvetica, sans-serif"/>
                        </a:rPr>
                        <a:t>Porte d'entrée</a:t>
                      </a:r>
                      <a:endParaRPr lang="fr-FR" sz="1400"/>
                    </a:p>
                  </a:txBody>
                  <a:tcPr marL="37563" marR="37563" marT="37563" marB="37563">
                    <a:lnL>
                      <a:noFill/>
                    </a:lnL>
                    <a:lnR>
                      <a:noFill/>
                    </a:lnR>
                    <a:lnT>
                      <a:noFill/>
                    </a:lnT>
                    <a:lnB>
                      <a:noFill/>
                    </a:lnB>
                    <a:solidFill>
                      <a:srgbClr val="FFFFFF"/>
                    </a:solidFill>
                  </a:tcPr>
                </a:tc>
                <a:tc>
                  <a:txBody>
                    <a:bodyPr/>
                    <a:lstStyle/>
                    <a:p>
                      <a:r>
                        <a:rPr lang="fr-FR" sz="1400" dirty="0">
                          <a:latin typeface="Arial, Helvetica, sans-serif"/>
                        </a:rPr>
                        <a:t>cutanée</a:t>
                      </a:r>
                      <a:endParaRPr lang="fr-FR" sz="1400" dirty="0"/>
                    </a:p>
                  </a:txBody>
                  <a:tcPr marL="37563" marR="37563" marT="37563" marB="37563">
                    <a:lnL>
                      <a:noFill/>
                    </a:lnL>
                    <a:lnR>
                      <a:noFill/>
                    </a:lnR>
                    <a:lnT>
                      <a:noFill/>
                    </a:lnT>
                    <a:lnB>
                      <a:noFill/>
                    </a:lnB>
                    <a:solidFill>
                      <a:srgbClr val="FFFFFF"/>
                    </a:solidFill>
                  </a:tcPr>
                </a:tc>
                <a:tc>
                  <a:txBody>
                    <a:bodyPr/>
                    <a:lstStyle/>
                    <a:p>
                      <a:r>
                        <a:rPr lang="fr-FR" sz="1400">
                          <a:latin typeface="Arial, Helvetica, sans-serif"/>
                        </a:rPr>
                        <a:t>digestive</a:t>
                      </a:r>
                      <a:endParaRPr lang="fr-FR" sz="1400"/>
                    </a:p>
                  </a:txBody>
                  <a:tcPr marL="37563" marR="37563" marT="37563" marB="37563">
                    <a:lnL>
                      <a:noFill/>
                    </a:lnL>
                    <a:lnR>
                      <a:noFill/>
                    </a:lnR>
                    <a:lnT>
                      <a:noFill/>
                    </a:lnT>
                    <a:lnB>
                      <a:noFill/>
                    </a:lnB>
                    <a:solidFill>
                      <a:srgbClr val="FFFFFF"/>
                    </a:solidFill>
                  </a:tcPr>
                </a:tc>
                <a:tc>
                  <a:txBody>
                    <a:bodyPr/>
                    <a:lstStyle/>
                    <a:p>
                      <a:r>
                        <a:rPr lang="fr-FR" sz="1400">
                          <a:latin typeface="Arial, Helvetica, sans-serif"/>
                        </a:rPr>
                        <a:t>bactériémie après soins dentaires</a:t>
                      </a:r>
                      <a:endParaRPr lang="fr-FR" sz="1400"/>
                    </a:p>
                  </a:txBody>
                  <a:tcPr marL="37563" marR="37563" marT="37563" marB="37563">
                    <a:lnL>
                      <a:noFill/>
                    </a:lnL>
                    <a:lnR>
                      <a:noFill/>
                    </a:lnR>
                    <a:lnT>
                      <a:noFill/>
                    </a:lnT>
                    <a:lnB>
                      <a:noFill/>
                    </a:lnB>
                    <a:solidFill>
                      <a:srgbClr val="FFFFFF"/>
                    </a:solidFill>
                  </a:tcPr>
                </a:tc>
              </a:tr>
              <a:tr h="1035880">
                <a:tc>
                  <a:txBody>
                    <a:bodyPr/>
                    <a:lstStyle/>
                    <a:p>
                      <a:r>
                        <a:rPr lang="fr-FR" sz="1400" b="1" i="1">
                          <a:latin typeface="Arial, Helvetica, sans-serif"/>
                        </a:rPr>
                        <a:t>Décharges microbiennes</a:t>
                      </a:r>
                      <a:endParaRPr lang="fr-FR" sz="1400"/>
                    </a:p>
                  </a:txBody>
                  <a:tcPr marL="37563" marR="37563" marT="37563" marB="37563">
                    <a:lnL>
                      <a:noFill/>
                    </a:lnL>
                    <a:lnR>
                      <a:noFill/>
                    </a:lnR>
                    <a:lnT>
                      <a:noFill/>
                    </a:lnT>
                    <a:lnB>
                      <a:noFill/>
                    </a:lnB>
                    <a:solidFill>
                      <a:srgbClr val="FFFFFF"/>
                    </a:solidFill>
                  </a:tcPr>
                </a:tc>
                <a:tc>
                  <a:txBody>
                    <a:bodyPr/>
                    <a:lstStyle/>
                    <a:p>
                      <a:r>
                        <a:rPr lang="fr-FR" sz="1400">
                          <a:latin typeface="Arial, Helvetica, sans-serif"/>
                        </a:rPr>
                        <a:t>brutales</a:t>
                      </a:r>
                      <a:endParaRPr lang="fr-FR" sz="1400"/>
                    </a:p>
                  </a:txBody>
                  <a:tcPr marL="37563" marR="37563" marT="37563" marB="37563">
                    <a:lnL>
                      <a:noFill/>
                    </a:lnL>
                    <a:lnR>
                      <a:noFill/>
                    </a:lnR>
                    <a:lnT>
                      <a:noFill/>
                    </a:lnT>
                    <a:lnB>
                      <a:noFill/>
                    </a:lnB>
                    <a:solidFill>
                      <a:srgbClr val="FFFFFF"/>
                    </a:solidFill>
                  </a:tcPr>
                </a:tc>
                <a:tc>
                  <a:txBody>
                    <a:bodyPr/>
                    <a:lstStyle/>
                    <a:p>
                      <a:r>
                        <a:rPr lang="fr-FR" sz="1400">
                          <a:latin typeface="Arial, Helvetica, sans-serif"/>
                        </a:rPr>
                        <a:t>continues</a:t>
                      </a:r>
                      <a:endParaRPr lang="fr-FR" sz="1400"/>
                    </a:p>
                  </a:txBody>
                  <a:tcPr marL="37563" marR="37563" marT="37563" marB="37563">
                    <a:lnL>
                      <a:noFill/>
                    </a:lnL>
                    <a:lnR>
                      <a:noFill/>
                    </a:lnR>
                    <a:lnT>
                      <a:noFill/>
                    </a:lnT>
                    <a:lnB>
                      <a:noFill/>
                    </a:lnB>
                    <a:solidFill>
                      <a:srgbClr val="FFFFFF"/>
                    </a:solidFill>
                  </a:tcPr>
                </a:tc>
                <a:tc>
                  <a:txBody>
                    <a:bodyPr/>
                    <a:lstStyle/>
                    <a:p>
                      <a:r>
                        <a:rPr lang="fr-FR" sz="1400">
                          <a:latin typeface="Arial, Helvetica, sans-serif"/>
                        </a:rPr>
                        <a:t>continues</a:t>
                      </a:r>
                      <a:endParaRPr lang="fr-FR" sz="1400"/>
                    </a:p>
                  </a:txBody>
                  <a:tcPr marL="37563" marR="37563" marT="37563" marB="37563">
                    <a:lnL>
                      <a:noFill/>
                    </a:lnL>
                    <a:lnR>
                      <a:noFill/>
                    </a:lnR>
                    <a:lnT>
                      <a:noFill/>
                    </a:lnT>
                    <a:lnB>
                      <a:noFill/>
                    </a:lnB>
                    <a:solidFill>
                      <a:srgbClr val="FFFFFF"/>
                    </a:solidFill>
                  </a:tcPr>
                </a:tc>
              </a:tr>
              <a:tr h="321024">
                <a:tc>
                  <a:txBody>
                    <a:bodyPr/>
                    <a:lstStyle/>
                    <a:p>
                      <a:r>
                        <a:rPr lang="fr-FR" sz="1400" b="1" i="1">
                          <a:latin typeface="Arial, Helvetica, sans-serif"/>
                        </a:rPr>
                        <a:t>Fièvre</a:t>
                      </a:r>
                      <a:endParaRPr lang="fr-FR" sz="1400"/>
                    </a:p>
                  </a:txBody>
                  <a:tcPr marL="37563" marR="37563" marT="37563" marB="37563">
                    <a:lnL>
                      <a:noFill/>
                    </a:lnL>
                    <a:lnR>
                      <a:noFill/>
                    </a:lnR>
                    <a:lnT>
                      <a:noFill/>
                    </a:lnT>
                    <a:lnB>
                      <a:noFill/>
                    </a:lnB>
                    <a:solidFill>
                      <a:srgbClr val="FFFFFF"/>
                    </a:solidFill>
                  </a:tcPr>
                </a:tc>
                <a:tc>
                  <a:txBody>
                    <a:bodyPr/>
                    <a:lstStyle/>
                    <a:p>
                      <a:r>
                        <a:rPr lang="fr-FR" sz="1400">
                          <a:latin typeface="Arial, Helvetica, sans-serif"/>
                        </a:rPr>
                        <a:t>oscillante</a:t>
                      </a:r>
                      <a:endParaRPr lang="fr-FR" sz="1400"/>
                    </a:p>
                  </a:txBody>
                  <a:tcPr marL="37563" marR="37563" marT="37563" marB="37563">
                    <a:lnL>
                      <a:noFill/>
                    </a:lnL>
                    <a:lnR>
                      <a:noFill/>
                    </a:lnR>
                    <a:lnT>
                      <a:noFill/>
                    </a:lnT>
                    <a:lnB>
                      <a:noFill/>
                    </a:lnB>
                    <a:solidFill>
                      <a:srgbClr val="FFFFFF"/>
                    </a:solidFill>
                  </a:tcPr>
                </a:tc>
                <a:tc>
                  <a:txBody>
                    <a:bodyPr/>
                    <a:lstStyle/>
                    <a:p>
                      <a:r>
                        <a:rPr lang="fr-FR" sz="1400">
                          <a:latin typeface="Arial, Helvetica, sans-serif"/>
                        </a:rPr>
                        <a:t>continue</a:t>
                      </a:r>
                      <a:endParaRPr lang="fr-FR" sz="1400"/>
                    </a:p>
                  </a:txBody>
                  <a:tcPr marL="37563" marR="37563" marT="37563" marB="37563">
                    <a:lnL>
                      <a:noFill/>
                    </a:lnL>
                    <a:lnR>
                      <a:noFill/>
                    </a:lnR>
                    <a:lnT>
                      <a:noFill/>
                    </a:lnT>
                    <a:lnB>
                      <a:noFill/>
                    </a:lnB>
                    <a:solidFill>
                      <a:srgbClr val="FFFFFF"/>
                    </a:solidFill>
                  </a:tcPr>
                </a:tc>
                <a:tc>
                  <a:txBody>
                    <a:bodyPr/>
                    <a:lstStyle/>
                    <a:p>
                      <a:r>
                        <a:rPr lang="fr-FR" sz="1400">
                          <a:latin typeface="Arial, Helvetica, sans-serif"/>
                        </a:rPr>
                        <a:t>continue</a:t>
                      </a:r>
                      <a:endParaRPr lang="fr-FR" sz="1400"/>
                    </a:p>
                  </a:txBody>
                  <a:tcPr marL="37563" marR="37563" marT="37563" marB="37563">
                    <a:lnL>
                      <a:noFill/>
                    </a:lnL>
                    <a:lnR>
                      <a:noFill/>
                    </a:lnR>
                    <a:lnT>
                      <a:noFill/>
                    </a:lnT>
                    <a:lnB>
                      <a:noFill/>
                    </a:lnB>
                    <a:solidFill>
                      <a:srgbClr val="FFFFFF"/>
                    </a:solidFill>
                  </a:tcPr>
                </a:tc>
              </a:tr>
              <a:tr h="321024">
                <a:tc>
                  <a:txBody>
                    <a:bodyPr/>
                    <a:lstStyle/>
                    <a:p>
                      <a:r>
                        <a:rPr lang="fr-FR" sz="1400" b="1" i="1">
                          <a:latin typeface="Arial, Helvetica, sans-serif"/>
                        </a:rPr>
                        <a:t>Frissons</a:t>
                      </a:r>
                      <a:endParaRPr lang="fr-FR" sz="1400"/>
                    </a:p>
                  </a:txBody>
                  <a:tcPr marL="37563" marR="37563" marT="37563" marB="37563">
                    <a:lnL>
                      <a:noFill/>
                    </a:lnL>
                    <a:lnR>
                      <a:noFill/>
                    </a:lnR>
                    <a:lnT>
                      <a:noFill/>
                    </a:lnT>
                    <a:lnB>
                      <a:noFill/>
                    </a:lnB>
                    <a:solidFill>
                      <a:srgbClr val="FFFFFF"/>
                    </a:solidFill>
                  </a:tcPr>
                </a:tc>
                <a:tc>
                  <a:txBody>
                    <a:bodyPr/>
                    <a:lstStyle/>
                    <a:p>
                      <a:r>
                        <a:rPr lang="fr-FR" sz="1400">
                          <a:latin typeface="Arial, Helvetica, sans-serif"/>
                        </a:rPr>
                        <a:t>+++</a:t>
                      </a:r>
                      <a:endParaRPr lang="fr-FR" sz="1400"/>
                    </a:p>
                  </a:txBody>
                  <a:tcPr marL="37563" marR="37563" marT="37563" marB="37563">
                    <a:lnL>
                      <a:noFill/>
                    </a:lnL>
                    <a:lnR>
                      <a:noFill/>
                    </a:lnR>
                    <a:lnT>
                      <a:noFill/>
                    </a:lnT>
                    <a:lnB>
                      <a:noFill/>
                    </a:lnB>
                    <a:solidFill>
                      <a:srgbClr val="FFFFFF"/>
                    </a:solidFill>
                  </a:tcPr>
                </a:tc>
                <a:tc>
                  <a:txBody>
                    <a:bodyPr/>
                    <a:lstStyle/>
                    <a:p>
                      <a:r>
                        <a:rPr lang="fr-FR" sz="1400">
                          <a:latin typeface="Arial, Helvetica, sans-serif"/>
                        </a:rPr>
                        <a:t>absents</a:t>
                      </a:r>
                      <a:endParaRPr lang="fr-FR" sz="1400"/>
                    </a:p>
                  </a:txBody>
                  <a:tcPr marL="37563" marR="37563" marT="37563" marB="37563">
                    <a:lnL>
                      <a:noFill/>
                    </a:lnL>
                    <a:lnR>
                      <a:noFill/>
                    </a:lnR>
                    <a:lnT>
                      <a:noFill/>
                    </a:lnT>
                    <a:lnB>
                      <a:noFill/>
                    </a:lnB>
                    <a:solidFill>
                      <a:srgbClr val="FFFFFF"/>
                    </a:solidFill>
                  </a:tcPr>
                </a:tc>
                <a:tc>
                  <a:txBody>
                    <a:bodyPr/>
                    <a:lstStyle/>
                    <a:p>
                      <a:r>
                        <a:rPr lang="fr-FR" sz="1400">
                          <a:latin typeface="Arial, Helvetica, sans-serif"/>
                        </a:rPr>
                        <a:t>+</a:t>
                      </a:r>
                      <a:endParaRPr lang="fr-FR" sz="1400"/>
                    </a:p>
                  </a:txBody>
                  <a:tcPr marL="37563" marR="37563" marT="37563" marB="37563">
                    <a:lnL>
                      <a:noFill/>
                    </a:lnL>
                    <a:lnR>
                      <a:noFill/>
                    </a:lnR>
                    <a:lnT>
                      <a:noFill/>
                    </a:lnT>
                    <a:lnB>
                      <a:noFill/>
                    </a:lnB>
                    <a:solidFill>
                      <a:srgbClr val="FFFFFF"/>
                    </a:solidFill>
                  </a:tcPr>
                </a:tc>
              </a:tr>
              <a:tr h="797594">
                <a:tc>
                  <a:txBody>
                    <a:bodyPr/>
                    <a:lstStyle/>
                    <a:p>
                      <a:r>
                        <a:rPr lang="fr-FR" sz="1400" b="1" i="1">
                          <a:latin typeface="Arial, Helvetica, sans-serif"/>
                        </a:rPr>
                        <a:t>Densité microbienne</a:t>
                      </a:r>
                      <a:endParaRPr lang="fr-FR" sz="1400"/>
                    </a:p>
                  </a:txBody>
                  <a:tcPr marL="37563" marR="37563" marT="37563" marB="37563">
                    <a:lnL>
                      <a:noFill/>
                    </a:lnL>
                    <a:lnR>
                      <a:noFill/>
                    </a:lnR>
                    <a:lnT>
                      <a:noFill/>
                    </a:lnT>
                    <a:lnB>
                      <a:noFill/>
                    </a:lnB>
                    <a:solidFill>
                      <a:srgbClr val="FFFFFF"/>
                    </a:solidFill>
                  </a:tcPr>
                </a:tc>
                <a:tc>
                  <a:txBody>
                    <a:bodyPr/>
                    <a:lstStyle/>
                    <a:p>
                      <a:r>
                        <a:rPr lang="fr-FR" sz="1400">
                          <a:latin typeface="Arial, Helvetica, sans-serif"/>
                        </a:rPr>
                        <a:t>forte</a:t>
                      </a:r>
                      <a:endParaRPr lang="fr-FR" sz="1400"/>
                    </a:p>
                  </a:txBody>
                  <a:tcPr marL="37563" marR="37563" marT="37563" marB="37563">
                    <a:lnL>
                      <a:noFill/>
                    </a:lnL>
                    <a:lnR>
                      <a:noFill/>
                    </a:lnR>
                    <a:lnT>
                      <a:noFill/>
                    </a:lnT>
                    <a:lnB>
                      <a:noFill/>
                    </a:lnB>
                    <a:solidFill>
                      <a:srgbClr val="FFFFFF"/>
                    </a:solidFill>
                  </a:tcPr>
                </a:tc>
                <a:tc>
                  <a:txBody>
                    <a:bodyPr/>
                    <a:lstStyle/>
                    <a:p>
                      <a:r>
                        <a:rPr lang="fr-FR" sz="1400">
                          <a:latin typeface="Arial, Helvetica, sans-serif"/>
                        </a:rPr>
                        <a:t>faible</a:t>
                      </a:r>
                      <a:endParaRPr lang="fr-FR" sz="1400"/>
                    </a:p>
                  </a:txBody>
                  <a:tcPr marL="37563" marR="37563" marT="37563" marB="37563">
                    <a:lnL>
                      <a:noFill/>
                    </a:lnL>
                    <a:lnR>
                      <a:noFill/>
                    </a:lnR>
                    <a:lnT>
                      <a:noFill/>
                    </a:lnT>
                    <a:lnB>
                      <a:noFill/>
                    </a:lnB>
                    <a:solidFill>
                      <a:srgbClr val="FFFFFF"/>
                    </a:solidFill>
                  </a:tcPr>
                </a:tc>
                <a:tc>
                  <a:txBody>
                    <a:bodyPr/>
                    <a:lstStyle/>
                    <a:p>
                      <a:r>
                        <a:rPr lang="fr-FR" sz="1400">
                          <a:latin typeface="Arial, Helvetica, sans-serif"/>
                        </a:rPr>
                        <a:t>faible</a:t>
                      </a:r>
                      <a:endParaRPr lang="fr-FR" sz="1400"/>
                    </a:p>
                  </a:txBody>
                  <a:tcPr marL="37563" marR="37563" marT="37563" marB="37563">
                    <a:lnL>
                      <a:noFill/>
                    </a:lnL>
                    <a:lnR>
                      <a:noFill/>
                    </a:lnR>
                    <a:lnT>
                      <a:noFill/>
                    </a:lnT>
                    <a:lnB>
                      <a:noFill/>
                    </a:lnB>
                    <a:solidFill>
                      <a:srgbClr val="FFFFFF"/>
                    </a:solidFill>
                  </a:tcPr>
                </a:tc>
              </a:tr>
              <a:tr h="321024">
                <a:tc>
                  <a:txBody>
                    <a:bodyPr/>
                    <a:lstStyle/>
                    <a:p>
                      <a:r>
                        <a:rPr lang="fr-FR" sz="1400" b="1" i="1">
                          <a:latin typeface="Arial, Helvetica, sans-serif"/>
                        </a:rPr>
                        <a:t>Evolution</a:t>
                      </a:r>
                      <a:endParaRPr lang="fr-FR" sz="1400"/>
                    </a:p>
                  </a:txBody>
                  <a:tcPr marL="37563" marR="37563" marT="37563" marB="37563">
                    <a:lnL>
                      <a:noFill/>
                    </a:lnL>
                    <a:lnR>
                      <a:noFill/>
                    </a:lnR>
                    <a:lnT>
                      <a:noFill/>
                    </a:lnT>
                    <a:lnB>
                      <a:noFill/>
                    </a:lnB>
                    <a:solidFill>
                      <a:srgbClr val="FFFFFF"/>
                    </a:solidFill>
                  </a:tcPr>
                </a:tc>
                <a:tc>
                  <a:txBody>
                    <a:bodyPr/>
                    <a:lstStyle/>
                    <a:p>
                      <a:r>
                        <a:rPr lang="fr-FR" sz="1400">
                          <a:latin typeface="Arial, Helvetica, sans-serif"/>
                        </a:rPr>
                        <a:t>aiguë</a:t>
                      </a:r>
                      <a:endParaRPr lang="fr-FR" sz="1400"/>
                    </a:p>
                  </a:txBody>
                  <a:tcPr marL="37563" marR="37563" marT="37563" marB="37563">
                    <a:lnL>
                      <a:noFill/>
                    </a:lnL>
                    <a:lnR>
                      <a:noFill/>
                    </a:lnR>
                    <a:lnT>
                      <a:noFill/>
                    </a:lnT>
                    <a:lnB>
                      <a:noFill/>
                    </a:lnB>
                    <a:solidFill>
                      <a:srgbClr val="FFFFFF"/>
                    </a:solidFill>
                  </a:tcPr>
                </a:tc>
                <a:tc>
                  <a:txBody>
                    <a:bodyPr/>
                    <a:lstStyle/>
                    <a:p>
                      <a:r>
                        <a:rPr lang="fr-FR" sz="1400">
                          <a:latin typeface="Arial, Helvetica, sans-serif"/>
                        </a:rPr>
                        <a:t>subaiguë</a:t>
                      </a:r>
                      <a:endParaRPr lang="fr-FR" sz="1400"/>
                    </a:p>
                  </a:txBody>
                  <a:tcPr marL="37563" marR="37563" marT="37563" marB="37563">
                    <a:lnL>
                      <a:noFill/>
                    </a:lnL>
                    <a:lnR>
                      <a:noFill/>
                    </a:lnR>
                    <a:lnT>
                      <a:noFill/>
                    </a:lnT>
                    <a:lnB>
                      <a:noFill/>
                    </a:lnB>
                    <a:solidFill>
                      <a:srgbClr val="FFFFFF"/>
                    </a:solidFill>
                  </a:tcPr>
                </a:tc>
                <a:tc>
                  <a:txBody>
                    <a:bodyPr/>
                    <a:lstStyle/>
                    <a:p>
                      <a:r>
                        <a:rPr lang="fr-FR" sz="1400" dirty="0">
                          <a:latin typeface="Arial, Helvetica, sans-serif"/>
                        </a:rPr>
                        <a:t>subaiguë</a:t>
                      </a:r>
                      <a:endParaRPr lang="fr-FR" sz="1400" dirty="0"/>
                    </a:p>
                  </a:txBody>
                  <a:tcPr marL="37563" marR="37563" marT="37563" marB="37563">
                    <a:lnL>
                      <a:noFill/>
                    </a:lnL>
                    <a:lnR>
                      <a:noFill/>
                    </a:lnR>
                    <a:lnT>
                      <a:noFill/>
                    </a:lnT>
                    <a:lnB>
                      <a:noFill/>
                    </a:lnB>
                    <a:solidFill>
                      <a:srgbClr val="FFFFFF"/>
                    </a:solidFill>
                  </a:tcPr>
                </a:tc>
              </a:tr>
            </a:tbl>
          </a:graphicData>
        </a:graphic>
      </p:graphicFrame>
      <p:sp>
        <p:nvSpPr>
          <p:cNvPr id="5" name="Rectangle 1"/>
          <p:cNvSpPr>
            <a:spLocks noChangeArrowheads="1"/>
          </p:cNvSpPr>
          <p:nvPr/>
        </p:nvSpPr>
        <p:spPr bwMode="auto">
          <a:xfrm>
            <a:off x="2693988" y="7651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pitchFamily="34" charset="0"/>
                <a:cs typeface="Arial" pitchFamily="34" charset="0"/>
              </a:rPr>
              <a:t/>
            </a:r>
            <a:br>
              <a:rPr kumimoji="0" lang="fr-FR" sz="1800" b="0" i="0" u="none" strike="noStrike" cap="none" normalizeH="0" baseline="0" smtClean="0">
                <a:ln>
                  <a:noFill/>
                </a:ln>
                <a:solidFill>
                  <a:schemeClr val="tx1"/>
                </a:solidFill>
                <a:effectLst/>
                <a:latin typeface="Arial" pitchFamily="34" charset="0"/>
                <a:cs typeface="Arial" pitchFamily="34" charset="0"/>
              </a:rPr>
            </a:b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725916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384"/>
            <a:ext cx="8229600" cy="936104"/>
          </a:xfrm>
        </p:spPr>
        <p:txBody>
          <a:bodyPr/>
          <a:lstStyle/>
          <a:p>
            <a:r>
              <a:rPr lang="fr-FR" b="1" i="0" dirty="0" smtClean="0">
                <a:solidFill>
                  <a:srgbClr val="000000"/>
                </a:solidFill>
                <a:effectLst/>
                <a:latin typeface="Arial"/>
              </a:rPr>
              <a:t>PRONOSTIC</a:t>
            </a:r>
            <a:endParaRPr lang="fr-FR" dirty="0"/>
          </a:p>
        </p:txBody>
      </p:sp>
      <p:sp>
        <p:nvSpPr>
          <p:cNvPr id="3" name="Espace réservé du contenu 2"/>
          <p:cNvSpPr>
            <a:spLocks noGrp="1"/>
          </p:cNvSpPr>
          <p:nvPr>
            <p:ph idx="1"/>
          </p:nvPr>
        </p:nvSpPr>
        <p:spPr>
          <a:xfrm>
            <a:off x="179512" y="1268760"/>
            <a:ext cx="8784976" cy="4525963"/>
          </a:xfrm>
        </p:spPr>
        <p:txBody>
          <a:bodyPr>
            <a:normAutofit fontScale="92500" lnSpcReduction="20000"/>
          </a:bodyPr>
          <a:lstStyle/>
          <a:p>
            <a:r>
              <a:rPr lang="fr-FR" b="0" i="0" dirty="0" smtClean="0">
                <a:solidFill>
                  <a:srgbClr val="000000"/>
                </a:solidFill>
                <a:effectLst/>
                <a:latin typeface="Arial, Helvetica, sans-serif"/>
              </a:rPr>
              <a:t>Le choc septique est grevé d'une </a:t>
            </a:r>
            <a:r>
              <a:rPr lang="fr-FR" b="1" i="0" dirty="0" smtClean="0">
                <a:solidFill>
                  <a:srgbClr val="000000"/>
                </a:solidFill>
                <a:effectLst/>
                <a:latin typeface="Arial, Helvetica, sans-serif"/>
              </a:rPr>
              <a:t>mortalité de 30 à 40%</a:t>
            </a:r>
            <a:r>
              <a:rPr lang="fr-FR" b="0" i="0" dirty="0" smtClean="0">
                <a:solidFill>
                  <a:srgbClr val="000000"/>
                </a:solidFill>
                <a:effectLst/>
                <a:latin typeface="Arial, Helvetica, sans-serif"/>
              </a:rPr>
              <a:t> mais il est difficile de prononcer un pronostic à la phase initiale.</a:t>
            </a:r>
          </a:p>
          <a:p>
            <a:pPr marL="0" indent="0">
              <a:buNone/>
            </a:pPr>
            <a:endParaRPr lang="fr-FR" b="0" i="0" dirty="0" smtClean="0">
              <a:solidFill>
                <a:srgbClr val="000000"/>
              </a:solidFill>
              <a:effectLst/>
              <a:latin typeface="Times New Roman"/>
            </a:endParaRPr>
          </a:p>
          <a:p>
            <a:r>
              <a:rPr lang="fr-FR" b="0" i="0" dirty="0" smtClean="0">
                <a:solidFill>
                  <a:srgbClr val="000000"/>
                </a:solidFill>
                <a:effectLst/>
                <a:latin typeface="Arial, Helvetica, sans-serif"/>
              </a:rPr>
              <a:t>Par contre, au niveau thérapeutique, 3 facteurs ont une indication pronostic:</a:t>
            </a:r>
            <a:endParaRPr lang="fr-FR" b="0" i="0" dirty="0" smtClean="0">
              <a:solidFill>
                <a:srgbClr val="000000"/>
              </a:solidFill>
              <a:effectLst/>
              <a:latin typeface="Times New Roman"/>
            </a:endParaRPr>
          </a:p>
          <a:p>
            <a:pPr marL="0" indent="0">
              <a:buNone/>
            </a:pPr>
            <a:r>
              <a:rPr lang="fr-FR" b="0" i="0" dirty="0" smtClean="0">
                <a:solidFill>
                  <a:srgbClr val="000000"/>
                </a:solidFill>
                <a:effectLst/>
                <a:latin typeface="Arial, Helvetica, sans-serif"/>
              </a:rPr>
              <a:t>      La précocité du traitement,</a:t>
            </a:r>
            <a:br>
              <a:rPr lang="fr-FR" b="0" i="0" dirty="0" smtClean="0">
                <a:solidFill>
                  <a:srgbClr val="000000"/>
                </a:solidFill>
                <a:effectLst/>
                <a:latin typeface="Arial, Helvetica, sans-serif"/>
              </a:rPr>
            </a:br>
            <a:r>
              <a:rPr lang="fr-FR" b="0" i="0" dirty="0" smtClean="0">
                <a:solidFill>
                  <a:srgbClr val="000000"/>
                </a:solidFill>
                <a:effectLst/>
                <a:latin typeface="Arial, Helvetica, sans-serif"/>
              </a:rPr>
              <a:t>      La réponse au traitement,</a:t>
            </a:r>
            <a:br>
              <a:rPr lang="fr-FR" b="0" i="0" dirty="0" smtClean="0">
                <a:solidFill>
                  <a:srgbClr val="000000"/>
                </a:solidFill>
                <a:effectLst/>
                <a:latin typeface="Arial, Helvetica, sans-serif"/>
              </a:rPr>
            </a:br>
            <a:r>
              <a:rPr lang="fr-FR" b="0" i="0" dirty="0" smtClean="0">
                <a:solidFill>
                  <a:srgbClr val="000000"/>
                </a:solidFill>
                <a:effectLst/>
                <a:latin typeface="Arial, Helvetica, sans-serif"/>
              </a:rPr>
              <a:t>      L'accessibilité au traitement de la porte </a:t>
            </a:r>
          </a:p>
          <a:p>
            <a:pPr marL="0" indent="0">
              <a:buNone/>
            </a:pPr>
            <a:r>
              <a:rPr lang="fr-FR" dirty="0">
                <a:solidFill>
                  <a:srgbClr val="000000"/>
                </a:solidFill>
                <a:latin typeface="Arial, Helvetica, sans-serif"/>
              </a:rPr>
              <a:t> </a:t>
            </a:r>
            <a:r>
              <a:rPr lang="fr-FR" dirty="0" smtClean="0">
                <a:solidFill>
                  <a:srgbClr val="000000"/>
                </a:solidFill>
                <a:latin typeface="Arial, Helvetica, sans-serif"/>
              </a:rPr>
              <a:t>     </a:t>
            </a:r>
            <a:r>
              <a:rPr lang="fr-FR" b="0" i="0" dirty="0" smtClean="0">
                <a:solidFill>
                  <a:srgbClr val="000000"/>
                </a:solidFill>
                <a:effectLst/>
                <a:latin typeface="Arial, Helvetica, sans-serif"/>
              </a:rPr>
              <a:t>d'entrée</a:t>
            </a:r>
            <a:br>
              <a:rPr lang="fr-FR" b="0" i="0" dirty="0" smtClean="0">
                <a:solidFill>
                  <a:srgbClr val="000000"/>
                </a:solidFill>
                <a:effectLst/>
                <a:latin typeface="Arial, Helvetica, sans-serif"/>
              </a:rPr>
            </a:br>
            <a:endParaRPr lang="fr-FR" b="0" i="0" dirty="0" smtClean="0">
              <a:solidFill>
                <a:srgbClr val="000000"/>
              </a:solidFill>
              <a:effectLst/>
              <a:latin typeface="Times New Roman"/>
            </a:endParaRPr>
          </a:p>
          <a:p>
            <a:endParaRPr lang="fr-FR"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3843" y="4941168"/>
            <a:ext cx="2600325" cy="176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70548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0" dirty="0" smtClean="0">
                <a:solidFill>
                  <a:srgbClr val="000000"/>
                </a:solidFill>
                <a:effectLst/>
                <a:latin typeface="Arial"/>
              </a:rPr>
              <a:t>ÉVOLUTION</a:t>
            </a:r>
            <a:endParaRPr lang="fr-FR" dirty="0"/>
          </a:p>
        </p:txBody>
      </p:sp>
      <p:sp>
        <p:nvSpPr>
          <p:cNvPr id="3" name="Espace réservé du contenu 2"/>
          <p:cNvSpPr>
            <a:spLocks noGrp="1"/>
          </p:cNvSpPr>
          <p:nvPr>
            <p:ph idx="1"/>
          </p:nvPr>
        </p:nvSpPr>
        <p:spPr/>
        <p:txBody>
          <a:bodyPr>
            <a:normAutofit fontScale="92500"/>
          </a:bodyPr>
          <a:lstStyle/>
          <a:p>
            <a:r>
              <a:rPr lang="fr-FR" b="0" i="0" dirty="0" smtClean="0">
                <a:solidFill>
                  <a:srgbClr val="000000"/>
                </a:solidFill>
                <a:effectLst/>
                <a:latin typeface="Arial, Helvetica, sans-serif"/>
              </a:rPr>
              <a:t>En dehors du décès du à l'affection, </a:t>
            </a:r>
            <a:r>
              <a:rPr lang="fr-FR" b="0" i="0" dirty="0" smtClean="0">
                <a:solidFill>
                  <a:srgbClr val="000000"/>
                </a:solidFill>
                <a:effectLst/>
                <a:latin typeface="Arial, Helvetica, sans-serif"/>
              </a:rPr>
              <a:t>           de </a:t>
            </a:r>
            <a:r>
              <a:rPr lang="fr-FR" b="0" i="0" dirty="0" smtClean="0">
                <a:solidFill>
                  <a:srgbClr val="000000"/>
                </a:solidFill>
                <a:effectLst/>
                <a:latin typeface="Arial, Helvetica, sans-serif"/>
              </a:rPr>
              <a:t>nombreuses complications peuvent émailler l'évolution.</a:t>
            </a:r>
            <a:endParaRPr lang="fr-FR" b="0" i="0" dirty="0" smtClean="0">
              <a:solidFill>
                <a:srgbClr val="000000"/>
              </a:solidFill>
              <a:effectLst/>
              <a:latin typeface="Times New Roman"/>
            </a:endParaRPr>
          </a:p>
          <a:p>
            <a:r>
              <a:rPr lang="fr-FR" b="0" i="0" dirty="0" smtClean="0">
                <a:solidFill>
                  <a:srgbClr val="000000"/>
                </a:solidFill>
                <a:effectLst/>
                <a:latin typeface="Arial, Helvetica, sans-serif"/>
              </a:rPr>
              <a:t>Ce sont principalement des </a:t>
            </a:r>
            <a:r>
              <a:rPr lang="fr-FR" b="1" i="0" dirty="0" smtClean="0">
                <a:solidFill>
                  <a:srgbClr val="000000"/>
                </a:solidFill>
                <a:effectLst/>
                <a:latin typeface="Arial, Helvetica, sans-serif"/>
              </a:rPr>
              <a:t>complications viscérales</a:t>
            </a:r>
            <a:r>
              <a:rPr lang="fr-FR" b="0" i="0" dirty="0" smtClean="0">
                <a:solidFill>
                  <a:srgbClr val="000000"/>
                </a:solidFill>
                <a:effectLst/>
                <a:latin typeface="Arial, Helvetica, sans-serif"/>
              </a:rPr>
              <a:t> telles qu'une </a:t>
            </a:r>
            <a:r>
              <a:rPr lang="fr-FR" b="0" i="1" dirty="0" smtClean="0">
                <a:solidFill>
                  <a:srgbClr val="000000"/>
                </a:solidFill>
                <a:effectLst/>
                <a:latin typeface="Arial, Helvetica, sans-serif"/>
              </a:rPr>
              <a:t>insuffisance rénale aigue</a:t>
            </a:r>
            <a:r>
              <a:rPr lang="fr-FR" b="0" i="0" dirty="0" smtClean="0">
                <a:solidFill>
                  <a:srgbClr val="000000"/>
                </a:solidFill>
                <a:effectLst/>
                <a:latin typeface="Arial, Helvetica, sans-serif"/>
              </a:rPr>
              <a:t>, une </a:t>
            </a:r>
            <a:r>
              <a:rPr lang="fr-FR" b="0" i="1" dirty="0" smtClean="0">
                <a:solidFill>
                  <a:srgbClr val="000000"/>
                </a:solidFill>
                <a:effectLst/>
                <a:latin typeface="Arial, Helvetica, sans-serif"/>
              </a:rPr>
              <a:t>hépatite à la fois cytolytique et </a:t>
            </a:r>
            <a:r>
              <a:rPr lang="fr-FR" b="0" i="1" dirty="0" err="1" smtClean="0">
                <a:solidFill>
                  <a:srgbClr val="000000"/>
                </a:solidFill>
                <a:effectLst/>
                <a:latin typeface="Arial, Helvetica, sans-serif"/>
              </a:rPr>
              <a:t>cholestatique</a:t>
            </a:r>
            <a:r>
              <a:rPr lang="fr-FR" b="0" i="0" dirty="0" smtClean="0">
                <a:solidFill>
                  <a:srgbClr val="000000"/>
                </a:solidFill>
                <a:effectLst/>
                <a:latin typeface="Arial, Helvetica, sans-serif"/>
              </a:rPr>
              <a:t>, des </a:t>
            </a:r>
            <a:r>
              <a:rPr lang="fr-FR" b="0" i="1" dirty="0" smtClean="0">
                <a:solidFill>
                  <a:srgbClr val="000000"/>
                </a:solidFill>
                <a:effectLst/>
                <a:latin typeface="Arial, Helvetica, sans-serif"/>
              </a:rPr>
              <a:t>hémorragies digestives</a:t>
            </a:r>
            <a:r>
              <a:rPr lang="fr-FR" b="0" i="0" dirty="0" smtClean="0">
                <a:solidFill>
                  <a:srgbClr val="000000"/>
                </a:solidFill>
                <a:effectLst/>
                <a:latin typeface="Arial, Helvetica, sans-serif"/>
              </a:rPr>
              <a:t> ou un </a:t>
            </a:r>
            <a:r>
              <a:rPr lang="fr-FR" b="0" i="1" dirty="0" smtClean="0">
                <a:solidFill>
                  <a:srgbClr val="000000"/>
                </a:solidFill>
                <a:effectLst/>
                <a:latin typeface="Arial, Helvetica, sans-serif"/>
              </a:rPr>
              <a:t>œdème aigue pulmonaire lésionnel</a:t>
            </a:r>
            <a:r>
              <a:rPr lang="fr-FR" b="0" i="0" dirty="0" smtClean="0">
                <a:solidFill>
                  <a:srgbClr val="000000"/>
                </a:solidFill>
                <a:effectLst/>
                <a:latin typeface="Arial, Helvetica, sans-serif"/>
              </a:rPr>
              <a:t>.</a:t>
            </a:r>
            <a:endParaRPr lang="fr-FR" b="0" i="0" dirty="0" smtClean="0">
              <a:solidFill>
                <a:srgbClr val="000000"/>
              </a:solidFill>
              <a:effectLst/>
              <a:latin typeface="Times New Roman"/>
            </a:endParaRPr>
          </a:p>
          <a:p>
            <a:endParaRPr lang="fr-FR"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36171" y="44624"/>
            <a:ext cx="2600325" cy="176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98173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432048"/>
          </a:xfrm>
        </p:spPr>
        <p:txBody>
          <a:bodyPr>
            <a:normAutofit fontScale="90000"/>
          </a:bodyPr>
          <a:lstStyle/>
          <a:p>
            <a:r>
              <a:rPr lang="fr-FR" b="1" i="0" dirty="0" smtClean="0">
                <a:solidFill>
                  <a:srgbClr val="000000"/>
                </a:solidFill>
                <a:effectLst/>
                <a:latin typeface="Arial"/>
              </a:rPr>
              <a:t>TRAITEMENT</a:t>
            </a:r>
            <a:endParaRPr lang="fr-FR" dirty="0"/>
          </a:p>
        </p:txBody>
      </p:sp>
      <p:sp>
        <p:nvSpPr>
          <p:cNvPr id="3" name="Espace réservé du contenu 2"/>
          <p:cNvSpPr>
            <a:spLocks noGrp="1"/>
          </p:cNvSpPr>
          <p:nvPr>
            <p:ph idx="1"/>
          </p:nvPr>
        </p:nvSpPr>
        <p:spPr>
          <a:xfrm>
            <a:off x="0" y="620688"/>
            <a:ext cx="9036496" cy="6120680"/>
          </a:xfrm>
        </p:spPr>
        <p:txBody>
          <a:bodyPr>
            <a:noAutofit/>
          </a:bodyPr>
          <a:lstStyle/>
          <a:p>
            <a:pPr marL="0" indent="0">
              <a:buNone/>
            </a:pPr>
            <a:r>
              <a:rPr lang="fr-FR" sz="1600" b="1" i="0" dirty="0" smtClean="0">
                <a:solidFill>
                  <a:srgbClr val="000000"/>
                </a:solidFill>
                <a:effectLst/>
                <a:latin typeface="Arial, Helvetica, sans-serif"/>
              </a:rPr>
              <a:t>1) Buts du traitement d'une septicémie à bacilles gram négatifs: </a:t>
            </a:r>
            <a:r>
              <a:rPr lang="fr-FR" sz="1600" b="0" i="0" dirty="0" smtClean="0">
                <a:solidFill>
                  <a:srgbClr val="000000"/>
                </a:solidFill>
                <a:effectLst/>
                <a:latin typeface="Arial, Helvetica, sans-serif"/>
              </a:rPr>
              <a:t> Eradiquer le bacille gram négatif de l'organisme.</a:t>
            </a:r>
          </a:p>
          <a:p>
            <a:pPr marL="0" indent="0">
              <a:buNone/>
            </a:pPr>
            <a:r>
              <a:rPr lang="fr-FR" sz="1600" b="1" i="0" dirty="0" smtClean="0">
                <a:solidFill>
                  <a:srgbClr val="000000"/>
                </a:solidFill>
                <a:effectLst/>
                <a:latin typeface="Arial, Helvetica, sans-serif"/>
              </a:rPr>
              <a:t>2) Moyens et indications:</a:t>
            </a:r>
            <a:endParaRPr lang="fr-FR" sz="1600" b="0" i="0" dirty="0" smtClean="0">
              <a:solidFill>
                <a:srgbClr val="000000"/>
              </a:solidFill>
              <a:effectLst/>
              <a:latin typeface="Times New Roman"/>
            </a:endParaRPr>
          </a:p>
          <a:p>
            <a:r>
              <a:rPr lang="fr-FR" sz="1600" b="0" i="0" dirty="0" smtClean="0">
                <a:solidFill>
                  <a:srgbClr val="000000"/>
                </a:solidFill>
                <a:effectLst/>
                <a:latin typeface="Arial, Helvetica, sans-serif"/>
              </a:rPr>
              <a:t>L'antibiothérapie spécifique des </a:t>
            </a:r>
            <a:r>
              <a:rPr lang="fr-FR" sz="1600" b="0" i="0" u="none" strike="noStrike" dirty="0" smtClean="0">
                <a:solidFill>
                  <a:srgbClr val="666600"/>
                </a:solidFill>
                <a:effectLst/>
                <a:latin typeface="Arial"/>
              </a:rPr>
              <a:t>bacille gram négatif</a:t>
            </a:r>
            <a:r>
              <a:rPr lang="fr-FR" sz="1600" b="0" i="0" dirty="0" smtClean="0">
                <a:solidFill>
                  <a:srgbClr val="000000"/>
                </a:solidFill>
                <a:effectLst/>
                <a:latin typeface="Arial, Helvetica, sans-serif"/>
              </a:rPr>
              <a:t>. Celle-ci doit être probabiliste car il est hors de question d'attendre le résultat de l'antibiogramme et de l'action bactéricide des associations pour traiter, en raison de la possibilité de choc endotoxinique.</a:t>
            </a:r>
            <a:endParaRPr lang="fr-FR" sz="1600" b="0" i="0" dirty="0" smtClean="0">
              <a:solidFill>
                <a:srgbClr val="000000"/>
              </a:solidFill>
              <a:effectLst/>
              <a:latin typeface="Times New Roman"/>
            </a:endParaRPr>
          </a:p>
          <a:p>
            <a:r>
              <a:rPr lang="fr-FR" sz="1600" b="0" i="0" dirty="0" smtClean="0">
                <a:solidFill>
                  <a:srgbClr val="000000"/>
                </a:solidFill>
                <a:effectLst/>
                <a:latin typeface="Arial, Helvetica, sans-serif"/>
              </a:rPr>
              <a:t>Dans le choix de l'antibiothérapie, il faut tenir compte du </a:t>
            </a:r>
            <a:r>
              <a:rPr lang="fr-FR" sz="1600" b="1" i="0" dirty="0" smtClean="0">
                <a:solidFill>
                  <a:srgbClr val="000000"/>
                </a:solidFill>
                <a:effectLst/>
                <a:latin typeface="Arial, Helvetica, sans-serif"/>
              </a:rPr>
              <a:t>terrain</a:t>
            </a:r>
            <a:r>
              <a:rPr lang="fr-FR" sz="1600" b="0" i="0" dirty="0" smtClean="0">
                <a:solidFill>
                  <a:srgbClr val="000000"/>
                </a:solidFill>
                <a:effectLst/>
                <a:latin typeface="Arial, Helvetica, sans-serif"/>
              </a:rPr>
              <a:t> (le cas typique étant celui du </a:t>
            </a:r>
            <a:r>
              <a:rPr lang="fr-FR" sz="1600" b="0" i="0" dirty="0" err="1" smtClean="0">
                <a:solidFill>
                  <a:srgbClr val="000000"/>
                </a:solidFill>
                <a:effectLst/>
                <a:latin typeface="Arial, Helvetica, sans-serif"/>
              </a:rPr>
              <a:t>neutropénique</a:t>
            </a:r>
            <a:r>
              <a:rPr lang="fr-FR" sz="1600" b="0" i="0" dirty="0" smtClean="0">
                <a:solidFill>
                  <a:srgbClr val="000000"/>
                </a:solidFill>
                <a:effectLst/>
                <a:latin typeface="Arial, Helvetica, sans-serif"/>
              </a:rPr>
              <a:t>) et de la </a:t>
            </a:r>
            <a:r>
              <a:rPr lang="fr-FR" sz="1600" b="1" i="0" dirty="0" smtClean="0">
                <a:solidFill>
                  <a:srgbClr val="000000"/>
                </a:solidFill>
                <a:effectLst/>
                <a:latin typeface="Arial, Helvetica, sans-serif"/>
              </a:rPr>
              <a:t>porte d'entrée</a:t>
            </a:r>
            <a:r>
              <a:rPr lang="fr-FR" sz="1600" b="0" i="0" dirty="0" smtClean="0">
                <a:solidFill>
                  <a:srgbClr val="000000"/>
                </a:solidFill>
                <a:effectLst/>
                <a:latin typeface="Arial, Helvetica, sans-serif"/>
              </a:rPr>
              <a:t>, et plus accessoirement de la notion d'une </a:t>
            </a:r>
            <a:r>
              <a:rPr lang="fr-FR" sz="1600" b="1" i="0" dirty="0" smtClean="0">
                <a:solidFill>
                  <a:srgbClr val="000000"/>
                </a:solidFill>
                <a:effectLst/>
                <a:latin typeface="Arial, Helvetica, sans-serif"/>
              </a:rPr>
              <a:t>'épidémie' hospitalière</a:t>
            </a:r>
            <a:r>
              <a:rPr lang="fr-FR" sz="1600" b="0" i="0" dirty="0" smtClean="0">
                <a:solidFill>
                  <a:srgbClr val="000000"/>
                </a:solidFill>
                <a:effectLst/>
                <a:latin typeface="Arial, Helvetica, sans-serif"/>
              </a:rPr>
              <a:t>, voire de l'étude de la flore commensale du patient.</a:t>
            </a:r>
          </a:p>
          <a:p>
            <a:pPr marL="0" indent="0">
              <a:buNone/>
            </a:pPr>
            <a:endParaRPr lang="fr-FR" sz="1600" b="0" i="0" dirty="0" smtClean="0">
              <a:solidFill>
                <a:srgbClr val="000000"/>
              </a:solidFill>
              <a:effectLst/>
              <a:latin typeface="Times New Roman"/>
            </a:endParaRPr>
          </a:p>
          <a:p>
            <a:r>
              <a:rPr lang="fr-FR" sz="1600" b="0" i="0" dirty="0" smtClean="0">
                <a:solidFill>
                  <a:srgbClr val="000000"/>
                </a:solidFill>
                <a:effectLst/>
                <a:latin typeface="Arial, Helvetica, sans-serif"/>
              </a:rPr>
              <a:t>On peut cependant donner quelques règles de prescription:</a:t>
            </a:r>
          </a:p>
          <a:p>
            <a:pPr marL="0" indent="0">
              <a:buNone/>
            </a:pPr>
            <a:r>
              <a:rPr lang="fr-FR" sz="1600" b="0" i="0" dirty="0" smtClean="0">
                <a:solidFill>
                  <a:srgbClr val="000000"/>
                </a:solidFill>
                <a:effectLst/>
                <a:latin typeface="Arial, Helvetica, sans-serif"/>
              </a:rPr>
              <a:t/>
            </a:r>
            <a:br>
              <a:rPr lang="fr-FR" sz="1600" b="0" i="0" dirty="0" smtClean="0">
                <a:solidFill>
                  <a:srgbClr val="000000"/>
                </a:solidFill>
                <a:effectLst/>
                <a:latin typeface="Arial, Helvetica, sans-serif"/>
              </a:rPr>
            </a:br>
            <a:r>
              <a:rPr lang="fr-FR" sz="1600" b="0" i="0" dirty="0" smtClean="0">
                <a:solidFill>
                  <a:srgbClr val="000000"/>
                </a:solidFill>
                <a:effectLst/>
                <a:latin typeface="Arial, Helvetica, sans-serif"/>
              </a:rPr>
              <a:t>* Infection </a:t>
            </a:r>
            <a:r>
              <a:rPr lang="fr-FR" sz="1600" b="0" i="1" dirty="0" smtClean="0">
                <a:solidFill>
                  <a:srgbClr val="000000"/>
                </a:solidFill>
                <a:effectLst/>
                <a:latin typeface="Arial, Helvetica, sans-serif"/>
              </a:rPr>
              <a:t>non-nosocomiale chez un sujet non-</a:t>
            </a:r>
            <a:r>
              <a:rPr lang="fr-FR" sz="1600" b="0" i="1" dirty="0" err="1" smtClean="0">
                <a:solidFill>
                  <a:srgbClr val="000000"/>
                </a:solidFill>
                <a:effectLst/>
                <a:latin typeface="Arial, Helvetica, sans-serif"/>
              </a:rPr>
              <a:t>neutropénique</a:t>
            </a:r>
            <a:r>
              <a:rPr lang="fr-FR" sz="1600" b="0" i="0" dirty="0" smtClean="0">
                <a:solidFill>
                  <a:srgbClr val="000000"/>
                </a:solidFill>
                <a:effectLst/>
                <a:latin typeface="Arial, Helvetica, sans-serif"/>
              </a:rPr>
              <a:t>: </a:t>
            </a:r>
            <a:r>
              <a:rPr lang="fr-FR" sz="1600" b="0" i="0" u="none" strike="noStrike" dirty="0" smtClean="0">
                <a:solidFill>
                  <a:srgbClr val="666600"/>
                </a:solidFill>
                <a:effectLst/>
                <a:latin typeface="Arial"/>
              </a:rPr>
              <a:t>C3G</a:t>
            </a:r>
            <a:r>
              <a:rPr lang="fr-FR" sz="1600" b="0" i="0" dirty="0" smtClean="0">
                <a:solidFill>
                  <a:srgbClr val="000000"/>
                </a:solidFill>
                <a:effectLst/>
                <a:latin typeface="Arial, Helvetica, sans-serif"/>
              </a:rPr>
              <a:t> ± aminoside, </a:t>
            </a:r>
            <a:r>
              <a:rPr lang="fr-FR" sz="1600" b="0" i="0" dirty="0" err="1" smtClean="0">
                <a:solidFill>
                  <a:srgbClr val="000000"/>
                </a:solidFill>
                <a:effectLst/>
                <a:latin typeface="Arial, Helvetica, sans-serif"/>
              </a:rPr>
              <a:t>fluoroquinolone</a:t>
            </a:r>
            <a:r>
              <a:rPr lang="fr-FR" sz="1600" b="0" i="0" dirty="0" smtClean="0">
                <a:solidFill>
                  <a:srgbClr val="000000"/>
                </a:solidFill>
                <a:effectLst/>
                <a:latin typeface="Arial, Helvetica, sans-serif"/>
              </a:rPr>
              <a:t> + aminoside</a:t>
            </a:r>
            <a:endParaRPr lang="fr-FR" sz="1600" b="0" i="0" dirty="0" smtClean="0">
              <a:solidFill>
                <a:srgbClr val="000000"/>
              </a:solidFill>
              <a:effectLst/>
              <a:latin typeface="Times New Roman"/>
            </a:endParaRPr>
          </a:p>
          <a:p>
            <a:pPr marL="0" indent="0">
              <a:buNone/>
            </a:pPr>
            <a:r>
              <a:rPr lang="fr-FR" sz="1600" b="0" i="0" dirty="0" smtClean="0">
                <a:solidFill>
                  <a:srgbClr val="000000"/>
                </a:solidFill>
                <a:effectLst/>
                <a:latin typeface="Arial, Helvetica, sans-serif"/>
              </a:rPr>
              <a:t>       * Infection </a:t>
            </a:r>
            <a:r>
              <a:rPr lang="fr-FR" sz="1600" b="0" i="1" dirty="0" smtClean="0">
                <a:solidFill>
                  <a:srgbClr val="000000"/>
                </a:solidFill>
                <a:effectLst/>
                <a:latin typeface="Arial, Helvetica, sans-serif"/>
              </a:rPr>
              <a:t>nosocomiale chez un sujet non-</a:t>
            </a:r>
            <a:r>
              <a:rPr lang="fr-FR" sz="1600" b="0" i="1" dirty="0" err="1" smtClean="0">
                <a:solidFill>
                  <a:srgbClr val="000000"/>
                </a:solidFill>
                <a:effectLst/>
                <a:latin typeface="Arial, Helvetica, sans-serif"/>
              </a:rPr>
              <a:t>neutropénique</a:t>
            </a:r>
            <a:r>
              <a:rPr lang="fr-FR" sz="1600" b="0" i="0" dirty="0" smtClean="0">
                <a:solidFill>
                  <a:srgbClr val="000000"/>
                </a:solidFill>
                <a:effectLst/>
                <a:latin typeface="Arial, Helvetica, sans-serif"/>
              </a:rPr>
              <a:t>: </a:t>
            </a:r>
            <a:r>
              <a:rPr lang="fr-FR" sz="1600" b="0" i="0" u="none" strike="noStrike" dirty="0" smtClean="0">
                <a:solidFill>
                  <a:srgbClr val="666600"/>
                </a:solidFill>
                <a:effectLst/>
                <a:latin typeface="Arial"/>
              </a:rPr>
              <a:t>C3G</a:t>
            </a:r>
            <a:r>
              <a:rPr lang="fr-FR" sz="1600" b="0" i="0" dirty="0" smtClean="0">
                <a:solidFill>
                  <a:srgbClr val="000000"/>
                </a:solidFill>
                <a:effectLst/>
                <a:latin typeface="Arial, Helvetica, sans-serif"/>
              </a:rPr>
              <a:t> + aminoside, </a:t>
            </a:r>
            <a:r>
              <a:rPr lang="fr-FR" sz="1600" b="0" i="0" dirty="0" err="1" smtClean="0">
                <a:solidFill>
                  <a:srgbClr val="000000"/>
                </a:solidFill>
                <a:effectLst/>
                <a:latin typeface="Arial, Helvetica, sans-serif"/>
              </a:rPr>
              <a:t>fluoroquinolone</a:t>
            </a:r>
            <a:r>
              <a:rPr lang="fr-FR" sz="1600" b="0" i="0" dirty="0" smtClean="0">
                <a:solidFill>
                  <a:srgbClr val="000000"/>
                </a:solidFill>
                <a:effectLst/>
                <a:latin typeface="Arial, Helvetica, sans-serif"/>
              </a:rPr>
              <a:t> + aminoside</a:t>
            </a:r>
            <a:endParaRPr lang="fr-FR" sz="1600" b="0" i="0" dirty="0" smtClean="0">
              <a:solidFill>
                <a:srgbClr val="000000"/>
              </a:solidFill>
              <a:effectLst/>
              <a:latin typeface="Times New Roman"/>
            </a:endParaRPr>
          </a:p>
          <a:p>
            <a:pPr marL="0" indent="0">
              <a:buNone/>
            </a:pPr>
            <a:r>
              <a:rPr lang="fr-FR" sz="1600" b="0" i="0" dirty="0" smtClean="0">
                <a:solidFill>
                  <a:srgbClr val="000000"/>
                </a:solidFill>
                <a:effectLst/>
                <a:latin typeface="Arial, Helvetica, sans-serif"/>
              </a:rPr>
              <a:t>       * Infection </a:t>
            </a:r>
            <a:r>
              <a:rPr lang="fr-FR" sz="1600" b="0" i="1" dirty="0" smtClean="0">
                <a:solidFill>
                  <a:srgbClr val="000000"/>
                </a:solidFill>
                <a:effectLst/>
                <a:latin typeface="Arial, Helvetica, sans-serif"/>
              </a:rPr>
              <a:t>nosocomiale chez un sujet </a:t>
            </a:r>
            <a:r>
              <a:rPr lang="fr-FR" sz="1600" b="0" i="1" dirty="0" err="1" smtClean="0">
                <a:solidFill>
                  <a:srgbClr val="000000"/>
                </a:solidFill>
                <a:effectLst/>
                <a:latin typeface="Arial, Helvetica, sans-serif"/>
              </a:rPr>
              <a:t>neutropénique</a:t>
            </a:r>
            <a:r>
              <a:rPr lang="fr-FR" sz="1600" b="0" i="1" dirty="0" smtClean="0">
                <a:solidFill>
                  <a:srgbClr val="000000"/>
                </a:solidFill>
                <a:effectLst/>
                <a:latin typeface="Arial, Helvetica, sans-serif"/>
              </a:rPr>
              <a:t> (exemples de traitements)</a:t>
            </a:r>
            <a:r>
              <a:rPr lang="fr-FR" sz="1600" b="0" i="0" dirty="0" smtClean="0">
                <a:solidFill>
                  <a:srgbClr val="000000"/>
                </a:solidFill>
                <a:effectLst/>
                <a:latin typeface="Arial, Helvetica, sans-serif"/>
              </a:rPr>
              <a:t>:</a:t>
            </a:r>
            <a:endParaRPr lang="fr-FR" sz="1600" b="0" i="0" dirty="0" smtClean="0">
              <a:solidFill>
                <a:srgbClr val="000000"/>
              </a:solidFill>
              <a:effectLst/>
              <a:latin typeface="Times New Roman"/>
            </a:endParaRPr>
          </a:p>
          <a:p>
            <a:pPr marL="0" indent="0">
              <a:buNone/>
            </a:pPr>
            <a:r>
              <a:rPr lang="fr-FR" sz="1600" b="0" i="0" dirty="0" smtClean="0">
                <a:solidFill>
                  <a:srgbClr val="000000"/>
                </a:solidFill>
                <a:effectLst/>
                <a:latin typeface="Arial, Helvetica, sans-serif"/>
              </a:rPr>
              <a:t>             </a:t>
            </a:r>
            <a:r>
              <a:rPr lang="fr-FR" sz="1600" b="0" i="0" dirty="0" err="1" smtClean="0">
                <a:solidFill>
                  <a:srgbClr val="000000"/>
                </a:solidFill>
                <a:effectLst/>
                <a:latin typeface="Arial, Helvetica, sans-serif"/>
              </a:rPr>
              <a:t>ceftazidime</a:t>
            </a:r>
            <a:r>
              <a:rPr lang="fr-FR" sz="1600" b="0" i="0" dirty="0" smtClean="0">
                <a:solidFill>
                  <a:srgbClr val="000000"/>
                </a:solidFill>
                <a:effectLst/>
                <a:latin typeface="Arial, Helvetica, sans-serif"/>
              </a:rPr>
              <a:t> (</a:t>
            </a:r>
            <a:r>
              <a:rPr lang="fr-FR" sz="1600" b="0" i="0" dirty="0" err="1" smtClean="0">
                <a:solidFill>
                  <a:srgbClr val="000000"/>
                </a:solidFill>
                <a:effectLst/>
                <a:latin typeface="Arial, Helvetica, sans-serif"/>
              </a:rPr>
              <a:t>Fortum</a:t>
            </a:r>
            <a:r>
              <a:rPr lang="fr-FR" sz="1600" b="0" i="0" dirty="0" smtClean="0">
                <a:solidFill>
                  <a:srgbClr val="000000"/>
                </a:solidFill>
                <a:effectLst/>
                <a:latin typeface="Arial, Helvetica, sans-serif"/>
              </a:rPr>
              <a:t>) +</a:t>
            </a:r>
            <a:br>
              <a:rPr lang="fr-FR" sz="1600" b="0" i="0" dirty="0" smtClean="0">
                <a:solidFill>
                  <a:srgbClr val="000000"/>
                </a:solidFill>
                <a:effectLst/>
                <a:latin typeface="Arial, Helvetica, sans-serif"/>
              </a:rPr>
            </a:br>
            <a:r>
              <a:rPr lang="fr-FR" sz="1600" b="0" i="0" dirty="0" smtClean="0">
                <a:solidFill>
                  <a:srgbClr val="000000"/>
                </a:solidFill>
                <a:effectLst/>
                <a:latin typeface="Arial, Helvetica, sans-serif"/>
              </a:rPr>
              <a:t>             </a:t>
            </a:r>
            <a:r>
              <a:rPr lang="fr-FR" sz="1600" b="0" i="0" dirty="0" err="1" smtClean="0">
                <a:solidFill>
                  <a:srgbClr val="000000"/>
                </a:solidFill>
                <a:effectLst/>
                <a:latin typeface="Arial, Helvetica, sans-serif"/>
              </a:rPr>
              <a:t>cefsulodine</a:t>
            </a:r>
            <a:r>
              <a:rPr lang="fr-FR" sz="1600" b="0" i="0" dirty="0" smtClean="0">
                <a:solidFill>
                  <a:srgbClr val="000000"/>
                </a:solidFill>
                <a:effectLst/>
                <a:latin typeface="Arial, Helvetica, sans-serif"/>
              </a:rPr>
              <a:t> (</a:t>
            </a:r>
            <a:r>
              <a:rPr lang="fr-FR" sz="1600" b="0" i="0" dirty="0" err="1" smtClean="0">
                <a:solidFill>
                  <a:srgbClr val="000000"/>
                </a:solidFill>
                <a:effectLst/>
                <a:latin typeface="Arial, Helvetica, sans-serif"/>
              </a:rPr>
              <a:t>Pyocéfal</a:t>
            </a:r>
            <a:r>
              <a:rPr lang="fr-FR" sz="1600" b="0" i="0" dirty="0" smtClean="0">
                <a:solidFill>
                  <a:srgbClr val="000000"/>
                </a:solidFill>
                <a:effectLst/>
                <a:latin typeface="Arial, Helvetica, sans-serif"/>
              </a:rPr>
              <a:t>) +</a:t>
            </a:r>
            <a:br>
              <a:rPr lang="fr-FR" sz="1600" b="0" i="0" dirty="0" smtClean="0">
                <a:solidFill>
                  <a:srgbClr val="000000"/>
                </a:solidFill>
                <a:effectLst/>
                <a:latin typeface="Arial, Helvetica, sans-serif"/>
              </a:rPr>
            </a:br>
            <a:r>
              <a:rPr lang="fr-FR" sz="1600" b="0" i="0" dirty="0" smtClean="0">
                <a:solidFill>
                  <a:srgbClr val="000000"/>
                </a:solidFill>
                <a:effectLst/>
                <a:latin typeface="Arial, Helvetica, sans-serif"/>
              </a:rPr>
              <a:t>             </a:t>
            </a:r>
            <a:r>
              <a:rPr lang="fr-FR" sz="1600" b="0" i="0" dirty="0" err="1" smtClean="0">
                <a:solidFill>
                  <a:srgbClr val="000000"/>
                </a:solidFill>
                <a:effectLst/>
                <a:latin typeface="Arial, Helvetica, sans-serif"/>
              </a:rPr>
              <a:t>aztréonam</a:t>
            </a:r>
            <a:r>
              <a:rPr lang="fr-FR" sz="1600" b="0" i="0" dirty="0" smtClean="0">
                <a:solidFill>
                  <a:srgbClr val="000000"/>
                </a:solidFill>
                <a:effectLst/>
                <a:latin typeface="Arial, Helvetica, sans-serif"/>
              </a:rPr>
              <a:t> (</a:t>
            </a:r>
            <a:r>
              <a:rPr lang="fr-FR" sz="1600" b="0" i="0" dirty="0" err="1" smtClean="0">
                <a:solidFill>
                  <a:srgbClr val="000000"/>
                </a:solidFill>
                <a:effectLst/>
                <a:latin typeface="Arial, Helvetica, sans-serif"/>
              </a:rPr>
              <a:t>Azactam</a:t>
            </a:r>
            <a:r>
              <a:rPr lang="fr-FR" sz="1600" b="0" i="0" dirty="0" smtClean="0">
                <a:solidFill>
                  <a:srgbClr val="000000"/>
                </a:solidFill>
                <a:effectLst/>
                <a:latin typeface="Arial, Helvetica, sans-serif"/>
              </a:rPr>
              <a:t>) +       </a:t>
            </a:r>
            <a:r>
              <a:rPr lang="fr-FR" sz="1600" b="0" i="0" dirty="0" err="1" smtClean="0">
                <a:solidFill>
                  <a:srgbClr val="000000"/>
                </a:solidFill>
                <a:effectLst/>
                <a:latin typeface="Arial, Helvetica, sans-serif"/>
              </a:rPr>
              <a:t>amikacine</a:t>
            </a:r>
            <a:r>
              <a:rPr lang="fr-FR" sz="1600" b="0" i="0" dirty="0" smtClean="0">
                <a:solidFill>
                  <a:srgbClr val="000000"/>
                </a:solidFill>
                <a:effectLst/>
                <a:latin typeface="Arial, Helvetica, sans-serif"/>
              </a:rPr>
              <a:t> (</a:t>
            </a:r>
            <a:r>
              <a:rPr lang="fr-FR" sz="1600" b="0" i="0" dirty="0" err="1" smtClean="0">
                <a:solidFill>
                  <a:srgbClr val="000000"/>
                </a:solidFill>
                <a:effectLst/>
                <a:latin typeface="Arial, Helvetica, sans-serif"/>
              </a:rPr>
              <a:t>Amiklin</a:t>
            </a:r>
            <a:r>
              <a:rPr lang="fr-FR" sz="1600" b="0" i="0" dirty="0" smtClean="0">
                <a:solidFill>
                  <a:srgbClr val="000000"/>
                </a:solidFill>
                <a:effectLst/>
                <a:latin typeface="Arial, Helvetica, sans-serif"/>
              </a:rPr>
              <a:t>)</a:t>
            </a:r>
            <a:br>
              <a:rPr lang="fr-FR" sz="1600" b="0" i="0" dirty="0" smtClean="0">
                <a:solidFill>
                  <a:srgbClr val="000000"/>
                </a:solidFill>
                <a:effectLst/>
                <a:latin typeface="Arial, Helvetica, sans-serif"/>
              </a:rPr>
            </a:br>
            <a:r>
              <a:rPr lang="fr-FR" sz="1600" b="0" i="0" dirty="0" smtClean="0">
                <a:solidFill>
                  <a:srgbClr val="000000"/>
                </a:solidFill>
                <a:effectLst/>
                <a:latin typeface="Arial, Helvetica, sans-serif"/>
              </a:rPr>
              <a:t>             </a:t>
            </a:r>
            <a:r>
              <a:rPr lang="fr-FR" sz="1600" b="0" i="0" dirty="0" err="1" smtClean="0">
                <a:solidFill>
                  <a:srgbClr val="000000"/>
                </a:solidFill>
                <a:effectLst/>
                <a:latin typeface="Arial, Helvetica, sans-serif"/>
              </a:rPr>
              <a:t>imipénème</a:t>
            </a:r>
            <a:r>
              <a:rPr lang="fr-FR" sz="1600" b="0" i="0" dirty="0" smtClean="0">
                <a:solidFill>
                  <a:srgbClr val="000000"/>
                </a:solidFill>
                <a:effectLst/>
                <a:latin typeface="Arial, Helvetica, sans-serif"/>
              </a:rPr>
              <a:t> (</a:t>
            </a:r>
            <a:r>
              <a:rPr lang="fr-FR" sz="1600" b="0" i="0" dirty="0" err="1" smtClean="0">
                <a:solidFill>
                  <a:srgbClr val="000000"/>
                </a:solidFill>
                <a:effectLst/>
                <a:latin typeface="Arial, Helvetica, sans-serif"/>
              </a:rPr>
              <a:t>Tiénam</a:t>
            </a:r>
            <a:r>
              <a:rPr lang="fr-FR" sz="1600" b="0" i="0" dirty="0" smtClean="0">
                <a:solidFill>
                  <a:srgbClr val="000000"/>
                </a:solidFill>
                <a:effectLst/>
                <a:latin typeface="Arial, Helvetica, sans-serif"/>
              </a:rPr>
              <a:t>) +</a:t>
            </a:r>
            <a:br>
              <a:rPr lang="fr-FR" sz="1600" b="0" i="0" dirty="0" smtClean="0">
                <a:solidFill>
                  <a:srgbClr val="000000"/>
                </a:solidFill>
                <a:effectLst/>
                <a:latin typeface="Arial, Helvetica, sans-serif"/>
              </a:rPr>
            </a:br>
            <a:r>
              <a:rPr lang="fr-FR" sz="1600" b="0" i="0" dirty="0" smtClean="0">
                <a:solidFill>
                  <a:srgbClr val="000000"/>
                </a:solidFill>
                <a:effectLst/>
                <a:latin typeface="Arial, Helvetica, sans-serif"/>
              </a:rPr>
              <a:t>             </a:t>
            </a:r>
            <a:r>
              <a:rPr lang="fr-FR" sz="1600" b="0" i="0" dirty="0" err="1" smtClean="0">
                <a:solidFill>
                  <a:srgbClr val="000000"/>
                </a:solidFill>
                <a:effectLst/>
                <a:latin typeface="Arial, Helvetica, sans-serif"/>
              </a:rPr>
              <a:t>pipéracilline</a:t>
            </a:r>
            <a:r>
              <a:rPr lang="fr-FR" sz="1600" b="0" i="0" dirty="0" smtClean="0">
                <a:solidFill>
                  <a:srgbClr val="000000"/>
                </a:solidFill>
                <a:effectLst/>
                <a:latin typeface="Arial, Helvetica, sans-serif"/>
              </a:rPr>
              <a:t> (</a:t>
            </a:r>
            <a:r>
              <a:rPr lang="fr-FR" sz="1600" b="0" i="0" dirty="0" err="1" smtClean="0">
                <a:solidFill>
                  <a:srgbClr val="000000"/>
                </a:solidFill>
                <a:effectLst/>
                <a:latin typeface="Arial, Helvetica, sans-serif"/>
              </a:rPr>
              <a:t>Pipérilline</a:t>
            </a:r>
            <a:r>
              <a:rPr lang="fr-FR" sz="1600" b="0" i="0" dirty="0" smtClean="0">
                <a:solidFill>
                  <a:srgbClr val="000000"/>
                </a:solidFill>
                <a:effectLst/>
                <a:latin typeface="Arial, Helvetica, sans-serif"/>
              </a:rPr>
              <a:t>) +</a:t>
            </a:r>
            <a:br>
              <a:rPr lang="fr-FR" sz="1600" b="0" i="0" dirty="0" smtClean="0">
                <a:solidFill>
                  <a:srgbClr val="000000"/>
                </a:solidFill>
                <a:effectLst/>
                <a:latin typeface="Arial, Helvetica, sans-serif"/>
              </a:rPr>
            </a:br>
            <a:r>
              <a:rPr lang="fr-FR" sz="1600" b="0" i="0" dirty="0" smtClean="0">
                <a:solidFill>
                  <a:srgbClr val="000000"/>
                </a:solidFill>
                <a:effectLst/>
                <a:latin typeface="Arial, Helvetica, sans-serif"/>
              </a:rPr>
              <a:t>             ciprofloxacine (</a:t>
            </a:r>
            <a:r>
              <a:rPr lang="fr-FR" sz="1600" b="0" i="0" dirty="0" err="1" smtClean="0">
                <a:solidFill>
                  <a:srgbClr val="000000"/>
                </a:solidFill>
                <a:effectLst/>
                <a:latin typeface="Arial, Helvetica, sans-serif"/>
              </a:rPr>
              <a:t>Ciflox</a:t>
            </a:r>
            <a:r>
              <a:rPr lang="fr-FR" sz="1600" b="0" i="0" dirty="0" smtClean="0">
                <a:solidFill>
                  <a:srgbClr val="000000"/>
                </a:solidFill>
                <a:effectLst/>
                <a:latin typeface="Arial, Helvetica, sans-serif"/>
              </a:rPr>
              <a:t>) +</a:t>
            </a:r>
            <a:endParaRPr lang="fr-FR" sz="1600" b="0" i="0" dirty="0" smtClean="0">
              <a:solidFill>
                <a:srgbClr val="000000"/>
              </a:solidFill>
              <a:effectLst/>
              <a:latin typeface="Times New Roman"/>
            </a:endParaRPr>
          </a:p>
          <a:p>
            <a:endParaRPr lang="fr-FR" sz="1600" dirty="0"/>
          </a:p>
        </p:txBody>
      </p:sp>
      <p:sp>
        <p:nvSpPr>
          <p:cNvPr id="4" name="Accolade fermante 3"/>
          <p:cNvSpPr/>
          <p:nvPr/>
        </p:nvSpPr>
        <p:spPr>
          <a:xfrm>
            <a:off x="3131840" y="5301208"/>
            <a:ext cx="155448" cy="1368152"/>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fr-FR"/>
          </a:p>
        </p:txBody>
      </p:sp>
    </p:spTree>
    <p:extLst>
      <p:ext uri="{BB962C8B-B14F-4D97-AF65-F5344CB8AC3E}">
        <p14:creationId xmlns:p14="http://schemas.microsoft.com/office/powerpoint/2010/main" val="31895568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692696"/>
            <a:ext cx="8784976" cy="5760640"/>
          </a:xfrm>
        </p:spPr>
        <p:txBody>
          <a:bodyPr>
            <a:normAutofit fontScale="55000" lnSpcReduction="20000"/>
          </a:bodyPr>
          <a:lstStyle/>
          <a:p>
            <a:r>
              <a:rPr lang="fr-FR" b="0" i="0" dirty="0" smtClean="0">
                <a:solidFill>
                  <a:srgbClr val="000000"/>
                </a:solidFill>
                <a:effectLst/>
                <a:latin typeface="Arial, Helvetica, sans-serif"/>
              </a:rPr>
              <a:t>Le </a:t>
            </a:r>
            <a:r>
              <a:rPr lang="fr-FR" b="1" i="0" dirty="0" smtClean="0">
                <a:solidFill>
                  <a:srgbClr val="000000"/>
                </a:solidFill>
                <a:effectLst/>
                <a:latin typeface="Arial, Helvetica, sans-serif"/>
              </a:rPr>
              <a:t>traitement de la porte d'entrée</a:t>
            </a:r>
            <a:r>
              <a:rPr lang="fr-FR" b="0" i="0" dirty="0" smtClean="0">
                <a:solidFill>
                  <a:srgbClr val="000000"/>
                </a:solidFill>
                <a:effectLst/>
                <a:latin typeface="Arial, Helvetica, sans-serif"/>
              </a:rPr>
              <a:t> est essentiel: </a:t>
            </a:r>
            <a:r>
              <a:rPr lang="fr-FR" b="0" i="1" dirty="0" smtClean="0">
                <a:solidFill>
                  <a:srgbClr val="000000"/>
                </a:solidFill>
                <a:effectLst/>
                <a:latin typeface="Arial, Helvetica, sans-serif"/>
              </a:rPr>
              <a:t>ablation de </a:t>
            </a:r>
            <a:r>
              <a:rPr lang="fr-FR" b="0" i="1" u="none" strike="noStrike" dirty="0" smtClean="0">
                <a:solidFill>
                  <a:srgbClr val="666600"/>
                </a:solidFill>
                <a:effectLst/>
                <a:latin typeface="Arial"/>
              </a:rPr>
              <a:t>cathéter</a:t>
            </a:r>
            <a:r>
              <a:rPr lang="fr-FR" b="0" i="1" dirty="0" smtClean="0">
                <a:solidFill>
                  <a:srgbClr val="000000"/>
                </a:solidFill>
                <a:effectLst/>
                <a:latin typeface="Arial, Helvetica, sans-serif"/>
              </a:rPr>
              <a:t> ou de sonde, drainage de collections suppurées par exemple</a:t>
            </a:r>
            <a:r>
              <a:rPr lang="fr-FR" b="0" i="0" dirty="0" smtClean="0">
                <a:solidFill>
                  <a:srgbClr val="000000"/>
                </a:solidFill>
                <a:effectLst/>
                <a:latin typeface="Arial, Helvetica, sans-serif"/>
              </a:rPr>
              <a:t>. Le maintien d'une perfusion tissulaire correcte est nécessaire.</a:t>
            </a:r>
            <a:endParaRPr lang="fr-FR" b="0" i="0" dirty="0" smtClean="0">
              <a:solidFill>
                <a:srgbClr val="000000"/>
              </a:solidFill>
              <a:effectLst/>
              <a:latin typeface="Times New Roman"/>
            </a:endParaRPr>
          </a:p>
          <a:p>
            <a:r>
              <a:rPr lang="fr-FR" b="0" i="0" dirty="0" smtClean="0">
                <a:solidFill>
                  <a:srgbClr val="000000"/>
                </a:solidFill>
                <a:effectLst/>
                <a:latin typeface="Arial, Helvetica, sans-serif"/>
              </a:rPr>
              <a:t>+ Chez le </a:t>
            </a:r>
            <a:r>
              <a:rPr lang="fr-FR" b="0" i="1" dirty="0" err="1" smtClean="0">
                <a:solidFill>
                  <a:srgbClr val="000000"/>
                </a:solidFill>
                <a:effectLst/>
                <a:latin typeface="Arial, Helvetica, sans-serif"/>
              </a:rPr>
              <a:t>neutropénique</a:t>
            </a:r>
            <a:r>
              <a:rPr lang="fr-FR" b="0" i="0" dirty="0" smtClean="0">
                <a:solidFill>
                  <a:srgbClr val="000000"/>
                </a:solidFill>
                <a:effectLst/>
                <a:latin typeface="Arial, Helvetica, sans-serif"/>
              </a:rPr>
              <a:t>, des mesures spécifiques sont à prendre que nous ne développerons pas ici.</a:t>
            </a:r>
            <a:br>
              <a:rPr lang="fr-FR" b="0" i="0" dirty="0" smtClean="0">
                <a:solidFill>
                  <a:srgbClr val="000000"/>
                </a:solidFill>
                <a:effectLst/>
                <a:latin typeface="Arial, Helvetica, sans-serif"/>
              </a:rPr>
            </a:br>
            <a:r>
              <a:rPr lang="fr-FR" b="0" i="0" dirty="0" smtClean="0">
                <a:solidFill>
                  <a:srgbClr val="000000"/>
                </a:solidFill>
                <a:effectLst/>
                <a:latin typeface="Arial, Helvetica, sans-serif"/>
              </a:rPr>
              <a:t/>
            </a:r>
            <a:br>
              <a:rPr lang="fr-FR" b="0" i="0" dirty="0" smtClean="0">
                <a:solidFill>
                  <a:srgbClr val="000000"/>
                </a:solidFill>
                <a:effectLst/>
                <a:latin typeface="Arial, Helvetica, sans-serif"/>
              </a:rPr>
            </a:br>
            <a:endParaRPr lang="fr-FR" b="0" i="0" dirty="0" smtClean="0">
              <a:solidFill>
                <a:srgbClr val="000000"/>
              </a:solidFill>
              <a:effectLst/>
              <a:latin typeface="Times New Roman"/>
            </a:endParaRPr>
          </a:p>
          <a:p>
            <a:pPr marL="0" indent="0">
              <a:buNone/>
            </a:pPr>
            <a:r>
              <a:rPr lang="fr-FR" b="1" i="0" dirty="0" smtClean="0">
                <a:solidFill>
                  <a:srgbClr val="000000"/>
                </a:solidFill>
                <a:effectLst/>
                <a:latin typeface="Arial, Helvetica, sans-serif"/>
              </a:rPr>
              <a:t>3) Résultats</a:t>
            </a:r>
            <a:br>
              <a:rPr lang="fr-FR" b="1" i="0" dirty="0" smtClean="0">
                <a:solidFill>
                  <a:srgbClr val="000000"/>
                </a:solidFill>
                <a:effectLst/>
                <a:latin typeface="Arial, Helvetica, sans-serif"/>
              </a:rPr>
            </a:br>
            <a:endParaRPr lang="fr-FR" b="0" i="0" dirty="0" smtClean="0">
              <a:solidFill>
                <a:srgbClr val="000000"/>
              </a:solidFill>
              <a:effectLst/>
              <a:latin typeface="Times New Roman"/>
            </a:endParaRPr>
          </a:p>
          <a:p>
            <a:r>
              <a:rPr lang="fr-FR" b="0" i="0" dirty="0" smtClean="0">
                <a:solidFill>
                  <a:srgbClr val="000000"/>
                </a:solidFill>
                <a:effectLst/>
                <a:latin typeface="Arial, Helvetica, sans-serif"/>
              </a:rPr>
              <a:t>Ils sont trop disparates pour être exposés de façon synthétique: chaque cas est un cas particulier. Le terrain, la pathologie initiale, le germe en cause et l'efficacité de l'antibiothérapie sont les facteurs principaux liés à l'évolution sous traitement.</a:t>
            </a:r>
            <a:endParaRPr lang="fr-FR" b="0" i="0" dirty="0" smtClean="0">
              <a:solidFill>
                <a:srgbClr val="000000"/>
              </a:solidFill>
              <a:effectLst/>
              <a:latin typeface="Times New Roman"/>
            </a:endParaRPr>
          </a:p>
          <a:p>
            <a:r>
              <a:rPr lang="fr-FR" b="0" i="0" dirty="0" smtClean="0">
                <a:solidFill>
                  <a:srgbClr val="000000"/>
                </a:solidFill>
                <a:effectLst/>
                <a:latin typeface="Arial, Helvetica, sans-serif"/>
              </a:rPr>
              <a:t>+ Soulignons chez le </a:t>
            </a:r>
            <a:r>
              <a:rPr lang="fr-FR" b="0" i="1" dirty="0" err="1" smtClean="0">
                <a:solidFill>
                  <a:srgbClr val="000000"/>
                </a:solidFill>
                <a:effectLst/>
                <a:latin typeface="Arial, Helvetica, sans-serif"/>
              </a:rPr>
              <a:t>neutropénique</a:t>
            </a:r>
            <a:r>
              <a:rPr lang="fr-FR" b="0" i="0" dirty="0" smtClean="0">
                <a:solidFill>
                  <a:srgbClr val="000000"/>
                </a:solidFill>
                <a:effectLst/>
                <a:latin typeface="Arial, Helvetica, sans-serif"/>
              </a:rPr>
              <a:t> l'importance de la sortie d'aplasie parfois accélérée par des médicaments spécifiques.</a:t>
            </a:r>
            <a:br>
              <a:rPr lang="fr-FR" b="0" i="0" dirty="0" smtClean="0">
                <a:solidFill>
                  <a:srgbClr val="000000"/>
                </a:solidFill>
                <a:effectLst/>
                <a:latin typeface="Arial, Helvetica, sans-serif"/>
              </a:rPr>
            </a:br>
            <a:r>
              <a:rPr lang="fr-FR" b="0" i="0" dirty="0" smtClean="0">
                <a:solidFill>
                  <a:srgbClr val="000000"/>
                </a:solidFill>
                <a:effectLst/>
                <a:latin typeface="Arial, Helvetica, sans-serif"/>
              </a:rPr>
              <a:t/>
            </a:r>
            <a:br>
              <a:rPr lang="fr-FR" b="0" i="0" dirty="0" smtClean="0">
                <a:solidFill>
                  <a:srgbClr val="000000"/>
                </a:solidFill>
                <a:effectLst/>
                <a:latin typeface="Arial, Helvetica, sans-serif"/>
              </a:rPr>
            </a:br>
            <a:endParaRPr lang="fr-FR" b="0" i="0" dirty="0" smtClean="0">
              <a:solidFill>
                <a:srgbClr val="000000"/>
              </a:solidFill>
              <a:effectLst/>
              <a:latin typeface="Times New Roman"/>
            </a:endParaRPr>
          </a:p>
          <a:p>
            <a:pPr marL="0" indent="0">
              <a:buNone/>
            </a:pPr>
            <a:r>
              <a:rPr lang="fr-FR" b="1" i="0" dirty="0" smtClean="0">
                <a:solidFill>
                  <a:srgbClr val="000000"/>
                </a:solidFill>
                <a:effectLst/>
                <a:latin typeface="Arial, Helvetica, sans-serif"/>
              </a:rPr>
              <a:t>4) Surveillance</a:t>
            </a:r>
            <a:br>
              <a:rPr lang="fr-FR" b="1" i="0" dirty="0" smtClean="0">
                <a:solidFill>
                  <a:srgbClr val="000000"/>
                </a:solidFill>
                <a:effectLst/>
                <a:latin typeface="Arial, Helvetica, sans-serif"/>
              </a:rPr>
            </a:br>
            <a:endParaRPr lang="fr-FR" b="0" i="0" dirty="0" smtClean="0">
              <a:solidFill>
                <a:srgbClr val="000000"/>
              </a:solidFill>
              <a:effectLst/>
              <a:latin typeface="Times New Roman"/>
            </a:endParaRPr>
          </a:p>
          <a:p>
            <a:r>
              <a:rPr lang="fr-FR" b="0" i="0" dirty="0" smtClean="0">
                <a:solidFill>
                  <a:srgbClr val="000000"/>
                </a:solidFill>
                <a:effectLst/>
                <a:latin typeface="Arial, Helvetica, sans-serif"/>
              </a:rPr>
              <a:t>La surveillance est clinique et bactériologique. L'antibiothérapie doit être révisée en cas d'inefficacité, adaptée aux fonctions d'épuration et à la sensibilité du germe.</a:t>
            </a:r>
            <a:endParaRPr lang="fr-FR" b="0" i="0" dirty="0" smtClean="0">
              <a:solidFill>
                <a:srgbClr val="000000"/>
              </a:solidFill>
              <a:effectLst/>
              <a:latin typeface="Times New Roman"/>
            </a:endParaRPr>
          </a:p>
          <a:p>
            <a:endParaRPr lang="fr-FR" dirty="0"/>
          </a:p>
        </p:txBody>
      </p:sp>
      <p:sp>
        <p:nvSpPr>
          <p:cNvPr id="4" name="Titre 1"/>
          <p:cNvSpPr>
            <a:spLocks noGrp="1"/>
          </p:cNvSpPr>
          <p:nvPr>
            <p:ph type="title"/>
          </p:nvPr>
        </p:nvSpPr>
        <p:spPr>
          <a:xfrm>
            <a:off x="457200" y="44624"/>
            <a:ext cx="8229600" cy="576064"/>
          </a:xfrm>
        </p:spPr>
        <p:txBody>
          <a:bodyPr>
            <a:normAutofit fontScale="90000"/>
          </a:bodyPr>
          <a:lstStyle/>
          <a:p>
            <a:r>
              <a:rPr lang="fr-FR" b="1" i="0" dirty="0" smtClean="0">
                <a:solidFill>
                  <a:srgbClr val="000000"/>
                </a:solidFill>
                <a:effectLst/>
                <a:latin typeface="Arial"/>
              </a:rPr>
              <a:t>TRAITEMENT</a:t>
            </a:r>
            <a:endParaRPr lang="fr-FR" dirty="0"/>
          </a:p>
        </p:txBody>
      </p:sp>
    </p:spTree>
    <p:extLst>
      <p:ext uri="{BB962C8B-B14F-4D97-AF65-F5344CB8AC3E}">
        <p14:creationId xmlns:p14="http://schemas.microsoft.com/office/powerpoint/2010/main" val="12636964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620688"/>
            <a:ext cx="8784976" cy="5904656"/>
          </a:xfrm>
        </p:spPr>
        <p:txBody>
          <a:bodyPr>
            <a:normAutofit fontScale="62500" lnSpcReduction="20000"/>
          </a:bodyPr>
          <a:lstStyle/>
          <a:p>
            <a:pPr marL="0" indent="0">
              <a:buNone/>
            </a:pPr>
            <a:r>
              <a:rPr lang="fr-FR" b="1" i="0" dirty="0" smtClean="0">
                <a:solidFill>
                  <a:srgbClr val="000000"/>
                </a:solidFill>
                <a:effectLst/>
                <a:latin typeface="Arial, Helvetica, sans-serif"/>
              </a:rPr>
              <a:t>5) traitement du choc septique au cours des 12 premières heures</a:t>
            </a:r>
            <a:br>
              <a:rPr lang="fr-FR" b="1" i="0" dirty="0" smtClean="0">
                <a:solidFill>
                  <a:srgbClr val="000000"/>
                </a:solidFill>
                <a:effectLst/>
                <a:latin typeface="Arial, Helvetica, sans-serif"/>
              </a:rPr>
            </a:br>
            <a:endParaRPr lang="fr-FR" b="0" i="0" dirty="0" smtClean="0">
              <a:solidFill>
                <a:srgbClr val="000000"/>
              </a:solidFill>
              <a:effectLst/>
              <a:latin typeface="Times New Roman"/>
            </a:endParaRPr>
          </a:p>
          <a:p>
            <a:r>
              <a:rPr lang="fr-FR" b="0" i="0" dirty="0" smtClean="0">
                <a:solidFill>
                  <a:srgbClr val="000000"/>
                </a:solidFill>
                <a:effectLst/>
                <a:latin typeface="Arial, Helvetica, sans-serif"/>
              </a:rPr>
              <a:t>Il faut non-seulement </a:t>
            </a:r>
            <a:r>
              <a:rPr lang="fr-FR" b="1" i="0" dirty="0" smtClean="0">
                <a:solidFill>
                  <a:srgbClr val="000000"/>
                </a:solidFill>
                <a:effectLst/>
                <a:latin typeface="Arial, Helvetica, sans-serif"/>
              </a:rPr>
              <a:t>éradiquer le processus infectieux</a:t>
            </a:r>
            <a:r>
              <a:rPr lang="fr-FR" b="0" i="0" dirty="0" smtClean="0">
                <a:solidFill>
                  <a:srgbClr val="000000"/>
                </a:solidFill>
                <a:effectLst/>
                <a:latin typeface="Arial, Helvetica, sans-serif"/>
              </a:rPr>
              <a:t>, mais aussi </a:t>
            </a:r>
            <a:r>
              <a:rPr lang="fr-FR" b="1" i="0" dirty="0" smtClean="0">
                <a:solidFill>
                  <a:srgbClr val="000000"/>
                </a:solidFill>
                <a:effectLst/>
                <a:latin typeface="Arial, Helvetica, sans-serif"/>
              </a:rPr>
              <a:t>restaurer une </a:t>
            </a:r>
            <a:r>
              <a:rPr lang="fr-FR" b="1" i="0" u="none" strike="noStrike" dirty="0" smtClean="0">
                <a:solidFill>
                  <a:srgbClr val="666600"/>
                </a:solidFill>
                <a:effectLst/>
                <a:latin typeface="Arial"/>
              </a:rPr>
              <a:t>hémodynamique</a:t>
            </a:r>
            <a:r>
              <a:rPr lang="fr-FR" b="1" i="0" dirty="0" smtClean="0">
                <a:solidFill>
                  <a:srgbClr val="000000"/>
                </a:solidFill>
                <a:effectLst/>
                <a:latin typeface="Arial, Helvetica, sans-serif"/>
              </a:rPr>
              <a:t> correcte. </a:t>
            </a:r>
            <a:r>
              <a:rPr lang="fr-FR" b="0" i="0" dirty="0" smtClean="0">
                <a:solidFill>
                  <a:srgbClr val="000000"/>
                </a:solidFill>
                <a:effectLst/>
                <a:latin typeface="Arial, Helvetica, sans-serif"/>
              </a:rPr>
              <a:t>Ce traitement est une </a:t>
            </a:r>
            <a:r>
              <a:rPr lang="fr-FR" b="1" i="0" dirty="0" smtClean="0">
                <a:solidFill>
                  <a:srgbClr val="000000"/>
                </a:solidFill>
                <a:effectLst/>
                <a:latin typeface="Arial, Helvetica, sans-serif"/>
              </a:rPr>
              <a:t>urgence</a:t>
            </a:r>
            <a:r>
              <a:rPr lang="fr-FR" b="0" i="0" dirty="0" smtClean="0">
                <a:solidFill>
                  <a:srgbClr val="000000"/>
                </a:solidFill>
                <a:effectLst/>
                <a:latin typeface="Arial, Helvetica, sans-serif"/>
              </a:rPr>
              <a:t>.</a:t>
            </a:r>
            <a:endParaRPr lang="fr-FR" b="0" i="0" dirty="0" smtClean="0">
              <a:solidFill>
                <a:srgbClr val="000000"/>
              </a:solidFill>
              <a:effectLst/>
              <a:latin typeface="Times New Roman"/>
            </a:endParaRPr>
          </a:p>
          <a:p>
            <a:r>
              <a:rPr lang="fr-FR" b="0" i="0" dirty="0" smtClean="0">
                <a:solidFill>
                  <a:srgbClr val="000000"/>
                </a:solidFill>
                <a:effectLst/>
                <a:latin typeface="Arial, Helvetica, sans-serif"/>
              </a:rPr>
              <a:t>Pour ce faire, le conditionnement du patient comprend un </a:t>
            </a:r>
            <a:r>
              <a:rPr lang="fr-FR" b="0" i="1" u="none" strike="noStrike" dirty="0" smtClean="0">
                <a:solidFill>
                  <a:srgbClr val="666600"/>
                </a:solidFill>
                <a:effectLst/>
                <a:latin typeface="Arial"/>
              </a:rPr>
              <a:t>cathéter</a:t>
            </a:r>
            <a:r>
              <a:rPr lang="fr-FR" b="0" i="1" dirty="0" smtClean="0">
                <a:solidFill>
                  <a:srgbClr val="000000"/>
                </a:solidFill>
                <a:effectLst/>
                <a:latin typeface="Arial, Helvetica, sans-serif"/>
              </a:rPr>
              <a:t> central</a:t>
            </a:r>
            <a:r>
              <a:rPr lang="fr-FR" b="0" i="0" dirty="0" smtClean="0">
                <a:solidFill>
                  <a:srgbClr val="000000"/>
                </a:solidFill>
                <a:effectLst/>
                <a:latin typeface="Arial, Helvetica, sans-serif"/>
              </a:rPr>
              <a:t> et la pose d'une sonde urinaire:</a:t>
            </a:r>
            <a:endParaRPr lang="fr-FR" b="0" i="0" dirty="0" smtClean="0">
              <a:solidFill>
                <a:srgbClr val="000000"/>
              </a:solidFill>
              <a:effectLst/>
              <a:latin typeface="Times New Roman"/>
            </a:endParaRPr>
          </a:p>
          <a:p>
            <a:pPr marL="0" indent="0">
              <a:buNone/>
            </a:pPr>
            <a:r>
              <a:rPr lang="fr-FR" b="0" i="0" dirty="0" smtClean="0">
                <a:solidFill>
                  <a:srgbClr val="000000"/>
                </a:solidFill>
                <a:effectLst/>
                <a:latin typeface="Arial, Helvetica, sans-serif"/>
              </a:rPr>
              <a:t>     - L'</a:t>
            </a:r>
            <a:r>
              <a:rPr lang="fr-FR" b="1" i="1" dirty="0" smtClean="0">
                <a:solidFill>
                  <a:srgbClr val="000000"/>
                </a:solidFill>
                <a:effectLst/>
                <a:latin typeface="Arial, Helvetica, sans-serif"/>
              </a:rPr>
              <a:t>expansion </a:t>
            </a:r>
            <a:r>
              <a:rPr lang="fr-FR" b="1" i="1" dirty="0" err="1" smtClean="0">
                <a:solidFill>
                  <a:srgbClr val="000000"/>
                </a:solidFill>
                <a:effectLst/>
                <a:latin typeface="Arial, Helvetica, sans-serif"/>
              </a:rPr>
              <a:t>volémique</a:t>
            </a:r>
            <a:r>
              <a:rPr lang="fr-FR" b="0" i="0" dirty="0" smtClean="0">
                <a:solidFill>
                  <a:srgbClr val="000000"/>
                </a:solidFill>
                <a:effectLst/>
                <a:latin typeface="Arial, Helvetica, sans-serif"/>
              </a:rPr>
              <a:t> est assurée par l'administration IV de macromolécules (GF ou </a:t>
            </a:r>
            <a:r>
              <a:rPr lang="fr-FR" b="0" i="0" dirty="0" err="1" smtClean="0">
                <a:solidFill>
                  <a:srgbClr val="000000"/>
                </a:solidFill>
                <a:effectLst/>
                <a:latin typeface="Arial, Helvetica, sans-serif"/>
              </a:rPr>
              <a:t>dextran</a:t>
            </a:r>
            <a:r>
              <a:rPr lang="fr-FR" b="0" i="0" dirty="0" smtClean="0">
                <a:solidFill>
                  <a:srgbClr val="000000"/>
                </a:solidFill>
                <a:effectLst/>
                <a:latin typeface="Arial, Helvetica, sans-serif"/>
              </a:rPr>
              <a:t>) par ex, 500 à 1 000ml/20' en se basant sur un débit de 20ml/min. L'absence d'amélioration clinique rapide ou l'élévation de la pression veineuse centrale signe l'incompétence myocardique et fait employer les </a:t>
            </a:r>
            <a:r>
              <a:rPr lang="fr-FR" b="1" i="1" dirty="0" smtClean="0">
                <a:solidFill>
                  <a:srgbClr val="000000"/>
                </a:solidFill>
                <a:effectLst/>
                <a:latin typeface="Arial, Helvetica, sans-serif"/>
              </a:rPr>
              <a:t>amines inotropes positives</a:t>
            </a:r>
            <a:r>
              <a:rPr lang="fr-FR" b="0" i="0" dirty="0" smtClean="0">
                <a:solidFill>
                  <a:srgbClr val="000000"/>
                </a:solidFill>
                <a:effectLst/>
                <a:latin typeface="Arial, Helvetica, sans-serif"/>
              </a:rPr>
              <a:t> (dopamine à faible dose 5µg/kg/min + dobutamine 5 à 10µg/kg/min </a:t>
            </a:r>
            <a:r>
              <a:rPr lang="fr-FR" b="0" i="0" u="none" strike="noStrike" dirty="0" smtClean="0">
                <a:solidFill>
                  <a:srgbClr val="666600"/>
                </a:solidFill>
                <a:effectLst/>
                <a:latin typeface="Arial"/>
              </a:rPr>
              <a:t>PSE</a:t>
            </a:r>
            <a:r>
              <a:rPr lang="fr-FR" b="0" i="0" dirty="0" smtClean="0">
                <a:solidFill>
                  <a:srgbClr val="000000"/>
                </a:solidFill>
                <a:effectLst/>
                <a:latin typeface="Arial, Helvetica, sans-serif"/>
              </a:rPr>
              <a:t>).</a:t>
            </a:r>
            <a:endParaRPr lang="fr-FR" b="0" i="0" dirty="0" smtClean="0">
              <a:solidFill>
                <a:srgbClr val="000000"/>
              </a:solidFill>
              <a:effectLst/>
              <a:latin typeface="Times New Roman"/>
            </a:endParaRPr>
          </a:p>
          <a:p>
            <a:pPr marL="0" indent="0">
              <a:buNone/>
            </a:pPr>
            <a:r>
              <a:rPr lang="fr-FR" b="0" i="0" dirty="0" smtClean="0">
                <a:solidFill>
                  <a:srgbClr val="000000"/>
                </a:solidFill>
                <a:effectLst/>
                <a:latin typeface="Arial, Helvetica, sans-serif"/>
              </a:rPr>
              <a:t>    - La </a:t>
            </a:r>
            <a:r>
              <a:rPr lang="fr-FR" b="1" i="1" dirty="0" smtClean="0">
                <a:solidFill>
                  <a:srgbClr val="000000"/>
                </a:solidFill>
                <a:effectLst/>
                <a:latin typeface="Arial, Helvetica, sans-serif"/>
              </a:rPr>
              <a:t>correction de l'</a:t>
            </a:r>
            <a:r>
              <a:rPr lang="fr-FR" b="1" i="1" u="none" strike="noStrike" dirty="0" smtClean="0">
                <a:solidFill>
                  <a:srgbClr val="666600"/>
                </a:solidFill>
                <a:effectLst/>
                <a:latin typeface="Arial"/>
              </a:rPr>
              <a:t>acidose</a:t>
            </a:r>
            <a:r>
              <a:rPr lang="fr-FR" b="1" i="1" dirty="0" smtClean="0">
                <a:solidFill>
                  <a:srgbClr val="000000"/>
                </a:solidFill>
                <a:effectLst/>
                <a:latin typeface="Arial, Helvetica, sans-serif"/>
              </a:rPr>
              <a:t> (PH&lt;7,20)</a:t>
            </a:r>
            <a:r>
              <a:rPr lang="fr-FR" b="0" i="0" dirty="0" smtClean="0">
                <a:solidFill>
                  <a:srgbClr val="000000"/>
                </a:solidFill>
                <a:effectLst/>
                <a:latin typeface="Arial, Helvetica, sans-serif"/>
              </a:rPr>
              <a:t> est obligatoire du fait de l'inefficacité dans cette situation des amines </a:t>
            </a:r>
            <a:r>
              <a:rPr lang="fr-FR" b="0" i="0" dirty="0" err="1" smtClean="0">
                <a:solidFill>
                  <a:srgbClr val="000000"/>
                </a:solidFill>
                <a:effectLst/>
                <a:latin typeface="Arial, Helvetica, sans-serif"/>
              </a:rPr>
              <a:t>pressives</a:t>
            </a:r>
            <a:endParaRPr lang="fr-FR" b="0" i="0" dirty="0" smtClean="0">
              <a:solidFill>
                <a:srgbClr val="000000"/>
              </a:solidFill>
              <a:effectLst/>
              <a:latin typeface="Times New Roman"/>
            </a:endParaRPr>
          </a:p>
          <a:p>
            <a:pPr marL="0" indent="0">
              <a:buNone/>
            </a:pPr>
            <a:r>
              <a:rPr lang="fr-FR" b="0" i="0" dirty="0" smtClean="0">
                <a:solidFill>
                  <a:srgbClr val="000000"/>
                </a:solidFill>
                <a:effectLst/>
                <a:latin typeface="Arial, Helvetica, sans-serif"/>
              </a:rPr>
              <a:t>    - L'hématose est assurée par l'</a:t>
            </a:r>
            <a:r>
              <a:rPr lang="fr-FR" b="1" i="1" dirty="0" smtClean="0">
                <a:solidFill>
                  <a:srgbClr val="000000"/>
                </a:solidFill>
                <a:effectLst/>
                <a:latin typeface="Arial, Helvetica, sans-serif"/>
              </a:rPr>
              <a:t>oxygénothérapie à débit élevée </a:t>
            </a:r>
            <a:r>
              <a:rPr lang="fr-FR" b="0" i="0" dirty="0" smtClean="0">
                <a:solidFill>
                  <a:srgbClr val="000000"/>
                </a:solidFill>
                <a:effectLst/>
                <a:latin typeface="Arial, Helvetica, sans-serif"/>
              </a:rPr>
              <a:t>et si besoin par ventilation artificielle</a:t>
            </a:r>
            <a:endParaRPr lang="fr-FR" b="0" i="0" dirty="0" smtClean="0">
              <a:solidFill>
                <a:srgbClr val="000000"/>
              </a:solidFill>
              <a:effectLst/>
              <a:latin typeface="Times New Roman"/>
            </a:endParaRPr>
          </a:p>
          <a:p>
            <a:pPr marL="0" indent="0">
              <a:buNone/>
            </a:pPr>
            <a:r>
              <a:rPr lang="fr-FR" b="0" i="0" dirty="0" smtClean="0">
                <a:solidFill>
                  <a:srgbClr val="000000"/>
                </a:solidFill>
                <a:effectLst/>
                <a:latin typeface="Arial, Helvetica, sans-serif"/>
              </a:rPr>
              <a:t>     + L'</a:t>
            </a:r>
            <a:r>
              <a:rPr lang="fr-FR" b="0" i="1" dirty="0" smtClean="0">
                <a:solidFill>
                  <a:srgbClr val="000000"/>
                </a:solidFill>
                <a:effectLst/>
                <a:latin typeface="Arial, Helvetica, sans-serif"/>
              </a:rPr>
              <a:t>héparine </a:t>
            </a:r>
            <a:r>
              <a:rPr lang="fr-FR" b="0" i="0" dirty="0" smtClean="0">
                <a:solidFill>
                  <a:srgbClr val="000000"/>
                </a:solidFill>
                <a:effectLst/>
                <a:latin typeface="Arial, Helvetica, sans-serif"/>
              </a:rPr>
              <a:t>n'est utilisée qu'en cas de signes patents de </a:t>
            </a:r>
            <a:r>
              <a:rPr lang="fr-FR" b="0" i="0" u="none" strike="noStrike" dirty="0" smtClean="0">
                <a:solidFill>
                  <a:srgbClr val="666600"/>
                </a:solidFill>
                <a:effectLst/>
                <a:latin typeface="Arial"/>
              </a:rPr>
              <a:t>CIVD</a:t>
            </a:r>
            <a:r>
              <a:rPr lang="fr-FR" b="0" i="0" dirty="0" smtClean="0">
                <a:solidFill>
                  <a:srgbClr val="000000"/>
                </a:solidFill>
                <a:effectLst/>
                <a:latin typeface="Arial, Helvetica, sans-serif"/>
              </a:rPr>
              <a:t>. La </a:t>
            </a:r>
            <a:r>
              <a:rPr lang="fr-FR" b="0" i="1" dirty="0" smtClean="0">
                <a:solidFill>
                  <a:srgbClr val="000000"/>
                </a:solidFill>
                <a:effectLst/>
                <a:latin typeface="Arial, Helvetica, sans-serif"/>
              </a:rPr>
              <a:t>nutrition </a:t>
            </a:r>
            <a:r>
              <a:rPr lang="fr-FR" b="0" i="1" u="none" strike="noStrike" dirty="0" smtClean="0">
                <a:solidFill>
                  <a:srgbClr val="666600"/>
                </a:solidFill>
                <a:effectLst/>
                <a:latin typeface="Arial"/>
              </a:rPr>
              <a:t>parentérale</a:t>
            </a:r>
            <a:r>
              <a:rPr lang="fr-FR" b="0" i="0" dirty="0" smtClean="0">
                <a:solidFill>
                  <a:srgbClr val="000000"/>
                </a:solidFill>
                <a:effectLst/>
                <a:latin typeface="Arial, Helvetica, sans-serif"/>
              </a:rPr>
              <a:t> permet un apport nutritionnel élevé.</a:t>
            </a:r>
            <a:endParaRPr lang="fr-FR" b="0" i="0" dirty="0" smtClean="0">
              <a:solidFill>
                <a:srgbClr val="000000"/>
              </a:solidFill>
              <a:effectLst/>
              <a:latin typeface="Times New Roman"/>
            </a:endParaRPr>
          </a:p>
          <a:p>
            <a:r>
              <a:rPr lang="fr-FR" b="0" i="0" dirty="0" smtClean="0">
                <a:solidFill>
                  <a:srgbClr val="000000"/>
                </a:solidFill>
                <a:effectLst/>
                <a:latin typeface="Arial, Helvetica, sans-serif"/>
              </a:rPr>
              <a:t>La surveillance est faite en réanimation. Les paramètres à contrôler sont: la tension artérielle, la pression veineuse centrale, l'</a:t>
            </a:r>
            <a:r>
              <a:rPr lang="fr-FR" b="0" i="0" dirty="0" err="1" smtClean="0">
                <a:solidFill>
                  <a:srgbClr val="000000"/>
                </a:solidFill>
                <a:effectLst/>
                <a:latin typeface="Arial, Helvetica, sans-serif"/>
              </a:rPr>
              <a:t>électrocardioscope</a:t>
            </a:r>
            <a:r>
              <a:rPr lang="fr-FR" b="0" i="0" dirty="0" smtClean="0">
                <a:solidFill>
                  <a:srgbClr val="000000"/>
                </a:solidFill>
                <a:effectLst/>
                <a:latin typeface="Arial, Helvetica, sans-serif"/>
              </a:rPr>
              <a:t>, la </a:t>
            </a:r>
            <a:r>
              <a:rPr lang="fr-FR" b="0" i="0" u="none" strike="noStrike" dirty="0" smtClean="0">
                <a:solidFill>
                  <a:srgbClr val="666600"/>
                </a:solidFill>
                <a:effectLst/>
                <a:latin typeface="Arial"/>
              </a:rPr>
              <a:t>diurèse</a:t>
            </a:r>
            <a:r>
              <a:rPr lang="fr-FR" b="0" i="0" dirty="0" smtClean="0">
                <a:solidFill>
                  <a:srgbClr val="000000"/>
                </a:solidFill>
                <a:effectLst/>
                <a:latin typeface="Arial, Helvetica, sans-serif"/>
              </a:rPr>
              <a:t> horaire.</a:t>
            </a:r>
            <a:endParaRPr lang="fr-FR" b="0" i="0" dirty="0" smtClean="0">
              <a:solidFill>
                <a:srgbClr val="000000"/>
              </a:solidFill>
              <a:effectLst/>
              <a:latin typeface="Times New Roman"/>
            </a:endParaRPr>
          </a:p>
          <a:p>
            <a:endParaRPr lang="fr-FR" dirty="0"/>
          </a:p>
        </p:txBody>
      </p:sp>
      <p:sp>
        <p:nvSpPr>
          <p:cNvPr id="4" name="Titre 1"/>
          <p:cNvSpPr>
            <a:spLocks noGrp="1"/>
          </p:cNvSpPr>
          <p:nvPr>
            <p:ph type="title"/>
          </p:nvPr>
        </p:nvSpPr>
        <p:spPr>
          <a:xfrm>
            <a:off x="457200" y="-27384"/>
            <a:ext cx="8229600" cy="576064"/>
          </a:xfrm>
        </p:spPr>
        <p:txBody>
          <a:bodyPr>
            <a:normAutofit fontScale="90000"/>
          </a:bodyPr>
          <a:lstStyle/>
          <a:p>
            <a:r>
              <a:rPr lang="fr-FR" b="1" i="0" dirty="0" smtClean="0">
                <a:solidFill>
                  <a:srgbClr val="000000"/>
                </a:solidFill>
                <a:effectLst/>
                <a:latin typeface="Arial"/>
              </a:rPr>
              <a:t>TRAITEMENT</a:t>
            </a:r>
            <a:endParaRPr lang="fr-FR" dirty="0"/>
          </a:p>
        </p:txBody>
      </p:sp>
    </p:spTree>
    <p:extLst>
      <p:ext uri="{BB962C8B-B14F-4D97-AF65-F5344CB8AC3E}">
        <p14:creationId xmlns:p14="http://schemas.microsoft.com/office/powerpoint/2010/main" val="11790649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0" dirty="0" smtClean="0">
                <a:solidFill>
                  <a:srgbClr val="000000"/>
                </a:solidFill>
                <a:effectLst/>
                <a:latin typeface="Arial"/>
              </a:rPr>
              <a:t>CONCLUSION</a:t>
            </a:r>
            <a:endParaRPr lang="fr-FR" dirty="0"/>
          </a:p>
        </p:txBody>
      </p:sp>
      <p:sp>
        <p:nvSpPr>
          <p:cNvPr id="3" name="Espace réservé du contenu 2"/>
          <p:cNvSpPr>
            <a:spLocks noGrp="1"/>
          </p:cNvSpPr>
          <p:nvPr>
            <p:ph idx="1"/>
          </p:nvPr>
        </p:nvSpPr>
        <p:spPr/>
        <p:txBody>
          <a:bodyPr/>
          <a:lstStyle/>
          <a:p>
            <a:r>
              <a:rPr lang="fr-FR" b="0" i="0" dirty="0" smtClean="0">
                <a:solidFill>
                  <a:srgbClr val="000000"/>
                </a:solidFill>
                <a:effectLst/>
                <a:latin typeface="Arial"/>
              </a:rPr>
              <a:t>Les SBGN sont les plus fréquentes des </a:t>
            </a:r>
            <a:r>
              <a:rPr lang="fr-FR" dirty="0" smtClean="0">
                <a:solidFill>
                  <a:srgbClr val="000000"/>
                </a:solidFill>
                <a:latin typeface="Arial"/>
              </a:rPr>
              <a:t>états </a:t>
            </a:r>
            <a:r>
              <a:rPr lang="fr-FR" b="0" i="0" dirty="0" smtClean="0">
                <a:solidFill>
                  <a:srgbClr val="000000"/>
                </a:solidFill>
                <a:effectLst/>
                <a:latin typeface="Arial"/>
              </a:rPr>
              <a:t>septiques bactériémiques. Le terrain, le germe et son habituelle résistance aux antibiotiques, l'origine iatrogène de l'infection font la gravité de l'affection. Le choc septique est la complication la plus grave mettant immédiatement en jeu le pronostic vital.</a:t>
            </a:r>
            <a:endParaRPr lang="fr-FR"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75931" y="5051251"/>
            <a:ext cx="2600325" cy="176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2557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3752"/>
            <a:ext cx="8229600" cy="926976"/>
          </a:xfrm>
        </p:spPr>
        <p:txBody>
          <a:bodyPr/>
          <a:lstStyle/>
          <a:p>
            <a:r>
              <a:rPr lang="fr-FR" b="1" i="0" dirty="0" smtClean="0">
                <a:solidFill>
                  <a:srgbClr val="000000"/>
                </a:solidFill>
                <a:effectLst/>
                <a:latin typeface="Arial, Helvetica, sans-serif"/>
              </a:rPr>
              <a:t>DÉFINITIONS</a:t>
            </a:r>
            <a:endParaRPr lang="fr-FR" dirty="0"/>
          </a:p>
        </p:txBody>
      </p:sp>
      <p:sp>
        <p:nvSpPr>
          <p:cNvPr id="3" name="Espace réservé du contenu 2"/>
          <p:cNvSpPr>
            <a:spLocks noGrp="1"/>
          </p:cNvSpPr>
          <p:nvPr>
            <p:ph idx="1"/>
          </p:nvPr>
        </p:nvSpPr>
        <p:spPr>
          <a:xfrm>
            <a:off x="323528" y="1124744"/>
            <a:ext cx="8568952" cy="5341370"/>
          </a:xfrm>
        </p:spPr>
        <p:txBody>
          <a:bodyPr>
            <a:normAutofit fontScale="85000" lnSpcReduction="20000"/>
          </a:bodyPr>
          <a:lstStyle/>
          <a:p>
            <a:r>
              <a:rPr lang="fr-FR" dirty="0" smtClean="0"/>
              <a:t>SBGN : infection générale (ex: septicémie) due à des décharges massives et répétées dans le sang de bacille à gram négatif issus d'un foyer septique.  </a:t>
            </a:r>
          </a:p>
          <a:p>
            <a:pPr marL="0" indent="0">
              <a:buNone/>
            </a:pPr>
            <a:endParaRPr lang="fr-FR" dirty="0" smtClean="0"/>
          </a:p>
          <a:p>
            <a:r>
              <a:rPr lang="fr-FR" dirty="0" smtClean="0"/>
              <a:t>Les signes généraux graves sont dus aux embolies microbiennes, à l'action des toxines et des produits de dégradation cellulaire, laissant au 2</a:t>
            </a:r>
            <a:r>
              <a:rPr lang="fr-FR" baseline="30000" dirty="0" smtClean="0"/>
              <a:t>ième</a:t>
            </a:r>
            <a:r>
              <a:rPr lang="fr-FR" dirty="0" smtClean="0"/>
              <a:t> plan le foyer infectieux initial.</a:t>
            </a:r>
          </a:p>
          <a:p>
            <a:endParaRPr lang="fr-FR" dirty="0" smtClean="0"/>
          </a:p>
          <a:p>
            <a:endParaRPr lang="fr-FR" dirty="0" smtClean="0"/>
          </a:p>
          <a:p>
            <a:pPr marL="0" indent="0">
              <a:buNone/>
            </a:pPr>
            <a:r>
              <a:rPr lang="fr-FR" b="1" i="1" dirty="0" smtClean="0">
                <a:solidFill>
                  <a:srgbClr val="FF0000"/>
                </a:solidFill>
              </a:rPr>
              <a:t>NB</a:t>
            </a:r>
            <a:r>
              <a:rPr lang="fr-FR" b="1" dirty="0" smtClean="0">
                <a:solidFill>
                  <a:srgbClr val="FF0000"/>
                </a:solidFill>
              </a:rPr>
              <a:t>:</a:t>
            </a:r>
            <a:r>
              <a:rPr lang="fr-FR" dirty="0" smtClean="0"/>
              <a:t> La septicémie doit être différenciée de la simple bactériémie (passage dans le sang d'une faible quantité de bactéries, brève et transitoire et ne donnant pas lieu à des manifestations cliniques : manger, brosser les dents, </a:t>
            </a:r>
            <a:r>
              <a:rPr lang="fr-FR" dirty="0" err="1" smtClean="0"/>
              <a:t>etc</a:t>
            </a:r>
            <a:r>
              <a:rPr lang="fr-FR" dirty="0" smtClean="0"/>
              <a:t>).</a:t>
            </a:r>
            <a:endParaRPr lang="fr-FR" dirty="0"/>
          </a:p>
        </p:txBody>
      </p:sp>
    </p:spTree>
    <p:extLst>
      <p:ext uri="{BB962C8B-B14F-4D97-AF65-F5344CB8AC3E}">
        <p14:creationId xmlns:p14="http://schemas.microsoft.com/office/powerpoint/2010/main" val="10065128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908720"/>
            <a:ext cx="8291264" cy="5616624"/>
          </a:xfrm>
        </p:spPr>
        <p:txBody>
          <a:bodyPr>
            <a:normAutofit fontScale="92500" lnSpcReduction="10000"/>
          </a:bodyPr>
          <a:lstStyle/>
          <a:p>
            <a:pPr lvl="0" fontAlgn="base">
              <a:spcAft>
                <a:spcPct val="0"/>
              </a:spcAft>
              <a:buFontTx/>
              <a:buChar char="•"/>
            </a:pPr>
            <a:r>
              <a:rPr lang="fr-FR" b="1" u="sng" kern="0" dirty="0">
                <a:solidFill>
                  <a:srgbClr val="3333CC"/>
                </a:solidFill>
                <a:latin typeface="Times New Roman"/>
              </a:rPr>
              <a:t>SRIS</a:t>
            </a:r>
            <a:r>
              <a:rPr lang="fr-FR" kern="0" dirty="0">
                <a:solidFill>
                  <a:srgbClr val="3333CC"/>
                </a:solidFill>
                <a:latin typeface="Times New Roman"/>
              </a:rPr>
              <a:t> : syndrome de réponse inflammatoire systémique (au moins 2 anomalies suivantes) :</a:t>
            </a:r>
          </a:p>
          <a:p>
            <a:pPr lvl="0" fontAlgn="base">
              <a:spcAft>
                <a:spcPct val="0"/>
              </a:spcAft>
              <a:buFontTx/>
              <a:buChar char="-"/>
            </a:pPr>
            <a:r>
              <a:rPr lang="fr-FR" kern="0" dirty="0">
                <a:solidFill>
                  <a:srgbClr val="3333CC"/>
                </a:solidFill>
                <a:latin typeface="Times New Roman"/>
              </a:rPr>
              <a:t>température &gt; 38°C ou &lt; 36°C</a:t>
            </a:r>
          </a:p>
          <a:p>
            <a:pPr lvl="0" fontAlgn="base">
              <a:spcAft>
                <a:spcPct val="0"/>
              </a:spcAft>
              <a:buFontTx/>
              <a:buChar char="-"/>
            </a:pPr>
            <a:r>
              <a:rPr lang="fr-FR" kern="0" dirty="0">
                <a:solidFill>
                  <a:srgbClr val="3333CC"/>
                </a:solidFill>
                <a:latin typeface="Times New Roman"/>
              </a:rPr>
              <a:t>Fréquence cardiaque &gt; 90 /min</a:t>
            </a:r>
          </a:p>
          <a:p>
            <a:pPr lvl="0" fontAlgn="base">
              <a:spcAft>
                <a:spcPct val="0"/>
              </a:spcAft>
              <a:buFontTx/>
              <a:buChar char="-"/>
            </a:pPr>
            <a:r>
              <a:rPr lang="fr-FR" kern="0" dirty="0">
                <a:solidFill>
                  <a:srgbClr val="3333CC"/>
                </a:solidFill>
                <a:latin typeface="Times New Roman"/>
              </a:rPr>
              <a:t>Fréquence respiratoire  &gt; 20 /min</a:t>
            </a:r>
          </a:p>
          <a:p>
            <a:pPr lvl="0" fontAlgn="base">
              <a:spcAft>
                <a:spcPct val="0"/>
              </a:spcAft>
              <a:buFontTx/>
              <a:buChar char="-"/>
            </a:pPr>
            <a:r>
              <a:rPr lang="fr-FR" kern="0" dirty="0">
                <a:solidFill>
                  <a:srgbClr val="3333CC"/>
                </a:solidFill>
                <a:latin typeface="Times New Roman"/>
              </a:rPr>
              <a:t>GB &gt; 12000/mm</a:t>
            </a:r>
            <a:r>
              <a:rPr lang="fr-FR" kern="0" baseline="30000" dirty="0">
                <a:solidFill>
                  <a:srgbClr val="3333CC"/>
                </a:solidFill>
                <a:latin typeface="Times New Roman"/>
              </a:rPr>
              <a:t>3</a:t>
            </a:r>
            <a:r>
              <a:rPr lang="fr-FR" kern="0" dirty="0">
                <a:solidFill>
                  <a:srgbClr val="3333CC"/>
                </a:solidFill>
                <a:latin typeface="Times New Roman"/>
              </a:rPr>
              <a:t> ou &lt; </a:t>
            </a:r>
            <a:r>
              <a:rPr lang="fr-FR" kern="0" dirty="0" smtClean="0">
                <a:solidFill>
                  <a:srgbClr val="3333CC"/>
                </a:solidFill>
                <a:latin typeface="Times New Roman"/>
              </a:rPr>
              <a:t>4000</a:t>
            </a:r>
          </a:p>
          <a:p>
            <a:pPr marL="0" lvl="0" indent="0" fontAlgn="base">
              <a:spcAft>
                <a:spcPct val="0"/>
              </a:spcAft>
              <a:buNone/>
            </a:pPr>
            <a:endParaRPr lang="fr-FR" kern="0" dirty="0" smtClean="0">
              <a:solidFill>
                <a:srgbClr val="3333CC"/>
              </a:solidFill>
              <a:latin typeface="Times New Roman"/>
            </a:endParaRPr>
          </a:p>
          <a:p>
            <a:pPr marL="0" lvl="0" indent="0" fontAlgn="base">
              <a:spcAft>
                <a:spcPct val="0"/>
              </a:spcAft>
              <a:buNone/>
            </a:pPr>
            <a:r>
              <a:rPr lang="fr-FR" b="1" i="1" kern="0" dirty="0" smtClean="0">
                <a:solidFill>
                  <a:srgbClr val="FF0000"/>
                </a:solidFill>
                <a:latin typeface="Times New Roman"/>
              </a:rPr>
              <a:t>EX:</a:t>
            </a:r>
            <a:r>
              <a:rPr lang="fr-FR" kern="0" dirty="0" smtClean="0">
                <a:solidFill>
                  <a:srgbClr val="3333CC"/>
                </a:solidFill>
                <a:latin typeface="Times New Roman"/>
              </a:rPr>
              <a:t> pancréatites, polytraumatismes, brulures, </a:t>
            </a:r>
          </a:p>
          <a:p>
            <a:pPr marL="0" lvl="0" indent="0" fontAlgn="base">
              <a:spcAft>
                <a:spcPct val="0"/>
              </a:spcAft>
              <a:buNone/>
            </a:pPr>
            <a:r>
              <a:rPr lang="fr-FR" kern="0" dirty="0">
                <a:solidFill>
                  <a:srgbClr val="3333CC"/>
                </a:solidFill>
                <a:latin typeface="Times New Roman"/>
              </a:rPr>
              <a:t> </a:t>
            </a:r>
            <a:r>
              <a:rPr lang="fr-FR" kern="0" dirty="0" smtClean="0">
                <a:solidFill>
                  <a:srgbClr val="3333CC"/>
                </a:solidFill>
                <a:latin typeface="Times New Roman"/>
              </a:rPr>
              <a:t>       infections, etc.</a:t>
            </a:r>
          </a:p>
          <a:p>
            <a:pPr marL="0" lvl="0" indent="0" fontAlgn="base">
              <a:spcAft>
                <a:spcPct val="0"/>
              </a:spcAft>
              <a:buNone/>
            </a:pPr>
            <a:r>
              <a:rPr lang="fr-FR" b="1" i="1" kern="0" dirty="0" smtClean="0">
                <a:solidFill>
                  <a:srgbClr val="FF0000"/>
                </a:solidFill>
                <a:latin typeface="Times New Roman"/>
              </a:rPr>
              <a:t>NB:</a:t>
            </a:r>
            <a:r>
              <a:rPr lang="fr-FR" dirty="0" smtClean="0"/>
              <a:t> </a:t>
            </a:r>
            <a:r>
              <a:rPr lang="fr-FR" kern="0" dirty="0">
                <a:solidFill>
                  <a:srgbClr val="3333CC"/>
                </a:solidFill>
                <a:latin typeface="Times New Roman"/>
              </a:rPr>
              <a:t>Toutes les fièvres ne sont pas des infections</a:t>
            </a:r>
          </a:p>
          <a:p>
            <a:pPr marL="0" lvl="0" indent="0" fontAlgn="base">
              <a:spcAft>
                <a:spcPct val="0"/>
              </a:spcAft>
              <a:buNone/>
            </a:pPr>
            <a:r>
              <a:rPr lang="fr-FR" kern="0" dirty="0" smtClean="0">
                <a:solidFill>
                  <a:srgbClr val="3333CC"/>
                </a:solidFill>
                <a:latin typeface="Times New Roman"/>
              </a:rPr>
              <a:t>        Toutes </a:t>
            </a:r>
            <a:r>
              <a:rPr lang="fr-FR" kern="0" dirty="0">
                <a:solidFill>
                  <a:srgbClr val="3333CC"/>
                </a:solidFill>
                <a:latin typeface="Times New Roman"/>
              </a:rPr>
              <a:t>les infections ne sont pas fébriles</a:t>
            </a:r>
          </a:p>
          <a:p>
            <a:pPr marL="0" indent="0">
              <a:buNone/>
            </a:pPr>
            <a:endParaRPr lang="fr-FR" dirty="0"/>
          </a:p>
        </p:txBody>
      </p:sp>
      <p:sp>
        <p:nvSpPr>
          <p:cNvPr id="4" name="Titre 1"/>
          <p:cNvSpPr>
            <a:spLocks noGrp="1"/>
          </p:cNvSpPr>
          <p:nvPr>
            <p:ph type="title"/>
          </p:nvPr>
        </p:nvSpPr>
        <p:spPr>
          <a:xfrm>
            <a:off x="457200" y="-27384"/>
            <a:ext cx="8229600" cy="1143000"/>
          </a:xfrm>
        </p:spPr>
        <p:txBody>
          <a:bodyPr/>
          <a:lstStyle/>
          <a:p>
            <a:r>
              <a:rPr lang="fr-FR" b="1" i="0" dirty="0" smtClean="0">
                <a:solidFill>
                  <a:srgbClr val="000000"/>
                </a:solidFill>
                <a:effectLst/>
                <a:latin typeface="Arial, Helvetica, sans-serif"/>
              </a:rPr>
              <a:t>DÉFINITIONS</a:t>
            </a:r>
            <a:endParaRPr lang="fr-FR"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36171" y="2060848"/>
            <a:ext cx="2600325" cy="176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2082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fontAlgn="base">
              <a:spcAft>
                <a:spcPct val="0"/>
              </a:spcAft>
              <a:buFontTx/>
              <a:buChar char="•"/>
            </a:pPr>
            <a:r>
              <a:rPr lang="fr-FR" b="1" u="sng" kern="0" dirty="0">
                <a:solidFill>
                  <a:srgbClr val="3333CC"/>
                </a:solidFill>
                <a:latin typeface="Times New Roman"/>
              </a:rPr>
              <a:t>Sepsis</a:t>
            </a:r>
            <a:r>
              <a:rPr lang="fr-FR" kern="0" dirty="0">
                <a:solidFill>
                  <a:srgbClr val="3333CC"/>
                </a:solidFill>
                <a:latin typeface="Times New Roman"/>
              </a:rPr>
              <a:t> :</a:t>
            </a:r>
          </a:p>
          <a:p>
            <a:pPr lvl="0" fontAlgn="base">
              <a:spcAft>
                <a:spcPct val="0"/>
              </a:spcAft>
              <a:buNone/>
            </a:pPr>
            <a:r>
              <a:rPr lang="fr-FR" kern="0" dirty="0">
                <a:solidFill>
                  <a:srgbClr val="3333CC"/>
                </a:solidFill>
                <a:latin typeface="Times New Roman"/>
              </a:rPr>
              <a:t>= syndrome septique non sévère</a:t>
            </a:r>
          </a:p>
          <a:p>
            <a:pPr lvl="0" fontAlgn="base">
              <a:spcAft>
                <a:spcPct val="0"/>
              </a:spcAft>
              <a:buNone/>
            </a:pPr>
            <a:r>
              <a:rPr lang="fr-FR" kern="0" dirty="0">
                <a:solidFill>
                  <a:srgbClr val="3333CC"/>
                </a:solidFill>
                <a:latin typeface="Times New Roman"/>
              </a:rPr>
              <a:t>= SRIS + infection définie</a:t>
            </a:r>
          </a:p>
          <a:p>
            <a:pPr lvl="0" fontAlgn="base">
              <a:spcAft>
                <a:spcPct val="0"/>
              </a:spcAft>
              <a:buFontTx/>
              <a:buChar char="-"/>
            </a:pPr>
            <a:endParaRPr lang="fr-FR" kern="0" dirty="0">
              <a:solidFill>
                <a:srgbClr val="3333CC"/>
              </a:solidFill>
              <a:latin typeface="Times New Roman"/>
            </a:endParaRPr>
          </a:p>
          <a:p>
            <a:pPr lvl="0" fontAlgn="base">
              <a:spcAft>
                <a:spcPct val="0"/>
              </a:spcAft>
              <a:buFontTx/>
              <a:buChar char="•"/>
            </a:pPr>
            <a:r>
              <a:rPr lang="fr-FR" b="1" u="sng" kern="0" dirty="0">
                <a:solidFill>
                  <a:srgbClr val="3333CC"/>
                </a:solidFill>
                <a:latin typeface="Times New Roman"/>
              </a:rPr>
              <a:t>Sepsis sévère</a:t>
            </a:r>
            <a:r>
              <a:rPr lang="fr-FR" kern="0" dirty="0">
                <a:solidFill>
                  <a:srgbClr val="3333CC"/>
                </a:solidFill>
                <a:latin typeface="Times New Roman"/>
              </a:rPr>
              <a:t> :</a:t>
            </a:r>
          </a:p>
          <a:p>
            <a:pPr lvl="0" fontAlgn="base">
              <a:spcAft>
                <a:spcPct val="0"/>
              </a:spcAft>
              <a:buFontTx/>
              <a:buChar char="-"/>
            </a:pPr>
            <a:r>
              <a:rPr lang="fr-FR" kern="0" dirty="0">
                <a:solidFill>
                  <a:srgbClr val="3333CC"/>
                </a:solidFill>
                <a:latin typeface="Times New Roman"/>
              </a:rPr>
              <a:t>Sepsis + dysfonction d’au moins un organe</a:t>
            </a:r>
          </a:p>
          <a:p>
            <a:pPr marL="0" indent="0">
              <a:buNone/>
            </a:pPr>
            <a:endParaRPr lang="fr-FR" dirty="0"/>
          </a:p>
        </p:txBody>
      </p:sp>
      <p:sp>
        <p:nvSpPr>
          <p:cNvPr id="4" name="Titre 1"/>
          <p:cNvSpPr>
            <a:spLocks noGrp="1"/>
          </p:cNvSpPr>
          <p:nvPr>
            <p:ph type="title"/>
          </p:nvPr>
        </p:nvSpPr>
        <p:spPr/>
        <p:txBody>
          <a:bodyPr/>
          <a:lstStyle/>
          <a:p>
            <a:r>
              <a:rPr lang="fr-FR" b="1" i="0" dirty="0" smtClean="0">
                <a:solidFill>
                  <a:srgbClr val="000000"/>
                </a:solidFill>
                <a:effectLst/>
                <a:latin typeface="Arial, Helvetica, sans-serif"/>
              </a:rPr>
              <a:t>DÉFINITIONS</a:t>
            </a:r>
            <a:endParaRPr lang="fr-FR"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6131" y="1196752"/>
            <a:ext cx="2600325" cy="176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50452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lvl="0" fontAlgn="base">
              <a:spcAft>
                <a:spcPct val="0"/>
              </a:spcAft>
              <a:buFontTx/>
              <a:buChar char="•"/>
            </a:pPr>
            <a:r>
              <a:rPr lang="fr-FR" b="1" u="sng" kern="0" dirty="0">
                <a:solidFill>
                  <a:srgbClr val="3333CC"/>
                </a:solidFill>
                <a:latin typeface="Times New Roman"/>
              </a:rPr>
              <a:t>Dysfonction d’organe</a:t>
            </a:r>
            <a:r>
              <a:rPr lang="fr-FR" kern="0" dirty="0">
                <a:solidFill>
                  <a:srgbClr val="3333CC"/>
                </a:solidFill>
                <a:latin typeface="Times New Roman"/>
              </a:rPr>
              <a:t> (Sepsis sévère) : </a:t>
            </a:r>
          </a:p>
          <a:p>
            <a:pPr lvl="0" fontAlgn="base">
              <a:spcAft>
                <a:spcPct val="0"/>
              </a:spcAft>
              <a:buFontTx/>
              <a:buChar char="-"/>
            </a:pPr>
            <a:r>
              <a:rPr lang="fr-FR" kern="0" dirty="0">
                <a:solidFill>
                  <a:srgbClr val="3333CC"/>
                </a:solidFill>
                <a:latin typeface="Times New Roman"/>
              </a:rPr>
              <a:t>Hypotension (moins de 90 </a:t>
            </a:r>
            <a:r>
              <a:rPr lang="fr-FR" kern="0" dirty="0" err="1" smtClean="0">
                <a:solidFill>
                  <a:srgbClr val="3333CC"/>
                </a:solidFill>
                <a:latin typeface="Times New Roman"/>
              </a:rPr>
              <a:t>mmHg</a:t>
            </a:r>
            <a:r>
              <a:rPr lang="fr-FR" kern="0" dirty="0" smtClean="0">
                <a:solidFill>
                  <a:srgbClr val="3333CC"/>
                </a:solidFill>
                <a:latin typeface="Times New Roman"/>
              </a:rPr>
              <a:t>, ou 40 </a:t>
            </a:r>
            <a:r>
              <a:rPr lang="fr-FR" kern="0" dirty="0" err="1" smtClean="0">
                <a:solidFill>
                  <a:srgbClr val="3333CC"/>
                </a:solidFill>
                <a:latin typeface="Times New Roman"/>
              </a:rPr>
              <a:t>mmHg</a:t>
            </a:r>
            <a:r>
              <a:rPr lang="fr-FR" kern="0" dirty="0" smtClean="0">
                <a:solidFill>
                  <a:srgbClr val="3333CC"/>
                </a:solidFill>
                <a:latin typeface="Times New Roman"/>
              </a:rPr>
              <a:t>/chiffres habituels)</a:t>
            </a:r>
            <a:endParaRPr lang="fr-FR" kern="0" dirty="0">
              <a:solidFill>
                <a:srgbClr val="3333CC"/>
              </a:solidFill>
              <a:latin typeface="Times New Roman"/>
            </a:endParaRPr>
          </a:p>
          <a:p>
            <a:pPr lvl="0" fontAlgn="base">
              <a:spcAft>
                <a:spcPct val="0"/>
              </a:spcAft>
              <a:buFontTx/>
              <a:buChar char="-"/>
            </a:pPr>
            <a:r>
              <a:rPr lang="fr-FR" kern="0" dirty="0">
                <a:solidFill>
                  <a:srgbClr val="3333CC"/>
                </a:solidFill>
                <a:latin typeface="Times New Roman"/>
              </a:rPr>
              <a:t>Acidose lactique</a:t>
            </a:r>
          </a:p>
          <a:p>
            <a:pPr lvl="0" fontAlgn="base">
              <a:spcAft>
                <a:spcPct val="0"/>
              </a:spcAft>
              <a:buFontTx/>
              <a:buChar char="-"/>
            </a:pPr>
            <a:r>
              <a:rPr lang="fr-FR" kern="0" dirty="0">
                <a:solidFill>
                  <a:srgbClr val="3333CC"/>
                </a:solidFill>
                <a:latin typeface="Times New Roman"/>
              </a:rPr>
              <a:t>Oligurie </a:t>
            </a:r>
          </a:p>
          <a:p>
            <a:pPr lvl="0" fontAlgn="base">
              <a:spcAft>
                <a:spcPct val="0"/>
              </a:spcAft>
              <a:buFontTx/>
              <a:buChar char="-"/>
            </a:pPr>
            <a:r>
              <a:rPr lang="fr-FR" kern="0" dirty="0">
                <a:solidFill>
                  <a:srgbClr val="3333CC"/>
                </a:solidFill>
                <a:latin typeface="Times New Roman"/>
              </a:rPr>
              <a:t>Encéphalopathie aiguë</a:t>
            </a:r>
          </a:p>
          <a:p>
            <a:pPr lvl="0" fontAlgn="base">
              <a:spcAft>
                <a:spcPct val="0"/>
              </a:spcAft>
              <a:buFontTx/>
              <a:buChar char="-"/>
            </a:pPr>
            <a:r>
              <a:rPr lang="fr-FR" kern="0" dirty="0">
                <a:solidFill>
                  <a:srgbClr val="3333CC"/>
                </a:solidFill>
                <a:latin typeface="Times New Roman"/>
              </a:rPr>
              <a:t>Hypoxémie (sans </a:t>
            </a:r>
            <a:r>
              <a:rPr lang="fr-FR" kern="0" dirty="0" smtClean="0">
                <a:solidFill>
                  <a:srgbClr val="3333CC"/>
                </a:solidFill>
                <a:latin typeface="Times New Roman"/>
              </a:rPr>
              <a:t>autre cause retrouvée</a:t>
            </a:r>
            <a:r>
              <a:rPr lang="fr-FR" kern="0" dirty="0">
                <a:solidFill>
                  <a:srgbClr val="3333CC"/>
                </a:solidFill>
                <a:latin typeface="Times New Roman"/>
              </a:rPr>
              <a:t>)</a:t>
            </a:r>
          </a:p>
          <a:p>
            <a:pPr lvl="0" fontAlgn="base">
              <a:spcAft>
                <a:spcPct val="0"/>
              </a:spcAft>
              <a:buFontTx/>
              <a:buChar char="-"/>
            </a:pPr>
            <a:r>
              <a:rPr lang="fr-FR" kern="0" dirty="0">
                <a:solidFill>
                  <a:srgbClr val="3333CC"/>
                </a:solidFill>
                <a:latin typeface="Times New Roman"/>
              </a:rPr>
              <a:t>Trouble de la coagulation</a:t>
            </a:r>
          </a:p>
          <a:p>
            <a:endParaRPr lang="fr-FR" dirty="0"/>
          </a:p>
        </p:txBody>
      </p:sp>
      <p:sp>
        <p:nvSpPr>
          <p:cNvPr id="4" name="Titre 1"/>
          <p:cNvSpPr>
            <a:spLocks noGrp="1"/>
          </p:cNvSpPr>
          <p:nvPr>
            <p:ph type="title"/>
          </p:nvPr>
        </p:nvSpPr>
        <p:spPr/>
        <p:txBody>
          <a:bodyPr/>
          <a:lstStyle/>
          <a:p>
            <a:r>
              <a:rPr lang="fr-FR" b="1" i="0" dirty="0" smtClean="0">
                <a:solidFill>
                  <a:srgbClr val="000000"/>
                </a:solidFill>
                <a:effectLst/>
                <a:latin typeface="Arial, Helvetica, sans-serif"/>
              </a:rPr>
              <a:t>DÉFINITIONS</a:t>
            </a:r>
            <a:endParaRPr lang="fr-FR"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36171" y="2746995"/>
            <a:ext cx="2600325" cy="176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82663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fontAlgn="base">
              <a:spcAft>
                <a:spcPct val="0"/>
              </a:spcAft>
              <a:buFontTx/>
              <a:buChar char="•"/>
            </a:pPr>
            <a:r>
              <a:rPr lang="fr-FR" b="1" u="sng" kern="0" dirty="0">
                <a:solidFill>
                  <a:srgbClr val="3333CC"/>
                </a:solidFill>
                <a:latin typeface="Times New Roman"/>
              </a:rPr>
              <a:t>Choc septique</a:t>
            </a:r>
            <a:r>
              <a:rPr lang="fr-FR" kern="0" dirty="0">
                <a:solidFill>
                  <a:srgbClr val="3333CC"/>
                </a:solidFill>
                <a:latin typeface="Times New Roman"/>
              </a:rPr>
              <a:t> : </a:t>
            </a:r>
          </a:p>
          <a:p>
            <a:pPr lvl="0" fontAlgn="base">
              <a:spcAft>
                <a:spcPct val="0"/>
              </a:spcAft>
              <a:buFontTx/>
              <a:buChar char="-"/>
            </a:pPr>
            <a:r>
              <a:rPr lang="fr-FR" kern="0" dirty="0">
                <a:solidFill>
                  <a:srgbClr val="3333CC"/>
                </a:solidFill>
                <a:latin typeface="Times New Roman"/>
              </a:rPr>
              <a:t>Sepsis sévère (cf. supra)</a:t>
            </a:r>
          </a:p>
          <a:p>
            <a:pPr lvl="0" fontAlgn="base">
              <a:spcAft>
                <a:spcPct val="0"/>
              </a:spcAft>
              <a:buFontTx/>
              <a:buChar char="-"/>
            </a:pPr>
            <a:r>
              <a:rPr lang="fr-FR" kern="0" dirty="0">
                <a:solidFill>
                  <a:srgbClr val="3333CC"/>
                </a:solidFill>
                <a:latin typeface="Times New Roman"/>
              </a:rPr>
              <a:t>ET hypotension persistante malgré un remplissage vasculaire adéquat</a:t>
            </a:r>
          </a:p>
          <a:p>
            <a:pPr lvl="0" fontAlgn="base">
              <a:spcAft>
                <a:spcPct val="0"/>
              </a:spcAft>
              <a:buFontTx/>
              <a:buChar char="-"/>
            </a:pPr>
            <a:r>
              <a:rPr lang="fr-FR" kern="0" dirty="0">
                <a:solidFill>
                  <a:srgbClr val="3333CC"/>
                </a:solidFill>
                <a:latin typeface="Times New Roman"/>
              </a:rPr>
              <a:t>Et/ou nécessitant l’utilisation de drogues </a:t>
            </a:r>
            <a:r>
              <a:rPr lang="fr-FR" kern="0" dirty="0" err="1">
                <a:solidFill>
                  <a:srgbClr val="3333CC"/>
                </a:solidFill>
                <a:latin typeface="Times New Roman"/>
              </a:rPr>
              <a:t>vaso</a:t>
            </a:r>
            <a:r>
              <a:rPr lang="fr-FR" kern="0" dirty="0">
                <a:solidFill>
                  <a:srgbClr val="3333CC"/>
                </a:solidFill>
                <a:latin typeface="Times New Roman"/>
              </a:rPr>
              <a:t>-actives (vaisseaux) ou inotropes (cœur)</a:t>
            </a:r>
          </a:p>
          <a:p>
            <a:endParaRPr lang="fr-FR" dirty="0"/>
          </a:p>
        </p:txBody>
      </p:sp>
      <p:sp>
        <p:nvSpPr>
          <p:cNvPr id="4" name="Titre 1"/>
          <p:cNvSpPr>
            <a:spLocks noGrp="1"/>
          </p:cNvSpPr>
          <p:nvPr>
            <p:ph type="title"/>
          </p:nvPr>
        </p:nvSpPr>
        <p:spPr/>
        <p:txBody>
          <a:bodyPr/>
          <a:lstStyle/>
          <a:p>
            <a:r>
              <a:rPr lang="fr-FR" b="1" i="0" dirty="0" smtClean="0">
                <a:solidFill>
                  <a:srgbClr val="000000"/>
                </a:solidFill>
                <a:effectLst/>
                <a:latin typeface="Arial, Helvetica, sans-serif"/>
              </a:rPr>
              <a:t>DÉFINITIONS</a:t>
            </a:r>
            <a:endParaRPr lang="fr-FR" dirty="0"/>
          </a:p>
        </p:txBody>
      </p:sp>
      <p:pic>
        <p:nvPicPr>
          <p:cNvPr id="10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1052736"/>
            <a:ext cx="2600325" cy="176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35357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2052" name="Picture 4" descr="Image associÃ©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488" y="145940"/>
            <a:ext cx="9014016" cy="64514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8563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936104"/>
          </a:xfrm>
        </p:spPr>
        <p:txBody>
          <a:bodyPr/>
          <a:lstStyle/>
          <a:p>
            <a:r>
              <a:rPr lang="fr-FR" b="1" i="0" dirty="0" smtClean="0">
                <a:solidFill>
                  <a:srgbClr val="000000"/>
                </a:solidFill>
                <a:effectLst/>
                <a:latin typeface="Arial"/>
              </a:rPr>
              <a:t>INTÉRÊT</a:t>
            </a:r>
            <a:endParaRPr lang="fr-FR" dirty="0"/>
          </a:p>
        </p:txBody>
      </p:sp>
      <p:sp>
        <p:nvSpPr>
          <p:cNvPr id="3" name="Espace réservé du contenu 2"/>
          <p:cNvSpPr>
            <a:spLocks noGrp="1"/>
          </p:cNvSpPr>
          <p:nvPr>
            <p:ph idx="1"/>
          </p:nvPr>
        </p:nvSpPr>
        <p:spPr>
          <a:xfrm>
            <a:off x="457200" y="836712"/>
            <a:ext cx="8229600" cy="5289451"/>
          </a:xfrm>
        </p:spPr>
        <p:txBody>
          <a:bodyPr>
            <a:normAutofit/>
          </a:bodyPr>
          <a:lstStyle/>
          <a:p>
            <a:pPr marL="0" indent="0">
              <a:buNone/>
            </a:pPr>
            <a:r>
              <a:rPr lang="fr-FR" b="0" i="0" dirty="0" smtClean="0">
                <a:solidFill>
                  <a:srgbClr val="000000"/>
                </a:solidFill>
                <a:effectLst/>
                <a:latin typeface="Arial, Helvetica, sans-serif"/>
              </a:rPr>
              <a:t>Les infections à bacille gram négatif sont la </a:t>
            </a:r>
            <a:r>
              <a:rPr lang="fr-FR" b="1" i="0" dirty="0" smtClean="0">
                <a:solidFill>
                  <a:srgbClr val="000000"/>
                </a:solidFill>
                <a:effectLst/>
                <a:latin typeface="Arial, Helvetica, sans-serif"/>
              </a:rPr>
              <a:t>cause la plus fréquente de sepsis avec bactériémie</a:t>
            </a:r>
            <a:r>
              <a:rPr lang="fr-FR" b="0" i="0" dirty="0" smtClean="0">
                <a:solidFill>
                  <a:srgbClr val="000000"/>
                </a:solidFill>
                <a:effectLst/>
                <a:latin typeface="Arial, Helvetica, sans-serif"/>
              </a:rPr>
              <a:t>. Leur gravité tient au fait que:</a:t>
            </a:r>
            <a:endParaRPr lang="fr-FR" b="0" i="0" dirty="0" smtClean="0">
              <a:solidFill>
                <a:srgbClr val="000000"/>
              </a:solidFill>
              <a:effectLst/>
              <a:latin typeface="Times New Roman"/>
            </a:endParaRPr>
          </a:p>
          <a:p>
            <a:pPr>
              <a:buFont typeface="Wingdings" pitchFamily="2" charset="2"/>
              <a:buChar char="Ø"/>
            </a:pPr>
            <a:r>
              <a:rPr lang="fr-FR" b="0" i="0" dirty="0" smtClean="0">
                <a:solidFill>
                  <a:srgbClr val="000000"/>
                </a:solidFill>
                <a:effectLst/>
                <a:latin typeface="Arial, Helvetica, sans-serif"/>
              </a:rPr>
              <a:t> le patient est souvent déjà porteur d'une affection grave, chirurgicale ou non,</a:t>
            </a:r>
            <a:endParaRPr lang="fr-FR" b="0" i="0" dirty="0" smtClean="0">
              <a:solidFill>
                <a:srgbClr val="000000"/>
              </a:solidFill>
              <a:effectLst/>
              <a:latin typeface="Times New Roman"/>
            </a:endParaRPr>
          </a:p>
          <a:p>
            <a:pPr>
              <a:buFont typeface="Wingdings" pitchFamily="2" charset="2"/>
              <a:buChar char="Ø"/>
            </a:pPr>
            <a:r>
              <a:rPr lang="fr-FR" b="0" i="0" dirty="0" smtClean="0">
                <a:solidFill>
                  <a:srgbClr val="000000"/>
                </a:solidFill>
                <a:effectLst/>
                <a:latin typeface="Arial, Helvetica, sans-serif"/>
              </a:rPr>
              <a:t> le sepsis est souvent </a:t>
            </a:r>
            <a:r>
              <a:rPr lang="fr-FR" b="0" i="1" dirty="0" smtClean="0">
                <a:solidFill>
                  <a:srgbClr val="000000"/>
                </a:solidFill>
                <a:effectLst/>
                <a:latin typeface="Arial, Helvetica, sans-serif"/>
              </a:rPr>
              <a:t>nosocomial et iatrogène: </a:t>
            </a:r>
            <a:r>
              <a:rPr lang="fr-FR" b="0" i="0" dirty="0" smtClean="0">
                <a:solidFill>
                  <a:srgbClr val="000000"/>
                </a:solidFill>
                <a:effectLst/>
                <a:latin typeface="Arial, Helvetica, sans-serif"/>
              </a:rPr>
              <a:t>la </a:t>
            </a:r>
            <a:r>
              <a:rPr lang="fr-FR" b="0" i="1" dirty="0" smtClean="0">
                <a:solidFill>
                  <a:srgbClr val="000000"/>
                </a:solidFill>
                <a:effectLst/>
                <a:latin typeface="Arial, Helvetica, sans-serif"/>
              </a:rPr>
              <a:t>résistance</a:t>
            </a:r>
            <a:r>
              <a:rPr lang="fr-FR" b="0" i="0" dirty="0" smtClean="0">
                <a:solidFill>
                  <a:srgbClr val="000000"/>
                </a:solidFill>
                <a:effectLst/>
                <a:latin typeface="Arial, Helvetica, sans-serif"/>
              </a:rPr>
              <a:t> des germes aux antibiotiques est habituelle,</a:t>
            </a:r>
            <a:endParaRPr lang="fr-FR" b="0" i="0" dirty="0" smtClean="0">
              <a:solidFill>
                <a:srgbClr val="000000"/>
              </a:solidFill>
              <a:effectLst/>
              <a:latin typeface="Times New Roman"/>
            </a:endParaRPr>
          </a:p>
          <a:p>
            <a:pPr>
              <a:buFont typeface="Wingdings" pitchFamily="2" charset="2"/>
              <a:buChar char="Ø"/>
            </a:pPr>
            <a:r>
              <a:rPr lang="fr-FR" b="0" i="0" dirty="0" smtClean="0">
                <a:solidFill>
                  <a:srgbClr val="000000"/>
                </a:solidFill>
                <a:effectLst/>
                <a:latin typeface="Arial, Helvetica, sans-serif"/>
              </a:rPr>
              <a:t> la complication redoutable est le </a:t>
            </a:r>
            <a:r>
              <a:rPr lang="fr-FR" b="0" i="1" dirty="0" smtClean="0">
                <a:solidFill>
                  <a:srgbClr val="000000"/>
                </a:solidFill>
                <a:effectLst/>
                <a:latin typeface="Arial, Helvetica, sans-serif"/>
              </a:rPr>
              <a:t>choc endotoxinique</a:t>
            </a:r>
            <a:r>
              <a:rPr lang="fr-FR" b="0" i="0" dirty="0" smtClean="0">
                <a:solidFill>
                  <a:srgbClr val="000000"/>
                </a:solidFill>
                <a:effectLst/>
                <a:latin typeface="Arial, Helvetica, sans-serif"/>
              </a:rPr>
              <a:t>, qui reste fréquent</a:t>
            </a:r>
            <a:endParaRPr lang="fr-FR" b="0" i="0" dirty="0" smtClean="0">
              <a:solidFill>
                <a:srgbClr val="000000"/>
              </a:solidFill>
              <a:effectLst/>
              <a:latin typeface="Times New Roman"/>
            </a:endParaRPr>
          </a:p>
        </p:txBody>
      </p:sp>
    </p:spTree>
    <p:extLst>
      <p:ext uri="{BB962C8B-B14F-4D97-AF65-F5344CB8AC3E}">
        <p14:creationId xmlns:p14="http://schemas.microsoft.com/office/powerpoint/2010/main" val="352080026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TotalTime>
  <Words>695</Words>
  <Application>Microsoft Office PowerPoint</Application>
  <PresentationFormat>Affichage à l'écran (4:3)</PresentationFormat>
  <Paragraphs>204</Paragraphs>
  <Slides>27</Slides>
  <Notes>0</Notes>
  <HiddenSlides>0</HiddenSlides>
  <MMClips>0</MMClips>
  <ScaleCrop>false</ScaleCrop>
  <HeadingPairs>
    <vt:vector size="4" baseType="variant">
      <vt:variant>
        <vt:lpstr>Thème</vt:lpstr>
      </vt:variant>
      <vt:variant>
        <vt:i4>1</vt:i4>
      </vt:variant>
      <vt:variant>
        <vt:lpstr>Titres des diapositives</vt:lpstr>
      </vt:variant>
      <vt:variant>
        <vt:i4>27</vt:i4>
      </vt:variant>
    </vt:vector>
  </HeadingPairs>
  <TitlesOfParts>
    <vt:vector size="28" baseType="lpstr">
      <vt:lpstr>Thème Office</vt:lpstr>
      <vt:lpstr> SEPSIS À BACILLE GRAM NÉGATIF (SBGN) ET CHOC SEPTIQUE Définitions  Intérêt  Physiopathologie  Circonstances de découverte Diagnostic positif Diagnostic différentiel, de gravite Pronostic, évolution Traitement Conclusion </vt:lpstr>
      <vt:lpstr>DÉFINITIONS</vt:lpstr>
      <vt:lpstr>DÉFINITIONS</vt:lpstr>
      <vt:lpstr>DÉFINITIONS</vt:lpstr>
      <vt:lpstr>DÉFINITIONS</vt:lpstr>
      <vt:lpstr>DÉFINITIONS</vt:lpstr>
      <vt:lpstr>DÉFINITIONS</vt:lpstr>
      <vt:lpstr>Présentation PowerPoint</vt:lpstr>
      <vt:lpstr>INTÉRÊT</vt:lpstr>
      <vt:lpstr>PHYSIOPATHOLOGIE</vt:lpstr>
      <vt:lpstr>PHYSIOPATHOLOGIE</vt:lpstr>
      <vt:lpstr>PHYSIOPATHOLOGIE</vt:lpstr>
      <vt:lpstr>PHYSIOPATHOLOGIE</vt:lpstr>
      <vt:lpstr>PHYSIOPATHOLOGIE</vt:lpstr>
      <vt:lpstr>CIRCONSTANCES DE DECOUVERTE</vt:lpstr>
      <vt:lpstr>CIRCONSTANCES DE DECOUVERTE</vt:lpstr>
      <vt:lpstr>Présentation PowerPoint</vt:lpstr>
      <vt:lpstr>DIAGNOSTIC POSITIF</vt:lpstr>
      <vt:lpstr>DIAGNOSTIC POSITIF</vt:lpstr>
      <vt:lpstr>DIAGNOSTIC POSITIF</vt:lpstr>
      <vt:lpstr>DIAGNOSTIC DIFFERENTIEL</vt:lpstr>
      <vt:lpstr>PRONOSTIC</vt:lpstr>
      <vt:lpstr>ÉVOLUTION</vt:lpstr>
      <vt:lpstr>TRAITEMENT</vt:lpstr>
      <vt:lpstr>TRAITEMENT</vt:lpstr>
      <vt:lpstr>TRAITEMENT</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SEPSIS À BACILLE GRAM NÉGATIF ET CHOC SEPTIQUE Définition Intérêt Physiopathologie Circonstances de Découverte Diagnostic Positif Diagnostics Différentiel, de Gravité Pronostic, Evolution  Traitement, Conclusion</dc:title>
  <dc:creator>ACER</dc:creator>
  <cp:lastModifiedBy>wissal</cp:lastModifiedBy>
  <cp:revision>22</cp:revision>
  <dcterms:created xsi:type="dcterms:W3CDTF">2017-01-14T13:34:13Z</dcterms:created>
  <dcterms:modified xsi:type="dcterms:W3CDTF">2018-12-12T15:29:22Z</dcterms:modified>
</cp:coreProperties>
</file>