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57" r:id="rId3"/>
    <p:sldId id="258" r:id="rId4"/>
    <p:sldId id="260" r:id="rId5"/>
    <p:sldId id="261" r:id="rId6"/>
    <p:sldId id="259" r:id="rId7"/>
    <p:sldId id="262" r:id="rId8"/>
    <p:sldId id="279" r:id="rId9"/>
    <p:sldId id="264" r:id="rId10"/>
    <p:sldId id="285" r:id="rId11"/>
    <p:sldId id="281" r:id="rId12"/>
    <p:sldId id="283" r:id="rId13"/>
    <p:sldId id="282" r:id="rId14"/>
    <p:sldId id="265" r:id="rId15"/>
    <p:sldId id="266" r:id="rId16"/>
    <p:sldId id="267" r:id="rId17"/>
    <p:sldId id="270" r:id="rId18"/>
    <p:sldId id="271" r:id="rId19"/>
    <p:sldId id="272" r:id="rId20"/>
    <p:sldId id="273" r:id="rId21"/>
    <p:sldId id="274"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05" autoAdjust="0"/>
    <p:restoredTop sz="94624" autoAdjust="0"/>
  </p:normalViewPr>
  <p:slideViewPr>
    <p:cSldViewPr>
      <p:cViewPr varScale="1">
        <p:scale>
          <a:sx n="69" d="100"/>
          <a:sy n="69" d="100"/>
        </p:scale>
        <p:origin x="-14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45D9B1-47D4-4422-B25D-D40261F086E9}" type="datetimeFigureOut">
              <a:rPr lang="fr-FR" smtClean="0"/>
              <a:pPr/>
              <a:t>31/10/2019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381CDA-5010-4056-8F3C-86AC6B80C4D3}" type="slidenum">
              <a:rPr lang="fr-FR" smtClean="0"/>
              <a:pPr/>
              <a:t>‹N°›</a:t>
            </a:fld>
            <a:endParaRPr lang="fr-FR"/>
          </a:p>
        </p:txBody>
      </p:sp>
    </p:spTree>
    <p:extLst>
      <p:ext uri="{BB962C8B-B14F-4D97-AF65-F5344CB8AC3E}">
        <p14:creationId xmlns:p14="http://schemas.microsoft.com/office/powerpoint/2010/main" xmlns="" val="1326492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3381CDA-5010-4056-8F3C-86AC6B80C4D3}" type="slidenum">
              <a:rPr lang="fr-FR" smtClean="0"/>
              <a:pPr/>
              <a:t>4</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kern="1200" baseline="0" dirty="0" smtClean="0">
                <a:solidFill>
                  <a:schemeClr val="tx1"/>
                </a:solidFill>
                <a:latin typeface="+mn-lt"/>
                <a:ea typeface="+mn-ea"/>
                <a:cs typeface="+mn-cs"/>
              </a:rPr>
              <a:t>I C</a:t>
            </a:r>
          </a:p>
          <a:p>
            <a:r>
              <a:rPr lang="fr-FR" sz="1200" kern="1200" baseline="0" dirty="0" smtClean="0">
                <a:solidFill>
                  <a:schemeClr val="tx1"/>
                </a:solidFill>
                <a:latin typeface="+mn-lt"/>
                <a:ea typeface="+mn-ea"/>
                <a:cs typeface="+mn-cs"/>
              </a:rPr>
              <a:t>Les états septiques sont caractérisés par l’hétérogénéité des terrains, des pathogènes responsables, des variations physiopathologiques, des présentations cliniques, du degré d’évolution lors de la prise en charge et des réponses aux thérapeutiques mises en </a:t>
            </a:r>
            <a:r>
              <a:rPr lang="fr-FR" sz="1200" kern="1200" baseline="0" dirty="0" err="1" smtClean="0">
                <a:solidFill>
                  <a:schemeClr val="tx1"/>
                </a:solidFill>
                <a:latin typeface="+mn-lt"/>
                <a:ea typeface="+mn-ea"/>
                <a:cs typeface="+mn-cs"/>
              </a:rPr>
              <a:t>oeuvre</a:t>
            </a:r>
            <a:r>
              <a:rPr lang="fr-FR" sz="1200" kern="1200" baseline="0" dirty="0" smtClean="0">
                <a:solidFill>
                  <a:schemeClr val="tx1"/>
                </a:solidFill>
                <a:latin typeface="+mn-lt"/>
                <a:ea typeface="+mn-ea"/>
                <a:cs typeface="+mn-cs"/>
              </a:rPr>
              <a:t>. Cette extrême hétérogénéité rend nécessaire l’utilisation de définitions pour le continuum allant du syndrome de réaction inflammatoire systémique (SRIS) jusqu’au choc septique malgré leur caractère arbitraire et réducteur </a:t>
            </a:r>
            <a:endParaRPr lang="fr-FR" dirty="0"/>
          </a:p>
        </p:txBody>
      </p:sp>
      <p:sp>
        <p:nvSpPr>
          <p:cNvPr id="4" name="Espace réservé du numéro de diapositive 3"/>
          <p:cNvSpPr>
            <a:spLocks noGrp="1"/>
          </p:cNvSpPr>
          <p:nvPr>
            <p:ph type="sldNum" sz="quarter" idx="10"/>
          </p:nvPr>
        </p:nvSpPr>
        <p:spPr/>
        <p:txBody>
          <a:bodyPr/>
          <a:lstStyle/>
          <a:p>
            <a:fld id="{02349BED-280B-4E70-BB6B-3B330670DADB}"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D871E9C1-4436-4DC9-A3D9-03C848588AE2}" type="datetimeFigureOut">
              <a:rPr lang="fr-FR" smtClean="0"/>
              <a:pPr/>
              <a:t>31/10/2019</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DC0868E2-F536-439D-9EBA-B0D6E636D9B4}"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D871E9C1-4436-4DC9-A3D9-03C848588AE2}" type="datetimeFigureOut">
              <a:rPr lang="fr-FR" smtClean="0"/>
              <a:pPr/>
              <a:t>31/10/2019</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C0868E2-F536-439D-9EBA-B0D6E636D9B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D871E9C1-4436-4DC9-A3D9-03C848588AE2}" type="datetimeFigureOut">
              <a:rPr lang="fr-FR" smtClean="0"/>
              <a:pPr/>
              <a:t>31/10/2019</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C0868E2-F536-439D-9EBA-B0D6E636D9B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D871E9C1-4436-4DC9-A3D9-03C848588AE2}" type="datetimeFigureOut">
              <a:rPr lang="fr-FR" smtClean="0"/>
              <a:pPr/>
              <a:t>31/10/2019</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C0868E2-F536-439D-9EBA-B0D6E636D9B4}" type="slidenum">
              <a:rPr lang="fr-FR" smtClean="0"/>
              <a:pPr/>
              <a:t>‹N°›</a:t>
            </a:fld>
            <a:endParaRPr lang="fr-FR"/>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D871E9C1-4436-4DC9-A3D9-03C848588AE2}" type="datetimeFigureOut">
              <a:rPr lang="fr-FR" smtClean="0"/>
              <a:pPr/>
              <a:t>31/10/2019</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C0868E2-F536-439D-9EBA-B0D6E636D9B4}" type="slidenum">
              <a:rPr lang="fr-FR" smtClean="0"/>
              <a:pPr/>
              <a:t>‹N°›</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D871E9C1-4436-4DC9-A3D9-03C848588AE2}" type="datetimeFigureOut">
              <a:rPr lang="fr-FR" smtClean="0"/>
              <a:pPr/>
              <a:t>31/10/2019</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DC0868E2-F536-439D-9EBA-B0D6E636D9B4}" type="slidenum">
              <a:rPr lang="fr-FR" smtClean="0"/>
              <a:pPr/>
              <a:t>‹N°›</a:t>
            </a:fld>
            <a:endParaRPr lang="fr-FR"/>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D871E9C1-4436-4DC9-A3D9-03C848588AE2}" type="datetimeFigureOut">
              <a:rPr lang="fr-FR" smtClean="0"/>
              <a:pPr/>
              <a:t>31/10/2019</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DC0868E2-F536-439D-9EBA-B0D6E636D9B4}"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D871E9C1-4436-4DC9-A3D9-03C848588AE2}" type="datetimeFigureOut">
              <a:rPr lang="fr-FR" smtClean="0"/>
              <a:pPr/>
              <a:t>31/10/2019</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DC0868E2-F536-439D-9EBA-B0D6E636D9B4}" type="slidenum">
              <a:rPr lang="fr-FR" smtClean="0"/>
              <a:pPr/>
              <a:t>‹N°›</a:t>
            </a:fld>
            <a:endParaRPr lang="fr-FR"/>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D871E9C1-4436-4DC9-A3D9-03C848588AE2}" type="datetimeFigureOut">
              <a:rPr lang="fr-FR" smtClean="0"/>
              <a:pPr/>
              <a:t>31/10/2019</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DC0868E2-F536-439D-9EBA-B0D6E636D9B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D871E9C1-4436-4DC9-A3D9-03C848588AE2}" type="datetimeFigureOut">
              <a:rPr lang="fr-FR" smtClean="0"/>
              <a:pPr/>
              <a:t>31/10/2019</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DC0868E2-F536-439D-9EBA-B0D6E636D9B4}"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D871E9C1-4436-4DC9-A3D9-03C848588AE2}" type="datetimeFigureOut">
              <a:rPr lang="fr-FR" smtClean="0"/>
              <a:pPr/>
              <a:t>31/10/2019</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DC0868E2-F536-439D-9EBA-B0D6E636D9B4}" type="slidenum">
              <a:rPr lang="fr-FR" smtClean="0"/>
              <a:pPr/>
              <a:t>‹N°›</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871E9C1-4436-4DC9-A3D9-03C848588AE2}" type="datetimeFigureOut">
              <a:rPr lang="fr-FR" smtClean="0"/>
              <a:pPr/>
              <a:t>31/10/2019</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C0868E2-F536-439D-9EBA-B0D6E636D9B4}"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857232"/>
            <a:ext cx="7772400" cy="1829761"/>
          </a:xfrm>
        </p:spPr>
        <p:txBody>
          <a:bodyPr/>
          <a:lstStyle/>
          <a:p>
            <a:r>
              <a:rPr lang="fr-FR" dirty="0" smtClean="0"/>
              <a:t>Sepsis </a:t>
            </a:r>
            <a:r>
              <a:rPr lang="fr-FR" dirty="0" smtClean="0"/>
              <a:t>à </a:t>
            </a:r>
            <a:r>
              <a:rPr lang="fr-FR" dirty="0" smtClean="0"/>
              <a:t>BGN </a:t>
            </a:r>
            <a:r>
              <a:rPr lang="fr-FR" dirty="0" smtClean="0"/>
              <a:t/>
            </a:r>
            <a:br>
              <a:rPr lang="fr-FR" dirty="0" smtClean="0"/>
            </a:br>
            <a:r>
              <a:rPr lang="fr-FR" dirty="0" smtClean="0"/>
              <a:t>(</a:t>
            </a:r>
            <a:r>
              <a:rPr lang="fr-FR" dirty="0" smtClean="0"/>
              <a:t>bacilles à </a:t>
            </a:r>
            <a:r>
              <a:rPr lang="fr-FR" dirty="0" smtClean="0"/>
              <a:t>Gram </a:t>
            </a:r>
            <a:r>
              <a:rPr lang="fr-FR" dirty="0" smtClean="0"/>
              <a:t>négatif)</a:t>
            </a:r>
            <a:endParaRPr lang="fr-FR" dirty="0"/>
          </a:p>
        </p:txBody>
      </p:sp>
      <p:sp>
        <p:nvSpPr>
          <p:cNvPr id="3" name="Sous-titre 2"/>
          <p:cNvSpPr>
            <a:spLocks noGrp="1"/>
          </p:cNvSpPr>
          <p:nvPr>
            <p:ph type="subTitle" idx="1"/>
          </p:nvPr>
        </p:nvSpPr>
        <p:spPr>
          <a:xfrm>
            <a:off x="0" y="3857628"/>
            <a:ext cx="7772400" cy="1199704"/>
          </a:xfrm>
        </p:spPr>
        <p:txBody>
          <a:bodyPr>
            <a:normAutofit fontScale="92500" lnSpcReduction="20000"/>
          </a:bodyPr>
          <a:lstStyle/>
          <a:p>
            <a:r>
              <a:rPr lang="fr-FR" sz="3500" b="1" baseline="30000" dirty="0" smtClean="0"/>
              <a:t>Pr K.</a:t>
            </a:r>
            <a:r>
              <a:rPr lang="fr-FR" sz="3500" b="1" dirty="0" smtClean="0"/>
              <a:t> </a:t>
            </a:r>
            <a:r>
              <a:rPr lang="fr-FR" sz="3500" b="1" baseline="30000" dirty="0" smtClean="0"/>
              <a:t>Charaoui</a:t>
            </a:r>
            <a:r>
              <a:rPr lang="fr-FR" sz="3500" b="1" dirty="0" smtClean="0"/>
              <a:t> </a:t>
            </a:r>
            <a:endParaRPr lang="fr-FR" sz="3500" b="1" dirty="0" smtClean="0"/>
          </a:p>
          <a:p>
            <a:r>
              <a:rPr lang="fr-FR" dirty="0" smtClean="0"/>
              <a:t>Faculté de médecine / </a:t>
            </a:r>
            <a:r>
              <a:rPr lang="fr-FR" dirty="0" smtClean="0"/>
              <a:t>université </a:t>
            </a:r>
            <a:r>
              <a:rPr lang="fr-FR" dirty="0" smtClean="0"/>
              <a:t>3 </a:t>
            </a:r>
            <a:r>
              <a:rPr lang="fr-FR" dirty="0"/>
              <a:t>C</a:t>
            </a:r>
            <a:r>
              <a:rPr lang="fr-FR" dirty="0" smtClean="0"/>
              <a:t>onstantine </a:t>
            </a:r>
          </a:p>
          <a:p>
            <a:r>
              <a:rPr lang="fr-FR" dirty="0" smtClean="0"/>
              <a:t>CHU Constantine </a:t>
            </a:r>
            <a:endParaRPr lang="fr-FR" dirty="0"/>
          </a:p>
        </p:txBody>
      </p:sp>
      <p:sp>
        <p:nvSpPr>
          <p:cNvPr id="4" name="ZoneTexte 3"/>
          <p:cNvSpPr txBox="1"/>
          <p:nvPr/>
        </p:nvSpPr>
        <p:spPr>
          <a:xfrm>
            <a:off x="2857488" y="0"/>
            <a:ext cx="3706464" cy="369332"/>
          </a:xfrm>
          <a:prstGeom prst="rect">
            <a:avLst/>
          </a:prstGeom>
          <a:noFill/>
        </p:spPr>
        <p:txBody>
          <a:bodyPr wrap="square" rtlCol="0">
            <a:spAutoFit/>
          </a:bodyPr>
          <a:lstStyle/>
          <a:p>
            <a:r>
              <a:rPr lang="fr-FR" dirty="0" smtClean="0"/>
              <a:t>Année universitaire 2019/2020</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fontScale="90000"/>
          </a:bodyPr>
          <a:lstStyle/>
          <a:p>
            <a:r>
              <a:rPr lang="fr-FR" sz="4400" dirty="0">
                <a:solidFill>
                  <a:srgbClr val="FF0000"/>
                </a:solidFill>
                <a:latin typeface="Arial" pitchFamily="34" charset="0"/>
                <a:cs typeface="Arial" pitchFamily="34" charset="0"/>
              </a:rPr>
              <a:t>Définitions du sepsis: 2003 vs 2016</a:t>
            </a:r>
            <a:endParaRPr lang="fr-FR" dirty="0"/>
          </a:p>
        </p:txBody>
      </p:sp>
      <p:pic>
        <p:nvPicPr>
          <p:cNvPr id="4" name="Picture 2"/>
          <p:cNvPicPr>
            <a:picLocks noGrp="1" noChangeAspect="1" noChangeArrowheads="1"/>
          </p:cNvPicPr>
          <p:nvPr>
            <p:ph idx="1"/>
          </p:nvPr>
        </p:nvPicPr>
        <p:blipFill rotWithShape="1">
          <a:blip r:embed="rId2" cstate="print"/>
          <a:srcRect l="4849" t="9066" r="5950"/>
          <a:stretch/>
        </p:blipFill>
        <p:spPr bwMode="auto">
          <a:xfrm>
            <a:off x="0" y="1481138"/>
            <a:ext cx="9144000" cy="5376862"/>
          </a:xfrm>
          <a:prstGeom prst="rect">
            <a:avLst/>
          </a:prstGeom>
          <a:noFill/>
          <a:ln w="9525">
            <a:solidFill>
              <a:schemeClr val="tx1"/>
            </a:solidFill>
            <a:miter lim="800000"/>
            <a:headEnd/>
            <a:tailEnd/>
          </a:ln>
        </p:spPr>
      </p:pic>
    </p:spTree>
    <p:extLst>
      <p:ext uri="{BB962C8B-B14F-4D97-AF65-F5344CB8AC3E}">
        <p14:creationId xmlns:p14="http://schemas.microsoft.com/office/powerpoint/2010/main" xmlns="" val="1957047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Capture1.PNG"/>
          <p:cNvPicPr>
            <a:picLocks noGrp="1" noChangeAspect="1"/>
          </p:cNvPicPr>
          <p:nvPr>
            <p:ph idx="1"/>
          </p:nvPr>
        </p:nvPicPr>
        <p:blipFill>
          <a:blip r:embed="rId2"/>
          <a:stretch>
            <a:fillRect/>
          </a:stretch>
        </p:blipFill>
        <p:spPr>
          <a:xfrm>
            <a:off x="2000232" y="1909742"/>
            <a:ext cx="4929222" cy="4948258"/>
          </a:xfrm>
        </p:spPr>
      </p:pic>
      <p:sp>
        <p:nvSpPr>
          <p:cNvPr id="3" name="Titre 2"/>
          <p:cNvSpPr>
            <a:spLocks noGrp="1"/>
          </p:cNvSpPr>
          <p:nvPr>
            <p:ph type="title"/>
          </p:nvPr>
        </p:nvSpPr>
        <p:spPr/>
        <p:txBody>
          <a:bodyPr/>
          <a:lstStyle/>
          <a:p>
            <a:r>
              <a:rPr lang="fr-FR" dirty="0" smtClean="0"/>
              <a:t>Définitions actuelles </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SOFA-Score-Sepsis-3.0.png"/>
          <p:cNvPicPr>
            <a:picLocks noGrp="1" noChangeAspect="1"/>
          </p:cNvPicPr>
          <p:nvPr>
            <p:ph idx="1"/>
          </p:nvPr>
        </p:nvPicPr>
        <p:blipFill>
          <a:blip r:embed="rId2"/>
          <a:stretch>
            <a:fillRect/>
          </a:stretch>
        </p:blipFill>
        <p:spPr>
          <a:xfrm>
            <a:off x="1434887" y="1481138"/>
            <a:ext cx="6274226" cy="4525962"/>
          </a:xfrm>
        </p:spPr>
      </p:pic>
      <p:sp>
        <p:nvSpPr>
          <p:cNvPr id="3" name="Titre 2"/>
          <p:cNvSpPr>
            <a:spLocks noGrp="1"/>
          </p:cNvSpPr>
          <p:nvPr>
            <p:ph type="title"/>
          </p:nvPr>
        </p:nvSpPr>
        <p:spPr/>
        <p:txBody>
          <a:bodyPr/>
          <a:lstStyle/>
          <a:p>
            <a:r>
              <a:rPr lang="fr-FR" dirty="0" smtClean="0"/>
              <a:t>Score SOFA </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Capture2.PNG"/>
          <p:cNvPicPr>
            <a:picLocks noGrp="1" noChangeAspect="1"/>
          </p:cNvPicPr>
          <p:nvPr>
            <p:ph idx="1"/>
          </p:nvPr>
        </p:nvPicPr>
        <p:blipFill>
          <a:blip r:embed="rId2"/>
          <a:stretch>
            <a:fillRect/>
          </a:stretch>
        </p:blipFill>
        <p:spPr>
          <a:xfrm>
            <a:off x="2071670" y="1481138"/>
            <a:ext cx="5214973" cy="5019696"/>
          </a:xfrm>
        </p:spPr>
      </p:pic>
      <p:sp>
        <p:nvSpPr>
          <p:cNvPr id="3" name="Titre 2"/>
          <p:cNvSpPr>
            <a:spLocks noGrp="1"/>
          </p:cNvSpPr>
          <p:nvPr>
            <p:ph type="title"/>
          </p:nvPr>
        </p:nvSpPr>
        <p:spPr/>
        <p:txBody>
          <a:bodyPr/>
          <a:lstStyle/>
          <a:p>
            <a:r>
              <a:rPr lang="fr-FR" dirty="0" smtClean="0"/>
              <a:t>Signes de gravité </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7500" lnSpcReduction="20000"/>
          </a:bodyPr>
          <a:lstStyle/>
          <a:p>
            <a:r>
              <a:rPr lang="fr-FR" dirty="0" smtClean="0"/>
              <a:t>Infections urinaires : </a:t>
            </a:r>
            <a:r>
              <a:rPr lang="fr-FR" dirty="0" err="1" smtClean="0"/>
              <a:t>E.coli</a:t>
            </a:r>
            <a:r>
              <a:rPr lang="fr-FR" dirty="0" smtClean="0"/>
              <a:t> +++, klebsiella </a:t>
            </a:r>
          </a:p>
          <a:p>
            <a:pPr>
              <a:buNone/>
            </a:pPr>
            <a:endParaRPr lang="fr-FR" dirty="0" smtClean="0"/>
          </a:p>
          <a:p>
            <a:pPr>
              <a:buNone/>
            </a:pPr>
            <a:r>
              <a:rPr lang="fr-FR" dirty="0" smtClean="0"/>
              <a:t>  </a:t>
            </a:r>
            <a:r>
              <a:rPr lang="fr-FR" dirty="0" smtClean="0">
                <a:solidFill>
                  <a:srgbClr val="FF0000"/>
                </a:solidFill>
              </a:rPr>
              <a:t>cystites aigue simple de la femme jeune  </a:t>
            </a:r>
            <a:r>
              <a:rPr lang="fr-FR" dirty="0" smtClean="0"/>
              <a:t>: brulures mictionnelles, pollakiurie, urines troubles, sans fièvre ni lombalgie.</a:t>
            </a:r>
          </a:p>
          <a:p>
            <a:pPr>
              <a:buNone/>
            </a:pPr>
            <a:r>
              <a:rPr lang="fr-FR" dirty="0" smtClean="0"/>
              <a:t>  </a:t>
            </a:r>
            <a:r>
              <a:rPr lang="fr-FR" dirty="0" smtClean="0">
                <a:solidFill>
                  <a:srgbClr val="FF0000"/>
                </a:solidFill>
              </a:rPr>
              <a:t>cystites compliquées</a:t>
            </a:r>
            <a:r>
              <a:rPr lang="fr-FR" dirty="0" smtClean="0"/>
              <a:t>: signes de cystite+uropathie </a:t>
            </a:r>
            <a:r>
              <a:rPr lang="fr-FR" dirty="0" err="1" smtClean="0"/>
              <a:t>sousjacente</a:t>
            </a:r>
            <a:r>
              <a:rPr lang="fr-FR" dirty="0" smtClean="0"/>
              <a:t>, ID, Insuffisance rénale..</a:t>
            </a:r>
          </a:p>
          <a:p>
            <a:pPr>
              <a:buNone/>
            </a:pPr>
            <a:r>
              <a:rPr lang="fr-FR" dirty="0" smtClean="0"/>
              <a:t>  </a:t>
            </a:r>
            <a:r>
              <a:rPr lang="fr-FR" dirty="0" smtClean="0">
                <a:solidFill>
                  <a:srgbClr val="FF0000"/>
                </a:solidFill>
              </a:rPr>
              <a:t>cystite récidivantes </a:t>
            </a:r>
            <a:r>
              <a:rPr lang="fr-FR" dirty="0" smtClean="0"/>
              <a:t>(4 épisodes / an)</a:t>
            </a:r>
          </a:p>
          <a:p>
            <a:pPr>
              <a:buNone/>
            </a:pPr>
            <a:r>
              <a:rPr lang="fr-FR" dirty="0" smtClean="0"/>
              <a:t>  </a:t>
            </a:r>
            <a:r>
              <a:rPr lang="fr-FR" dirty="0" smtClean="0">
                <a:solidFill>
                  <a:srgbClr val="FF0000"/>
                </a:solidFill>
              </a:rPr>
              <a:t>pyélonéphrite simple </a:t>
            </a:r>
            <a:r>
              <a:rPr lang="fr-FR" dirty="0" smtClean="0"/>
              <a:t>(jeune femme) : signes de cystite avec  fièvre, frissons et lombalgies, urines troubles et leucocyturie à la bandelette urinaire.</a:t>
            </a:r>
          </a:p>
          <a:p>
            <a:pPr>
              <a:buNone/>
            </a:pPr>
            <a:r>
              <a:rPr lang="fr-FR" dirty="0" smtClean="0"/>
              <a:t>  </a:t>
            </a:r>
            <a:r>
              <a:rPr lang="fr-FR" dirty="0" smtClean="0">
                <a:solidFill>
                  <a:srgbClr val="FF0000"/>
                </a:solidFill>
              </a:rPr>
              <a:t>pyélonéphrite compliquée: </a:t>
            </a:r>
            <a:r>
              <a:rPr lang="fr-FR" dirty="0" smtClean="0"/>
              <a:t>signes de PNA+</a:t>
            </a:r>
            <a:r>
              <a:rPr lang="fr-FR" dirty="0" smtClean="0">
                <a:solidFill>
                  <a:srgbClr val="FF0000"/>
                </a:solidFill>
              </a:rPr>
              <a:t> </a:t>
            </a:r>
            <a:r>
              <a:rPr lang="fr-FR" dirty="0" smtClean="0"/>
              <a:t>(facteurs de risque de complication: homme, uropathie, ID… )  </a:t>
            </a:r>
          </a:p>
          <a:p>
            <a:pPr>
              <a:buNone/>
            </a:pPr>
            <a:r>
              <a:rPr lang="fr-FR" dirty="0" smtClean="0"/>
              <a:t>  </a:t>
            </a:r>
            <a:r>
              <a:rPr lang="fr-FR" dirty="0" smtClean="0">
                <a:solidFill>
                  <a:srgbClr val="FF0000"/>
                </a:solidFill>
              </a:rPr>
              <a:t>prostatites</a:t>
            </a:r>
          </a:p>
          <a:p>
            <a:pPr>
              <a:buNone/>
            </a:pPr>
            <a:r>
              <a:rPr lang="fr-FR" dirty="0" smtClean="0"/>
              <a:t> </a:t>
            </a:r>
            <a:endParaRPr lang="fr-FR" dirty="0"/>
          </a:p>
        </p:txBody>
      </p:sp>
      <p:sp>
        <p:nvSpPr>
          <p:cNvPr id="3" name="Titre 2"/>
          <p:cNvSpPr>
            <a:spLocks noGrp="1"/>
          </p:cNvSpPr>
          <p:nvPr>
            <p:ph type="title"/>
          </p:nvPr>
        </p:nvSpPr>
        <p:spPr/>
        <p:txBody>
          <a:bodyPr>
            <a:normAutofit fontScale="90000"/>
          </a:bodyPr>
          <a:lstStyle/>
          <a:p>
            <a:r>
              <a:rPr lang="fr-FR" dirty="0" smtClean="0"/>
              <a:t>Formes cliniques communautaires  </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62500" lnSpcReduction="20000"/>
          </a:bodyPr>
          <a:lstStyle/>
          <a:p>
            <a:pPr>
              <a:buFont typeface="Wingdings" pitchFamily="2" charset="2"/>
              <a:buChar char="Ø"/>
            </a:pPr>
            <a:endParaRPr lang="fr-FR" dirty="0" smtClean="0"/>
          </a:p>
          <a:p>
            <a:pPr>
              <a:buFont typeface="Wingdings" pitchFamily="2" charset="2"/>
              <a:buChar char="Ø"/>
            </a:pPr>
            <a:r>
              <a:rPr lang="fr-FR" dirty="0" smtClean="0"/>
              <a:t>Infections digestives: clinique très variable </a:t>
            </a:r>
          </a:p>
          <a:p>
            <a:pPr>
              <a:buNone/>
            </a:pPr>
            <a:r>
              <a:rPr lang="fr-FR" dirty="0" smtClean="0"/>
              <a:t>     </a:t>
            </a:r>
            <a:r>
              <a:rPr lang="fr-FR" dirty="0" smtClean="0">
                <a:solidFill>
                  <a:srgbClr val="FF0000"/>
                </a:solidFill>
              </a:rPr>
              <a:t>Diarrhées fébriles </a:t>
            </a:r>
            <a:r>
              <a:rPr lang="fr-FR" dirty="0" smtClean="0">
                <a:sym typeface="Symbol"/>
              </a:rPr>
              <a:t> salmonelles, </a:t>
            </a:r>
            <a:r>
              <a:rPr lang="fr-FR" dirty="0" err="1" smtClean="0">
                <a:sym typeface="Symbol"/>
              </a:rPr>
              <a:t>E.coli</a:t>
            </a:r>
            <a:r>
              <a:rPr lang="fr-FR" dirty="0" smtClean="0">
                <a:sym typeface="Symbol"/>
              </a:rPr>
              <a:t> </a:t>
            </a:r>
            <a:endParaRPr lang="fr-FR" dirty="0" smtClean="0"/>
          </a:p>
          <a:p>
            <a:pPr>
              <a:buNone/>
            </a:pPr>
            <a:r>
              <a:rPr lang="fr-FR" dirty="0" smtClean="0"/>
              <a:t>     </a:t>
            </a:r>
            <a:r>
              <a:rPr lang="fr-FR" dirty="0" smtClean="0">
                <a:solidFill>
                  <a:srgbClr val="FF0000"/>
                </a:solidFill>
              </a:rPr>
              <a:t>Syndrome dysentérique fébrile</a:t>
            </a:r>
            <a:r>
              <a:rPr lang="fr-FR" dirty="0" smtClean="0">
                <a:sym typeface="Symbol"/>
              </a:rPr>
              <a:t> </a:t>
            </a:r>
            <a:r>
              <a:rPr lang="fr-FR" dirty="0" err="1" smtClean="0">
                <a:sym typeface="Symbol"/>
              </a:rPr>
              <a:t>shigelles</a:t>
            </a:r>
            <a:endParaRPr lang="fr-FR" dirty="0" smtClean="0">
              <a:sym typeface="Symbol"/>
            </a:endParaRPr>
          </a:p>
          <a:p>
            <a:pPr>
              <a:buNone/>
            </a:pPr>
            <a:r>
              <a:rPr lang="fr-FR" dirty="0" smtClean="0">
                <a:sym typeface="Symbol"/>
              </a:rPr>
              <a:t>     </a:t>
            </a:r>
            <a:r>
              <a:rPr lang="fr-FR" dirty="0" smtClean="0">
                <a:solidFill>
                  <a:srgbClr val="FF0000"/>
                </a:solidFill>
                <a:sym typeface="Symbol"/>
              </a:rPr>
              <a:t>infections </a:t>
            </a:r>
            <a:r>
              <a:rPr lang="fr-FR" dirty="0" err="1" smtClean="0">
                <a:solidFill>
                  <a:srgbClr val="FF0000"/>
                </a:solidFill>
                <a:sym typeface="Symbol"/>
              </a:rPr>
              <a:t>intra-abdominales</a:t>
            </a:r>
            <a:r>
              <a:rPr lang="fr-FR" dirty="0" smtClean="0">
                <a:sym typeface="Symbol"/>
              </a:rPr>
              <a:t>: cholécystite, angiocholite, sigmoïdite, appendicites,  péritonites, abcès hépatiques…</a:t>
            </a:r>
          </a:p>
          <a:p>
            <a:pPr>
              <a:buNone/>
            </a:pPr>
            <a:endParaRPr lang="fr-FR" dirty="0" smtClean="0">
              <a:sym typeface="Symbol"/>
            </a:endParaRPr>
          </a:p>
          <a:p>
            <a:pPr>
              <a:buFont typeface="Wingdings" pitchFamily="2" charset="2"/>
              <a:buChar char="Ø"/>
            </a:pPr>
            <a:r>
              <a:rPr lang="fr-FR" dirty="0" smtClean="0">
                <a:sym typeface="Symbol"/>
              </a:rPr>
              <a:t>Autres localisations : plus rares </a:t>
            </a:r>
          </a:p>
          <a:p>
            <a:pPr>
              <a:buNone/>
            </a:pPr>
            <a:r>
              <a:rPr lang="fr-FR" dirty="0" smtClean="0">
                <a:sym typeface="Symbol"/>
              </a:rPr>
              <a:t>     pneumopathies, méningites: sujet âgé +++</a:t>
            </a:r>
          </a:p>
          <a:p>
            <a:pPr>
              <a:buNone/>
            </a:pPr>
            <a:r>
              <a:rPr lang="fr-FR" dirty="0" smtClean="0">
                <a:sym typeface="Symbol"/>
              </a:rPr>
              <a:t>     arthrite /spondylodiscite (bactériémies)</a:t>
            </a:r>
          </a:p>
          <a:p>
            <a:pPr>
              <a:buNone/>
            </a:pPr>
            <a:endParaRPr lang="fr-FR" dirty="0" smtClean="0">
              <a:sym typeface="Symbol"/>
            </a:endParaRPr>
          </a:p>
          <a:p>
            <a:pPr>
              <a:buFont typeface="Wingdings" pitchFamily="2" charset="2"/>
              <a:buChar char="Ø"/>
            </a:pPr>
            <a:r>
              <a:rPr lang="fr-FR" dirty="0" smtClean="0">
                <a:sym typeface="Symbol"/>
              </a:rPr>
              <a:t>Colonisation de plaies et des ulcérations chroniques</a:t>
            </a:r>
          </a:p>
          <a:p>
            <a:pPr>
              <a:buNone/>
            </a:pPr>
            <a:endParaRPr lang="fr-FR" dirty="0" smtClean="0">
              <a:sym typeface="Symbol"/>
            </a:endParaRPr>
          </a:p>
          <a:p>
            <a:pPr>
              <a:buFont typeface="Wingdings" pitchFamily="2" charset="2"/>
              <a:buChar char="Ø"/>
            </a:pPr>
            <a:r>
              <a:rPr lang="fr-FR" dirty="0" smtClean="0">
                <a:sym typeface="Symbol"/>
              </a:rPr>
              <a:t>Surinfection d’un mal perforant plantaire chez le diabétique </a:t>
            </a:r>
          </a:p>
          <a:p>
            <a:pPr>
              <a:buNone/>
            </a:pPr>
            <a:endParaRPr lang="fr-FR" dirty="0" smtClean="0">
              <a:sym typeface="Symbol"/>
            </a:endParaRPr>
          </a:p>
          <a:p>
            <a:pPr>
              <a:buNone/>
            </a:pPr>
            <a:endParaRPr lang="fr-FR" dirty="0" smtClean="0">
              <a:sym typeface="Symbol"/>
            </a:endParaRPr>
          </a:p>
          <a:p>
            <a:pPr>
              <a:buNone/>
            </a:pPr>
            <a:r>
              <a:rPr lang="fr-FR" dirty="0" smtClean="0"/>
              <a:t>      </a:t>
            </a:r>
            <a:endParaRPr lang="fr-FR" dirty="0"/>
          </a:p>
        </p:txBody>
      </p:sp>
      <p:sp>
        <p:nvSpPr>
          <p:cNvPr id="3" name="Titre 2"/>
          <p:cNvSpPr>
            <a:spLocks noGrp="1"/>
          </p:cNvSpPr>
          <p:nvPr>
            <p:ph type="title"/>
          </p:nvPr>
        </p:nvSpPr>
        <p:spPr/>
        <p:txBody>
          <a:bodyPr>
            <a:normAutofit fontScale="90000"/>
          </a:bodyPr>
          <a:lstStyle/>
          <a:p>
            <a:r>
              <a:rPr lang="fr-FR" dirty="0" smtClean="0"/>
              <a:t>Formes cliniques communautaires </a:t>
            </a: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t> portes d’entrée multiples </a:t>
            </a:r>
          </a:p>
          <a:p>
            <a:r>
              <a:rPr lang="fr-FR" dirty="0" smtClean="0"/>
              <a:t>Sondes vésicales</a:t>
            </a:r>
          </a:p>
          <a:p>
            <a:r>
              <a:rPr lang="fr-FR" dirty="0" smtClean="0"/>
              <a:t>Cathéters vasculaires</a:t>
            </a:r>
          </a:p>
          <a:p>
            <a:r>
              <a:rPr lang="fr-FR" dirty="0" smtClean="0"/>
              <a:t>Sondes d’intubation</a:t>
            </a:r>
          </a:p>
          <a:p>
            <a:r>
              <a:rPr lang="fr-FR" dirty="0" smtClean="0"/>
              <a:t>Services de réanimation, chirurgie, brulés…</a:t>
            </a:r>
          </a:p>
          <a:p>
            <a:r>
              <a:rPr lang="fr-FR" dirty="0" smtClean="0"/>
              <a:t>Immunodéprimés</a:t>
            </a:r>
          </a:p>
          <a:p>
            <a:pPr>
              <a:buNone/>
            </a:pPr>
            <a:endParaRPr lang="fr-FR" dirty="0" smtClean="0"/>
          </a:p>
          <a:p>
            <a:endParaRPr lang="fr-FR" dirty="0" smtClean="0"/>
          </a:p>
          <a:p>
            <a:endParaRPr lang="fr-FR" dirty="0" smtClean="0"/>
          </a:p>
          <a:p>
            <a:endParaRPr lang="fr-FR" dirty="0" smtClean="0"/>
          </a:p>
        </p:txBody>
      </p:sp>
      <p:sp>
        <p:nvSpPr>
          <p:cNvPr id="3" name="Titre 2"/>
          <p:cNvSpPr>
            <a:spLocks noGrp="1"/>
          </p:cNvSpPr>
          <p:nvPr>
            <p:ph type="title"/>
          </p:nvPr>
        </p:nvSpPr>
        <p:spPr/>
        <p:txBody>
          <a:bodyPr>
            <a:normAutofit fontScale="90000"/>
          </a:bodyPr>
          <a:lstStyle/>
          <a:p>
            <a:r>
              <a:rPr lang="fr-FR" dirty="0" smtClean="0"/>
              <a:t>Formes  cliniques associées aux soins /nosocomiales  </a:t>
            </a: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FR" b="1" dirty="0" smtClean="0"/>
              <a:t>Hémocultures</a:t>
            </a:r>
            <a:r>
              <a:rPr lang="fr-FR" dirty="0" smtClean="0"/>
              <a:t> : répétées, au moment des pics fébriles</a:t>
            </a:r>
            <a:r>
              <a:rPr lang="fr-FR" dirty="0" smtClean="0"/>
              <a:t>, en hypothermie et même en apyrexie dans certains cas (immunodéprimés, corticothérapie signes de gravité) </a:t>
            </a:r>
            <a:r>
              <a:rPr lang="fr-FR" dirty="0" smtClean="0"/>
              <a:t>et frissons, </a:t>
            </a:r>
            <a:r>
              <a:rPr lang="fr-FR" dirty="0" err="1" smtClean="0"/>
              <a:t>aero</a:t>
            </a:r>
            <a:r>
              <a:rPr lang="fr-FR" dirty="0" smtClean="0"/>
              <a:t>- anaérobiose, permettent d’isoler le germe et de pratiquer un antibiogramme.</a:t>
            </a:r>
          </a:p>
          <a:p>
            <a:pPr>
              <a:buNone/>
            </a:pPr>
            <a:endParaRPr lang="fr-FR" dirty="0" smtClean="0"/>
          </a:p>
          <a:p>
            <a:r>
              <a:rPr lang="fr-FR" b="1" dirty="0" smtClean="0"/>
              <a:t>les prélèvements</a:t>
            </a:r>
            <a:r>
              <a:rPr lang="fr-FR" dirty="0" smtClean="0"/>
              <a:t> au niveau de la </a:t>
            </a:r>
            <a:r>
              <a:rPr lang="fr-FR" b="1" dirty="0" smtClean="0"/>
              <a:t>porte d’entrée</a:t>
            </a:r>
            <a:r>
              <a:rPr lang="fr-FR" dirty="0" smtClean="0"/>
              <a:t> </a:t>
            </a:r>
            <a:r>
              <a:rPr lang="fr-FR" dirty="0" smtClean="0"/>
              <a:t>et </a:t>
            </a:r>
            <a:r>
              <a:rPr lang="fr-FR" dirty="0" smtClean="0"/>
              <a:t>des </a:t>
            </a:r>
            <a:r>
              <a:rPr lang="fr-FR" b="1" dirty="0" smtClean="0"/>
              <a:t>localisations secondaires</a:t>
            </a:r>
            <a:r>
              <a:rPr lang="fr-FR" b="1" dirty="0" smtClean="0"/>
              <a:t> </a:t>
            </a:r>
            <a:r>
              <a:rPr lang="fr-FR" dirty="0" smtClean="0"/>
              <a:t>: ECBU, LCR, culture d’un cathéter</a:t>
            </a:r>
          </a:p>
          <a:p>
            <a:r>
              <a:rPr lang="fr-FR" dirty="0" smtClean="0"/>
              <a:t>Imagerie </a:t>
            </a:r>
          </a:p>
          <a:p>
            <a:pPr>
              <a:buNone/>
            </a:pPr>
            <a:r>
              <a:rPr lang="fr-FR" b="1" dirty="0" smtClean="0"/>
              <a:t> </a:t>
            </a:r>
            <a:endParaRPr lang="fr-FR" dirty="0" smtClean="0"/>
          </a:p>
          <a:p>
            <a:pPr>
              <a:buNone/>
            </a:pPr>
            <a:r>
              <a:rPr lang="fr-FR" b="1" dirty="0" smtClean="0"/>
              <a:t> </a:t>
            </a:r>
            <a:endParaRPr lang="fr-FR" dirty="0" smtClean="0"/>
          </a:p>
          <a:p>
            <a:endParaRPr lang="fr-FR" dirty="0"/>
          </a:p>
        </p:txBody>
      </p:sp>
      <p:sp>
        <p:nvSpPr>
          <p:cNvPr id="3" name="Titre 2"/>
          <p:cNvSpPr>
            <a:spLocks noGrp="1"/>
          </p:cNvSpPr>
          <p:nvPr>
            <p:ph type="title"/>
          </p:nvPr>
        </p:nvSpPr>
        <p:spPr/>
        <p:txBody>
          <a:bodyPr/>
          <a:lstStyle/>
          <a:p>
            <a:r>
              <a:rPr lang="fr-FR" dirty="0" smtClean="0"/>
              <a:t>Diagnostic </a:t>
            </a: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62500" lnSpcReduction="20000"/>
          </a:bodyPr>
          <a:lstStyle/>
          <a:p>
            <a:pPr>
              <a:buFont typeface="Wingdings" pitchFamily="2" charset="2"/>
              <a:buChar char="Ø"/>
            </a:pPr>
            <a:r>
              <a:rPr lang="fr-FR" dirty="0" smtClean="0"/>
              <a:t>Les entérobactéries sont sensibles aux betalactamines, aminosides et fluoroquinolones</a:t>
            </a:r>
          </a:p>
          <a:p>
            <a:pPr>
              <a:buNone/>
            </a:pPr>
            <a:endParaRPr lang="fr-FR" dirty="0" smtClean="0"/>
          </a:p>
          <a:p>
            <a:pPr>
              <a:buFont typeface="Wingdings" pitchFamily="2" charset="2"/>
              <a:buChar char="Ø"/>
            </a:pPr>
            <a:r>
              <a:rPr lang="fr-FR" dirty="0" smtClean="0"/>
              <a:t>Problème actuel avec les entérobactéries sécrétrices de betalactamases a large spectre (BLSE) et de carbapenemases</a:t>
            </a:r>
          </a:p>
          <a:p>
            <a:pPr>
              <a:buNone/>
            </a:pPr>
            <a:r>
              <a:rPr lang="fr-FR" dirty="0" smtClean="0"/>
              <a:t>            ( </a:t>
            </a:r>
            <a:r>
              <a:rPr lang="fr-FR" dirty="0" err="1" smtClean="0"/>
              <a:t>E.Coli</a:t>
            </a:r>
            <a:r>
              <a:rPr lang="fr-FR" dirty="0" smtClean="0"/>
              <a:t> et klebsiella)  </a:t>
            </a:r>
          </a:p>
          <a:p>
            <a:pPr marL="0" indent="0">
              <a:buNone/>
            </a:pPr>
            <a:r>
              <a:rPr lang="fr-FR" dirty="0" smtClean="0"/>
              <a:t>  </a:t>
            </a:r>
          </a:p>
          <a:p>
            <a:pPr marL="0" indent="0">
              <a:buFont typeface="Wingdings" pitchFamily="2" charset="2"/>
              <a:buChar char="Ø"/>
            </a:pPr>
            <a:r>
              <a:rPr lang="fr-FR" dirty="0" smtClean="0"/>
              <a:t> Le </a:t>
            </a:r>
            <a:r>
              <a:rPr lang="fr-FR" dirty="0" err="1" smtClean="0"/>
              <a:t>pseudomonas</a:t>
            </a:r>
            <a:r>
              <a:rPr lang="fr-FR" dirty="0" smtClean="0"/>
              <a:t> sensible à </a:t>
            </a:r>
            <a:r>
              <a:rPr lang="fr-FR" dirty="0" err="1" smtClean="0"/>
              <a:t>Carboxypénicilline</a:t>
            </a:r>
            <a:r>
              <a:rPr lang="fr-FR" dirty="0" smtClean="0"/>
              <a:t>, </a:t>
            </a:r>
            <a:r>
              <a:rPr lang="fr-FR" dirty="0" err="1" smtClean="0"/>
              <a:t>Ceftazidime</a:t>
            </a:r>
            <a:r>
              <a:rPr lang="fr-FR" dirty="0" smtClean="0"/>
              <a:t>,  </a:t>
            </a:r>
            <a:r>
              <a:rPr lang="fr-FR" dirty="0" err="1" smtClean="0"/>
              <a:t>Imipenem</a:t>
            </a:r>
            <a:r>
              <a:rPr lang="fr-FR" dirty="0" smtClean="0"/>
              <a:t>, Ciprofloxacine.</a:t>
            </a:r>
          </a:p>
          <a:p>
            <a:pPr>
              <a:buNone/>
            </a:pPr>
            <a:r>
              <a:rPr lang="fr-FR" dirty="0" smtClean="0"/>
              <a:t> </a:t>
            </a:r>
          </a:p>
          <a:p>
            <a:pPr>
              <a:buFont typeface="Wingdings" pitchFamily="2" charset="2"/>
              <a:buChar char="Ø"/>
            </a:pPr>
            <a:r>
              <a:rPr lang="fr-FR" dirty="0" smtClean="0"/>
              <a:t>Le traitement dépend de la présence ou non des signes de gravité, la localisation et l’origine de l’infection.</a:t>
            </a:r>
          </a:p>
          <a:p>
            <a:pPr>
              <a:buNone/>
            </a:pPr>
            <a:endParaRPr lang="fr-FR" dirty="0" smtClean="0"/>
          </a:p>
          <a:p>
            <a:pPr>
              <a:buFont typeface="Wingdings" pitchFamily="2" charset="2"/>
              <a:buChar char="Ø"/>
            </a:pPr>
            <a:r>
              <a:rPr lang="fr-FR" dirty="0" smtClean="0"/>
              <a:t>Si </a:t>
            </a:r>
            <a:r>
              <a:rPr lang="fr-FR" dirty="0" smtClean="0"/>
              <a:t>signes de gravité</a:t>
            </a:r>
            <a:r>
              <a:rPr lang="fr-FR" dirty="0" smtClean="0"/>
              <a:t>:  </a:t>
            </a:r>
            <a:r>
              <a:rPr lang="fr-FR" dirty="0" smtClean="0"/>
              <a:t>bithérapie betalactamines /aminoside +++ après prélèvements microbiologiques +++</a:t>
            </a:r>
          </a:p>
          <a:p>
            <a:pPr>
              <a:buNone/>
            </a:pPr>
            <a:r>
              <a:rPr lang="fr-FR" dirty="0" smtClean="0"/>
              <a:t>   </a:t>
            </a:r>
          </a:p>
          <a:p>
            <a:pPr>
              <a:buNone/>
            </a:pPr>
            <a:r>
              <a:rPr lang="fr-FR" dirty="0" smtClean="0"/>
              <a:t> </a:t>
            </a:r>
            <a:endParaRPr lang="fr-FR" dirty="0"/>
          </a:p>
        </p:txBody>
      </p:sp>
      <p:sp>
        <p:nvSpPr>
          <p:cNvPr id="3" name="Titre 2"/>
          <p:cNvSpPr>
            <a:spLocks noGrp="1"/>
          </p:cNvSpPr>
          <p:nvPr>
            <p:ph type="title"/>
          </p:nvPr>
        </p:nvSpPr>
        <p:spPr/>
        <p:txBody>
          <a:bodyPr/>
          <a:lstStyle/>
          <a:p>
            <a:r>
              <a:rPr lang="fr-FR" dirty="0" smtClean="0"/>
              <a:t>Traitement </a:t>
            </a: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t>Cystites simples: </a:t>
            </a:r>
            <a:r>
              <a:rPr lang="fr-FR" dirty="0" err="1" smtClean="0"/>
              <a:t>fosfomycine</a:t>
            </a:r>
            <a:r>
              <a:rPr lang="fr-FR" dirty="0" smtClean="0"/>
              <a:t>-</a:t>
            </a:r>
            <a:r>
              <a:rPr lang="fr-FR" dirty="0" err="1" smtClean="0"/>
              <a:t>trometamol</a:t>
            </a:r>
            <a:r>
              <a:rPr lang="fr-FR" dirty="0" smtClean="0"/>
              <a:t> en prise unique. </a:t>
            </a:r>
          </a:p>
          <a:p>
            <a:r>
              <a:rPr lang="fr-FR" dirty="0" smtClean="0"/>
              <a:t>Cystites compliquées: </a:t>
            </a:r>
            <a:r>
              <a:rPr lang="fr-FR" dirty="0" err="1" smtClean="0"/>
              <a:t>trt</a:t>
            </a:r>
            <a:r>
              <a:rPr lang="fr-FR" dirty="0" smtClean="0"/>
              <a:t> selon antibiogramme.</a:t>
            </a:r>
          </a:p>
          <a:p>
            <a:r>
              <a:rPr lang="fr-FR" dirty="0" smtClean="0"/>
              <a:t>PNA simple sans signes de gravité: C1G (</a:t>
            </a:r>
            <a:r>
              <a:rPr lang="fr-FR" dirty="0" err="1" smtClean="0"/>
              <a:t>cefazoline</a:t>
            </a:r>
            <a:r>
              <a:rPr lang="fr-FR" dirty="0" smtClean="0"/>
              <a:t>)</a:t>
            </a:r>
          </a:p>
          <a:p>
            <a:r>
              <a:rPr lang="fr-FR" dirty="0" smtClean="0"/>
              <a:t>PNA compliquée: C3G ( cefotaxime)</a:t>
            </a:r>
          </a:p>
          <a:p>
            <a:r>
              <a:rPr lang="fr-FR" dirty="0" smtClean="0"/>
              <a:t>Si </a:t>
            </a:r>
            <a:r>
              <a:rPr lang="fr-FR" dirty="0" smtClean="0"/>
              <a:t>signes de gravité </a:t>
            </a:r>
            <a:r>
              <a:rPr lang="fr-FR" dirty="0" err="1" smtClean="0"/>
              <a:t>bitherapie</a:t>
            </a:r>
            <a:r>
              <a:rPr lang="fr-FR" dirty="0" smtClean="0"/>
              <a:t> </a:t>
            </a:r>
            <a:r>
              <a:rPr lang="fr-FR" dirty="0" smtClean="0"/>
              <a:t>: C1G ou C3G + gentamycine </a:t>
            </a:r>
            <a:endParaRPr lang="fr-FR" dirty="0"/>
          </a:p>
        </p:txBody>
      </p:sp>
      <p:sp>
        <p:nvSpPr>
          <p:cNvPr id="3" name="Titre 2"/>
          <p:cNvSpPr>
            <a:spLocks noGrp="1"/>
          </p:cNvSpPr>
          <p:nvPr>
            <p:ph type="title"/>
          </p:nvPr>
        </p:nvSpPr>
        <p:spPr/>
        <p:txBody>
          <a:bodyPr>
            <a:normAutofit fontScale="90000"/>
          </a:bodyPr>
          <a:lstStyle/>
          <a:p>
            <a:r>
              <a:rPr lang="fr-FR" dirty="0" smtClean="0"/>
              <a:t>Traitement des infections communautaires </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endParaRPr lang="fr-FR" dirty="0" smtClean="0"/>
          </a:p>
          <a:p>
            <a:r>
              <a:rPr lang="fr-FR" dirty="0" smtClean="0"/>
              <a:t>Infections </a:t>
            </a:r>
            <a:r>
              <a:rPr lang="fr-FR" dirty="0" smtClean="0"/>
              <a:t>très fréquentes. </a:t>
            </a:r>
            <a:endParaRPr lang="fr-FR" dirty="0" smtClean="0"/>
          </a:p>
          <a:p>
            <a:pPr>
              <a:buNone/>
            </a:pPr>
            <a:endParaRPr lang="fr-FR" dirty="0" smtClean="0"/>
          </a:p>
          <a:p>
            <a:r>
              <a:rPr lang="fr-FR" dirty="0" smtClean="0"/>
              <a:t>Communautaires / associées aux soins</a:t>
            </a:r>
            <a:r>
              <a:rPr lang="fr-FR" dirty="0" smtClean="0"/>
              <a:t>.</a:t>
            </a:r>
          </a:p>
          <a:p>
            <a:pPr>
              <a:buNone/>
            </a:pPr>
            <a:endParaRPr lang="fr-FR" dirty="0" smtClean="0"/>
          </a:p>
          <a:p>
            <a:r>
              <a:rPr lang="fr-FR" dirty="0" smtClean="0"/>
              <a:t>La porte d’entrée: urinaire / digestive </a:t>
            </a:r>
            <a:r>
              <a:rPr lang="fr-FR" dirty="0" smtClean="0"/>
              <a:t>+++</a:t>
            </a:r>
          </a:p>
          <a:p>
            <a:pPr>
              <a:buNone/>
            </a:pPr>
            <a:endParaRPr lang="fr-FR" dirty="0" smtClean="0"/>
          </a:p>
          <a:p>
            <a:r>
              <a:rPr lang="fr-FR" dirty="0" smtClean="0"/>
              <a:t>Gravité </a:t>
            </a:r>
            <a:r>
              <a:rPr lang="fr-FR" dirty="0" smtClean="0">
                <a:latin typeface="Calibri"/>
              </a:rPr>
              <a:t>→ </a:t>
            </a:r>
            <a:r>
              <a:rPr lang="fr-FR" dirty="0" smtClean="0">
                <a:latin typeface="+mj-lt"/>
              </a:rPr>
              <a:t>choc septique</a:t>
            </a:r>
            <a:r>
              <a:rPr lang="fr-FR" dirty="0" smtClean="0">
                <a:latin typeface="Calibri"/>
                <a:sym typeface="Symbol"/>
              </a:rPr>
              <a:t>→</a:t>
            </a:r>
            <a:r>
              <a:rPr lang="fr-FR" dirty="0" smtClean="0">
                <a:sym typeface="Symbol"/>
              </a:rPr>
              <a:t> </a:t>
            </a:r>
            <a:r>
              <a:rPr lang="fr-FR" dirty="0" smtClean="0">
                <a:sym typeface="Symbol"/>
              </a:rPr>
              <a:t>première </a:t>
            </a:r>
            <a:r>
              <a:rPr lang="fr-FR" dirty="0" smtClean="0">
                <a:sym typeface="Symbol"/>
              </a:rPr>
              <a:t>cause </a:t>
            </a:r>
          </a:p>
          <a:p>
            <a:pPr>
              <a:buNone/>
            </a:pPr>
            <a:endParaRPr lang="fr-FR" dirty="0" smtClean="0">
              <a:sym typeface="Symbol"/>
            </a:endParaRPr>
          </a:p>
          <a:p>
            <a:r>
              <a:rPr lang="fr-FR" dirty="0" smtClean="0">
                <a:sym typeface="Symbol"/>
              </a:rPr>
              <a:t>Résistance bactérienne  problème de santé publique mondial +++</a:t>
            </a:r>
            <a:endParaRPr lang="fr-FR" dirty="0"/>
          </a:p>
        </p:txBody>
      </p:sp>
      <p:sp>
        <p:nvSpPr>
          <p:cNvPr id="3" name="Titre 2"/>
          <p:cNvSpPr>
            <a:spLocks noGrp="1"/>
          </p:cNvSpPr>
          <p:nvPr>
            <p:ph type="title"/>
          </p:nvPr>
        </p:nvSpPr>
        <p:spPr/>
        <p:txBody>
          <a:bodyPr/>
          <a:lstStyle/>
          <a:p>
            <a:r>
              <a:rPr lang="fr-FR" dirty="0" smtClean="0"/>
              <a:t>Introduction </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dirty="0" smtClean="0"/>
          </a:p>
          <a:p>
            <a:pPr>
              <a:buNone/>
            </a:pPr>
            <a:r>
              <a:rPr lang="fr-FR" dirty="0" smtClean="0"/>
              <a:t> </a:t>
            </a:r>
          </a:p>
          <a:p>
            <a:r>
              <a:rPr lang="fr-FR" dirty="0" smtClean="0"/>
              <a:t>Si signes de gravité ou choc septique : C3G ou </a:t>
            </a:r>
            <a:r>
              <a:rPr lang="fr-FR" dirty="0" err="1" smtClean="0"/>
              <a:t>fluoroquinolone</a:t>
            </a:r>
            <a:r>
              <a:rPr lang="fr-FR" dirty="0" smtClean="0"/>
              <a:t> avec </a:t>
            </a:r>
            <a:r>
              <a:rPr lang="fr-FR" dirty="0" err="1" smtClean="0"/>
              <a:t>amikacine</a:t>
            </a:r>
            <a:endParaRPr lang="fr-FR" dirty="0" smtClean="0"/>
          </a:p>
          <a:p>
            <a:r>
              <a:rPr lang="fr-FR" dirty="0" smtClean="0"/>
              <a:t>Si suspicion de </a:t>
            </a:r>
            <a:r>
              <a:rPr lang="fr-FR" dirty="0" err="1" smtClean="0"/>
              <a:t>pseudomonas</a:t>
            </a:r>
            <a:r>
              <a:rPr lang="fr-FR" dirty="0" smtClean="0"/>
              <a:t> : </a:t>
            </a:r>
            <a:r>
              <a:rPr lang="fr-FR" dirty="0" err="1" smtClean="0"/>
              <a:t>fluoroquinolone</a:t>
            </a:r>
            <a:r>
              <a:rPr lang="fr-FR" dirty="0" smtClean="0"/>
              <a:t> ou </a:t>
            </a:r>
            <a:r>
              <a:rPr lang="fr-FR" dirty="0" err="1" smtClean="0"/>
              <a:t>ceftazidime</a:t>
            </a:r>
            <a:r>
              <a:rPr lang="fr-FR" dirty="0" smtClean="0"/>
              <a:t> ou </a:t>
            </a:r>
            <a:r>
              <a:rPr lang="fr-FR" dirty="0" err="1" smtClean="0"/>
              <a:t>imipeneme</a:t>
            </a:r>
            <a:r>
              <a:rPr lang="fr-FR" dirty="0" smtClean="0"/>
              <a:t> + </a:t>
            </a:r>
            <a:r>
              <a:rPr lang="fr-FR" dirty="0" err="1" smtClean="0"/>
              <a:t>amikacine</a:t>
            </a:r>
            <a:r>
              <a:rPr lang="fr-FR" dirty="0" smtClean="0"/>
              <a:t> </a:t>
            </a:r>
          </a:p>
          <a:p>
            <a:r>
              <a:rPr lang="fr-FR" dirty="0" smtClean="0"/>
              <a:t>Si entérobactérie BLSE : </a:t>
            </a:r>
            <a:r>
              <a:rPr lang="fr-FR" dirty="0" err="1" smtClean="0"/>
              <a:t>imipeneme</a:t>
            </a:r>
            <a:r>
              <a:rPr lang="fr-FR" dirty="0" smtClean="0"/>
              <a:t> (</a:t>
            </a:r>
            <a:r>
              <a:rPr lang="fr-FR" dirty="0" err="1" smtClean="0"/>
              <a:t>carbapeneme</a:t>
            </a:r>
            <a:r>
              <a:rPr lang="fr-FR" dirty="0" smtClean="0"/>
              <a:t>)</a:t>
            </a:r>
          </a:p>
          <a:p>
            <a:r>
              <a:rPr lang="fr-FR" dirty="0" smtClean="0"/>
              <a:t>Si entérobactérie </a:t>
            </a:r>
            <a:r>
              <a:rPr lang="fr-FR" dirty="0" err="1" smtClean="0"/>
              <a:t>carbapenemase</a:t>
            </a:r>
            <a:r>
              <a:rPr lang="fr-FR" dirty="0" smtClean="0"/>
              <a:t> + </a:t>
            </a:r>
            <a:r>
              <a:rPr lang="fr-FR" dirty="0" smtClean="0">
                <a:sym typeface="Symbol"/>
              </a:rPr>
              <a:t> ?????</a:t>
            </a:r>
            <a:endParaRPr lang="fr-FR" dirty="0"/>
          </a:p>
        </p:txBody>
      </p:sp>
      <p:sp>
        <p:nvSpPr>
          <p:cNvPr id="3" name="Titre 2"/>
          <p:cNvSpPr>
            <a:spLocks noGrp="1"/>
          </p:cNvSpPr>
          <p:nvPr>
            <p:ph type="title"/>
          </p:nvPr>
        </p:nvSpPr>
        <p:spPr/>
        <p:txBody>
          <a:bodyPr>
            <a:normAutofit fontScale="90000"/>
          </a:bodyPr>
          <a:lstStyle/>
          <a:p>
            <a:r>
              <a:rPr lang="fr-FR" dirty="0" smtClean="0"/>
              <a:t>Traitement des infections nosocomiales </a:t>
            </a:r>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r>
              <a:rPr lang="fr-FR" dirty="0" smtClean="0"/>
              <a:t>Eradication de la porte d’entrée et des localisations secondaires ++++</a:t>
            </a:r>
          </a:p>
          <a:p>
            <a:r>
              <a:rPr lang="fr-FR" dirty="0" smtClean="0"/>
              <a:t>ablation d’un cathéter, drainage  d’une collection purulente.</a:t>
            </a:r>
          </a:p>
          <a:p>
            <a:r>
              <a:rPr lang="fr-FR" dirty="0" smtClean="0"/>
              <a:t>En cas de sepsis grave avec hypotension: remplissage avec SSI: perfusions répétées de 30 ml/kg (1000 cc / 20 min)</a:t>
            </a:r>
          </a:p>
          <a:p>
            <a:r>
              <a:rPr lang="fr-FR" dirty="0" smtClean="0"/>
              <a:t>Si hypotension persistante: Le traitement vasopresseur doit être débuté </a:t>
            </a:r>
            <a:r>
              <a:rPr lang="fr-FR" dirty="0" smtClean="0">
                <a:solidFill>
                  <a:srgbClr val="FF0000"/>
                </a:solidFill>
              </a:rPr>
              <a:t>avant la fin de la première heure </a:t>
            </a:r>
            <a:r>
              <a:rPr lang="fr-FR" dirty="0" smtClean="0"/>
              <a:t>par de la</a:t>
            </a:r>
          </a:p>
          <a:p>
            <a:pPr>
              <a:buNone/>
            </a:pPr>
            <a:r>
              <a:rPr lang="fr-FR" dirty="0" smtClean="0">
                <a:solidFill>
                  <a:srgbClr val="FF0000"/>
                </a:solidFill>
              </a:rPr>
              <a:t>    noradrénaline en première intention. </a:t>
            </a:r>
            <a:r>
              <a:rPr lang="fr-FR" dirty="0" smtClean="0"/>
              <a:t>L’adrénaline est une alternative</a:t>
            </a:r>
          </a:p>
        </p:txBody>
      </p:sp>
      <p:sp>
        <p:nvSpPr>
          <p:cNvPr id="3" name="Titre 2"/>
          <p:cNvSpPr>
            <a:spLocks noGrp="1"/>
          </p:cNvSpPr>
          <p:nvPr>
            <p:ph type="title"/>
          </p:nvPr>
        </p:nvSpPr>
        <p:spPr/>
        <p:txBody>
          <a:bodyPr/>
          <a:lstStyle/>
          <a:p>
            <a:r>
              <a:rPr lang="fr-FR" dirty="0" smtClean="0"/>
              <a:t>Traitement associé</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pPr marL="681228" indent="-571500">
              <a:buNone/>
            </a:pPr>
            <a:r>
              <a:rPr lang="fr-FR" dirty="0" smtClean="0"/>
              <a:t> </a:t>
            </a:r>
            <a:r>
              <a:rPr lang="fr-FR" dirty="0" smtClean="0">
                <a:solidFill>
                  <a:srgbClr val="FF0000"/>
                </a:solidFill>
              </a:rPr>
              <a:t>1/Entérobactéries </a:t>
            </a:r>
            <a:r>
              <a:rPr lang="fr-FR" dirty="0" smtClean="0"/>
              <a:t>:</a:t>
            </a:r>
          </a:p>
          <a:p>
            <a:pPr marL="681228" indent="-571500">
              <a:buNone/>
            </a:pPr>
            <a:r>
              <a:rPr lang="fr-FR" dirty="0" smtClean="0"/>
              <a:t>       bacilles à gram négatif.</a:t>
            </a:r>
          </a:p>
          <a:p>
            <a:pPr marL="681228" indent="-571500">
              <a:buNone/>
            </a:pPr>
            <a:r>
              <a:rPr lang="fr-FR" dirty="0" smtClean="0"/>
              <a:t>       </a:t>
            </a:r>
            <a:r>
              <a:rPr lang="fr-FR" dirty="0" err="1" smtClean="0"/>
              <a:t>aéro</a:t>
            </a:r>
            <a:r>
              <a:rPr lang="fr-FR" dirty="0" smtClean="0"/>
              <a:t>-anaérobie facultatifs.</a:t>
            </a:r>
          </a:p>
          <a:p>
            <a:pPr marL="681228" indent="-571500">
              <a:buNone/>
            </a:pPr>
            <a:r>
              <a:rPr lang="fr-FR" dirty="0" smtClean="0"/>
              <a:t>       la majorité</a:t>
            </a:r>
            <a:r>
              <a:rPr lang="fr-FR" dirty="0" smtClean="0">
                <a:sym typeface="Symbol"/>
              </a:rPr>
              <a:t> flore commensale digestive.</a:t>
            </a:r>
          </a:p>
          <a:p>
            <a:pPr marL="681228" indent="-571500">
              <a:buNone/>
            </a:pPr>
            <a:r>
              <a:rPr lang="fr-FR" dirty="0" smtClean="0">
                <a:sym typeface="Symbol"/>
              </a:rPr>
              <a:t>       </a:t>
            </a:r>
            <a:r>
              <a:rPr lang="fr-FR" i="1" dirty="0" smtClean="0">
                <a:sym typeface="Symbol"/>
              </a:rPr>
              <a:t>Escherichia coli, klebsiella, </a:t>
            </a:r>
            <a:r>
              <a:rPr lang="fr-FR" i="1" dirty="0" err="1" smtClean="0">
                <a:sym typeface="Symbol"/>
              </a:rPr>
              <a:t>Enterobacter</a:t>
            </a:r>
            <a:r>
              <a:rPr lang="fr-FR" i="1" dirty="0" smtClean="0">
                <a:sym typeface="Symbol"/>
              </a:rPr>
              <a:t>, </a:t>
            </a:r>
            <a:r>
              <a:rPr lang="fr-FR" i="1" dirty="0" err="1" smtClean="0">
                <a:sym typeface="Symbol"/>
              </a:rPr>
              <a:t>Serratia</a:t>
            </a:r>
            <a:r>
              <a:rPr lang="fr-FR" i="1" dirty="0" smtClean="0">
                <a:sym typeface="Symbol"/>
              </a:rPr>
              <a:t>, </a:t>
            </a:r>
            <a:r>
              <a:rPr lang="fr-FR" i="1" dirty="0" err="1" smtClean="0">
                <a:sym typeface="Symbol"/>
              </a:rPr>
              <a:t>proteus</a:t>
            </a:r>
            <a:r>
              <a:rPr lang="fr-FR" i="1" dirty="0" smtClean="0">
                <a:sym typeface="Symbol"/>
              </a:rPr>
              <a:t>, </a:t>
            </a:r>
            <a:r>
              <a:rPr lang="fr-FR" i="1" dirty="0" err="1" smtClean="0">
                <a:sym typeface="Symbol"/>
              </a:rPr>
              <a:t>citrobacter</a:t>
            </a:r>
            <a:endParaRPr lang="fr-FR" i="1" dirty="0" smtClean="0">
              <a:sym typeface="Symbol"/>
            </a:endParaRPr>
          </a:p>
          <a:p>
            <a:pPr marL="681228" indent="-571500">
              <a:buNone/>
            </a:pPr>
            <a:r>
              <a:rPr lang="fr-FR" i="1" dirty="0" smtClean="0">
                <a:sym typeface="Symbol"/>
              </a:rPr>
              <a:t>      salmonella, </a:t>
            </a:r>
            <a:r>
              <a:rPr lang="fr-FR" i="1" dirty="0" err="1" smtClean="0">
                <a:sym typeface="Symbol"/>
              </a:rPr>
              <a:t>shigella</a:t>
            </a:r>
            <a:r>
              <a:rPr lang="fr-FR" i="1" dirty="0" smtClean="0">
                <a:sym typeface="Symbol"/>
              </a:rPr>
              <a:t>, yersinia</a:t>
            </a:r>
            <a:r>
              <a:rPr lang="fr-FR" dirty="0" smtClean="0">
                <a:sym typeface="Symbol"/>
              </a:rPr>
              <a:t>….</a:t>
            </a:r>
          </a:p>
          <a:p>
            <a:pPr marL="681228" indent="-571500">
              <a:buNone/>
            </a:pPr>
            <a:r>
              <a:rPr lang="fr-FR" dirty="0" smtClean="0">
                <a:solidFill>
                  <a:srgbClr val="FF0000"/>
                </a:solidFill>
                <a:sym typeface="Symbol"/>
              </a:rPr>
              <a:t>2/ Autres BGN:</a:t>
            </a:r>
          </a:p>
          <a:p>
            <a:pPr marL="681228" indent="-571500">
              <a:buNone/>
            </a:pPr>
            <a:r>
              <a:rPr lang="fr-FR" dirty="0" smtClean="0">
                <a:sym typeface="Symbol"/>
              </a:rPr>
              <a:t>      </a:t>
            </a:r>
            <a:r>
              <a:rPr lang="fr-FR" i="1" dirty="0" err="1" smtClean="0">
                <a:sym typeface="Symbol"/>
              </a:rPr>
              <a:t>pseudomonas</a:t>
            </a:r>
            <a:r>
              <a:rPr lang="fr-FR" i="1" dirty="0" smtClean="0">
                <a:sym typeface="Symbol"/>
              </a:rPr>
              <a:t> </a:t>
            </a:r>
            <a:r>
              <a:rPr lang="fr-FR" dirty="0" smtClean="0">
                <a:sym typeface="Symbol"/>
              </a:rPr>
              <a:t>(bacille </a:t>
            </a:r>
            <a:r>
              <a:rPr lang="fr-FR" dirty="0" err="1" smtClean="0">
                <a:sym typeface="Symbol"/>
              </a:rPr>
              <a:t>pyocyannique</a:t>
            </a:r>
            <a:r>
              <a:rPr lang="fr-FR" dirty="0" smtClean="0">
                <a:sym typeface="Symbol"/>
              </a:rPr>
              <a:t>), </a:t>
            </a:r>
            <a:r>
              <a:rPr lang="fr-FR" i="1" dirty="0" err="1" smtClean="0">
                <a:sym typeface="Symbol"/>
              </a:rPr>
              <a:t>acinetobacter</a:t>
            </a:r>
            <a:r>
              <a:rPr lang="fr-FR" dirty="0" smtClean="0">
                <a:sym typeface="Symbol"/>
              </a:rPr>
              <a:t>…. </a:t>
            </a:r>
          </a:p>
          <a:p>
            <a:pPr marL="681228" indent="-571500">
              <a:buNone/>
            </a:pPr>
            <a:r>
              <a:rPr lang="fr-FR" dirty="0" smtClean="0"/>
              <a:t> </a:t>
            </a:r>
            <a:endParaRPr lang="fr-FR" dirty="0"/>
          </a:p>
        </p:txBody>
      </p:sp>
      <p:sp>
        <p:nvSpPr>
          <p:cNvPr id="3" name="Titre 2"/>
          <p:cNvSpPr>
            <a:spLocks noGrp="1"/>
          </p:cNvSpPr>
          <p:nvPr>
            <p:ph type="title"/>
          </p:nvPr>
        </p:nvSpPr>
        <p:spPr/>
        <p:txBody>
          <a:bodyPr/>
          <a:lstStyle/>
          <a:p>
            <a:r>
              <a:rPr lang="fr-FR" dirty="0" smtClean="0"/>
              <a:t>Agents </a:t>
            </a:r>
            <a:r>
              <a:rPr lang="fr-FR" dirty="0" smtClean="0"/>
              <a:t>causals </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285860"/>
            <a:ext cx="8229600" cy="4721431"/>
          </a:xfrm>
        </p:spPr>
        <p:txBody>
          <a:bodyPr>
            <a:normAutofit fontScale="92500" lnSpcReduction="20000"/>
          </a:bodyPr>
          <a:lstStyle/>
          <a:p>
            <a:endParaRPr lang="fr-FR" b="1" dirty="0" smtClean="0"/>
          </a:p>
          <a:p>
            <a:r>
              <a:rPr lang="fr-FR" b="1" dirty="0" smtClean="0">
                <a:solidFill>
                  <a:srgbClr val="FF0000"/>
                </a:solidFill>
              </a:rPr>
              <a:t>Communautaires :</a:t>
            </a:r>
          </a:p>
          <a:p>
            <a:pPr>
              <a:buNone/>
            </a:pPr>
            <a:endParaRPr lang="fr-FR" dirty="0" smtClean="0"/>
          </a:p>
          <a:p>
            <a:pPr marL="514350" indent="-514350">
              <a:buFont typeface="Wingdings" pitchFamily="2" charset="2"/>
              <a:buChar char="Ø"/>
            </a:pPr>
            <a:r>
              <a:rPr lang="fr-FR" dirty="0" smtClean="0"/>
              <a:t>Urinaires : obstacles extrinsèques ou intrinsèques.</a:t>
            </a:r>
          </a:p>
          <a:p>
            <a:pPr marL="514350" indent="-514350">
              <a:buNone/>
            </a:pPr>
            <a:endParaRPr lang="fr-FR" dirty="0" smtClean="0"/>
          </a:p>
          <a:p>
            <a:pPr marL="514350" indent="-514350">
              <a:buFont typeface="Wingdings" pitchFamily="2" charset="2"/>
              <a:buChar char="Ø"/>
            </a:pPr>
            <a:r>
              <a:rPr lang="fr-FR" dirty="0" smtClean="0"/>
              <a:t>Biliaires: Lithiase, antécédents d’intervention sur les voies biliaires.</a:t>
            </a:r>
          </a:p>
          <a:p>
            <a:pPr marL="514350" indent="-514350">
              <a:buFont typeface="Wingdings" pitchFamily="2" charset="2"/>
              <a:buChar char="Ø"/>
            </a:pPr>
            <a:endParaRPr lang="fr-FR" dirty="0" smtClean="0"/>
          </a:p>
          <a:p>
            <a:pPr marL="514350" indent="-514350">
              <a:buFont typeface="Wingdings" pitchFamily="2" charset="2"/>
              <a:buChar char="Ø"/>
            </a:pPr>
            <a:r>
              <a:rPr lang="de-DE" dirty="0" smtClean="0"/>
              <a:t>Digestives: </a:t>
            </a:r>
            <a:r>
              <a:rPr lang="de-DE" dirty="0" err="1" smtClean="0"/>
              <a:t>entérocolites</a:t>
            </a:r>
            <a:r>
              <a:rPr lang="de-DE" dirty="0" smtClean="0"/>
              <a:t>, </a:t>
            </a:r>
            <a:r>
              <a:rPr lang="de-DE" dirty="0" err="1" smtClean="0"/>
              <a:t>hypertension</a:t>
            </a:r>
            <a:r>
              <a:rPr lang="de-DE" dirty="0" smtClean="0"/>
              <a:t> </a:t>
            </a:r>
            <a:r>
              <a:rPr lang="de-DE" dirty="0" err="1" smtClean="0"/>
              <a:t>portale</a:t>
            </a:r>
            <a:r>
              <a:rPr lang="de-DE" dirty="0" smtClean="0"/>
              <a:t> , </a:t>
            </a:r>
            <a:r>
              <a:rPr lang="de-DE" dirty="0" err="1" smtClean="0"/>
              <a:t>tumeurs</a:t>
            </a:r>
            <a:r>
              <a:rPr lang="de-DE" dirty="0" smtClean="0"/>
              <a:t> ,  </a:t>
            </a:r>
            <a:r>
              <a:rPr lang="de-DE" dirty="0" err="1" smtClean="0"/>
              <a:t>maladies</a:t>
            </a:r>
            <a:r>
              <a:rPr lang="de-DE" dirty="0" smtClean="0"/>
              <a:t> </a:t>
            </a:r>
            <a:r>
              <a:rPr lang="de-DE" dirty="0" err="1" smtClean="0"/>
              <a:t>inflammatoires</a:t>
            </a:r>
            <a:r>
              <a:rPr lang="de-DE" dirty="0" smtClean="0"/>
              <a:t> du </a:t>
            </a:r>
            <a:r>
              <a:rPr lang="de-DE" dirty="0" err="1" smtClean="0"/>
              <a:t>tube</a:t>
            </a:r>
            <a:r>
              <a:rPr lang="de-DE" dirty="0" smtClean="0"/>
              <a:t> </a:t>
            </a:r>
            <a:r>
              <a:rPr lang="de-DE" dirty="0" err="1" smtClean="0"/>
              <a:t>digestif</a:t>
            </a:r>
            <a:r>
              <a:rPr lang="de-DE" dirty="0" smtClean="0"/>
              <a:t> (RCUH) , </a:t>
            </a:r>
            <a:r>
              <a:rPr lang="de-DE" dirty="0" err="1" smtClean="0"/>
              <a:t>sigmoidite</a:t>
            </a:r>
            <a:r>
              <a:rPr lang="de-DE" dirty="0" smtClean="0"/>
              <a:t> </a:t>
            </a:r>
            <a:r>
              <a:rPr lang="de-DE" dirty="0" err="1" smtClean="0"/>
              <a:t>diverticulaire</a:t>
            </a:r>
            <a:r>
              <a:rPr lang="de-DE" dirty="0" smtClean="0"/>
              <a:t>.</a:t>
            </a:r>
            <a:endParaRPr lang="fr-FR" dirty="0" smtClean="0"/>
          </a:p>
          <a:p>
            <a:pPr marL="514350" indent="-514350">
              <a:buNone/>
            </a:pPr>
            <a:r>
              <a:rPr lang="fr-FR" dirty="0" smtClean="0"/>
              <a:t> </a:t>
            </a:r>
          </a:p>
          <a:p>
            <a:endParaRPr lang="fr-FR" dirty="0"/>
          </a:p>
        </p:txBody>
      </p:sp>
      <p:sp>
        <p:nvSpPr>
          <p:cNvPr id="3" name="Titre 2"/>
          <p:cNvSpPr>
            <a:spLocks noGrp="1"/>
          </p:cNvSpPr>
          <p:nvPr>
            <p:ph type="title"/>
          </p:nvPr>
        </p:nvSpPr>
        <p:spPr/>
        <p:txBody>
          <a:bodyPr/>
          <a:lstStyle/>
          <a:p>
            <a:r>
              <a:rPr lang="fr-FR" dirty="0" smtClean="0"/>
              <a:t>Portes  </a:t>
            </a:r>
            <a:r>
              <a:rPr lang="fr-FR" dirty="0" smtClean="0"/>
              <a:t>d’entrée</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0000" lnSpcReduction="20000"/>
          </a:bodyPr>
          <a:lstStyle/>
          <a:p>
            <a:endParaRPr lang="fr-FR" b="1" dirty="0" smtClean="0"/>
          </a:p>
          <a:p>
            <a:r>
              <a:rPr lang="fr-FR" sz="3100" b="1" dirty="0" smtClean="0">
                <a:solidFill>
                  <a:srgbClr val="FF0000"/>
                </a:solidFill>
              </a:rPr>
              <a:t>Nosocomiales</a:t>
            </a:r>
            <a:r>
              <a:rPr lang="fr-FR" sz="3100" dirty="0" smtClean="0">
                <a:solidFill>
                  <a:srgbClr val="FF0000"/>
                </a:solidFill>
              </a:rPr>
              <a:t> :</a:t>
            </a:r>
          </a:p>
          <a:p>
            <a:pPr>
              <a:buNone/>
            </a:pPr>
            <a:endParaRPr lang="fr-FR" sz="3100" dirty="0" smtClean="0"/>
          </a:p>
          <a:p>
            <a:pPr marL="361950" indent="-361950">
              <a:buFont typeface="Wingdings" pitchFamily="2" charset="2"/>
              <a:buChar char="Ø"/>
            </a:pPr>
            <a:r>
              <a:rPr lang="fr-FR" sz="3100" dirty="0" smtClean="0"/>
              <a:t> Cutanées : cathéter, escarres, brûlures.</a:t>
            </a:r>
          </a:p>
          <a:p>
            <a:pPr marL="361950" indent="-361950">
              <a:buNone/>
            </a:pPr>
            <a:endParaRPr lang="fr-FR" sz="3100" dirty="0" smtClean="0"/>
          </a:p>
          <a:p>
            <a:pPr marL="361950" indent="-361950">
              <a:buFont typeface="Wingdings" pitchFamily="2" charset="2"/>
              <a:buChar char="Ø"/>
            </a:pPr>
            <a:r>
              <a:rPr lang="fr-FR" sz="3100" dirty="0" smtClean="0"/>
              <a:t>  Urinaires: Sonde urinaire, chirurgie, manœuvres instrumentales.</a:t>
            </a:r>
          </a:p>
          <a:p>
            <a:pPr marL="361950" indent="-361950">
              <a:buNone/>
            </a:pPr>
            <a:endParaRPr lang="fr-FR" sz="3100" dirty="0" smtClean="0"/>
          </a:p>
          <a:p>
            <a:pPr marL="361950" indent="-361950">
              <a:buFont typeface="Wingdings" pitchFamily="2" charset="2"/>
              <a:buChar char="Ø"/>
            </a:pPr>
            <a:r>
              <a:rPr lang="fr-FR" sz="3100" dirty="0" smtClean="0"/>
              <a:t>  Biliaires : chirurgie, cathétérisme rétrograde.</a:t>
            </a:r>
          </a:p>
          <a:p>
            <a:pPr marL="361950" indent="-361950">
              <a:buNone/>
            </a:pPr>
            <a:endParaRPr lang="fr-FR" sz="3100" dirty="0" smtClean="0"/>
          </a:p>
          <a:p>
            <a:pPr marL="361950" indent="-361950">
              <a:buFont typeface="Wingdings" pitchFamily="2" charset="2"/>
              <a:buChar char="Ø"/>
            </a:pPr>
            <a:r>
              <a:rPr lang="fr-FR" sz="3100" dirty="0" smtClean="0"/>
              <a:t>  Digestives : chirurgie</a:t>
            </a:r>
            <a:r>
              <a:rPr lang="fr-FR" dirty="0" smtClean="0"/>
              <a:t>.</a:t>
            </a:r>
          </a:p>
          <a:p>
            <a:pPr marL="361950" indent="-361950">
              <a:buNone/>
            </a:pPr>
            <a:endParaRPr lang="fr-FR" dirty="0" smtClean="0"/>
          </a:p>
          <a:p>
            <a:pPr marL="361950" indent="-361950">
              <a:buFont typeface="Wingdings" pitchFamily="2" charset="2"/>
              <a:buChar char="Ø"/>
            </a:pPr>
            <a:r>
              <a:rPr lang="fr-FR" dirty="0" smtClean="0"/>
              <a:t>  </a:t>
            </a:r>
            <a:r>
              <a:rPr lang="fr-FR" sz="3400" dirty="0" smtClean="0"/>
              <a:t>Pulmonaires : ventilation assistée</a:t>
            </a:r>
            <a:r>
              <a:rPr lang="fr-FR" dirty="0" smtClean="0"/>
              <a:t>.</a:t>
            </a:r>
          </a:p>
          <a:p>
            <a:pPr marL="361950" indent="-361950">
              <a:buNone/>
            </a:pPr>
            <a:r>
              <a:rPr lang="fr-FR" dirty="0" smtClean="0"/>
              <a:t> </a:t>
            </a:r>
            <a:endParaRPr lang="fr-FR" dirty="0"/>
          </a:p>
        </p:txBody>
      </p:sp>
      <p:sp>
        <p:nvSpPr>
          <p:cNvPr id="3" name="Titre 2"/>
          <p:cNvSpPr>
            <a:spLocks noGrp="1"/>
          </p:cNvSpPr>
          <p:nvPr>
            <p:ph type="title"/>
          </p:nvPr>
        </p:nvSpPr>
        <p:spPr/>
        <p:txBody>
          <a:bodyPr/>
          <a:lstStyle/>
          <a:p>
            <a:r>
              <a:rPr lang="fr-FR" dirty="0" smtClean="0"/>
              <a:t>Portes  </a:t>
            </a:r>
            <a:r>
              <a:rPr lang="fr-FR" dirty="0" smtClean="0"/>
              <a:t>d’entrée</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70000" lnSpcReduction="20000"/>
          </a:bodyPr>
          <a:lstStyle/>
          <a:p>
            <a:endParaRPr lang="fr-FR" dirty="0" smtClean="0"/>
          </a:p>
          <a:p>
            <a:r>
              <a:rPr lang="fr-FR" dirty="0" smtClean="0"/>
              <a:t>Première </a:t>
            </a:r>
            <a:r>
              <a:rPr lang="fr-FR" dirty="0" smtClean="0"/>
              <a:t>cause d’infection des voies </a:t>
            </a:r>
            <a:r>
              <a:rPr lang="fr-FR" dirty="0" smtClean="0"/>
              <a:t>urinaires et digestives</a:t>
            </a:r>
            <a:endParaRPr lang="fr-FR" dirty="0" smtClean="0"/>
          </a:p>
          <a:p>
            <a:r>
              <a:rPr lang="fr-FR" dirty="0" smtClean="0"/>
              <a:t>Les germes les plus souvent isolés dans les hémocultures</a:t>
            </a:r>
            <a:r>
              <a:rPr lang="fr-FR" dirty="0" smtClean="0"/>
              <a:t>.</a:t>
            </a:r>
          </a:p>
          <a:p>
            <a:pPr>
              <a:buNone/>
            </a:pPr>
            <a:endParaRPr lang="fr-FR" dirty="0" smtClean="0"/>
          </a:p>
          <a:p>
            <a:r>
              <a:rPr lang="fr-FR" dirty="0" smtClean="0"/>
              <a:t>Les infections communautaires</a:t>
            </a:r>
            <a:r>
              <a:rPr lang="fr-FR" dirty="0" smtClean="0">
                <a:sym typeface="Symbol"/>
              </a:rPr>
              <a:t></a:t>
            </a:r>
            <a:r>
              <a:rPr lang="fr-FR" dirty="0" smtClean="0"/>
              <a:t> </a:t>
            </a:r>
            <a:r>
              <a:rPr lang="fr-FR" dirty="0" err="1" smtClean="0"/>
              <a:t>E.coli</a:t>
            </a:r>
            <a:r>
              <a:rPr lang="fr-FR" dirty="0" smtClean="0"/>
              <a:t> +++, klebsiella et </a:t>
            </a:r>
            <a:r>
              <a:rPr lang="fr-FR" dirty="0" err="1" smtClean="0"/>
              <a:t>proteus</a:t>
            </a:r>
            <a:r>
              <a:rPr lang="fr-FR" dirty="0" smtClean="0"/>
              <a:t> , salmonelles, </a:t>
            </a:r>
            <a:r>
              <a:rPr lang="fr-FR" dirty="0" err="1" smtClean="0"/>
              <a:t>shigelles</a:t>
            </a:r>
            <a:r>
              <a:rPr lang="fr-FR" dirty="0" smtClean="0"/>
              <a:t>…</a:t>
            </a:r>
          </a:p>
          <a:p>
            <a:r>
              <a:rPr lang="fr-FR" dirty="0" smtClean="0"/>
              <a:t>Les infections hospitalières</a:t>
            </a:r>
            <a:r>
              <a:rPr lang="fr-FR" dirty="0" smtClean="0">
                <a:sym typeface="Symbol"/>
              </a:rPr>
              <a:t></a:t>
            </a:r>
            <a:r>
              <a:rPr lang="fr-FR" dirty="0" smtClean="0"/>
              <a:t> </a:t>
            </a:r>
            <a:r>
              <a:rPr lang="fr-FR" dirty="0" err="1" smtClean="0"/>
              <a:t>E.coli</a:t>
            </a:r>
            <a:r>
              <a:rPr lang="fr-FR" dirty="0" smtClean="0"/>
              <a:t>+++ klebsiella, </a:t>
            </a:r>
            <a:r>
              <a:rPr lang="fr-FR" dirty="0" err="1" smtClean="0"/>
              <a:t>pseudomonas</a:t>
            </a:r>
            <a:r>
              <a:rPr lang="fr-FR" dirty="0" smtClean="0"/>
              <a:t> , </a:t>
            </a:r>
            <a:r>
              <a:rPr lang="fr-FR" dirty="0" err="1" smtClean="0"/>
              <a:t>acinetobacter</a:t>
            </a:r>
            <a:r>
              <a:rPr lang="fr-FR" dirty="0" smtClean="0"/>
              <a:t>  </a:t>
            </a:r>
            <a:endParaRPr lang="fr-FR" dirty="0" smtClean="0"/>
          </a:p>
          <a:p>
            <a:pPr>
              <a:buNone/>
            </a:pPr>
            <a:endParaRPr lang="fr-FR" dirty="0" smtClean="0"/>
          </a:p>
          <a:p>
            <a:r>
              <a:rPr lang="fr-FR" dirty="0" smtClean="0"/>
              <a:t>En milieu hospitalier ces germes sont </a:t>
            </a:r>
            <a:r>
              <a:rPr lang="fr-FR" dirty="0" err="1" smtClean="0"/>
              <a:t>multirésistants</a:t>
            </a:r>
            <a:r>
              <a:rPr lang="fr-FR" dirty="0" smtClean="0"/>
              <a:t> ,  ils colonisent  les lésions, les cavités, les tissus, les dispositifs médicaux. </a:t>
            </a:r>
          </a:p>
          <a:p>
            <a:r>
              <a:rPr lang="fr-FR" dirty="0" smtClean="0"/>
              <a:t>Une baisse des défenses immunitaires et surtout une contamination massive favorisent la survenue de l’infection.</a:t>
            </a:r>
          </a:p>
          <a:p>
            <a:pPr>
              <a:buNone/>
            </a:pPr>
            <a:r>
              <a:rPr lang="fr-FR" b="1" dirty="0" smtClean="0"/>
              <a:t> </a:t>
            </a:r>
            <a:endParaRPr lang="fr-FR" dirty="0"/>
          </a:p>
        </p:txBody>
      </p:sp>
      <p:sp>
        <p:nvSpPr>
          <p:cNvPr id="3" name="Titre 2"/>
          <p:cNvSpPr>
            <a:spLocks noGrp="1"/>
          </p:cNvSpPr>
          <p:nvPr>
            <p:ph type="title"/>
          </p:nvPr>
        </p:nvSpPr>
        <p:spPr/>
        <p:txBody>
          <a:bodyPr>
            <a:normAutofit/>
          </a:bodyPr>
          <a:lstStyle/>
          <a:p>
            <a:r>
              <a:rPr lang="fr-FR" dirty="0" smtClean="0"/>
              <a:t>Données </a:t>
            </a:r>
            <a:r>
              <a:rPr lang="fr-FR" dirty="0" smtClean="0"/>
              <a:t>épidémiologiques. </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FR" dirty="0" smtClean="0"/>
              <a:t>Infections aigues +++</a:t>
            </a:r>
          </a:p>
          <a:p>
            <a:pPr>
              <a:buNone/>
            </a:pPr>
            <a:endParaRPr lang="fr-FR" dirty="0" smtClean="0"/>
          </a:p>
          <a:p>
            <a:r>
              <a:rPr lang="fr-FR" dirty="0" smtClean="0"/>
              <a:t>Les signes cliniques dépendent de la porte d’entrée.</a:t>
            </a:r>
          </a:p>
          <a:p>
            <a:endParaRPr lang="fr-FR" dirty="0" smtClean="0"/>
          </a:p>
          <a:p>
            <a:r>
              <a:rPr lang="fr-FR" dirty="0" smtClean="0"/>
              <a:t>Rechercher toujours les signes de gravité </a:t>
            </a:r>
            <a:r>
              <a:rPr lang="fr-FR" dirty="0" smtClean="0">
                <a:sym typeface="Symbol"/>
              </a:rPr>
              <a:t> </a:t>
            </a:r>
            <a:r>
              <a:rPr lang="fr-FR" dirty="0" smtClean="0">
                <a:sym typeface="Symbol"/>
              </a:rPr>
              <a:t>sepsis </a:t>
            </a:r>
            <a:r>
              <a:rPr lang="fr-FR" dirty="0" smtClean="0">
                <a:sym typeface="Symbol"/>
              </a:rPr>
              <a:t>et/ ou choc septique +++</a:t>
            </a:r>
          </a:p>
          <a:p>
            <a:pPr>
              <a:buNone/>
            </a:pPr>
            <a:endParaRPr lang="fr-FR" dirty="0" smtClean="0">
              <a:sym typeface="Symbol"/>
            </a:endParaRPr>
          </a:p>
          <a:p>
            <a:r>
              <a:rPr lang="fr-FR" sz="2800" dirty="0" smtClean="0">
                <a:solidFill>
                  <a:srgbClr val="FF0000"/>
                </a:solidFill>
                <a:sym typeface="Symbol"/>
              </a:rPr>
              <a:t>L’importance d’un DG précoce  d’un sepsis moins grave avant l’évolution vers la gravité</a:t>
            </a:r>
            <a:r>
              <a:rPr lang="fr-FR" sz="2800" dirty="0" smtClean="0">
                <a:sym typeface="Symbol"/>
              </a:rPr>
              <a:t>. </a:t>
            </a:r>
          </a:p>
          <a:p>
            <a:endParaRPr lang="fr-FR" dirty="0" smtClean="0"/>
          </a:p>
          <a:p>
            <a:endParaRPr lang="fr-FR" dirty="0" smtClean="0"/>
          </a:p>
          <a:p>
            <a:endParaRPr lang="fr-FR" dirty="0"/>
          </a:p>
        </p:txBody>
      </p:sp>
      <p:sp>
        <p:nvSpPr>
          <p:cNvPr id="3" name="Titre 2"/>
          <p:cNvSpPr>
            <a:spLocks noGrp="1"/>
          </p:cNvSpPr>
          <p:nvPr>
            <p:ph type="title"/>
          </p:nvPr>
        </p:nvSpPr>
        <p:spPr/>
        <p:txBody>
          <a:bodyPr/>
          <a:lstStyle/>
          <a:p>
            <a:r>
              <a:rPr lang="fr-FR" dirty="0" smtClean="0"/>
              <a:t>Clinique </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fontScale="90000"/>
          </a:bodyPr>
          <a:lstStyle/>
          <a:p>
            <a:r>
              <a:rPr lang="fr-FR" dirty="0" smtClean="0"/>
              <a:t>Historique des définitions du sepsis</a:t>
            </a:r>
            <a:endParaRPr lang="fr-FR" dirty="0"/>
          </a:p>
        </p:txBody>
      </p:sp>
      <p:pic>
        <p:nvPicPr>
          <p:cNvPr id="4" name="Espace réservé du contenu 3" descr="Sepsis.png"/>
          <p:cNvPicPr>
            <a:picLocks noGrp="1" noChangeAspect="1"/>
          </p:cNvPicPr>
          <p:nvPr>
            <p:ph idx="1"/>
          </p:nvPr>
        </p:nvPicPr>
        <p:blipFill>
          <a:blip r:embed="rId2" cstate="print"/>
          <a:stretch>
            <a:fillRect/>
          </a:stretch>
        </p:blipFill>
        <p:spPr>
          <a:xfrm>
            <a:off x="0" y="1340768"/>
            <a:ext cx="9144000" cy="5517231"/>
          </a:xfrm>
        </p:spPr>
      </p:pic>
    </p:spTree>
    <p:extLst>
      <p:ext uri="{BB962C8B-B14F-4D97-AF65-F5344CB8AC3E}">
        <p14:creationId xmlns:p14="http://schemas.microsoft.com/office/powerpoint/2010/main" xmlns="" val="28197980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Définitions </a:t>
            </a:r>
            <a:br>
              <a:rPr lang="fr-FR" dirty="0" smtClean="0"/>
            </a:br>
            <a:r>
              <a:rPr lang="fr-FR" dirty="0" smtClean="0"/>
              <a:t>( Consensus  SFAR, SRLF 2003)</a:t>
            </a:r>
            <a:endParaRPr lang="fr-FR" dirty="0"/>
          </a:p>
        </p:txBody>
      </p:sp>
      <p:pic>
        <p:nvPicPr>
          <p:cNvPr id="5" name="Espace réservé du contenu 4" descr="Capture choc.PNG"/>
          <p:cNvPicPr>
            <a:picLocks noGrp="1" noChangeAspect="1"/>
          </p:cNvPicPr>
          <p:nvPr>
            <p:ph idx="1"/>
          </p:nvPr>
        </p:nvPicPr>
        <p:blipFill>
          <a:blip r:embed="rId3"/>
          <a:stretch>
            <a:fillRect/>
          </a:stretch>
        </p:blipFill>
        <p:spPr>
          <a:xfrm>
            <a:off x="0" y="1500174"/>
            <a:ext cx="9144000" cy="5357826"/>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1517</TotalTime>
  <Words>740</Words>
  <Application>Microsoft Office PowerPoint</Application>
  <PresentationFormat>Affichage à l'écran (4:3)</PresentationFormat>
  <Paragraphs>155</Paragraphs>
  <Slides>21</Slides>
  <Notes>2</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Rotonde</vt:lpstr>
      <vt:lpstr>Sepsis à BGN  (bacilles à Gram négatif)</vt:lpstr>
      <vt:lpstr>Introduction </vt:lpstr>
      <vt:lpstr>Agents causals </vt:lpstr>
      <vt:lpstr>Portes  d’entrée</vt:lpstr>
      <vt:lpstr>Portes  d’entrée</vt:lpstr>
      <vt:lpstr>Données épidémiologiques. </vt:lpstr>
      <vt:lpstr>Clinique </vt:lpstr>
      <vt:lpstr>Historique des définitions du sepsis</vt:lpstr>
      <vt:lpstr>Définitions  ( Consensus  SFAR, SRLF 2003)</vt:lpstr>
      <vt:lpstr>Définitions du sepsis: 2003 vs 2016</vt:lpstr>
      <vt:lpstr>Définitions actuelles </vt:lpstr>
      <vt:lpstr>Score SOFA </vt:lpstr>
      <vt:lpstr>Signes de gravité </vt:lpstr>
      <vt:lpstr>Formes cliniques communautaires  </vt:lpstr>
      <vt:lpstr>Formes cliniques communautaires </vt:lpstr>
      <vt:lpstr>Formes  cliniques associées aux soins /nosocomiales  </vt:lpstr>
      <vt:lpstr>Diagnostic </vt:lpstr>
      <vt:lpstr>Traitement </vt:lpstr>
      <vt:lpstr>Traitement des infections communautaires </vt:lpstr>
      <vt:lpstr>Traitement des infections nosocomiales </vt:lpstr>
      <vt:lpstr>Traitement associé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Sepsis à BGN (bacilles à gram négatif)</dc:title>
  <dc:creator>Sam</dc:creator>
  <cp:lastModifiedBy>User</cp:lastModifiedBy>
  <cp:revision>11</cp:revision>
  <dcterms:created xsi:type="dcterms:W3CDTF">2015-12-08T18:32:11Z</dcterms:created>
  <dcterms:modified xsi:type="dcterms:W3CDTF">2019-10-31T13:27:15Z</dcterms:modified>
</cp:coreProperties>
</file>