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4" r:id="rId8"/>
    <p:sldId id="265" r:id="rId9"/>
    <p:sldId id="269" r:id="rId10"/>
    <p:sldId id="266" r:id="rId11"/>
    <p:sldId id="267" r:id="rId12"/>
    <p:sldId id="270" r:id="rId13"/>
    <p:sldId id="268"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BE69BDAA-9F20-4497-8360-8F1E9D4F157E}" type="datetimeFigureOut">
              <a:rPr lang="fr-FR" smtClean="0"/>
              <a:t>16/06/2021</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8D77CFE7-AA1A-4729-871E-9FD586724397}"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E69BDAA-9F20-4497-8360-8F1E9D4F157E}" type="datetimeFigureOut">
              <a:rPr lang="fr-FR" smtClean="0"/>
              <a:t>16/06/2021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77CFE7-AA1A-4729-871E-9FD586724397}" type="slidenum">
              <a:rPr lang="fr-FR" smtClean="0"/>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E69BDAA-9F20-4497-8360-8F1E9D4F157E}" type="datetimeFigureOut">
              <a:rPr lang="fr-FR" smtClean="0"/>
              <a:t>16/06/2021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77CFE7-AA1A-4729-871E-9FD586724397}" type="slidenum">
              <a:rPr lang="fr-FR" smtClean="0"/>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4"/>
          </p:nvPr>
        </p:nvSpPr>
        <p:spPr/>
        <p:txBody>
          <a:bodyPr rtlCol="0"/>
          <a:lstStyle/>
          <a:p>
            <a:fld id="{BE69BDAA-9F20-4497-8360-8F1E9D4F157E}" type="datetimeFigureOut">
              <a:rPr lang="fr-FR" smtClean="0"/>
              <a:t>16/06/2021</a:t>
            </a:fld>
            <a:endParaRPr lang="fr-FR"/>
          </a:p>
        </p:txBody>
      </p:sp>
      <p:sp>
        <p:nvSpPr>
          <p:cNvPr id="9" name="Espace réservé du numéro de diapositive 8"/>
          <p:cNvSpPr>
            <a:spLocks noGrp="1"/>
          </p:cNvSpPr>
          <p:nvPr>
            <p:ph type="sldNum" sz="quarter" idx="15"/>
          </p:nvPr>
        </p:nvSpPr>
        <p:spPr/>
        <p:txBody>
          <a:bodyPr rtlCol="0"/>
          <a:lstStyle/>
          <a:p>
            <a:fld id="{8D77CFE7-AA1A-4729-871E-9FD586724397}" type="slidenum">
              <a:rPr lang="fr-FR" smtClean="0"/>
              <a:t>‹#›</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BE69BDAA-9F20-4497-8360-8F1E9D4F157E}" type="datetimeFigureOut">
              <a:rPr lang="fr-FR" smtClean="0"/>
              <a:t>16/06/2021</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8D77CFE7-AA1A-4729-871E-9FD586724397}" type="slidenum">
              <a:rPr lang="fr-FR" smtClean="0"/>
              <a:t>‹#›</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BE69BDAA-9F20-4497-8360-8F1E9D4F157E}" type="datetimeFigureOut">
              <a:rPr lang="fr-FR" smtClean="0"/>
              <a:t>16/06/2021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77CFE7-AA1A-4729-871E-9FD586724397}" type="slidenum">
              <a:rPr lang="fr-FR" smtClean="0"/>
              <a:t>‹#›</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a:t>Cliquez pour modifier le style du titre</a:t>
            </a:r>
            <a:endParaRPr kumimoji="0" lang="en-US"/>
          </a:p>
        </p:txBody>
      </p:sp>
      <p:sp>
        <p:nvSpPr>
          <p:cNvPr id="7" name="Espace réservé de la date 6"/>
          <p:cNvSpPr>
            <a:spLocks noGrp="1"/>
          </p:cNvSpPr>
          <p:nvPr>
            <p:ph type="dt" sz="half" idx="10"/>
          </p:nvPr>
        </p:nvSpPr>
        <p:spPr/>
        <p:txBody>
          <a:bodyPr/>
          <a:lstStyle/>
          <a:p>
            <a:fld id="{BE69BDAA-9F20-4497-8360-8F1E9D4F157E}" type="datetimeFigureOut">
              <a:rPr lang="fr-FR" smtClean="0"/>
              <a:t>16/06/2021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77CFE7-AA1A-4729-871E-9FD586724397}" type="slidenum">
              <a:rPr lang="fr-FR" smtClean="0"/>
              <a:t>‹#›</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6" name="Espace réservé de la date 5"/>
          <p:cNvSpPr>
            <a:spLocks noGrp="1"/>
          </p:cNvSpPr>
          <p:nvPr>
            <p:ph type="dt" sz="half" idx="10"/>
          </p:nvPr>
        </p:nvSpPr>
        <p:spPr/>
        <p:txBody>
          <a:bodyPr rtlCol="0"/>
          <a:lstStyle/>
          <a:p>
            <a:fld id="{BE69BDAA-9F20-4497-8360-8F1E9D4F157E}" type="datetimeFigureOut">
              <a:rPr lang="fr-FR" smtClean="0"/>
              <a:t>16/06/2021</a:t>
            </a:fld>
            <a:endParaRPr lang="fr-FR"/>
          </a:p>
        </p:txBody>
      </p:sp>
      <p:sp>
        <p:nvSpPr>
          <p:cNvPr id="7" name="Espace réservé du numéro de diapositive 6"/>
          <p:cNvSpPr>
            <a:spLocks noGrp="1"/>
          </p:cNvSpPr>
          <p:nvPr>
            <p:ph type="sldNum" sz="quarter" idx="11"/>
          </p:nvPr>
        </p:nvSpPr>
        <p:spPr/>
        <p:txBody>
          <a:bodyPr rtlCol="0"/>
          <a:lstStyle/>
          <a:p>
            <a:fld id="{8D77CFE7-AA1A-4729-871E-9FD586724397}" type="slidenum">
              <a:rPr lang="fr-FR" smtClean="0"/>
              <a:t>‹#›</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E69BDAA-9F20-4497-8360-8F1E9D4F157E}" type="datetimeFigureOut">
              <a:rPr lang="fr-FR" smtClean="0"/>
              <a:t>16/06/2021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77CFE7-AA1A-4729-871E-9FD586724397}" type="slidenum">
              <a:rPr lang="fr-FR" smtClean="0"/>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1" name="Espace réservé de la date 20"/>
          <p:cNvSpPr>
            <a:spLocks noGrp="1"/>
          </p:cNvSpPr>
          <p:nvPr>
            <p:ph type="dt" sz="half" idx="14"/>
          </p:nvPr>
        </p:nvSpPr>
        <p:spPr/>
        <p:txBody>
          <a:bodyPr rtlCol="0"/>
          <a:lstStyle/>
          <a:p>
            <a:fld id="{BE69BDAA-9F20-4497-8360-8F1E9D4F157E}" type="datetimeFigureOut">
              <a:rPr lang="fr-FR" smtClean="0"/>
              <a:t>16/06/2021</a:t>
            </a:fld>
            <a:endParaRPr lang="fr-FR"/>
          </a:p>
        </p:txBody>
      </p:sp>
      <p:sp>
        <p:nvSpPr>
          <p:cNvPr id="22" name="Espace réservé du numéro de diapositive 21"/>
          <p:cNvSpPr>
            <a:spLocks noGrp="1"/>
          </p:cNvSpPr>
          <p:nvPr>
            <p:ph type="sldNum" sz="quarter" idx="15"/>
          </p:nvPr>
        </p:nvSpPr>
        <p:spPr/>
        <p:txBody>
          <a:bodyPr rtlCol="0"/>
          <a:lstStyle/>
          <a:p>
            <a:fld id="{8D77CFE7-AA1A-4729-871E-9FD586724397}" type="slidenum">
              <a:rPr lang="fr-FR" smtClean="0"/>
              <a:t>‹#›</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BE69BDAA-9F20-4497-8360-8F1E9D4F157E}" type="datetimeFigureOut">
              <a:rPr lang="fr-FR" smtClean="0"/>
              <a:t>16/06/2021</a:t>
            </a:fld>
            <a:endParaRPr lang="fr-FR"/>
          </a:p>
        </p:txBody>
      </p:sp>
      <p:sp>
        <p:nvSpPr>
          <p:cNvPr id="18" name="Espace réservé du numéro de diapositive 17"/>
          <p:cNvSpPr>
            <a:spLocks noGrp="1"/>
          </p:cNvSpPr>
          <p:nvPr>
            <p:ph type="sldNum" sz="quarter" idx="11"/>
          </p:nvPr>
        </p:nvSpPr>
        <p:spPr/>
        <p:txBody>
          <a:bodyPr rtlCol="0"/>
          <a:lstStyle/>
          <a:p>
            <a:fld id="{8D77CFE7-AA1A-4729-871E-9FD586724397}" type="slidenum">
              <a:rPr lang="fr-FR" smtClean="0"/>
              <a:t>‹#›</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E69BDAA-9F20-4497-8360-8F1E9D4F157E}" type="datetimeFigureOut">
              <a:rPr lang="fr-FR" smtClean="0"/>
              <a:t>16/06/2021</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8D77CFE7-AA1A-4729-871E-9FD586724397}"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00232" y="357166"/>
            <a:ext cx="6172200" cy="1894362"/>
          </a:xfrm>
        </p:spPr>
        <p:txBody>
          <a:bodyPr/>
          <a:lstStyle/>
          <a:p>
            <a:r>
              <a:rPr lang="fr-FR" dirty="0"/>
              <a:t>Rage </a:t>
            </a:r>
          </a:p>
        </p:txBody>
      </p:sp>
      <p:sp>
        <p:nvSpPr>
          <p:cNvPr id="3" name="Sous-titre 2"/>
          <p:cNvSpPr>
            <a:spLocks noGrp="1"/>
          </p:cNvSpPr>
          <p:nvPr>
            <p:ph type="subTitle" idx="1"/>
          </p:nvPr>
        </p:nvSpPr>
        <p:spPr/>
        <p:txBody>
          <a:bodyPr/>
          <a:lstStyle/>
          <a:p>
            <a:r>
              <a:rPr lang="fr-FR" dirty="0"/>
              <a:t>CHARAOUI KHALIDA </a:t>
            </a:r>
          </a:p>
          <a:p>
            <a:r>
              <a:rPr lang="fr-FR" dirty="0"/>
              <a:t>Maitre de conférence </a:t>
            </a:r>
          </a:p>
          <a:p>
            <a:r>
              <a:rPr lang="fr-FR" dirty="0"/>
              <a:t>Faculté de médecine / UC3</a:t>
            </a:r>
          </a:p>
        </p:txBody>
      </p:sp>
      <p:sp>
        <p:nvSpPr>
          <p:cNvPr id="4" name="ZoneTexte 3"/>
          <p:cNvSpPr txBox="1"/>
          <p:nvPr/>
        </p:nvSpPr>
        <p:spPr>
          <a:xfrm>
            <a:off x="3500430" y="0"/>
            <a:ext cx="3466013" cy="369332"/>
          </a:xfrm>
          <a:prstGeom prst="rect">
            <a:avLst/>
          </a:prstGeom>
          <a:noFill/>
        </p:spPr>
        <p:txBody>
          <a:bodyPr wrap="none" rtlCol="0">
            <a:spAutoFit/>
          </a:bodyPr>
          <a:lstStyle/>
          <a:p>
            <a:r>
              <a:rPr lang="fr-FR" dirty="0"/>
              <a:t>Année universitaire 2020/2021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Clinique </a:t>
            </a:r>
          </a:p>
        </p:txBody>
      </p:sp>
      <p:sp>
        <p:nvSpPr>
          <p:cNvPr id="3" name="Espace réservé du contenu 2"/>
          <p:cNvSpPr>
            <a:spLocks noGrp="1"/>
          </p:cNvSpPr>
          <p:nvPr>
            <p:ph sz="quarter" idx="1"/>
          </p:nvPr>
        </p:nvSpPr>
        <p:spPr/>
        <p:txBody>
          <a:bodyPr/>
          <a:lstStyle/>
          <a:p>
            <a:pPr lvl="1"/>
            <a:endParaRPr lang="fr-FR" dirty="0"/>
          </a:p>
          <a:p>
            <a:pPr lvl="1"/>
            <a:r>
              <a:rPr lang="fr-FR" dirty="0"/>
              <a:t>Rage paralytique (rage muette ou tranquille)</a:t>
            </a:r>
          </a:p>
          <a:p>
            <a:pPr lvl="2"/>
            <a:r>
              <a:rPr lang="fr-FR" dirty="0"/>
              <a:t>Paralysie ascendante type Landry </a:t>
            </a:r>
          </a:p>
          <a:p>
            <a:pPr lvl="3"/>
            <a:r>
              <a:rPr lang="fr-FR" dirty="0"/>
              <a:t>Membres inférieurs</a:t>
            </a:r>
          </a:p>
          <a:p>
            <a:pPr lvl="3"/>
            <a:r>
              <a:rPr lang="fr-FR" dirty="0"/>
              <a:t>Troubles sphinctériens</a:t>
            </a:r>
          </a:p>
          <a:p>
            <a:pPr lvl="3"/>
            <a:r>
              <a:rPr lang="fr-FR" dirty="0"/>
              <a:t>Muscles respiratoires</a:t>
            </a:r>
          </a:p>
          <a:p>
            <a:pPr lvl="3"/>
            <a:r>
              <a:rPr lang="fr-FR" dirty="0"/>
              <a:t>Nerfs crâniens</a:t>
            </a:r>
          </a:p>
          <a:p>
            <a:pPr lvl="3"/>
            <a:r>
              <a:rPr lang="fr-FR" dirty="0"/>
              <a:t>Décès dans un tableau de coma </a:t>
            </a:r>
          </a:p>
          <a:p>
            <a:r>
              <a:rPr lang="fr-FR" dirty="0"/>
              <a:t>Evolution</a:t>
            </a:r>
          </a:p>
          <a:p>
            <a:pPr lvl="1"/>
            <a:r>
              <a:rPr lang="fr-FR" dirty="0"/>
              <a:t>Toujours mortelle en 3-6 jours</a:t>
            </a:r>
          </a:p>
          <a:p>
            <a:pPr>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Traitement </a:t>
            </a:r>
          </a:p>
        </p:txBody>
      </p:sp>
      <p:sp>
        <p:nvSpPr>
          <p:cNvPr id="3" name="Espace réservé du contenu 2"/>
          <p:cNvSpPr>
            <a:spLocks noGrp="1"/>
          </p:cNvSpPr>
          <p:nvPr>
            <p:ph sz="quarter" idx="1"/>
          </p:nvPr>
        </p:nvSpPr>
        <p:spPr/>
        <p:txBody>
          <a:bodyPr>
            <a:normAutofit fontScale="85000" lnSpcReduction="20000"/>
          </a:bodyPr>
          <a:lstStyle/>
          <a:p>
            <a:r>
              <a:rPr lang="fr-FR" dirty="0"/>
              <a:t>Pas de traitement curatif</a:t>
            </a:r>
          </a:p>
          <a:p>
            <a:r>
              <a:rPr lang="fr-FR" dirty="0"/>
              <a:t>Traitement post-exposition</a:t>
            </a:r>
          </a:p>
          <a:p>
            <a:pPr lvl="1"/>
            <a:r>
              <a:rPr lang="fr-FR" dirty="0"/>
              <a:t>Après contamination</a:t>
            </a:r>
          </a:p>
          <a:p>
            <a:pPr lvl="1"/>
            <a:r>
              <a:rPr lang="fr-FR" dirty="0"/>
              <a:t>Local : plaie</a:t>
            </a:r>
          </a:p>
          <a:p>
            <a:pPr lvl="2"/>
            <a:r>
              <a:rPr lang="fr-FR" dirty="0"/>
              <a:t>Lavage au savon</a:t>
            </a:r>
          </a:p>
          <a:p>
            <a:pPr lvl="2"/>
            <a:r>
              <a:rPr lang="fr-FR" dirty="0"/>
              <a:t>Rinçage à l’eau</a:t>
            </a:r>
          </a:p>
          <a:p>
            <a:pPr lvl="2"/>
            <a:r>
              <a:rPr lang="fr-FR" dirty="0"/>
              <a:t>antiseptique</a:t>
            </a:r>
          </a:p>
          <a:p>
            <a:pPr lvl="1"/>
            <a:r>
              <a:rPr lang="fr-FR" dirty="0"/>
              <a:t>Vaccins</a:t>
            </a:r>
          </a:p>
          <a:p>
            <a:pPr lvl="2"/>
            <a:r>
              <a:rPr lang="fr-FR" dirty="0"/>
              <a:t>Cultures cellulaires</a:t>
            </a:r>
          </a:p>
          <a:p>
            <a:pPr lvl="3"/>
            <a:r>
              <a:rPr lang="fr-FR" dirty="0"/>
              <a:t>« Zagreb » 2-1-1 : J0  2 IM , J7, J21</a:t>
            </a:r>
          </a:p>
          <a:p>
            <a:pPr lvl="2"/>
            <a:r>
              <a:rPr lang="fr-FR" dirty="0"/>
              <a:t>Cerveaux de souriceaux nouveau-nés (IPA)</a:t>
            </a:r>
          </a:p>
          <a:p>
            <a:pPr lvl="3"/>
            <a:r>
              <a:rPr lang="fr-FR" dirty="0"/>
              <a:t>J0 à J7, J10, J14, J29, J90</a:t>
            </a:r>
          </a:p>
          <a:p>
            <a:pPr lvl="1"/>
            <a:r>
              <a:rPr lang="fr-FR" dirty="0"/>
              <a:t>Sérum antirabique</a:t>
            </a:r>
          </a:p>
          <a:p>
            <a:pPr lvl="2"/>
            <a:r>
              <a:rPr lang="fr-FR" dirty="0"/>
              <a:t>Cheval hyperimmunisé</a:t>
            </a:r>
          </a:p>
          <a:p>
            <a:pPr lvl="2"/>
            <a:r>
              <a:rPr lang="fr-FR" dirty="0"/>
              <a:t>40 </a:t>
            </a:r>
            <a:r>
              <a:rPr lang="fr-FR" dirty="0" err="1"/>
              <a:t>ui</a:t>
            </a:r>
            <a:r>
              <a:rPr lang="fr-FR" dirty="0"/>
              <a:t>/kg (800 – 3.000 </a:t>
            </a:r>
            <a:r>
              <a:rPr lang="fr-FR" dirty="0" err="1"/>
              <a:t>ui</a:t>
            </a:r>
            <a:r>
              <a:rPr lang="fr-FR" dirty="0"/>
              <a:t>)</a:t>
            </a:r>
          </a:p>
          <a:p>
            <a:pPr lvl="2"/>
            <a:r>
              <a:rPr lang="fr-FR" dirty="0" err="1"/>
              <a:t>Methode</a:t>
            </a:r>
            <a:r>
              <a:rPr lang="fr-FR" dirty="0"/>
              <a:t> de </a:t>
            </a:r>
            <a:r>
              <a:rPr lang="fr-FR" dirty="0" err="1"/>
              <a:t>Besredka</a:t>
            </a:r>
            <a:r>
              <a:rPr lang="fr-FR" dirty="0"/>
              <a:t> : 0.1 ml  </a:t>
            </a:r>
            <a:r>
              <a:rPr lang="fr-FR" dirty="0" err="1"/>
              <a:t>ss</a:t>
            </a:r>
            <a:r>
              <a:rPr lang="fr-FR" dirty="0"/>
              <a:t>/</a:t>
            </a:r>
            <a:r>
              <a:rPr lang="fr-FR" dirty="0" err="1"/>
              <a:t>cut</a:t>
            </a:r>
            <a:r>
              <a:rPr lang="fr-FR" dirty="0"/>
              <a:t>, 15 min, pas de réaction le reste</a:t>
            </a:r>
          </a:p>
          <a:p>
            <a:pPr lvl="3"/>
            <a:r>
              <a:rPr lang="fr-FR" dirty="0"/>
              <a:t>Sinon 0.25 ml </a:t>
            </a:r>
            <a:r>
              <a:rPr lang="fr-FR" dirty="0" err="1"/>
              <a:t>ss</a:t>
            </a:r>
            <a:r>
              <a:rPr lang="fr-FR" dirty="0"/>
              <a:t>/</a:t>
            </a:r>
            <a:r>
              <a:rPr lang="fr-FR" dirty="0" err="1"/>
              <a:t>cut</a:t>
            </a:r>
            <a:r>
              <a:rPr lang="fr-FR" dirty="0"/>
              <a:t> pas de réaction le reste</a:t>
            </a:r>
          </a:p>
          <a:p>
            <a:pPr lvl="3"/>
            <a:r>
              <a:rPr lang="fr-FR" dirty="0"/>
              <a:t>Sinon  le reste par 0.25 ml </a:t>
            </a:r>
            <a:r>
              <a:rPr lang="fr-FR" dirty="0" err="1"/>
              <a:t>ss</a:t>
            </a:r>
            <a:r>
              <a:rPr lang="fr-FR" dirty="0"/>
              <a:t>/</a:t>
            </a:r>
            <a:r>
              <a:rPr lang="fr-FR" dirty="0" err="1"/>
              <a:t>cut</a:t>
            </a:r>
            <a:r>
              <a:rPr lang="fr-FR" dirty="0"/>
              <a:t> toutes les 15 min</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Diagnostic </a:t>
            </a:r>
          </a:p>
        </p:txBody>
      </p:sp>
      <p:sp>
        <p:nvSpPr>
          <p:cNvPr id="3" name="Espace réservé du contenu 2"/>
          <p:cNvSpPr>
            <a:spLocks noGrp="1"/>
          </p:cNvSpPr>
          <p:nvPr>
            <p:ph sz="quarter" idx="1"/>
          </p:nvPr>
        </p:nvSpPr>
        <p:spPr/>
        <p:txBody>
          <a:bodyPr>
            <a:normAutofit fontScale="77500" lnSpcReduction="20000"/>
          </a:bodyPr>
          <a:lstStyle/>
          <a:p>
            <a:r>
              <a:rPr lang="fr-FR" dirty="0"/>
              <a:t>Épidémio-clinique  : l'exposition au risque rabique avec un tableau d'encéphalite associés aux deux signes pathognomoniques de la rage : l'aérophobie et l'hydrophobie.</a:t>
            </a:r>
          </a:p>
          <a:p>
            <a:pPr>
              <a:buNone/>
            </a:pPr>
            <a:endParaRPr lang="fr-FR" dirty="0"/>
          </a:p>
          <a:p>
            <a:endParaRPr lang="fr-FR" dirty="0"/>
          </a:p>
          <a:p>
            <a:r>
              <a:rPr lang="fr-FR" dirty="0"/>
              <a:t>Biologie  </a:t>
            </a:r>
          </a:p>
          <a:p>
            <a:pPr>
              <a:buNone/>
            </a:pPr>
            <a:r>
              <a:rPr lang="fr-FR" dirty="0"/>
              <a:t>     la mise en évidence des antigènes rabiques par immunofluorescence (IF) sur biopsie cérébrale. </a:t>
            </a:r>
          </a:p>
          <a:p>
            <a:pPr>
              <a:buNone/>
            </a:pPr>
            <a:r>
              <a:rPr lang="fr-FR" dirty="0"/>
              <a:t>     l’isolement du virus rabique réalisée en routine sur culture cellulaire à partir de broyats cérébraux, méthode rapide et très sensible, la révélation se faisant par IF, </a:t>
            </a:r>
          </a:p>
          <a:p>
            <a:pPr>
              <a:buNone/>
            </a:pPr>
            <a:r>
              <a:rPr lang="fr-FR" dirty="0"/>
              <a:t>    la détection des ARN viraux et le typage des souches virales par RT-PCR, à partir d’une extraction des ARN totaux issus de salive, du LCR ou de prélèvements de peau, dans le cadre du diagnostic intra-vitam ou post-mortem chez l’homme, technique très sensible et spécifique, </a:t>
            </a:r>
          </a:p>
          <a:p>
            <a:pPr>
              <a:buNone/>
            </a:pPr>
            <a:r>
              <a:rPr lang="fr-FR" dirty="0"/>
              <a:t>     les corps de </a:t>
            </a:r>
            <a:r>
              <a:rPr lang="fr-FR" dirty="0" err="1"/>
              <a:t>Négri</a:t>
            </a:r>
            <a:r>
              <a:rPr lang="fr-FR" dirty="0"/>
              <a:t> dans les cellules de la corne d’Ammon, images spécifiques, en anatomo-pathologie (autopsie</a:t>
            </a:r>
          </a:p>
          <a:p>
            <a:endParaRPr lang="fr-FR" dirty="0"/>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Prophylaxie </a:t>
            </a:r>
          </a:p>
        </p:txBody>
      </p:sp>
      <p:sp>
        <p:nvSpPr>
          <p:cNvPr id="3" name="Espace réservé du contenu 2"/>
          <p:cNvSpPr>
            <a:spLocks noGrp="1"/>
          </p:cNvSpPr>
          <p:nvPr>
            <p:ph sz="quarter" idx="1"/>
          </p:nvPr>
        </p:nvSpPr>
        <p:spPr/>
        <p:txBody>
          <a:bodyPr>
            <a:normAutofit fontScale="92500" lnSpcReduction="10000"/>
          </a:bodyPr>
          <a:lstStyle/>
          <a:p>
            <a:r>
              <a:rPr lang="fr-FR" dirty="0"/>
              <a:t>Lutte contre la rage animale</a:t>
            </a:r>
          </a:p>
          <a:p>
            <a:pPr lvl="1"/>
            <a:r>
              <a:rPr lang="fr-FR" dirty="0"/>
              <a:t>Régulation des chiens errants</a:t>
            </a:r>
          </a:p>
          <a:p>
            <a:pPr lvl="1"/>
            <a:r>
              <a:rPr lang="fr-FR" dirty="0"/>
              <a:t>Vaccination des animaux domestiques</a:t>
            </a:r>
          </a:p>
          <a:p>
            <a:pPr lvl="2"/>
            <a:r>
              <a:rPr lang="fr-FR" dirty="0"/>
              <a:t>Chiens</a:t>
            </a:r>
          </a:p>
          <a:p>
            <a:pPr lvl="2"/>
            <a:r>
              <a:rPr lang="fr-FR" dirty="0"/>
              <a:t>Chats</a:t>
            </a:r>
          </a:p>
          <a:p>
            <a:pPr lvl="1"/>
            <a:r>
              <a:rPr lang="fr-FR" dirty="0"/>
              <a:t>Vaccination des chacals ?</a:t>
            </a:r>
          </a:p>
          <a:p>
            <a:r>
              <a:rPr lang="fr-FR" dirty="0"/>
              <a:t>Vaccination pré-exposition</a:t>
            </a:r>
          </a:p>
          <a:p>
            <a:pPr lvl="1"/>
            <a:r>
              <a:rPr lang="fr-FR" dirty="0"/>
              <a:t>Personnes exposées</a:t>
            </a:r>
          </a:p>
          <a:p>
            <a:pPr lvl="2"/>
            <a:r>
              <a:rPr lang="fr-FR" dirty="0"/>
              <a:t>Laboratoire</a:t>
            </a:r>
          </a:p>
          <a:p>
            <a:pPr lvl="2"/>
            <a:r>
              <a:rPr lang="fr-FR" dirty="0"/>
              <a:t>Vétérinaires</a:t>
            </a:r>
          </a:p>
          <a:p>
            <a:pPr lvl="2"/>
            <a:r>
              <a:rPr lang="fr-FR" dirty="0"/>
              <a:t>Abattoirs </a:t>
            </a:r>
          </a:p>
          <a:p>
            <a:pPr lvl="1"/>
            <a:r>
              <a:rPr lang="fr-FR" dirty="0"/>
              <a:t>Vaccin sur culture </a:t>
            </a:r>
            <a:r>
              <a:rPr lang="fr-FR" dirty="0" err="1"/>
              <a:t>celulaire</a:t>
            </a:r>
            <a:endParaRPr lang="fr-FR" dirty="0"/>
          </a:p>
          <a:p>
            <a:pPr lvl="2"/>
            <a:r>
              <a:rPr lang="fr-FR" dirty="0"/>
              <a:t>J0, J7, J28</a:t>
            </a:r>
          </a:p>
          <a:p>
            <a:pPr lvl="2"/>
            <a:r>
              <a:rPr lang="fr-FR" dirty="0"/>
              <a:t>Rappels à 1 an puis tous les 5 ans</a:t>
            </a:r>
          </a:p>
          <a:p>
            <a:r>
              <a:rPr lang="fr-FR" dirty="0"/>
              <a:t>Déclaration obligatoire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 </a:t>
            </a:r>
          </a:p>
        </p:txBody>
      </p:sp>
      <p:sp>
        <p:nvSpPr>
          <p:cNvPr id="3" name="Espace réservé du contenu 2"/>
          <p:cNvSpPr>
            <a:spLocks noGrp="1"/>
          </p:cNvSpPr>
          <p:nvPr>
            <p:ph sz="quarter" idx="1"/>
          </p:nvPr>
        </p:nvSpPr>
        <p:spPr/>
        <p:txBody>
          <a:bodyPr>
            <a:normAutofit fontScale="92500" lnSpcReduction="10000"/>
          </a:bodyPr>
          <a:lstStyle/>
          <a:p>
            <a:r>
              <a:rPr lang="fr-FR" dirty="0" err="1"/>
              <a:t>Anthropozoonose</a:t>
            </a:r>
            <a:r>
              <a:rPr lang="fr-FR" dirty="0"/>
              <a:t> , toujours mortelle, évitable par vaccination </a:t>
            </a:r>
          </a:p>
          <a:p>
            <a:r>
              <a:rPr lang="fr-FR" dirty="0"/>
              <a:t>Animaux  à sang chaud, à la fois réservoirs et vecteurs du virus rabique </a:t>
            </a:r>
          </a:p>
          <a:p>
            <a:r>
              <a:rPr lang="fr-FR" dirty="0"/>
              <a:t>Accidentellement  transmise à l’homme</a:t>
            </a:r>
          </a:p>
          <a:p>
            <a:r>
              <a:rPr lang="fr-FR" dirty="0"/>
              <a:t>Encéphalomyélite mortelle </a:t>
            </a:r>
          </a:p>
          <a:p>
            <a:r>
              <a:rPr lang="fr-FR" dirty="0"/>
              <a:t>La rage est présente sur tous les continents à l’exception de l’Antarctique. </a:t>
            </a:r>
          </a:p>
          <a:p>
            <a:r>
              <a:rPr lang="fr-FR" dirty="0"/>
              <a:t>Elle touche 150 pays ou territoires.</a:t>
            </a:r>
          </a:p>
          <a:p>
            <a:r>
              <a:rPr lang="fr-FR" dirty="0"/>
              <a:t> Elle tue plus de 59 000 personnes par an dans le monde (OMS)</a:t>
            </a:r>
          </a:p>
          <a:p>
            <a:r>
              <a:rPr lang="fr-FR" dirty="0"/>
              <a:t>En 1885, le vaccin de Pasteur a permis le traitement après exposition avec un succès proche de 100 %.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 </a:t>
            </a:r>
          </a:p>
        </p:txBody>
      </p:sp>
      <p:sp>
        <p:nvSpPr>
          <p:cNvPr id="3" name="Espace réservé du contenu 2"/>
          <p:cNvSpPr>
            <a:spLocks noGrp="1"/>
          </p:cNvSpPr>
          <p:nvPr>
            <p:ph sz="quarter" idx="1"/>
          </p:nvPr>
        </p:nvSpPr>
        <p:spPr/>
        <p:txBody>
          <a:bodyPr/>
          <a:lstStyle/>
          <a:p>
            <a:r>
              <a:rPr lang="fr-FR" dirty="0"/>
              <a:t>Problème de santé publique</a:t>
            </a:r>
          </a:p>
          <a:p>
            <a:r>
              <a:rPr lang="fr-FR" dirty="0"/>
              <a:t>La rage sévit dans les pays en développement d’Asie (90 % des cas signalés), d’Afrique et d’Amérique du sud : c’est la rage des chiens errants. </a:t>
            </a:r>
          </a:p>
          <a:p>
            <a:r>
              <a:rPr lang="fr-FR" dirty="0"/>
              <a:t>Maladie à déclaration obligatoire</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Épidémiologie </a:t>
            </a:r>
          </a:p>
        </p:txBody>
      </p:sp>
      <p:sp>
        <p:nvSpPr>
          <p:cNvPr id="3" name="Espace réservé du contenu 2"/>
          <p:cNvSpPr>
            <a:spLocks noGrp="1"/>
          </p:cNvSpPr>
          <p:nvPr>
            <p:ph sz="quarter" idx="1"/>
          </p:nvPr>
        </p:nvSpPr>
        <p:spPr/>
        <p:txBody>
          <a:bodyPr/>
          <a:lstStyle/>
          <a:p>
            <a:endParaRPr lang="fr-FR" dirty="0"/>
          </a:p>
          <a:p>
            <a:r>
              <a:rPr lang="fr-FR" dirty="0"/>
              <a:t>Agent causal: virus neurotrope à ARN de la famille des </a:t>
            </a:r>
            <a:r>
              <a:rPr lang="fr-FR" i="1" dirty="0" err="1"/>
              <a:t>Rhabdoviridae</a:t>
            </a:r>
            <a:r>
              <a:rPr lang="fr-FR" i="1" dirty="0"/>
              <a:t> </a:t>
            </a:r>
            <a:r>
              <a:rPr lang="fr-FR" dirty="0"/>
              <a:t>du genre </a:t>
            </a:r>
            <a:r>
              <a:rPr lang="fr-FR" i="1" dirty="0" err="1"/>
              <a:t>lyssavirus</a:t>
            </a:r>
            <a:r>
              <a:rPr lang="fr-FR" i="1" dirty="0"/>
              <a:t> </a:t>
            </a:r>
          </a:p>
          <a:p>
            <a:r>
              <a:rPr lang="fr-FR" dirty="0"/>
              <a:t>Le virus est fragile dans le milieu extérieur et il est rapidement détruit par les antiseptiques, la chaleur et la </a:t>
            </a:r>
            <a:r>
              <a:rPr lang="fr-FR" dirty="0" err="1"/>
              <a:t>déssication</a:t>
            </a:r>
            <a:endParaRPr lang="fr-FR" dirty="0"/>
          </a:p>
          <a:p>
            <a:r>
              <a:rPr lang="fr-FR" dirty="0"/>
              <a:t>Le virus se perpétue dans trois grands cycles naturels :</a:t>
            </a:r>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Épidémiologie </a:t>
            </a:r>
          </a:p>
        </p:txBody>
      </p:sp>
      <p:sp>
        <p:nvSpPr>
          <p:cNvPr id="3" name="Espace réservé du contenu 2"/>
          <p:cNvSpPr>
            <a:spLocks noGrp="1"/>
          </p:cNvSpPr>
          <p:nvPr>
            <p:ph sz="quarter" idx="1"/>
          </p:nvPr>
        </p:nvSpPr>
        <p:spPr/>
        <p:txBody>
          <a:bodyPr>
            <a:normAutofit/>
          </a:bodyPr>
          <a:lstStyle/>
          <a:p>
            <a:r>
              <a:rPr lang="fr-FR" dirty="0"/>
              <a:t>La rage canine enzootique ou rage urbaine : (chiens errants) sévit en Amérique centrale et du sud, en Afrique, au Moyen orient, en Asie du sud-est où elle est à l’origine de plus de 90% des 59000 décès annuels de rage dans le monde </a:t>
            </a:r>
          </a:p>
          <a:p>
            <a:r>
              <a:rPr lang="fr-FR" dirty="0"/>
              <a:t>La rage sauvage des carnassiers ou rage sylvatique : chacal (Algérie) renard (France dernier cas en 1998), coyote (USA)</a:t>
            </a:r>
          </a:p>
          <a:p>
            <a:r>
              <a:rPr lang="fr-FR" dirty="0"/>
              <a:t>La rage des chiroptères: vampires et chauves-souris (Amériques)</a:t>
            </a:r>
          </a:p>
          <a:p>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Épidémiologie </a:t>
            </a:r>
          </a:p>
        </p:txBody>
      </p:sp>
      <p:sp>
        <p:nvSpPr>
          <p:cNvPr id="3" name="Espace réservé du contenu 2"/>
          <p:cNvSpPr>
            <a:spLocks noGrp="1"/>
          </p:cNvSpPr>
          <p:nvPr>
            <p:ph sz="quarter" idx="1"/>
          </p:nvPr>
        </p:nvSpPr>
        <p:spPr/>
        <p:txBody>
          <a:bodyPr>
            <a:normAutofit/>
          </a:bodyPr>
          <a:lstStyle/>
          <a:p>
            <a:r>
              <a:rPr lang="fr-FR" dirty="0"/>
              <a:t>Transmission de la rage</a:t>
            </a:r>
          </a:p>
          <a:p>
            <a:pPr>
              <a:buNone/>
            </a:pPr>
            <a:r>
              <a:rPr lang="fr-FR" dirty="0"/>
              <a:t>      5 à 7 jours avant les signes cliniques </a:t>
            </a:r>
          </a:p>
          <a:p>
            <a:pPr>
              <a:buFont typeface="Wingdings" pitchFamily="2" charset="2"/>
              <a:buChar char="ü"/>
            </a:pPr>
            <a:r>
              <a:rPr lang="fr-FR" dirty="0"/>
              <a:t>   Elle se fait par </a:t>
            </a:r>
            <a:r>
              <a:rPr lang="fr-FR" b="1" dirty="0"/>
              <a:t>la salive</a:t>
            </a:r>
            <a:r>
              <a:rPr lang="fr-FR" dirty="0"/>
              <a:t>: les morsures, les griffures, le léchage sur peau excoriée ou sur muqueuse (excoriée ou saine).</a:t>
            </a:r>
          </a:p>
          <a:p>
            <a:pPr>
              <a:buFont typeface="Wingdings" pitchFamily="2" charset="2"/>
              <a:buChar char="ü"/>
            </a:pPr>
            <a:r>
              <a:rPr lang="fr-FR" dirty="0"/>
              <a:t>La transmission de la rage par l'intermédiaire des greffes (cornée, foie, rein...) est exceptionnelle.</a:t>
            </a:r>
          </a:p>
          <a:p>
            <a:pPr>
              <a:buFont typeface="Wingdings" pitchFamily="2" charset="2"/>
              <a:buChar char="ü"/>
            </a:pPr>
            <a:r>
              <a:rPr lang="fr-FR" dirty="0"/>
              <a:t>Dans des cas extrêmement rares, la rage a été contractée en laboratoire par inhalation d’aérosols contentant le virus.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Épidémiologie </a:t>
            </a:r>
          </a:p>
        </p:txBody>
      </p:sp>
      <p:sp>
        <p:nvSpPr>
          <p:cNvPr id="3" name="Espace réservé du contenu 2"/>
          <p:cNvSpPr>
            <a:spLocks noGrp="1"/>
          </p:cNvSpPr>
          <p:nvPr>
            <p:ph sz="quarter" idx="1"/>
          </p:nvPr>
        </p:nvSpPr>
        <p:spPr/>
        <p:txBody>
          <a:bodyPr/>
          <a:lstStyle/>
          <a:p>
            <a:r>
              <a:rPr lang="fr-FR" dirty="0"/>
              <a:t>En Algérie la rage animale sévit  à l’état enzootique avec une moyenne de 900 cas/an .  Une moyenne  annuelle  de rage humaine de 15 à 20 cas/an est déclarée et 120000 personnes/an  sont mordues par des chiens (64%) ou par des chats (23%). </a:t>
            </a:r>
          </a:p>
          <a:p>
            <a:r>
              <a:rPr lang="fr-FR" dirty="0"/>
              <a:t>En France, les chauves-souris représentent le seul rendez vous  autochtone depuis l'éradication de la rage vulpine en 1998. Mais, il existe bel et bien un risque avec l'importation illégale d'animaux provenant de zones d'enzootie rabique (chiens, chats)</a:t>
            </a:r>
          </a:p>
          <a:p>
            <a:endParaRPr lang="fr-FR" dirty="0"/>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Clinique </a:t>
            </a:r>
          </a:p>
        </p:txBody>
      </p:sp>
      <p:sp>
        <p:nvSpPr>
          <p:cNvPr id="3" name="Espace réservé du contenu 2"/>
          <p:cNvSpPr>
            <a:spLocks noGrp="1"/>
          </p:cNvSpPr>
          <p:nvPr>
            <p:ph sz="quarter" idx="1"/>
          </p:nvPr>
        </p:nvSpPr>
        <p:spPr/>
        <p:txBody>
          <a:bodyPr>
            <a:normAutofit/>
          </a:bodyPr>
          <a:lstStyle/>
          <a:p>
            <a:r>
              <a:rPr lang="fr-FR" dirty="0"/>
              <a:t>Incubation </a:t>
            </a:r>
          </a:p>
          <a:p>
            <a:pPr lvl="1"/>
            <a:r>
              <a:rPr lang="fr-FR" dirty="0"/>
              <a:t>1 à 6 mois avec une moyenne de 45 jours (extrêmes 7 jours à 6 ans)</a:t>
            </a:r>
          </a:p>
          <a:p>
            <a:pPr lvl="1"/>
            <a:r>
              <a:rPr lang="fr-FR" dirty="0"/>
              <a:t>Silencieuse</a:t>
            </a:r>
          </a:p>
          <a:p>
            <a:pPr lvl="1">
              <a:buNone/>
            </a:pPr>
            <a:endParaRPr lang="fr-FR" dirty="0"/>
          </a:p>
          <a:p>
            <a:r>
              <a:rPr lang="fr-FR" dirty="0"/>
              <a:t>Etat</a:t>
            </a:r>
          </a:p>
          <a:p>
            <a:pPr>
              <a:buNone/>
            </a:pPr>
            <a:r>
              <a:rPr lang="fr-FR" dirty="0"/>
              <a:t>Les deux signes pathognomoniques de la rage sont </a:t>
            </a:r>
            <a:r>
              <a:rPr lang="fr-FR" b="1" dirty="0"/>
              <a:t>l’hydrophobie</a:t>
            </a:r>
            <a:r>
              <a:rPr lang="fr-FR" dirty="0"/>
              <a:t>, déclenchée par toute tentative de boire, et </a:t>
            </a:r>
            <a:r>
              <a:rPr lang="fr-FR" b="1" dirty="0"/>
              <a:t>l’aérophobie</a:t>
            </a:r>
          </a:p>
          <a:p>
            <a:pPr>
              <a:buNone/>
            </a:pPr>
            <a:r>
              <a:rPr lang="fr-FR" dirty="0"/>
              <a:t>Il y a deux formes cliniques de rage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Clinique </a:t>
            </a:r>
          </a:p>
        </p:txBody>
      </p:sp>
      <p:sp>
        <p:nvSpPr>
          <p:cNvPr id="3" name="Espace réservé du contenu 2"/>
          <p:cNvSpPr>
            <a:spLocks noGrp="1"/>
          </p:cNvSpPr>
          <p:nvPr>
            <p:ph sz="quarter" idx="1"/>
          </p:nvPr>
        </p:nvSpPr>
        <p:spPr/>
        <p:txBody>
          <a:bodyPr/>
          <a:lstStyle/>
          <a:p>
            <a:pPr lvl="1"/>
            <a:r>
              <a:rPr lang="fr-FR" dirty="0"/>
              <a:t>Rage furieuse ou spastique</a:t>
            </a:r>
          </a:p>
          <a:p>
            <a:pPr lvl="2"/>
            <a:r>
              <a:rPr lang="fr-FR" dirty="0"/>
              <a:t>La plus fréquente</a:t>
            </a:r>
          </a:p>
          <a:p>
            <a:pPr lvl="2"/>
            <a:r>
              <a:rPr lang="fr-FR" dirty="0"/>
              <a:t>Excitation psychomotrice majeure</a:t>
            </a:r>
          </a:p>
          <a:p>
            <a:pPr lvl="3"/>
            <a:r>
              <a:rPr lang="fr-FR" dirty="0"/>
              <a:t>Fièvre </a:t>
            </a:r>
          </a:p>
          <a:p>
            <a:pPr lvl="3"/>
            <a:r>
              <a:rPr lang="fr-FR" dirty="0"/>
              <a:t>Convulsions</a:t>
            </a:r>
          </a:p>
          <a:p>
            <a:pPr lvl="3"/>
            <a:r>
              <a:rPr lang="fr-FR" dirty="0"/>
              <a:t>Hyperesthésie cutanée et sensorielle</a:t>
            </a:r>
          </a:p>
          <a:p>
            <a:pPr lvl="3"/>
            <a:r>
              <a:rPr lang="fr-FR" dirty="0"/>
              <a:t>Soif vive</a:t>
            </a:r>
          </a:p>
          <a:p>
            <a:pPr lvl="3"/>
            <a:r>
              <a:rPr lang="fr-FR" dirty="0"/>
              <a:t>Spasme hydrophobique (contraction paroxystique du pharynx)</a:t>
            </a:r>
          </a:p>
          <a:p>
            <a:pPr lvl="3"/>
            <a:r>
              <a:rPr lang="fr-FR" dirty="0" err="1"/>
              <a:t>Hypersalivation</a:t>
            </a:r>
            <a:r>
              <a:rPr lang="fr-FR" dirty="0"/>
              <a:t> (sialorrhée) </a:t>
            </a:r>
          </a:p>
          <a:p>
            <a:pPr lvl="3"/>
            <a:r>
              <a:rPr lang="fr-FR" dirty="0"/>
              <a:t>Troubles neurovégétatifs</a:t>
            </a:r>
          </a:p>
          <a:p>
            <a:pPr lvl="4"/>
            <a:r>
              <a:rPr lang="fr-FR" dirty="0"/>
              <a:t>Sueurs abondantes</a:t>
            </a:r>
          </a:p>
          <a:p>
            <a:pPr lvl="4"/>
            <a:r>
              <a:rPr lang="fr-FR" dirty="0"/>
              <a:t>Instabilité pouls, respiratoire et pression artérielle</a:t>
            </a:r>
          </a:p>
          <a:p>
            <a:pPr lvl="4">
              <a:buNone/>
            </a:pPr>
            <a:endParaRPr lang="fr-FR" dirty="0"/>
          </a:p>
          <a:p>
            <a:pPr lvl="4">
              <a:buNone/>
            </a:pPr>
            <a:r>
              <a:rPr lang="fr-FR" dirty="0"/>
              <a:t>La mort survient par arrêt cardio-respiratoire </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1374</TotalTime>
  <Words>786</Words>
  <Application>Microsoft Office PowerPoint</Application>
  <PresentationFormat>On-screen Show (4:3)</PresentationFormat>
  <Paragraphs>114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Rage </vt:lpstr>
      <vt:lpstr>Introduction </vt:lpstr>
      <vt:lpstr>Introduction </vt:lpstr>
      <vt:lpstr>Épidémiologie </vt:lpstr>
      <vt:lpstr>Épidémiologie </vt:lpstr>
      <vt:lpstr>Épidémiologie </vt:lpstr>
      <vt:lpstr>Épidémiologie </vt:lpstr>
      <vt:lpstr>Clinique </vt:lpstr>
      <vt:lpstr>Clinique </vt:lpstr>
      <vt:lpstr>Clinique </vt:lpstr>
      <vt:lpstr>Traitement </vt:lpstr>
      <vt:lpstr>Diagnostic </vt:lpstr>
      <vt:lpstr>Prophylaxie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Rage</dc:title>
  <dc:creator>User</dc:creator>
  <cp:lastModifiedBy>Unknown User</cp:lastModifiedBy>
  <cp:revision>4</cp:revision>
  <dcterms:created xsi:type="dcterms:W3CDTF">2021-06-12T14:35:41Z</dcterms:created>
  <dcterms:modified xsi:type="dcterms:W3CDTF">2021-06-16T14:39:26Z</dcterms:modified>
</cp:coreProperties>
</file>