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60" r:id="rId5"/>
    <p:sldId id="259" r:id="rId6"/>
    <p:sldId id="275" r:id="rId7"/>
    <p:sldId id="262" r:id="rId8"/>
    <p:sldId id="263" r:id="rId9"/>
    <p:sldId id="28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3947-45DF-4398-BCA6-037112751880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6099-E967-4156-98D9-DEFA98CE5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cteur\Desktop\anophè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16"/>
            <a:ext cx="9144000" cy="512064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71736" y="5000636"/>
            <a:ext cx="4123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paludisme </a:t>
            </a:r>
            <a:endParaRPr lang="fr-FR" sz="54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7818" y="5929330"/>
            <a:ext cx="29532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 : A. </a:t>
            </a:r>
            <a:r>
              <a:rPr lang="fr-FR" sz="36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Segueni</a:t>
            </a:r>
            <a:endParaRPr lang="fr-FR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571480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Afrique intertropicale + Madagascar +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Iles Comores +++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90% des cas mondiaux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Amérique centrale + bassin amazonien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Asie méridionale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Sud-est asiatique</a:t>
            </a:r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Méditerranée orientale</a:t>
            </a: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Moyen-orient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Océanie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714356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Transmission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Sujet infecté                       sujet réceptif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piqure anophèle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Autres modes de transmission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m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ère-enfant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t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ransfusion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g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reffon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nosocomiale</a:t>
            </a: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Flèche courbée vers le bas 2"/>
          <p:cNvSpPr/>
          <p:nvPr/>
        </p:nvSpPr>
        <p:spPr>
          <a:xfrm>
            <a:off x="2714612" y="1000108"/>
            <a:ext cx="2071702" cy="71438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71435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physiopathologie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Inoculation              foie               hématies  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2428860" y="1714488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4572000" y="1714488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500430" y="200024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(aucun signe)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6429388" y="2071678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786446" y="271462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hémolyse</a:t>
            </a:r>
            <a:endParaRPr lang="fr-FR" sz="28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6429388" y="3214686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43504" y="3929066"/>
            <a:ext cx="40004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          Parasites </a:t>
            </a:r>
          </a:p>
          <a:p>
            <a:r>
              <a:rPr lang="fr-FR" b="1" dirty="0" smtClean="0"/>
              <a:t>     (cytokines-TNF pyrogènes)</a:t>
            </a:r>
            <a:endParaRPr lang="fr-FR" b="1" dirty="0"/>
          </a:p>
        </p:txBody>
      </p:sp>
      <p:sp>
        <p:nvSpPr>
          <p:cNvPr id="11" name="Flèche gauche 10"/>
          <p:cNvSpPr/>
          <p:nvPr/>
        </p:nvSpPr>
        <p:spPr>
          <a:xfrm>
            <a:off x="4643438" y="4143380"/>
            <a:ext cx="121444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143240" y="3500438"/>
            <a:ext cx="22145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f</a:t>
            </a:r>
            <a:r>
              <a:rPr lang="fr-FR" sz="2800" b="1" dirty="0" smtClean="0"/>
              <a:t>ièvre</a:t>
            </a:r>
          </a:p>
          <a:p>
            <a:r>
              <a:rPr lang="fr-FR" sz="2800" b="1" dirty="0"/>
              <a:t>a</a:t>
            </a:r>
            <a:r>
              <a:rPr lang="fr-FR" sz="2800" b="1" dirty="0" smtClean="0"/>
              <a:t>némie</a:t>
            </a:r>
          </a:p>
          <a:p>
            <a:r>
              <a:rPr lang="fr-FR" sz="2800" b="1" dirty="0"/>
              <a:t>i</a:t>
            </a:r>
            <a:r>
              <a:rPr lang="fr-FR" sz="2800" b="1" dirty="0" smtClean="0"/>
              <a:t>ctère 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71472" y="50006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Falciparum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  <p:sp>
        <p:nvSpPr>
          <p:cNvPr id="14" name="Flèche droite 13"/>
          <p:cNvSpPr/>
          <p:nvPr/>
        </p:nvSpPr>
        <p:spPr>
          <a:xfrm>
            <a:off x="2428860" y="5143512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714744" y="4929198"/>
            <a:ext cx="542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Capillaires viscéraux (cérébraux)</a:t>
            </a:r>
            <a:endParaRPr lang="fr-FR" sz="2800" b="1" dirty="0"/>
          </a:p>
        </p:txBody>
      </p:sp>
      <p:sp>
        <p:nvSpPr>
          <p:cNvPr id="16" name="Flèche vers le bas 15"/>
          <p:cNvSpPr/>
          <p:nvPr/>
        </p:nvSpPr>
        <p:spPr>
          <a:xfrm>
            <a:off x="5072066" y="5357826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43108" y="614364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Lésions tissulaires (adhésion endothéliale) </a:t>
            </a:r>
            <a:endParaRPr lang="fr-FR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714356"/>
            <a:ext cx="835824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Sujets à risque: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Aucune immunité naturelle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Sujets exposés à la maladie</a:t>
            </a:r>
          </a:p>
          <a:p>
            <a:pPr lvl="2"/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Nourrissons</a:t>
            </a: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Jeunes enfants</a:t>
            </a:r>
          </a:p>
          <a:p>
            <a:pPr lvl="2"/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Immigrants (touristes-expatriés) 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4" name="Accolade fermante 3"/>
          <p:cNvSpPr/>
          <p:nvPr/>
        </p:nvSpPr>
        <p:spPr>
          <a:xfrm>
            <a:off x="4286248" y="3357562"/>
            <a:ext cx="1000132" cy="714380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57818" y="340584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Zones d’endémie</a:t>
            </a:r>
            <a:endParaRPr lang="fr-FR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0034" y="214290"/>
            <a:ext cx="9144064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Clinique: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 Accès palustre simple: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(primo-invasion)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Fièvre intermittente pseudo-grippale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début progressif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Syndrome algique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(céphalées, myalgies, arthralgies)</a:t>
            </a:r>
          </a:p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Troubles digestifs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SPM absente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914406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 Accès périodique: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Eclatement synchrone des hématies</a:t>
            </a: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tierce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(48 h) :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falciparum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vivax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, ovale</a:t>
            </a: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Quatre (72h) : malaria</a:t>
            </a:r>
          </a:p>
          <a:p>
            <a:pPr lvl="2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24h: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knowlesi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 stades dans chaque accès: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Phase prodromique (céphalées, nausées, anorexie…)</a:t>
            </a:r>
          </a:p>
          <a:p>
            <a:pPr marL="1428750" lvl="2" indent="-514350">
              <a:buFont typeface="+mj-lt"/>
              <a:buAutoNum type="arabicPeriod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Sensation de froid + frissons (1 à 2h)</a:t>
            </a:r>
          </a:p>
          <a:p>
            <a:pPr marL="1428750" lvl="2" indent="-514350">
              <a:buFont typeface="+mj-lt"/>
              <a:buAutoNum type="arabicPeriod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Fièvre à 40° ou +</a:t>
            </a:r>
          </a:p>
          <a:p>
            <a:pPr marL="1428750" lvl="2" indent="-514350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Pouls rapide, lent (1 à 4h)</a:t>
            </a:r>
          </a:p>
          <a:p>
            <a:pPr marL="1428750" lvl="2" indent="-514350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3.  Sueurs profuses (1 à 2h)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9144064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3- paludisme grave (</a:t>
            </a:r>
            <a:r>
              <a:rPr lang="fr-FR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falciparum</a:t>
            </a:r>
            <a:r>
              <a:rPr lang="fr-FR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Accès pernicieux –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neuropaludisme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Sujet non immuns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Survient: 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d’emblée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soit après une fièvre non reconnue</a:t>
            </a:r>
          </a:p>
          <a:p>
            <a:pPr lvl="3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soit traitement inadapté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Coma + fièvre élevée (40-41°C)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Pouls accéléré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convulsions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858048" cy="679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85728"/>
            <a:ext cx="9144064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Diagnostic:</a:t>
            </a: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arguments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Incubation : 7 j minimum après piqure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Délai inférieur à 2 mois pour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falciparum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Plusieurs années après pour: 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vivax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, ovale,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malariae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Notion de risque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Fièvre au retour de voyage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Examens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NFS: anémie, leuco neutropénie, thrombopénie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Transaminases élevées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VS-CRP augmentées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64" y="214290"/>
            <a:ext cx="914406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Confirmation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Goutte épaisse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Frottis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sanguin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TDR                    utilisent des bandelettes 			                             antigéniques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ag recherchés: HRP2- LDH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PCR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8" name="Accolade fermante 7"/>
          <p:cNvSpPr/>
          <p:nvPr/>
        </p:nvSpPr>
        <p:spPr>
          <a:xfrm>
            <a:off x="3071802" y="1643050"/>
            <a:ext cx="1000132" cy="714380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071934" y="1714488"/>
            <a:ext cx="507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Espèce + % hématies parasitées</a:t>
            </a:r>
            <a:endParaRPr lang="fr-FR" sz="2800" b="1" dirty="0"/>
          </a:p>
        </p:txBody>
      </p:sp>
      <p:sp>
        <p:nvSpPr>
          <p:cNvPr id="10" name="Flèche droite 9"/>
          <p:cNvSpPr/>
          <p:nvPr/>
        </p:nvSpPr>
        <p:spPr>
          <a:xfrm>
            <a:off x="1071538" y="3286124"/>
            <a:ext cx="157163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85754" y="1071546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Protozoose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dûe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à des hématozoaires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Genre: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Plasmidium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Maladie fébrile d’importance +++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Falciparum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Grave +++ ( létalité        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Chimiorésistance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Parasite découvert en 1880 par LAVERAN à 			Constantine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Prix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N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obel 1907</a:t>
            </a: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6965173" y="239314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H="1" flipV="1">
            <a:off x="3821901" y="282177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H="1" flipV="1">
            <a:off x="4321967" y="282177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 flipH="1" flipV="1">
            <a:off x="4036215" y="282177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èche vers le bas 8"/>
          <p:cNvSpPr/>
          <p:nvPr/>
        </p:nvSpPr>
        <p:spPr>
          <a:xfrm>
            <a:off x="4643438" y="4643446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85728"/>
            <a:ext cx="9144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Traitement: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Curatif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Résistance à la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Accolade ouvrante 2"/>
          <p:cNvSpPr/>
          <p:nvPr/>
        </p:nvSpPr>
        <p:spPr>
          <a:xfrm>
            <a:off x="3214678" y="1928802"/>
            <a:ext cx="785818" cy="857256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000496" y="164305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Chloroquine 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29058" y="2500306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Quinine</a:t>
            </a:r>
          </a:p>
          <a:p>
            <a:endParaRPr lang="fr-FR" sz="2800" b="1" dirty="0"/>
          </a:p>
        </p:txBody>
      </p:sp>
      <p:sp>
        <p:nvSpPr>
          <p:cNvPr id="6" name="Flèche courbée vers la droite 5"/>
          <p:cNvSpPr/>
          <p:nvPr/>
        </p:nvSpPr>
        <p:spPr>
          <a:xfrm>
            <a:off x="2357422" y="2928934"/>
            <a:ext cx="1285884" cy="1500198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/>
          <p:cNvSpPr/>
          <p:nvPr/>
        </p:nvSpPr>
        <p:spPr>
          <a:xfrm>
            <a:off x="6357950" y="2928934"/>
            <a:ext cx="1143008" cy="1643074"/>
          </a:xfrm>
          <a:prstGeom prst="curved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1934" y="414338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 T A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00034" y="4857760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(</a:t>
            </a:r>
            <a:r>
              <a:rPr lang="fr-FR" sz="2800" b="1" dirty="0" smtClean="0"/>
              <a:t>Combinaisons Thérapeutiques à base d’</a:t>
            </a:r>
            <a:r>
              <a:rPr lang="fr-FR" sz="2800" b="1" dirty="0" err="1" smtClean="0"/>
              <a:t>artémisinine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85728"/>
            <a:ext cx="914406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Paludisme grave 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falciparum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Artésunate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Quinine</a:t>
            </a: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Arteméther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lumefantrine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Primo-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invasion–accès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Quinine</a:t>
            </a: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Arteméther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lumefantrine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Accolade fermante 2"/>
          <p:cNvSpPr/>
          <p:nvPr/>
        </p:nvSpPr>
        <p:spPr>
          <a:xfrm>
            <a:off x="4714876" y="1643050"/>
            <a:ext cx="928694" cy="1285884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929322" y="2000240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Primaquine</a:t>
            </a:r>
            <a:endParaRPr lang="fr-FR" sz="2800" b="1" dirty="0" smtClean="0"/>
          </a:p>
          <a:p>
            <a:r>
              <a:rPr lang="fr-FR" sz="2800" b="1" dirty="0" smtClean="0"/>
              <a:t>    (1 prise)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000760" y="4117967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Primaquine</a:t>
            </a:r>
            <a:endParaRPr lang="fr-FR" sz="2800" b="1" dirty="0" smtClean="0"/>
          </a:p>
          <a:p>
            <a:r>
              <a:rPr lang="fr-FR" sz="2800" b="1" dirty="0" smtClean="0"/>
              <a:t>    (1 prise)</a:t>
            </a:r>
            <a:endParaRPr lang="fr-FR" sz="2800" b="1" dirty="0"/>
          </a:p>
        </p:txBody>
      </p:sp>
      <p:sp>
        <p:nvSpPr>
          <p:cNvPr id="6" name="Accolade fermante 5"/>
          <p:cNvSpPr/>
          <p:nvPr/>
        </p:nvSpPr>
        <p:spPr>
          <a:xfrm>
            <a:off x="4643438" y="4153858"/>
            <a:ext cx="857256" cy="785818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85728"/>
            <a:ext cx="914406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Accès simple 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vivax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-ovale):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Arteméther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lumefantrine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chloroquine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Accès 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simple 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malariae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</a:t>
            </a:r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knowlesi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Arteméther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lumefantrine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chloroquine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3" name="Accolade fermante 2"/>
          <p:cNvSpPr/>
          <p:nvPr/>
        </p:nvSpPr>
        <p:spPr>
          <a:xfrm>
            <a:off x="4714876" y="1643050"/>
            <a:ext cx="928694" cy="714380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786446" y="1689075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Primaquine</a:t>
            </a:r>
            <a:endParaRPr lang="fr-FR" sz="2800" b="1" dirty="0" smtClean="0"/>
          </a:p>
          <a:p>
            <a:r>
              <a:rPr lang="fr-FR" sz="2800" b="1" dirty="0" smtClean="0"/>
              <a:t>    (14 jours)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06" y="0"/>
            <a:ext cx="914406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préventif</a:t>
            </a:r>
          </a:p>
          <a:p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Chimioprophylaxie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Chloroquine</a:t>
            </a:r>
          </a:p>
          <a:p>
            <a:pPr lvl="2">
              <a:buFont typeface="Courier New" pitchFamily="49" charset="0"/>
              <a:buChar char="o"/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Atovaquone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proguanil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Doxycycline</a:t>
            </a:r>
          </a:p>
          <a:p>
            <a:pPr lvl="2">
              <a:buFont typeface="Courier New" pitchFamily="49" charset="0"/>
              <a:buChar char="o"/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Mefloquine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Pour le vecteur: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Moustiquaires imprégnées d’insecticides rémanents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Solutions répulsives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Vêtements longs (bien se couvrir)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Pulvérisations d’insecticides (habitations et autour)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85728"/>
            <a:ext cx="914406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Lutte </a:t>
            </a:r>
            <a:r>
              <a:rPr lang="fr-FR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antipalustre</a:t>
            </a:r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Programme OMS: 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objectifs 2030</a:t>
            </a: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Réduire d’au moins 90% l’incidence du paludisme</a:t>
            </a: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Réduire d’au moins 90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% la mortalité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Eliminer le paludisme dans 35% des pays</a:t>
            </a:r>
          </a:p>
          <a:p>
            <a:pPr lvl="2">
              <a:buFont typeface="Courier New" pitchFamily="49" charset="0"/>
              <a:buChar char="o"/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Empecher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une résurgence du paludisme dans tous les pays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exempts</a:t>
            </a: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0"/>
            <a:ext cx="914406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Certification OMS:</a:t>
            </a:r>
            <a:endParaRPr lang="fr-FR" sz="28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Un pays est certifié indemne (exempt) si aucun cas de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pludisme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autochtone n’est signalé 3 années de suite.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2000-2020 :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11 pays certifiés indemnes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2021: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Chine et Salvador certifiés indemnes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Algérie certifiée indemne en 2019</a:t>
            </a:r>
            <a:endParaRPr lang="fr-FR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54" y="1071546"/>
            <a:ext cx="835824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Transmis par une piqure de moustique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anophèle femelle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p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ique le soir et la nuit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piqure indolore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Lutte antivectorielle          insecticides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résistance aux insecticides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(73 pays à au moins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 à 2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des 4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classes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28 pays à l’ensemble des insecticides)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28624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714356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Plus de 3 milliards de sujets exposés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228 millions de cas</a:t>
            </a:r>
          </a:p>
          <a:p>
            <a:pPr lv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411000  décès</a:t>
            </a:r>
          </a:p>
          <a:p>
            <a:pPr lvl="1"/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229 millions de cas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558000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décès</a:t>
            </a:r>
          </a:p>
          <a:p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274000 enfants moins de 5 ans</a:t>
            </a:r>
          </a:p>
          <a:p>
            <a:pPr lvl="5">
              <a:buFont typeface="Courier New" pitchFamily="49" charset="0"/>
              <a:buChar char="o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région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Afrique: 94% de décès</a:t>
            </a:r>
          </a:p>
          <a:p>
            <a:pPr lvl="5"/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2020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627000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décès (69000 de plus)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54" y="428604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Agent causal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5 espèces           paludisme humain</a:t>
            </a:r>
          </a:p>
          <a:p>
            <a:pPr lvl="1">
              <a:buFont typeface="Arial" pitchFamily="34" charset="0"/>
              <a:buChar char="•"/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Falciparum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létalité +++</a:t>
            </a:r>
          </a:p>
          <a:p>
            <a:pPr lvl="1"/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intertropicale</a:t>
            </a:r>
          </a:p>
          <a:p>
            <a:pPr lvl="1">
              <a:buFont typeface="Arial" pitchFamily="34" charset="0"/>
              <a:buChar char="•"/>
            </a:pPr>
            <a:r>
              <a:rPr lang="fr-FR" sz="2800" b="1" dirty="0" err="1">
                <a:latin typeface="Arial" pitchFamily="34" charset="0"/>
                <a:cs typeface="Arial" pitchFamily="34" charset="0"/>
              </a:rPr>
              <a:t>v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ivax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déborde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et touche zones tempérées</a:t>
            </a:r>
          </a:p>
          <a:p>
            <a:pPr lv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absent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en Afrique centrale et ouest </a:t>
            </a:r>
          </a:p>
          <a:p>
            <a:pPr lvl="1">
              <a:buFont typeface="Arial" pitchFamily="34" charset="0"/>
              <a:buChar char="•"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ovale          rare (Afrique intertropicale)</a:t>
            </a:r>
          </a:p>
          <a:p>
            <a:pPr lvl="1">
              <a:buFont typeface="Arial" pitchFamily="34" charset="0"/>
              <a:buChar char="•"/>
            </a:pPr>
            <a:r>
              <a:rPr lang="fr-FR" sz="2800" b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alariae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foyers (toutes régions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				d’endémie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r-FR" sz="28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nowlesi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paludisme simien (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sud-est 				asiatique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2714612" y="11429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/>
        </p:nvCxnSpPr>
        <p:spPr>
          <a:xfrm>
            <a:off x="3000364" y="414338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428860" y="371475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071802" y="50720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428992" y="15716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442349" cy="524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286248" y="6143644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ECN  PILLY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54" y="428604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Chimiorésistance:</a:t>
            </a:r>
            <a:endParaRPr lang="fr-F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signalée          Asie du sud-est et Amérique du sud (années 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chimiorésistance de 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falciparum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à la 		chloroquine 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1978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elle touche Afrique de l’est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extension de proche en proche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Actuellement elle touche toutes les zones à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falciparum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2357422" y="16430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142984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Parfois cette résistance s’associe à la résistance à d’autres antipaludéens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Pays classés en 3 groupes </a:t>
            </a:r>
          </a:p>
          <a:p>
            <a:pPr lvl="1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groupe 1: pas de chloroquinorésistance</a:t>
            </a:r>
          </a:p>
          <a:p>
            <a:pPr lvl="1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groupe 2: chloroquinorésistance présente</a:t>
            </a:r>
          </a:p>
          <a:p>
            <a:pPr lvl="1">
              <a:buFont typeface="Courier New" pitchFamily="49" charset="0"/>
              <a:buChar char="o"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groupe 3: chloroquinorésistance +++</a:t>
            </a:r>
          </a:p>
          <a:p>
            <a:pPr lvl="1"/>
            <a:r>
              <a:rPr lang="fr-F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	       </a:t>
            </a:r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MULTIRESISTANCE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8957944" cy="410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3929058" y="5214950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ECN  PILLY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389</Words>
  <Application>Microsoft Office PowerPoint</Application>
  <PresentationFormat>Affichage à l'écran (4:3)</PresentationFormat>
  <Paragraphs>346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docteur</dc:creator>
  <cp:lastModifiedBy>docteur</cp:lastModifiedBy>
  <cp:revision>109</cp:revision>
  <dcterms:created xsi:type="dcterms:W3CDTF">2021-12-30T14:54:41Z</dcterms:created>
  <dcterms:modified xsi:type="dcterms:W3CDTF">2022-01-02T15:06:47Z</dcterms:modified>
</cp:coreProperties>
</file>