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4" r:id="rId2"/>
    <p:sldId id="257" r:id="rId3"/>
    <p:sldId id="269" r:id="rId4"/>
    <p:sldId id="260" r:id="rId5"/>
    <p:sldId id="261" r:id="rId6"/>
    <p:sldId id="270" r:id="rId7"/>
    <p:sldId id="259" r:id="rId8"/>
    <p:sldId id="271" r:id="rId9"/>
    <p:sldId id="272" r:id="rId10"/>
    <p:sldId id="275" r:id="rId11"/>
    <p:sldId id="263" r:id="rId12"/>
    <p:sldId id="310" r:id="rId13"/>
    <p:sldId id="273" r:id="rId14"/>
    <p:sldId id="264" r:id="rId15"/>
    <p:sldId id="265" r:id="rId16"/>
    <p:sldId id="279" r:id="rId17"/>
    <p:sldId id="280" r:id="rId18"/>
    <p:sldId id="282" r:id="rId19"/>
    <p:sldId id="276" r:id="rId20"/>
    <p:sldId id="283" r:id="rId21"/>
    <p:sldId id="277" r:id="rId22"/>
    <p:sldId id="278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7" r:id="rId42"/>
    <p:sldId id="302" r:id="rId43"/>
    <p:sldId id="303" r:id="rId44"/>
    <p:sldId id="305" r:id="rId45"/>
    <p:sldId id="304" r:id="rId46"/>
    <p:sldId id="308" r:id="rId47"/>
    <p:sldId id="311" r:id="rId48"/>
    <p:sldId id="309" r:id="rId4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38" autoAdjust="0"/>
  </p:normalViewPr>
  <p:slideViewPr>
    <p:cSldViewPr>
      <p:cViewPr varScale="1">
        <p:scale>
          <a:sx n="64" d="100"/>
          <a:sy n="64" d="100"/>
        </p:scale>
        <p:origin x="94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1D469E-D146-4C98-BB37-F040795D4D30}" type="datetimeFigureOut">
              <a:rPr lang="fr-FR" smtClean="0"/>
              <a:pPr/>
              <a:t>30/11/2021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257BFA-B0A5-4240-A7B4-DB0FE286F7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1D469E-D146-4C98-BB37-F040795D4D30}" type="datetimeFigureOut">
              <a:rPr lang="fr-FR" smtClean="0"/>
              <a:pPr/>
              <a:t>30/11/2021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57BFA-B0A5-4240-A7B4-DB0FE286F7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1D469E-D146-4C98-BB37-F040795D4D30}" type="datetimeFigureOut">
              <a:rPr lang="fr-FR" smtClean="0"/>
              <a:pPr/>
              <a:t>30/11/2021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57BFA-B0A5-4240-A7B4-DB0FE286F7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1D469E-D146-4C98-BB37-F040795D4D30}" type="datetimeFigureOut">
              <a:rPr lang="fr-FR" smtClean="0"/>
              <a:pPr/>
              <a:t>30/11/2021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57BFA-B0A5-4240-A7B4-DB0FE286F70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1D469E-D146-4C98-BB37-F040795D4D30}" type="datetimeFigureOut">
              <a:rPr lang="fr-FR" smtClean="0"/>
              <a:pPr/>
              <a:t>30/11/2021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57BFA-B0A5-4240-A7B4-DB0FE286F70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1D469E-D146-4C98-BB37-F040795D4D30}" type="datetimeFigureOut">
              <a:rPr lang="fr-FR" smtClean="0"/>
              <a:pPr/>
              <a:t>30/11/2021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57BFA-B0A5-4240-A7B4-DB0FE286F70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1D469E-D146-4C98-BB37-F040795D4D30}" type="datetimeFigureOut">
              <a:rPr lang="fr-FR" smtClean="0"/>
              <a:pPr/>
              <a:t>30/11/2021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57BFA-B0A5-4240-A7B4-DB0FE286F7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1D469E-D146-4C98-BB37-F040795D4D30}" type="datetimeFigureOut">
              <a:rPr lang="fr-FR" smtClean="0"/>
              <a:pPr/>
              <a:t>30/11/2021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57BFA-B0A5-4240-A7B4-DB0FE286F70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1D469E-D146-4C98-BB37-F040795D4D30}" type="datetimeFigureOut">
              <a:rPr lang="fr-FR" smtClean="0"/>
              <a:pPr/>
              <a:t>30/11/2021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57BFA-B0A5-4240-A7B4-DB0FE286F7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31D469E-D146-4C98-BB37-F040795D4D30}" type="datetimeFigureOut">
              <a:rPr lang="fr-FR" smtClean="0"/>
              <a:pPr/>
              <a:t>30/11/2021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57BFA-B0A5-4240-A7B4-DB0FE286F7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1D469E-D146-4C98-BB37-F040795D4D30}" type="datetimeFigureOut">
              <a:rPr lang="fr-FR" smtClean="0"/>
              <a:pPr/>
              <a:t>30/11/2021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257BFA-B0A5-4240-A7B4-DB0FE286F70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1D469E-D146-4C98-BB37-F040795D4D30}" type="datetimeFigureOut">
              <a:rPr lang="fr-FR" smtClean="0"/>
              <a:pPr/>
              <a:t>30/11/2021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257BFA-B0A5-4240-A7B4-DB0FE286F7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MENINGITES PURULENTES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5658296"/>
            <a:ext cx="3143240" cy="1199704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Dr K.Charaoui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Faculté de médecine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Université Constantine 3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97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Signes Du Début </a:t>
            </a:r>
          </a:p>
          <a:p>
            <a:pPr marL="109728" indent="0">
              <a:buNone/>
            </a:pPr>
            <a:endParaRPr lang="fr-FR" dirty="0" smtClean="0"/>
          </a:p>
          <a:p>
            <a:pPr marL="109728" indent="0">
              <a:buNone/>
            </a:pPr>
            <a:r>
              <a:rPr lang="fr-FR" dirty="0" smtClean="0"/>
              <a:t>                 Toujours </a:t>
            </a:r>
            <a:r>
              <a:rPr lang="fr-FR" b="1" dirty="0" smtClean="0"/>
              <a:t>brutal</a:t>
            </a:r>
          </a:p>
          <a:p>
            <a:pPr marL="109728" indent="0">
              <a:buNone/>
            </a:pPr>
            <a:r>
              <a:rPr lang="fr-FR" dirty="0" smtClean="0"/>
              <a:t>                 Fièvre élevée </a:t>
            </a:r>
          </a:p>
          <a:p>
            <a:pPr marL="109728" indent="0">
              <a:buNone/>
            </a:pPr>
            <a:r>
              <a:rPr lang="fr-FR" dirty="0" smtClean="0"/>
              <a:t>                 Céphalées +++</a:t>
            </a:r>
          </a:p>
          <a:p>
            <a:pPr marL="109728" indent="0">
              <a:buNone/>
            </a:pPr>
            <a:r>
              <a:rPr lang="fr-FR" dirty="0" smtClean="0"/>
              <a:t>                 Vomissements</a:t>
            </a:r>
          </a:p>
          <a:p>
            <a:pPr marL="109728" indent="0">
              <a:buNone/>
            </a:pPr>
            <a:r>
              <a:rPr lang="fr-FR" dirty="0" smtClean="0"/>
              <a:t>                 </a:t>
            </a:r>
          </a:p>
          <a:p>
            <a:pPr marL="109728" indent="0">
              <a:buNone/>
            </a:pPr>
            <a:r>
              <a:rPr lang="fr-FR" dirty="0" smtClean="0"/>
              <a:t>                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366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50500"/>
          </a:xfrm>
        </p:spPr>
        <p:txBody>
          <a:bodyPr>
            <a:normAutofit fontScale="47500" lnSpcReduction="20000"/>
          </a:bodyPr>
          <a:lstStyle/>
          <a:p>
            <a:r>
              <a:rPr lang="fr-FR" dirty="0" smtClean="0"/>
              <a:t>LA PHASE D’ÉTAT</a:t>
            </a:r>
          </a:p>
          <a:p>
            <a:pPr marL="109728" indent="0">
              <a:buNone/>
            </a:pPr>
            <a:endParaRPr lang="fr-FR" dirty="0" smtClean="0"/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Syndrome méninge fébrile +++</a:t>
            </a:r>
          </a:p>
          <a:p>
            <a:pPr marL="109728" indent="0">
              <a:buNone/>
            </a:pPr>
            <a:r>
              <a:rPr lang="fr-FR" dirty="0" smtClean="0"/>
              <a:t>  signes généraux:    fièvre élevée</a:t>
            </a:r>
          </a:p>
          <a:p>
            <a:pPr marL="109728" indent="0">
              <a:buNone/>
            </a:pPr>
            <a:r>
              <a:rPr lang="fr-FR" dirty="0" smtClean="0"/>
              <a:t>                                 Frissons , altération EG</a:t>
            </a:r>
          </a:p>
          <a:p>
            <a:pPr marL="109728" indent="0">
              <a:buNone/>
            </a:pPr>
            <a:r>
              <a:rPr lang="fr-FR" dirty="0" smtClean="0"/>
              <a:t> </a:t>
            </a:r>
          </a:p>
          <a:p>
            <a:pPr marL="109728" indent="0">
              <a:buNone/>
            </a:pPr>
            <a:r>
              <a:rPr lang="fr-FR" dirty="0" smtClean="0"/>
              <a:t>  Signes fct :    céphalées: +++ en casque</a:t>
            </a:r>
          </a:p>
          <a:p>
            <a:pPr marL="109728" indent="0">
              <a:buNone/>
            </a:pPr>
            <a:r>
              <a:rPr lang="fr-FR" dirty="0" smtClean="0"/>
              <a:t>                       Vomissements: faciles ,en jet</a:t>
            </a:r>
          </a:p>
          <a:p>
            <a:pPr marL="109728" indent="0">
              <a:buNone/>
            </a:pPr>
            <a:r>
              <a:rPr lang="fr-FR" dirty="0" smtClean="0"/>
              <a:t>                       Photophobie 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constipation incste</a:t>
            </a:r>
          </a:p>
          <a:p>
            <a:pPr marL="109728" indent="0">
              <a:buNone/>
            </a:pPr>
            <a:endParaRPr lang="fr-FR" dirty="0" smtClean="0"/>
          </a:p>
          <a:p>
            <a:pPr marL="109728" indent="0">
              <a:buNone/>
            </a:pPr>
            <a:r>
              <a:rPr lang="fr-FR" dirty="0" smtClean="0"/>
              <a:t>  Signes physiques       </a:t>
            </a:r>
            <a:r>
              <a:rPr lang="fr-FR" dirty="0" smtClean="0">
                <a:latin typeface="Arial"/>
                <a:cs typeface="Arial"/>
              </a:rPr>
              <a:t>→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 raideur méningée +++</a:t>
            </a:r>
          </a:p>
          <a:p>
            <a:pPr marL="109728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                         attitude en chien de fusil</a:t>
            </a:r>
          </a:p>
          <a:p>
            <a:pPr marL="109728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                         Raideur nucale (flexion)</a:t>
            </a:r>
          </a:p>
          <a:p>
            <a:pPr marL="109728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                         Sig de kernig</a:t>
            </a:r>
          </a:p>
          <a:p>
            <a:pPr marL="109728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                         Sig de brudzinski   </a:t>
            </a:r>
          </a:p>
          <a:p>
            <a:pPr marL="109728" indent="0"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                      hyperesthésie cutanée   </a:t>
            </a:r>
          </a:p>
          <a:p>
            <a:pPr marL="109728" indent="0"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                      troubles vasomoteurs (raie méningitique de trousseau)            </a:t>
            </a:r>
            <a:r>
              <a:rPr lang="fr-FR" dirty="0" smtClean="0"/>
              <a:t>    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/>
          </a:bodyPr>
          <a:lstStyle/>
          <a:p>
            <a:r>
              <a:rPr lang="fr-FR" dirty="0" smtClean="0"/>
              <a:t>  CLINIQUE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987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fr-FR" dirty="0" smtClean="0"/>
              <a:t>Signes physiques : Raideur méningée </a:t>
            </a:r>
          </a:p>
          <a:p>
            <a:pPr marL="109728" indent="0">
              <a:buNone/>
            </a:pPr>
            <a:endParaRPr lang="fr-FR" dirty="0" smtClean="0"/>
          </a:p>
          <a:p>
            <a:pPr marL="109728" indent="0">
              <a:buNone/>
            </a:pPr>
            <a:r>
              <a:rPr lang="fr-FR" dirty="0" smtClean="0"/>
              <a:t>       Attitude en chien de fusil</a:t>
            </a:r>
          </a:p>
          <a:p>
            <a:pPr marL="109728" indent="0">
              <a:buNone/>
            </a:pPr>
            <a:r>
              <a:rPr lang="fr-FR" dirty="0" smtClean="0"/>
              <a:t>       Raideur nucale (flexion)</a:t>
            </a:r>
          </a:p>
          <a:p>
            <a:pPr marL="109728" indent="0">
              <a:buNone/>
            </a:pPr>
            <a:r>
              <a:rPr lang="fr-FR" dirty="0" smtClean="0"/>
              <a:t>       Signe de </a:t>
            </a:r>
            <a:r>
              <a:rPr lang="fr-FR" dirty="0" err="1" smtClean="0"/>
              <a:t>Kernig</a:t>
            </a:r>
            <a:endParaRPr lang="fr-FR" dirty="0" smtClean="0"/>
          </a:p>
          <a:p>
            <a:pPr marL="109728" indent="0">
              <a:buNone/>
            </a:pPr>
            <a:r>
              <a:rPr lang="fr-FR" dirty="0" smtClean="0"/>
              <a:t>       Signe de </a:t>
            </a:r>
            <a:r>
              <a:rPr lang="fr-FR" dirty="0" err="1" smtClean="0"/>
              <a:t>Brudzinski</a:t>
            </a:r>
            <a:r>
              <a:rPr lang="fr-FR" dirty="0" smtClean="0"/>
              <a:t>   </a:t>
            </a:r>
          </a:p>
          <a:p>
            <a:pPr marL="109728" indent="0">
              <a:buNone/>
            </a:pPr>
            <a:r>
              <a:rPr lang="fr-FR" dirty="0" smtClean="0"/>
              <a:t>       Hyperesthésie cutanée   </a:t>
            </a:r>
          </a:p>
          <a:p>
            <a:pPr marL="109728" indent="0">
              <a:buNone/>
            </a:pPr>
            <a:r>
              <a:rPr lang="fr-FR" dirty="0" smtClean="0"/>
              <a:t>       Troubles vasomoteurs (raie méningitique</a:t>
            </a:r>
          </a:p>
          <a:p>
            <a:pPr marL="109728" indent="0">
              <a:buNone/>
            </a:pPr>
            <a:r>
              <a:rPr lang="fr-FR" dirty="0" smtClean="0"/>
              <a:t>       de trousseau)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 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56792"/>
            <a:ext cx="5688632" cy="4392488"/>
          </a:xfr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Attitude en chien de fusil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933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Raideur nucale </a:t>
            </a:r>
          </a:p>
          <a:p>
            <a:pPr marL="109728" indent="0">
              <a:buNone/>
            </a:pPr>
            <a:r>
              <a:rPr lang="fr-FR" sz="2000" dirty="0" smtClean="0"/>
              <a:t>    A la flexion et non lors des mouvements de rotation</a:t>
            </a:r>
          </a:p>
          <a:p>
            <a:pPr marL="109728" indent="0">
              <a:buNone/>
            </a:pPr>
            <a:endParaRPr lang="fr-FR" sz="2000" dirty="0" smtClean="0"/>
          </a:p>
          <a:p>
            <a:r>
              <a:rPr lang="fr-FR" sz="2000" dirty="0" smtClean="0">
                <a:solidFill>
                  <a:srgbClr val="FF0000"/>
                </a:solidFill>
              </a:rPr>
              <a:t>Signe de </a:t>
            </a:r>
            <a:r>
              <a:rPr lang="fr-FR" sz="2000" dirty="0" err="1" smtClean="0">
                <a:solidFill>
                  <a:srgbClr val="FF0000"/>
                </a:solidFill>
              </a:rPr>
              <a:t>Kernig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endParaRPr lang="fr-FR" sz="2000" dirty="0" smtClean="0">
              <a:latin typeface="Arial"/>
              <a:cs typeface="Arial"/>
            </a:endParaRPr>
          </a:p>
          <a:p>
            <a:pPr marL="109728" indent="0">
              <a:buNone/>
            </a:pPr>
            <a:r>
              <a:rPr lang="fr-FR" sz="2000" dirty="0" smtClean="0">
                <a:latin typeface="Arial"/>
                <a:cs typeface="Arial"/>
              </a:rPr>
              <a:t>  Impossibilité de fléchir les cuisses sans fléchir les genoux</a:t>
            </a:r>
          </a:p>
          <a:p>
            <a:pPr marL="109728" indent="0">
              <a:buNone/>
            </a:pPr>
            <a:endParaRPr lang="fr-FR" sz="2000" dirty="0" smtClean="0">
              <a:latin typeface="Arial"/>
              <a:cs typeface="Arial"/>
            </a:endParaRPr>
          </a:p>
          <a:p>
            <a:r>
              <a:rPr lang="fr-FR" sz="2000" dirty="0" smtClean="0">
                <a:solidFill>
                  <a:srgbClr val="FF0000"/>
                </a:solidFill>
                <a:latin typeface="Arial"/>
                <a:cs typeface="Arial"/>
              </a:rPr>
              <a:t>Signe de </a:t>
            </a:r>
            <a:r>
              <a:rPr lang="fr-FR" sz="2000" dirty="0" err="1" smtClean="0">
                <a:solidFill>
                  <a:srgbClr val="FF0000"/>
                </a:solidFill>
                <a:latin typeface="Arial"/>
                <a:cs typeface="Arial"/>
              </a:rPr>
              <a:t>Brudzinski</a:t>
            </a:r>
            <a:endParaRPr lang="fr-FR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109728" indent="0">
              <a:buNone/>
            </a:pPr>
            <a:r>
              <a:rPr lang="fr-FR" sz="2000" dirty="0" smtClean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lang="fr-FR" sz="2000" dirty="0" smtClean="0">
                <a:latin typeface="Arial"/>
                <a:cs typeface="Arial"/>
              </a:rPr>
              <a:t>Flexion de la nuque entraine la flexion  involontaire des membres  inférieurs</a:t>
            </a:r>
          </a:p>
          <a:p>
            <a:pPr marL="109728" indent="0">
              <a:buNone/>
            </a:pPr>
            <a:r>
              <a:rPr lang="fr-FR" sz="2000" dirty="0" smtClean="0">
                <a:latin typeface="Arial"/>
                <a:cs typeface="Arial"/>
              </a:rPr>
              <a:t>  </a:t>
            </a:r>
            <a:r>
              <a:rPr lang="fr-FR" sz="2000" dirty="0" smtClean="0">
                <a:solidFill>
                  <a:srgbClr val="FF0000"/>
                </a:solidFill>
                <a:latin typeface="Arial"/>
                <a:cs typeface="Arial"/>
              </a:rPr>
              <a:t>Ou</a:t>
            </a:r>
          </a:p>
          <a:p>
            <a:pPr marL="109728" indent="0">
              <a:buNone/>
            </a:pPr>
            <a:r>
              <a:rPr lang="fr-FR" sz="2000" dirty="0" smtClean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lang="fr-FR" sz="2000" dirty="0" smtClean="0">
                <a:latin typeface="Arial"/>
                <a:cs typeface="Arial"/>
              </a:rPr>
              <a:t> L’élévation d’un membre inferieur tendu → flexion  du membre controlatéral  s’il  était en  extension ou une extension de celui-ci  ( s’il était en flexion)</a:t>
            </a:r>
            <a:endParaRPr lang="fr-FR" sz="2000" dirty="0" smtClean="0"/>
          </a:p>
          <a:p>
            <a:pPr marL="109728" indent="0">
              <a:buNone/>
            </a:pPr>
            <a:r>
              <a:rPr lang="fr-FR" sz="2000" dirty="0" smtClean="0"/>
              <a:t>                           </a:t>
            </a:r>
            <a:endParaRPr lang="fr-FR" sz="20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78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47500" lnSpcReduction="20000"/>
          </a:bodyPr>
          <a:lstStyle/>
          <a:p>
            <a:pPr marL="109728" indent="0">
              <a:buNone/>
            </a:pPr>
            <a:r>
              <a:rPr lang="fr-FR" sz="4000" dirty="0" smtClean="0"/>
              <a:t>Signes de gravite  +++ , parfois présents d’emblée </a:t>
            </a:r>
          </a:p>
          <a:p>
            <a:pPr marL="109728" indent="0">
              <a:buNone/>
            </a:pPr>
            <a:r>
              <a:rPr lang="fr-FR" sz="4000" dirty="0" smtClean="0"/>
              <a:t> </a:t>
            </a:r>
          </a:p>
          <a:p>
            <a:pPr marL="109728" indent="0">
              <a:buNone/>
            </a:pPr>
            <a:r>
              <a:rPr lang="fr-FR" sz="4000" dirty="0" smtClean="0"/>
              <a:t>Signes neurologiques ; Altération de </a:t>
            </a:r>
            <a:r>
              <a:rPr lang="fr-FR" sz="4000" dirty="0" err="1" smtClean="0"/>
              <a:t>létat</a:t>
            </a:r>
            <a:r>
              <a:rPr lang="fr-FR" sz="4000" dirty="0" smtClean="0"/>
              <a:t> de conscience.</a:t>
            </a:r>
          </a:p>
          <a:p>
            <a:pPr marL="109728" indent="0">
              <a:buNone/>
            </a:pPr>
            <a:r>
              <a:rPr lang="fr-FR" sz="4000" dirty="0" smtClean="0"/>
              <a:t>                                   Trouble comportement</a:t>
            </a:r>
          </a:p>
          <a:p>
            <a:pPr marL="109728" indent="0">
              <a:buNone/>
            </a:pPr>
            <a:r>
              <a:rPr lang="fr-FR" sz="4000" dirty="0" smtClean="0"/>
              <a:t>                                   Convulsions</a:t>
            </a:r>
          </a:p>
          <a:p>
            <a:pPr marL="109728" indent="0">
              <a:buNone/>
            </a:pPr>
            <a:r>
              <a:rPr lang="fr-FR" sz="4000" dirty="0" smtClean="0"/>
              <a:t>                                   Déficit sensitivomoteur</a:t>
            </a:r>
          </a:p>
          <a:p>
            <a:pPr marL="109728" indent="0">
              <a:buNone/>
            </a:pPr>
            <a:r>
              <a:rPr lang="fr-FR" sz="40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fr-FR" sz="4000" dirty="0" smtClean="0">
                <a:solidFill>
                  <a:prstClr val="black"/>
                </a:solidFill>
                <a:latin typeface="Arial"/>
                <a:cs typeface="Arial"/>
              </a:rPr>
              <a:t>                  </a:t>
            </a:r>
            <a:r>
              <a:rPr lang="fr-FR" sz="4000" dirty="0">
                <a:solidFill>
                  <a:prstClr val="black"/>
                </a:solidFill>
                <a:latin typeface="Arial"/>
                <a:cs typeface="Arial"/>
              </a:rPr>
              <a:t>→ </a:t>
            </a:r>
            <a:r>
              <a:rPr lang="fr-FR" sz="4000" dirty="0" smtClean="0">
                <a:solidFill>
                  <a:srgbClr val="0070C0"/>
                </a:solidFill>
                <a:latin typeface="Arial"/>
                <a:cs typeface="Arial"/>
              </a:rPr>
              <a:t>méningo-encéphalite → TDM avant PL</a:t>
            </a:r>
            <a:endParaRPr lang="fr-FR" sz="4000" dirty="0" smtClean="0"/>
          </a:p>
          <a:p>
            <a:pPr marL="109728" indent="0">
              <a:buNone/>
            </a:pPr>
            <a:r>
              <a:rPr lang="fr-FR" sz="4000" dirty="0"/>
              <a:t> </a:t>
            </a:r>
            <a:r>
              <a:rPr lang="fr-FR" sz="4000" dirty="0" smtClean="0"/>
              <a:t>                      </a:t>
            </a:r>
          </a:p>
          <a:p>
            <a:pPr marL="109728" indent="0">
              <a:buNone/>
            </a:pPr>
            <a:r>
              <a:rPr lang="fr-FR" sz="4000" dirty="0" smtClean="0"/>
              <a:t>Signes neuro-végétatifs / Troubles hémodynamique.</a:t>
            </a:r>
          </a:p>
          <a:p>
            <a:pPr marL="109728" indent="0">
              <a:buNone/>
            </a:pPr>
            <a:r>
              <a:rPr lang="fr-FR" sz="4000" dirty="0"/>
              <a:t> </a:t>
            </a:r>
            <a:r>
              <a:rPr lang="fr-FR" sz="4000" dirty="0" smtClean="0"/>
              <a:t>                                       Hypotension , état de choc.</a:t>
            </a:r>
          </a:p>
          <a:p>
            <a:pPr marL="109728" indent="0">
              <a:buNone/>
            </a:pPr>
            <a:r>
              <a:rPr lang="fr-FR" sz="4000" dirty="0"/>
              <a:t> </a:t>
            </a:r>
            <a:r>
              <a:rPr lang="fr-FR" sz="4000" dirty="0" smtClean="0"/>
              <a:t>                                       Détresse respiratoire.</a:t>
            </a:r>
          </a:p>
          <a:p>
            <a:pPr marL="109728" indent="0">
              <a:buNone/>
            </a:pPr>
            <a:endParaRPr lang="fr-FR" sz="400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09728" indent="0">
              <a:buNone/>
            </a:pPr>
            <a:endParaRPr lang="fr-FR" sz="4000" dirty="0" smtClean="0">
              <a:latin typeface="Arial"/>
              <a:cs typeface="Arial"/>
            </a:endParaRPr>
          </a:p>
          <a:p>
            <a:pPr marL="109728" indent="0">
              <a:buNone/>
            </a:pPr>
            <a:r>
              <a:rPr lang="fr-FR" sz="4000" dirty="0" smtClean="0">
                <a:latin typeface="Arial"/>
                <a:cs typeface="Arial"/>
              </a:rPr>
              <a:t>Signes cutanés </a:t>
            </a:r>
            <a:r>
              <a:rPr lang="fr-FR" sz="4000" dirty="0" smtClean="0">
                <a:solidFill>
                  <a:srgbClr val="FF0000"/>
                </a:solidFill>
                <a:latin typeface="Arial"/>
                <a:cs typeface="Arial"/>
              </a:rPr>
              <a:t>:  purpura +++ </a:t>
            </a:r>
          </a:p>
          <a:p>
            <a:pPr marL="109728" indent="0">
              <a:buNone/>
            </a:pPr>
            <a:r>
              <a:rPr lang="fr-FR" sz="4000" dirty="0" smtClean="0">
                <a:solidFill>
                  <a:srgbClr val="FF0000"/>
                </a:solidFill>
                <a:latin typeface="Arial"/>
                <a:cs typeface="Arial"/>
              </a:rPr>
              <a:t>                            surtout si extensif → PREMIERE INJECTION DE L’ATB AVANT MEME LA PL +++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Clinique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630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636912"/>
            <a:ext cx="4008120" cy="2294216"/>
          </a:xfr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Purpura </a:t>
            </a:r>
            <a:r>
              <a:rPr lang="fr-FR" dirty="0" err="1" smtClean="0"/>
              <a:t>fulminans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836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852936"/>
            <a:ext cx="3408000" cy="2556000"/>
          </a:xfr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Purpura </a:t>
            </a:r>
            <a:r>
              <a:rPr lang="fr-FR" dirty="0" err="1" smtClean="0"/>
              <a:t>fulminans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056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564904"/>
            <a:ext cx="3730280" cy="2448000"/>
          </a:xfr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Purpura </a:t>
            </a:r>
            <a:r>
              <a:rPr lang="fr-FR" dirty="0" err="1" smtClean="0"/>
              <a:t>fulminans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084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fr-FR" dirty="0" smtClean="0">
              <a:solidFill>
                <a:srgbClr val="0070C0"/>
              </a:solidFill>
            </a:endParaRPr>
          </a:p>
          <a:p>
            <a:r>
              <a:rPr lang="fr-FR" dirty="0" smtClean="0">
                <a:solidFill>
                  <a:srgbClr val="0070C0"/>
                </a:solidFill>
              </a:rPr>
              <a:t>DG DIFFICILE SI :</a:t>
            </a:r>
          </a:p>
          <a:p>
            <a:pPr marL="109728" indent="0">
              <a:buNone/>
            </a:pPr>
            <a:endParaRPr lang="fr-FR" dirty="0" smtClean="0"/>
          </a:p>
          <a:p>
            <a:pPr marL="109728" indent="0">
              <a:buNone/>
            </a:pPr>
            <a:r>
              <a:rPr lang="fr-FR" dirty="0" smtClean="0"/>
              <a:t> Tableau fruste :migraine , sinusite</a:t>
            </a:r>
          </a:p>
          <a:p>
            <a:pPr marL="109728" indent="0">
              <a:buNone/>
            </a:pPr>
            <a:r>
              <a:rPr lang="fr-FR" dirty="0" smtClean="0"/>
              <a:t> Tableau atténué par un traitement symptomatique</a:t>
            </a:r>
          </a:p>
          <a:p>
            <a:pPr marL="109728" indent="0">
              <a:buNone/>
            </a:pPr>
            <a:r>
              <a:rPr lang="fr-FR" dirty="0" smtClean="0"/>
              <a:t> Tableau psychiatrique</a:t>
            </a:r>
          </a:p>
          <a:p>
            <a:pPr marL="109728" indent="0">
              <a:buNone/>
            </a:pPr>
            <a:r>
              <a:rPr lang="fr-FR" dirty="0" smtClean="0"/>
              <a:t> Sujet âgé : altération état de conscience</a:t>
            </a:r>
          </a:p>
          <a:p>
            <a:pPr marL="109728" indent="0">
              <a:buNone/>
            </a:pPr>
            <a:r>
              <a:rPr lang="fr-FR" dirty="0" smtClean="0"/>
              <a:t> Sujet opéré</a:t>
            </a:r>
          </a:p>
          <a:p>
            <a:pPr marL="109728" indent="0">
              <a:buNone/>
            </a:pPr>
            <a:r>
              <a:rPr lang="fr-FR" dirty="0" smtClean="0"/>
              <a:t> Sujet en réanimation</a:t>
            </a:r>
          </a:p>
          <a:p>
            <a:pPr marL="109728" indent="0">
              <a:buNone/>
            </a:pPr>
            <a:endParaRPr lang="fr-FR" dirty="0" smtClean="0"/>
          </a:p>
          <a:p>
            <a:pPr marL="109728" indent="0">
              <a:buNone/>
            </a:pPr>
            <a:endParaRPr lang="fr-FR" dirty="0" smtClean="0"/>
          </a:p>
          <a:p>
            <a:pPr marL="109728" indent="0"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</a:t>
            </a:r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797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lvl="8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fr-FR" sz="2400" dirty="0" smtClean="0"/>
          </a:p>
          <a:p>
            <a:pPr marL="365760" lvl="8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fr-FR" sz="2400" dirty="0" smtClean="0"/>
              <a:t>Extrêmes urgences médicales dg et thérapeutiques</a:t>
            </a:r>
          </a:p>
          <a:p>
            <a:pPr marL="109728" lvl="8" indent="0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fr-FR" sz="2400" dirty="0" smtClean="0"/>
          </a:p>
          <a:p>
            <a:pPr marL="365760" lvl="8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fr-FR" sz="2400" dirty="0" smtClean="0"/>
              <a:t>Les méningites  bactériennes </a:t>
            </a:r>
            <a:r>
              <a:rPr lang="fr-FR" sz="2400" dirty="0" smtClean="0">
                <a:latin typeface="Arial"/>
                <a:cs typeface="Arial"/>
              </a:rPr>
              <a:t>→infections </a:t>
            </a:r>
            <a:r>
              <a:rPr lang="fr-FR" sz="2400" dirty="0" err="1" smtClean="0">
                <a:latin typeface="Arial"/>
                <a:cs typeface="Arial"/>
              </a:rPr>
              <a:t>trés</a:t>
            </a:r>
            <a:r>
              <a:rPr lang="fr-FR" sz="2400" dirty="0" smtClean="0">
                <a:latin typeface="Arial"/>
                <a:cs typeface="Arial"/>
              </a:rPr>
              <a:t> graves</a:t>
            </a:r>
          </a:p>
          <a:p>
            <a:pPr marL="109728" lvl="8" indent="0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fr-FR" sz="2400" dirty="0" smtClean="0">
              <a:latin typeface="Arial"/>
              <a:cs typeface="Arial"/>
            </a:endParaRPr>
          </a:p>
          <a:p>
            <a:pPr marL="365760" lvl="8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fr-FR" sz="2400" dirty="0" smtClean="0">
                <a:latin typeface="Arial"/>
                <a:cs typeface="Arial"/>
              </a:rPr>
              <a:t> Mortalité ↑  20-30 %</a:t>
            </a:r>
          </a:p>
          <a:p>
            <a:pPr marL="109728" lvl="8" indent="0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fr-FR" sz="2400" dirty="0" smtClean="0">
              <a:latin typeface="Arial"/>
              <a:cs typeface="Arial"/>
            </a:endParaRPr>
          </a:p>
          <a:p>
            <a:pPr marL="365760" lvl="8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fr-FR" sz="2400" dirty="0" smtClean="0">
                <a:latin typeface="Arial"/>
                <a:cs typeface="Arial"/>
              </a:rPr>
              <a:t> Séquelles neurologiques +++</a:t>
            </a:r>
          </a:p>
          <a:p>
            <a:pPr marL="365760" lvl="8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fr-FR" sz="2400" dirty="0" smtClean="0">
              <a:latin typeface="Arial"/>
              <a:cs typeface="Arial"/>
            </a:endParaRPr>
          </a:p>
          <a:p>
            <a:pPr marL="365760" lvl="8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fr-FR" sz="2400" dirty="0" err="1" smtClean="0">
                <a:latin typeface="Arial"/>
                <a:cs typeface="Arial"/>
              </a:rPr>
              <a:t>Sd</a:t>
            </a:r>
            <a:r>
              <a:rPr lang="fr-FR" sz="2400" dirty="0" smtClean="0">
                <a:latin typeface="Arial"/>
                <a:cs typeface="Arial"/>
              </a:rPr>
              <a:t> méninge fébrile  avec LCR trouble </a:t>
            </a:r>
          </a:p>
          <a:p>
            <a:pPr marL="365760" lvl="8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fr-FR" sz="2400" dirty="0" smtClean="0">
              <a:latin typeface="Arial"/>
              <a:cs typeface="Arial"/>
            </a:endParaRPr>
          </a:p>
          <a:p>
            <a:pPr marL="365760" lvl="8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fr-FR" sz="2400" dirty="0" smtClean="0">
                <a:latin typeface="Arial"/>
                <a:cs typeface="Arial"/>
              </a:rPr>
              <a:t>La ponction lombaire :  geste essentiel+++ confirme le dg </a:t>
            </a:r>
          </a:p>
          <a:p>
            <a:pPr marL="365760" lvl="8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fr-FR" sz="2400" dirty="0" smtClean="0">
              <a:latin typeface="Arial"/>
              <a:cs typeface="Arial"/>
            </a:endParaRPr>
          </a:p>
          <a:p>
            <a:pPr marL="365760" lvl="8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fr-FR" sz="2400" dirty="0" smtClean="0">
                <a:latin typeface="Arial"/>
                <a:cs typeface="Arial"/>
              </a:rPr>
              <a:t> Traitement précoce  améliore le pronostic                                                                                     </a:t>
            </a:r>
            <a:endParaRPr lang="fr-FR" sz="2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36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buClr>
                <a:srgbClr val="2DA2BF"/>
              </a:buClr>
              <a:buNone/>
            </a:pPr>
            <a:r>
              <a:rPr lang="fr-FR" sz="1900" dirty="0" smtClean="0">
                <a:solidFill>
                  <a:srgbClr val="0070C0"/>
                </a:solidFill>
              </a:rPr>
              <a:t>DG DIFFICILE AUSSI SI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fr-FR" sz="1900" dirty="0" smtClean="0">
              <a:solidFill>
                <a:srgbClr val="FF0000"/>
              </a:solidFill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fr-FR" sz="1900" dirty="0" smtClean="0">
                <a:solidFill>
                  <a:srgbClr val="FF0000"/>
                </a:solidFill>
              </a:rPr>
              <a:t> </a:t>
            </a:r>
            <a:r>
              <a:rPr lang="fr-FR" sz="1900" dirty="0">
                <a:solidFill>
                  <a:srgbClr val="FF0000"/>
                </a:solidFill>
              </a:rPr>
              <a:t>NOURRISSON </a:t>
            </a:r>
            <a:r>
              <a:rPr lang="fr-FR" sz="1900" dirty="0" smtClean="0">
                <a:solidFill>
                  <a:prstClr val="black"/>
                </a:solidFill>
              </a:rPr>
              <a:t>:  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fr-FR" sz="1900" dirty="0" smtClean="0">
                <a:solidFill>
                  <a:prstClr val="black"/>
                </a:solidFill>
              </a:rPr>
              <a:t> Agitation , somnolence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fr-FR" sz="1900" dirty="0" smtClean="0">
                <a:solidFill>
                  <a:prstClr val="black"/>
                </a:solidFill>
              </a:rPr>
              <a:t>   Fixité du regard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fr-FR" sz="1900" dirty="0" smtClean="0">
                <a:solidFill>
                  <a:prstClr val="black"/>
                </a:solidFill>
              </a:rPr>
              <a:t>   Refus d’alimentation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fr-FR" sz="1900" dirty="0" smtClean="0">
                <a:solidFill>
                  <a:prstClr val="black"/>
                </a:solidFill>
              </a:rPr>
              <a:t>   Cris incessants , plaintifs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fr-FR" sz="1900" dirty="0" smtClean="0">
                <a:solidFill>
                  <a:prstClr val="black"/>
                </a:solidFill>
              </a:rPr>
              <a:t>   Hypotonie 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fr-FR" sz="1900" dirty="0" smtClean="0">
                <a:solidFill>
                  <a:prstClr val="black"/>
                </a:solidFill>
              </a:rPr>
              <a:t>   Tension de la fontanelle en dehors des cris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fr-FR" sz="1900" dirty="0" smtClean="0">
                <a:solidFill>
                  <a:prstClr val="black"/>
                </a:solidFill>
              </a:rPr>
              <a:t>   Convulsions , trouble de la conscience , plafonnement du regard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fr-FR" sz="1900" dirty="0" smtClean="0">
                <a:solidFill>
                  <a:prstClr val="black"/>
                </a:solidFill>
              </a:rPr>
              <a:t>     </a:t>
            </a:r>
            <a:r>
              <a:rPr lang="fr-FR" sz="1900" dirty="0" smtClean="0">
                <a:solidFill>
                  <a:prstClr val="black"/>
                </a:solidFill>
                <a:latin typeface="Arial"/>
                <a:cs typeface="Arial"/>
              </a:rPr>
              <a:t>→ signes tardifs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069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0070C0"/>
                </a:solidFill>
              </a:rPr>
              <a:t>Dg difficile également si</a:t>
            </a:r>
          </a:p>
          <a:p>
            <a:pPr marL="109728" indent="0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 marL="109728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NOUVEAU NE : SIGNES DE SOUFFRANCE </a:t>
            </a:r>
          </a:p>
          <a:p>
            <a:pPr marL="109728" indent="0"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                     NEONATALE  +++</a:t>
            </a:r>
          </a:p>
          <a:p>
            <a:pPr marL="109728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                   </a:t>
            </a:r>
            <a:r>
              <a:rPr lang="fr-FR" dirty="0" smtClean="0"/>
              <a:t>Fièvre ou hypothermie</a:t>
            </a:r>
          </a:p>
          <a:p>
            <a:pPr marL="109728" indent="0">
              <a:buNone/>
            </a:pPr>
            <a:r>
              <a:rPr lang="fr-FR" dirty="0" smtClean="0"/>
              <a:t>                      Refus de boire</a:t>
            </a:r>
          </a:p>
          <a:p>
            <a:pPr marL="109728" indent="0">
              <a:buNone/>
            </a:pPr>
            <a:r>
              <a:rPr lang="fr-FR" dirty="0" smtClean="0"/>
              <a:t>                      Prostration</a:t>
            </a:r>
          </a:p>
          <a:p>
            <a:pPr marL="109728" indent="0">
              <a:buNone/>
            </a:pPr>
            <a:r>
              <a:rPr lang="fr-FR" dirty="0" smtClean="0"/>
              <a:t>                      Détresse respiratoire</a:t>
            </a:r>
          </a:p>
          <a:p>
            <a:pPr marL="109728" indent="0">
              <a:buNone/>
            </a:pPr>
            <a:r>
              <a:rPr lang="fr-FR" dirty="0" smtClean="0"/>
              <a:t>                      Ictère , hpspm</a:t>
            </a:r>
          </a:p>
          <a:p>
            <a:pPr marL="109728" indent="0">
              <a:buNone/>
            </a:pPr>
            <a:r>
              <a:rPr lang="fr-FR" dirty="0" smtClean="0"/>
              <a:t>                      Convulsion</a:t>
            </a:r>
          </a:p>
          <a:p>
            <a:pPr marL="109728" indent="0">
              <a:buNone/>
            </a:pPr>
            <a:r>
              <a:rPr lang="fr-FR" dirty="0" smtClean="0"/>
              <a:t>                      Sd hémorragique</a:t>
            </a:r>
          </a:p>
          <a:p>
            <a:pPr marL="109728" indent="0">
              <a:buNone/>
            </a:pPr>
            <a:r>
              <a:rPr lang="fr-FR" dirty="0" smtClean="0"/>
              <a:t>                      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827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fr-FR" sz="4800" dirty="0" smtClean="0">
                <a:solidFill>
                  <a:srgbClr val="FF0000"/>
                </a:solidFill>
              </a:rPr>
              <a:t>Formes cliniques selon le germe en cause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Clinique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161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MENINGITE A MENINOCOQUE  (diplocoque gram -)</a:t>
            </a:r>
          </a:p>
          <a:p>
            <a:pPr marL="109728" indent="0"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OU MENINGITE CEREBRO-SPINALE</a:t>
            </a:r>
          </a:p>
          <a:p>
            <a:pPr marL="109728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Se rencontre à tt âge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sporadique ou épidémique (écoles, internats)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saison hivernale 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Algérie : serotype A+++ , serotype C 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porte d’entrée rhino-pharyngée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début brutal , Sd méningé franc ,arthralgies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les sig de focalisation st rares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purpura caractéristique du meningo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l’extension </a:t>
            </a:r>
            <a:r>
              <a:rPr lang="fr-FR" dirty="0" smtClean="0">
                <a:latin typeface="Arial"/>
                <a:cs typeface="Arial"/>
              </a:rPr>
              <a:t>→ gravité +++</a:t>
            </a:r>
          </a:p>
          <a:p>
            <a:pPr marL="109728" indent="0">
              <a:buNone/>
            </a:pPr>
            <a:r>
              <a:rPr lang="fr-FR" dirty="0">
                <a:latin typeface="Arial"/>
                <a:cs typeface="Arial"/>
              </a:rPr>
              <a:t> </a:t>
            </a:r>
            <a:r>
              <a:rPr lang="fr-FR" dirty="0" smtClean="0">
                <a:latin typeface="Arial"/>
                <a:cs typeface="Arial"/>
              </a:rPr>
              <a:t> évolution</a:t>
            </a:r>
            <a:r>
              <a:rPr lang="fr-FR" dirty="0" smtClean="0"/>
              <a:t> favorable sous traitement précoce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mortalité précoce 10-15 % </a:t>
            </a:r>
            <a:r>
              <a:rPr lang="fr-FR" dirty="0" smtClean="0">
                <a:latin typeface="Arial"/>
                <a:cs typeface="Arial"/>
              </a:rPr>
              <a:t>→ PURPURA </a:t>
            </a:r>
            <a:r>
              <a:rPr lang="fr-FR" dirty="0" err="1" smtClean="0">
                <a:latin typeface="Arial"/>
                <a:cs typeface="Arial"/>
              </a:rPr>
              <a:t>FULMINANs</a:t>
            </a:r>
            <a:endParaRPr lang="fr-FR" dirty="0" smtClean="0">
              <a:latin typeface="Arial"/>
              <a:cs typeface="Arial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101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>
                <a:solidFill>
                  <a:srgbClr val="FF0000"/>
                </a:solidFill>
              </a:rPr>
              <a:t>MENINGITE A PNEUMOCOQUE (cocci gram +)</a:t>
            </a:r>
          </a:p>
          <a:p>
            <a:pPr marL="109728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fr-FR" dirty="0" smtClean="0"/>
              <a:t>Peut se voir à tout âge.</a:t>
            </a:r>
          </a:p>
          <a:p>
            <a:pPr marL="109728" indent="0">
              <a:buNone/>
            </a:pPr>
            <a:r>
              <a:rPr lang="fr-FR" dirty="0" smtClean="0"/>
              <a:t>Terrains particuliers.</a:t>
            </a:r>
          </a:p>
          <a:p>
            <a:pPr marL="109728" indent="0">
              <a:buNone/>
            </a:pPr>
            <a:r>
              <a:rPr lang="fr-FR" dirty="0" smtClean="0"/>
              <a:t>Une porte d’entrée ORL  et une brèche ostéoméningée doivent être systématiquement recherchées</a:t>
            </a:r>
          </a:p>
          <a:p>
            <a:pPr marL="109728" indent="0">
              <a:buNone/>
            </a:pPr>
            <a:r>
              <a:rPr lang="fr-FR" dirty="0" smtClean="0"/>
              <a:t>Sd méningé est franc</a:t>
            </a:r>
          </a:p>
          <a:p>
            <a:pPr marL="109728" indent="0">
              <a:buNone/>
            </a:pPr>
            <a:r>
              <a:rPr lang="fr-FR" dirty="0" smtClean="0"/>
              <a:t>Purpura possible </a:t>
            </a:r>
          </a:p>
          <a:p>
            <a:pPr marL="109728" indent="0">
              <a:buNone/>
            </a:pPr>
            <a:r>
              <a:rPr lang="fr-FR" dirty="0" smtClean="0"/>
              <a:t>Formes comateuses fréquentes de mauvais pronostic</a:t>
            </a:r>
          </a:p>
          <a:p>
            <a:pPr marL="109728" indent="0">
              <a:buNone/>
            </a:pPr>
            <a:r>
              <a:rPr lang="fr-FR" dirty="0" smtClean="0"/>
              <a:t>Signes neurologiques de focalisation +++</a:t>
            </a:r>
          </a:p>
          <a:p>
            <a:pPr marL="109728" indent="0">
              <a:buNone/>
            </a:pPr>
            <a:r>
              <a:rPr lang="fr-FR" dirty="0" smtClean="0"/>
              <a:t>Mortalité  30% surtt si signes neurologiques </a:t>
            </a:r>
          </a:p>
          <a:p>
            <a:pPr marL="109728" indent="0">
              <a:buNone/>
            </a:pPr>
            <a:r>
              <a:rPr lang="fr-FR" dirty="0" smtClean="0"/>
              <a:t>Vaccination anti pneumo introduite dans le calendrier vaccinal depuis 2016 </a:t>
            </a:r>
          </a:p>
          <a:p>
            <a:pPr marL="109728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939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MENINGITE A HAEMOPHILUS INFLUENZAE (bacille gram-)</a:t>
            </a:r>
          </a:p>
          <a:p>
            <a:pPr marL="109728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fr-FR" dirty="0" smtClean="0"/>
              <a:t> Presque exclusivement  3mois -5ans</a:t>
            </a:r>
          </a:p>
          <a:p>
            <a:pPr marL="109728" indent="0">
              <a:buNone/>
            </a:pPr>
            <a:r>
              <a:rPr lang="fr-FR" dirty="0" smtClean="0"/>
              <a:t> Surtout nourrisson </a:t>
            </a:r>
          </a:p>
          <a:p>
            <a:pPr marL="109728" indent="0">
              <a:buNone/>
            </a:pPr>
            <a:r>
              <a:rPr lang="fr-FR" dirty="0" smtClean="0"/>
              <a:t> de plus en plus rare depuis la généralisation </a:t>
            </a:r>
          </a:p>
          <a:p>
            <a:pPr marL="109728" indent="0">
              <a:buNone/>
            </a:pPr>
            <a:r>
              <a:rPr lang="fr-FR" dirty="0" smtClean="0"/>
              <a:t> de la  vaccination</a:t>
            </a:r>
          </a:p>
          <a:p>
            <a:pPr marL="109728" indent="0">
              <a:buNone/>
            </a:pPr>
            <a:r>
              <a:rPr lang="fr-FR" dirty="0" smtClean="0"/>
              <a:t> Peut se voir chez l’adulte immunodéprimé</a:t>
            </a:r>
          </a:p>
          <a:p>
            <a:pPr marL="109728" indent="0">
              <a:buNone/>
            </a:pPr>
            <a:r>
              <a:rPr lang="fr-FR" dirty="0" smtClean="0"/>
              <a:t> Évolution plus lente </a:t>
            </a:r>
          </a:p>
          <a:p>
            <a:pPr marL="109728" indent="0">
              <a:buNone/>
            </a:pPr>
            <a:r>
              <a:rPr lang="fr-FR" dirty="0" smtClean="0"/>
              <a:t> début masqué par une infection ORL</a:t>
            </a:r>
          </a:p>
          <a:p>
            <a:pPr marL="109728" indent="0">
              <a:buNone/>
            </a:pPr>
            <a:r>
              <a:rPr lang="fr-FR" dirty="0" smtClean="0"/>
              <a:t> Les convulsions st </a:t>
            </a:r>
            <a:r>
              <a:rPr lang="fr-FR" dirty="0" err="1" smtClean="0"/>
              <a:t>frequentes</a:t>
            </a:r>
            <a:endParaRPr lang="fr-FR" dirty="0" smtClean="0"/>
          </a:p>
          <a:p>
            <a:pPr marL="109728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616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Méningite a listeria (bacille gram +)</a:t>
            </a:r>
          </a:p>
          <a:p>
            <a:pPr marL="109728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fr-FR" dirty="0" smtClean="0"/>
              <a:t>Âge </a:t>
            </a:r>
            <a:r>
              <a:rPr lang="fr-FR" dirty="0" smtClean="0">
                <a:latin typeface="Calibri"/>
                <a:cs typeface="Calibri"/>
              </a:rPr>
              <a:t>&gt; 50 ans , immunodéprimé , grossesse</a:t>
            </a:r>
          </a:p>
          <a:p>
            <a:pPr marL="109728" indent="0">
              <a:buNone/>
            </a:pPr>
            <a:r>
              <a:rPr lang="fr-FR" dirty="0" smtClean="0">
                <a:latin typeface="Calibri"/>
                <a:cs typeface="Calibri"/>
              </a:rPr>
              <a:t>Début progressif en </a:t>
            </a:r>
            <a:r>
              <a:rPr lang="fr-FR" dirty="0" err="1" smtClean="0">
                <a:latin typeface="Calibri"/>
                <a:cs typeface="Calibri"/>
              </a:rPr>
              <a:t>qlq</a:t>
            </a:r>
            <a:r>
              <a:rPr lang="fr-FR" dirty="0" smtClean="0">
                <a:latin typeface="Calibri"/>
                <a:cs typeface="Calibri"/>
              </a:rPr>
              <a:t> jours</a:t>
            </a:r>
          </a:p>
          <a:p>
            <a:pPr marL="109728" indent="0">
              <a:buNone/>
            </a:pPr>
            <a:r>
              <a:rPr lang="fr-FR" dirty="0" err="1" smtClean="0">
                <a:latin typeface="Calibri"/>
                <a:cs typeface="Calibri"/>
              </a:rPr>
              <a:t>Rhombencéphalite</a:t>
            </a:r>
            <a:r>
              <a:rPr lang="fr-FR" dirty="0" smtClean="0">
                <a:latin typeface="Calibri"/>
                <a:cs typeface="Calibri"/>
              </a:rPr>
              <a:t> : atteinte du tronc cérébral  par paralysie d’un ou plusieurs nerfs crâniens</a:t>
            </a:r>
          </a:p>
          <a:p>
            <a:pPr marL="109728" indent="0">
              <a:buNone/>
            </a:pPr>
            <a:r>
              <a:rPr lang="fr-FR" dirty="0" smtClean="0">
                <a:latin typeface="Calibri"/>
                <a:cs typeface="Calibri"/>
              </a:rPr>
              <a:t> Évolution favorable sous traitement mais les formes avec paralysies des nerfs crâniens et comateuses st de mauvais pronostic surtout si terrain immunodéprimé </a:t>
            </a:r>
          </a:p>
          <a:p>
            <a:pPr marL="109728" indent="0">
              <a:buNone/>
            </a:pPr>
            <a:endParaRPr lang="fr-FR" dirty="0" smtClean="0">
              <a:latin typeface="Calibri"/>
              <a:cs typeface="Calibri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491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MENINGITE A BGN  </a:t>
            </a:r>
            <a:r>
              <a:rPr lang="fr-FR" dirty="0" smtClean="0"/>
              <a:t>plus rares</a:t>
            </a:r>
          </a:p>
          <a:p>
            <a:pPr marL="109728" indent="0">
              <a:buNone/>
            </a:pPr>
            <a:endParaRPr lang="fr-FR" dirty="0" smtClean="0"/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70C0"/>
                </a:solidFill>
              </a:rPr>
              <a:t>MENINGITE PRIMITIVE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méningite à E coli du sujet âgé (PE urinaire ou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digestive)</a:t>
            </a:r>
          </a:p>
          <a:p>
            <a:pPr marL="109728" indent="0">
              <a:buNone/>
            </a:pPr>
            <a:endParaRPr lang="fr-FR" dirty="0" smtClean="0"/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70C0"/>
                </a:solidFill>
              </a:rPr>
              <a:t>MENINGITE SECONDAIRE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post traumatiques ,iatrogènes +++(neuro-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chir , ponction)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germes multi résistants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mauvais pc , mortalité sup 50%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541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MENINGITES A STAPHYLOCOQUE</a:t>
            </a:r>
          </a:p>
          <a:p>
            <a:pPr marL="109728" indent="0">
              <a:buNone/>
            </a:pP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rgbClr val="0070C0"/>
                </a:solidFill>
              </a:rPr>
              <a:t>  </a:t>
            </a:r>
            <a:r>
              <a:rPr lang="fr-FR" dirty="0" smtClean="0"/>
              <a:t>sepsis avec bactériémie : localisation 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secondaire , endocardite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post –opératoire : neuro-chir ou orl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staphylocoque meti R  +++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273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mtClean="0">
                <a:solidFill>
                  <a:srgbClr val="0070C0"/>
                </a:solidFill>
              </a:rPr>
              <a:t>MENINGITES  PURIFORMES  </a:t>
            </a:r>
            <a:r>
              <a:rPr lang="fr-FR" dirty="0" smtClean="0">
                <a:solidFill>
                  <a:srgbClr val="0070C0"/>
                </a:solidFill>
              </a:rPr>
              <a:t>ASEPTIQUES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LCR : hypercellularité a majorité PNN mais 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        culture stérile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causes : méningite décapitée / ATB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germe fragile ou difficile à mettre en</a:t>
            </a:r>
          </a:p>
          <a:p>
            <a:pPr marL="109728" indent="0">
              <a:buNone/>
            </a:pPr>
            <a:r>
              <a:rPr lang="fr-FR" dirty="0" smtClean="0"/>
              <a:t>                évidence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abcès cérébral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empyème ss dural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anévrysme mycotique (endocardite)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tumeur intracrânienne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DG </a:t>
            </a:r>
            <a:r>
              <a:rPr lang="fr-FR" dirty="0" smtClean="0">
                <a:latin typeface="Arial"/>
                <a:cs typeface="Arial"/>
              </a:rPr>
              <a:t>→ IRM    cérébrale +++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311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790362"/>
              </p:ext>
            </p:extLst>
          </p:nvPr>
        </p:nvGraphicFramePr>
        <p:xfrm>
          <a:off x="457200" y="1481138"/>
          <a:ext cx="82296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      Age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Etiologies principales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Adulte et enfants </a:t>
                      </a:r>
                      <a:r>
                        <a:rPr lang="fr-FR" dirty="0" smtClean="0">
                          <a:latin typeface="Arial"/>
                          <a:cs typeface="Arial"/>
                        </a:rPr>
                        <a:t>≥ 5 ans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Meningocoque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Pneumocoque</a:t>
                      </a:r>
                    </a:p>
                    <a:p>
                      <a:r>
                        <a:rPr lang="fr-FR" dirty="0" smtClean="0"/>
                        <a:t>Listeria </a:t>
                      </a:r>
                      <a:r>
                        <a:rPr lang="fr-FR" dirty="0" err="1" smtClean="0"/>
                        <a:t>monocytogene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Nourrissons et enfants </a:t>
                      </a:r>
                      <a:r>
                        <a:rPr lang="fr-FR" dirty="0" smtClean="0">
                          <a:latin typeface="Book Antiqua"/>
                        </a:rPr>
                        <a:t>&lt; 5 ans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Meningocoque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Pneumocoque</a:t>
                      </a:r>
                    </a:p>
                    <a:p>
                      <a:r>
                        <a:rPr lang="fr-FR" dirty="0" err="1" smtClean="0"/>
                        <a:t>Haemophilus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influenzae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Nouveau 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Streptocoque B</a:t>
                      </a:r>
                    </a:p>
                    <a:p>
                      <a:r>
                        <a:rPr lang="fr-FR" dirty="0" smtClean="0"/>
                        <a:t>Escherichia coli</a:t>
                      </a:r>
                    </a:p>
                    <a:p>
                      <a:r>
                        <a:rPr lang="fr-FR" dirty="0" smtClean="0"/>
                        <a:t>Listeria </a:t>
                      </a:r>
                      <a:r>
                        <a:rPr lang="fr-FR" dirty="0" err="1" smtClean="0"/>
                        <a:t>monocytogene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AGENTS CAUSALS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02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          LA PONCTION LOMBAIRE  ++++</a:t>
            </a:r>
          </a:p>
          <a:p>
            <a:pPr marL="109728" indent="0"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/>
              <a:t>geste essentiel pour le DG 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réalisé immédiatement  devant un Sd méningé 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fébrile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avant toute ATBpie 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au moins 3 tubes stériles pour analyse </a:t>
            </a:r>
          </a:p>
          <a:p>
            <a:pPr marL="109728" indent="0">
              <a:buNone/>
            </a:pPr>
            <a:r>
              <a:rPr lang="fr-FR" dirty="0" smtClean="0"/>
              <a:t> biochimique , microbiologique et cytologique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2-5 ml chez l’adulte (40 gouttes)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acheminé immédiatement au laboratoire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Examens paraclinique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2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460" y="1481138"/>
            <a:ext cx="3021079" cy="4525962"/>
          </a:xfr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Ponction lombaire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236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487" y="2539206"/>
            <a:ext cx="3629025" cy="2409825"/>
          </a:xfr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Ponction lombaire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350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628800"/>
            <a:ext cx="3358229" cy="4320000"/>
          </a:xfr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Ponction lombaire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978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CONTRE INDICATION DE LA PL</a:t>
            </a:r>
          </a:p>
          <a:p>
            <a:pPr marL="109728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fr-FR" dirty="0" smtClean="0"/>
              <a:t>  signes d’engagement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anomalies de l’hémostase 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instabilité hémodynamique</a:t>
            </a:r>
          </a:p>
          <a:p>
            <a:pPr marL="109728" indent="0">
              <a:buNone/>
            </a:pPr>
            <a:endParaRPr lang="fr-FR" dirty="0" smtClean="0"/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TDM CEREBRALE  avant la PL si </a:t>
            </a:r>
            <a:r>
              <a:rPr lang="fr-FR" dirty="0" smtClean="0"/>
              <a:t>:</a:t>
            </a:r>
          </a:p>
          <a:p>
            <a:pPr marL="109728" indent="0">
              <a:buNone/>
            </a:pPr>
            <a:endParaRPr lang="fr-FR" dirty="0" smtClean="0"/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trouble de la conscience  score de Glasgow </a:t>
            </a:r>
            <a:r>
              <a:rPr lang="fr-FR" dirty="0" smtClean="0">
                <a:latin typeface="Arial"/>
                <a:cs typeface="Arial"/>
              </a:rPr>
              <a:t>≤ 11</a:t>
            </a:r>
          </a:p>
          <a:p>
            <a:pPr marL="109728" indent="0">
              <a:buNone/>
            </a:pPr>
            <a:r>
              <a:rPr lang="fr-FR" dirty="0">
                <a:latin typeface="Arial"/>
                <a:cs typeface="Arial"/>
              </a:rPr>
              <a:t> </a:t>
            </a:r>
            <a:r>
              <a:rPr lang="fr-FR" dirty="0" smtClean="0">
                <a:latin typeface="Arial"/>
                <a:cs typeface="Arial"/>
              </a:rPr>
              <a:t> signes neurologiques de localisation</a:t>
            </a:r>
          </a:p>
          <a:p>
            <a:pPr marL="109728" indent="0">
              <a:buNone/>
            </a:pPr>
            <a:r>
              <a:rPr lang="fr-FR" dirty="0">
                <a:latin typeface="Arial"/>
                <a:cs typeface="Arial"/>
              </a:rPr>
              <a:t> </a:t>
            </a:r>
            <a:r>
              <a:rPr lang="fr-FR" dirty="0" smtClean="0">
                <a:latin typeface="Arial"/>
                <a:cs typeface="Arial"/>
              </a:rPr>
              <a:t> crises convulsives (hemicorporelles avant 5 ans)</a:t>
            </a:r>
          </a:p>
          <a:p>
            <a:pPr marL="109728" indent="0">
              <a:buNone/>
            </a:pPr>
            <a:r>
              <a:rPr lang="fr-FR" dirty="0">
                <a:latin typeface="Arial"/>
                <a:cs typeface="Arial"/>
              </a:rPr>
              <a:t> </a:t>
            </a:r>
            <a:r>
              <a:rPr lang="fr-FR" dirty="0" smtClean="0">
                <a:latin typeface="Arial"/>
                <a:cs typeface="Arial"/>
              </a:rPr>
              <a:t> </a:t>
            </a:r>
          </a:p>
          <a:p>
            <a:pPr marL="109728" indent="0">
              <a:buNone/>
            </a:pPr>
            <a:r>
              <a:rPr lang="fr-FR" dirty="0">
                <a:latin typeface="Arial"/>
                <a:cs typeface="Arial"/>
              </a:rPr>
              <a:t> </a:t>
            </a:r>
            <a:r>
              <a:rPr lang="fr-FR" dirty="0" smtClean="0">
                <a:latin typeface="Arial"/>
                <a:cs typeface="Arial"/>
              </a:rPr>
              <a:t> </a:t>
            </a:r>
            <a:r>
              <a:rPr lang="fr-FR" dirty="0" smtClean="0">
                <a:solidFill>
                  <a:srgbClr val="FF0000"/>
                </a:solidFill>
                <a:latin typeface="Arial"/>
                <a:cs typeface="Arial"/>
              </a:rPr>
              <a:t>SI TDM FAITE AVT PL</a:t>
            </a:r>
          </a:p>
          <a:p>
            <a:pPr marL="109728" indent="0">
              <a:buNone/>
            </a:pPr>
            <a:r>
              <a:rPr lang="fr-FR" dirty="0">
                <a:latin typeface="Arial"/>
                <a:cs typeface="Arial"/>
              </a:rPr>
              <a:t> </a:t>
            </a:r>
            <a:r>
              <a:rPr lang="fr-FR" dirty="0" smtClean="0">
                <a:latin typeface="Arial"/>
                <a:cs typeface="Arial"/>
              </a:rPr>
              <a:t> </a:t>
            </a:r>
          </a:p>
          <a:p>
            <a:pPr marL="109728" indent="0">
              <a:buNone/>
            </a:pPr>
            <a:r>
              <a:rPr lang="fr-FR" dirty="0">
                <a:latin typeface="Arial"/>
                <a:cs typeface="Arial"/>
              </a:rPr>
              <a:t> </a:t>
            </a:r>
            <a:r>
              <a:rPr lang="fr-FR" dirty="0" smtClean="0">
                <a:latin typeface="Arial"/>
                <a:cs typeface="Arial"/>
              </a:rPr>
              <a:t>  faire une HMC et une 1ere dose de DXT suivie d’une 1ere dose d’ATB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Examens paracliniques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280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30936" lvl="2" indent="0">
              <a:buNone/>
            </a:pPr>
            <a:r>
              <a:rPr lang="fr-FR" dirty="0" smtClean="0"/>
              <a:t>Résultats de la PL</a:t>
            </a:r>
          </a:p>
          <a:p>
            <a:pPr marL="630936" lvl="2" indent="0">
              <a:buNone/>
            </a:pPr>
            <a:r>
              <a:rPr lang="fr-FR" dirty="0" smtClean="0"/>
              <a:t>Dans l’heure qui suit la PL</a:t>
            </a:r>
          </a:p>
          <a:p>
            <a:pPr marL="630936" lvl="2" indent="0">
              <a:buNone/>
            </a:pPr>
            <a:r>
              <a:rPr lang="fr-FR" dirty="0" smtClean="0"/>
              <a:t>Aspect macro : louche ,trouble, purulent , eau de riz</a:t>
            </a:r>
          </a:p>
          <a:p>
            <a:pPr marL="630936" lvl="2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peut être claire</a:t>
            </a:r>
          </a:p>
          <a:p>
            <a:pPr marL="630936" lvl="2" indent="0">
              <a:buNone/>
            </a:pPr>
            <a:r>
              <a:rPr lang="fr-FR" dirty="0" smtClean="0"/>
              <a:t>microbiologie</a:t>
            </a:r>
          </a:p>
          <a:p>
            <a:pPr marL="630936" lvl="2" indent="0">
              <a:buNone/>
            </a:pPr>
            <a:r>
              <a:rPr lang="fr-FR" dirty="0" smtClean="0"/>
              <a:t>Cellularité : </a:t>
            </a:r>
            <a:r>
              <a:rPr lang="fr-FR" dirty="0" smtClean="0">
                <a:latin typeface="Book Antiqua"/>
              </a:rPr>
              <a:t>&gt; 10 éléments  / ml  avec PNN &gt; 50%</a:t>
            </a:r>
          </a:p>
          <a:p>
            <a:pPr marL="630936" lvl="2" indent="0">
              <a:buNone/>
            </a:pPr>
            <a:r>
              <a:rPr lang="fr-FR" dirty="0" smtClean="0">
                <a:latin typeface="+mj-lt"/>
              </a:rPr>
              <a:t>Examen direct avec coloration de gram </a:t>
            </a:r>
          </a:p>
          <a:p>
            <a:pPr marL="630936" lvl="2" indent="0">
              <a:buNone/>
            </a:pPr>
            <a:r>
              <a:rPr lang="fr-FR" dirty="0" smtClean="0"/>
              <a:t>Culture avec antibiogramme si germe isolé</a:t>
            </a:r>
          </a:p>
          <a:p>
            <a:pPr marL="630936" lvl="2" indent="0">
              <a:buNone/>
            </a:pPr>
            <a:r>
              <a:rPr lang="fr-FR" dirty="0" smtClean="0"/>
              <a:t>Recherche d’Ag solubles  </a:t>
            </a:r>
          </a:p>
          <a:p>
            <a:pPr marL="630936" lvl="2" indent="0">
              <a:buNone/>
            </a:pPr>
            <a:r>
              <a:rPr lang="fr-FR" dirty="0" smtClean="0"/>
              <a:t>PCR  meningo ou pneumo </a:t>
            </a:r>
          </a:p>
          <a:p>
            <a:pPr marL="630936" lvl="2" indent="0">
              <a:buNone/>
            </a:pPr>
            <a:r>
              <a:rPr lang="fr-FR" dirty="0" smtClean="0"/>
              <a:t>Biochimie</a:t>
            </a:r>
          </a:p>
          <a:p>
            <a:pPr marL="630936" lvl="2" indent="0">
              <a:buNone/>
            </a:pPr>
            <a:r>
              <a:rPr lang="fr-FR" dirty="0" smtClean="0"/>
              <a:t>Glycorachie </a:t>
            </a:r>
            <a:r>
              <a:rPr lang="fr-FR" dirty="0" smtClean="0">
                <a:latin typeface="Book Antiqua"/>
              </a:rPr>
              <a:t>&lt; 40% glycémie faite  au même moment de la PL</a:t>
            </a:r>
          </a:p>
          <a:p>
            <a:pPr marL="630936" lvl="2" indent="0">
              <a:buNone/>
            </a:pPr>
            <a:r>
              <a:rPr lang="fr-FR" dirty="0" smtClean="0">
                <a:latin typeface="+mj-lt"/>
              </a:rPr>
              <a:t>Proteinorachie élevée   &gt; 0,4 g/l </a:t>
            </a:r>
          </a:p>
          <a:p>
            <a:pPr marL="630936" lvl="2" indent="0">
              <a:buNone/>
            </a:pPr>
            <a:r>
              <a:rPr lang="fr-FR" dirty="0" smtClean="0">
                <a:latin typeface="+mj-lt"/>
              </a:rPr>
              <a:t> devant ces résultats </a:t>
            </a:r>
            <a:r>
              <a:rPr lang="fr-FR" dirty="0" smtClean="0">
                <a:latin typeface="+mj-lt"/>
                <a:cs typeface="Arial"/>
              </a:rPr>
              <a:t>→ traitement immédiat +++ </a:t>
            </a:r>
            <a:endParaRPr lang="fr-FR" dirty="0">
              <a:latin typeface="+mj-lt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Examens paracliniques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002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AUTRES EXAMENS 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hémocultures systématiques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pvts porte d’entrée si elle existe (ORL )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FNS hyperleucocytose 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CRP élevée  ,procalcitonine élevée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ionogramme 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glycémie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créatinine 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radio thorax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Examens paracliniques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937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IMAGERIE CEREBRALE</a:t>
            </a:r>
          </a:p>
          <a:p>
            <a:pPr marL="109728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IRM CERBRALE 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TDM CEREBRALE 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Indication 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signes neurologiques nouveaux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altération de l’état de conscience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Examens paracliniques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069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ABSENCE DE TRAITEMENT 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COMPLICATION  +++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empyème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hydrocéphalie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pyocephalie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décès</a:t>
            </a:r>
          </a:p>
          <a:p>
            <a:pPr marL="109728" indent="0">
              <a:buNone/>
            </a:pPr>
            <a:r>
              <a:rPr lang="fr-FR" dirty="0" smtClean="0"/>
              <a:t>  séquelles           cécité 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surdité 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épilepsie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retard psychomoteur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dirty="0" smtClean="0"/>
              <a:t>Evolution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80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Méningites a liquide clair </a:t>
            </a:r>
          </a:p>
          <a:p>
            <a:r>
              <a:rPr lang="fr-FR" dirty="0" smtClean="0"/>
              <a:t>Hémorragie méningée</a:t>
            </a:r>
          </a:p>
          <a:p>
            <a:r>
              <a:rPr lang="fr-FR" dirty="0" smtClean="0"/>
              <a:t>Méningites non infectieuses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 </a:t>
            </a:r>
            <a:r>
              <a:rPr lang="fr-FR" dirty="0" err="1" smtClean="0"/>
              <a:t>differentiel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87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Agents  causals/ éléments d’orientation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377758"/>
              </p:ext>
            </p:extLst>
          </p:nvPr>
        </p:nvGraphicFramePr>
        <p:xfrm>
          <a:off x="1857356" y="1285860"/>
          <a:ext cx="5715040" cy="5153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0"/>
              </a:tblGrid>
              <a:tr h="574736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                   PNEUMO</a:t>
                      </a:r>
                      <a:endParaRPr lang="fr-FR" dirty="0"/>
                    </a:p>
                  </a:txBody>
                  <a:tcPr/>
                </a:tc>
              </a:tr>
              <a:tr h="267111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Antécédents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+++</a:t>
                      </a:r>
                    </a:p>
                    <a:p>
                      <a:r>
                        <a:rPr lang="fr-FR" dirty="0" smtClean="0"/>
                        <a:t> Trauma crânien, chirurgie de la base du crane</a:t>
                      </a:r>
                    </a:p>
                    <a:p>
                      <a:r>
                        <a:rPr lang="fr-FR" dirty="0" smtClean="0"/>
                        <a:t> </a:t>
                      </a:r>
                      <a:r>
                        <a:rPr lang="fr-FR" baseline="0" dirty="0" smtClean="0"/>
                        <a:t> Mé</a:t>
                      </a:r>
                      <a:r>
                        <a:rPr lang="fr-FR" dirty="0" smtClean="0"/>
                        <a:t>ningite,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rhinorrhée claire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chronique</a:t>
                      </a:r>
                    </a:p>
                    <a:p>
                      <a:r>
                        <a:rPr lang="fr-FR" dirty="0" smtClean="0"/>
                        <a:t>   Immunodépression:</a:t>
                      </a:r>
                      <a:r>
                        <a:rPr lang="fr-FR" baseline="0" dirty="0" smtClean="0"/>
                        <a:t> VIH, asplénie, myélome</a:t>
                      </a:r>
                      <a:r>
                        <a:rPr lang="fr-FR" dirty="0" smtClean="0"/>
                        <a:t> </a:t>
                      </a:r>
                    </a:p>
                    <a:p>
                      <a:r>
                        <a:rPr lang="fr-FR" dirty="0" smtClean="0"/>
                        <a:t>   alcoolisme</a:t>
                      </a:r>
                    </a:p>
                    <a:p>
                      <a:r>
                        <a:rPr lang="fr-FR" b="1" dirty="0" smtClean="0"/>
                        <a:t>Début brutal</a:t>
                      </a:r>
                    </a:p>
                    <a:p>
                      <a:r>
                        <a:rPr lang="fr-FR" dirty="0" smtClean="0"/>
                        <a:t>     coma</a:t>
                      </a:r>
                      <a:r>
                        <a:rPr lang="fr-FR" baseline="0" dirty="0" smtClean="0"/>
                        <a:t> , convulsions, </a:t>
                      </a:r>
                      <a:r>
                        <a:rPr lang="fr-FR" baseline="0" dirty="0" err="1" smtClean="0"/>
                        <a:t>sig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neuro</a:t>
                      </a:r>
                      <a:r>
                        <a:rPr lang="fr-FR" baseline="0" dirty="0" smtClean="0"/>
                        <a:t> focaux +</a:t>
                      </a:r>
                    </a:p>
                    <a:p>
                      <a:r>
                        <a:rPr lang="fr-FR" baseline="0" dirty="0" smtClean="0"/>
                        <a:t>     infection voies aériennes sup</a:t>
                      </a:r>
                      <a:endParaRPr lang="fr-FR" dirty="0" smtClean="0"/>
                    </a:p>
                  </a:txBody>
                  <a:tcPr/>
                </a:tc>
              </a:tr>
              <a:tr h="381588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                     </a:t>
                      </a:r>
                      <a:r>
                        <a:rPr lang="fr-FR" dirty="0" err="1" smtClean="0"/>
                        <a:t>meningo</a:t>
                      </a:r>
                      <a:r>
                        <a:rPr lang="fr-FR" dirty="0" smtClean="0"/>
                        <a:t>                  </a:t>
                      </a:r>
                      <a:endParaRPr lang="fr-FR" dirty="0"/>
                    </a:p>
                  </a:txBody>
                  <a:tcPr/>
                </a:tc>
              </a:tr>
              <a:tr h="1526353">
                <a:tc>
                  <a:txBody>
                    <a:bodyPr/>
                    <a:lstStyle/>
                    <a:p>
                      <a:r>
                        <a:rPr lang="fr-FR" dirty="0" smtClean="0"/>
                        <a:t>hiver, épidémie</a:t>
                      </a:r>
                    </a:p>
                    <a:p>
                      <a:r>
                        <a:rPr lang="fr-FR" dirty="0" smtClean="0"/>
                        <a:t>brutal</a:t>
                      </a:r>
                    </a:p>
                    <a:p>
                      <a:r>
                        <a:rPr lang="fr-FR" dirty="0" smtClean="0"/>
                        <a:t>purpura</a:t>
                      </a:r>
                      <a:r>
                        <a:rPr lang="fr-FR" baseline="0" dirty="0" smtClean="0"/>
                        <a:t> +++</a:t>
                      </a:r>
                    </a:p>
                    <a:p>
                      <a:r>
                        <a:rPr lang="fr-FR" baseline="0" dirty="0" err="1" smtClean="0"/>
                        <a:t>sig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neuro</a:t>
                      </a:r>
                      <a:r>
                        <a:rPr lang="fr-FR" baseline="0" dirty="0" smtClean="0"/>
                        <a:t> foc –</a:t>
                      </a:r>
                    </a:p>
                    <a:p>
                      <a:r>
                        <a:rPr lang="fr-FR" baseline="0" dirty="0" smtClean="0"/>
                        <a:t>déficit complément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9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URGENCE THERAPEUTIQUE+++</a:t>
            </a:r>
          </a:p>
          <a:p>
            <a:pPr marL="109728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70C0"/>
                </a:solidFill>
              </a:rPr>
              <a:t>TRAITEMENT ETIOLOGIQUE 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ATB doit être : 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actif sur les germes supposés responsables 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de méningites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bonnes concentration ds le LCR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administration tjrs IV  ++++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doses élevées 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probabiliste dans un premier tps </a:t>
            </a:r>
          </a:p>
          <a:p>
            <a:pPr marL="109728" indent="0">
              <a:buNone/>
            </a:pPr>
            <a:r>
              <a:rPr lang="fr-FR" dirty="0" smtClean="0"/>
              <a:t>  puis adaptée selon les résultats microbio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450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Cas particulier du purpura </a:t>
            </a:r>
            <a:r>
              <a:rPr lang="fr-FR" dirty="0" err="1" smtClean="0">
                <a:solidFill>
                  <a:srgbClr val="FF0000"/>
                </a:solidFill>
              </a:rPr>
              <a:t>fulminans</a:t>
            </a:r>
            <a:endParaRPr lang="fr-FR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  </a:t>
            </a:r>
            <a:r>
              <a:rPr lang="fr-FR" dirty="0" smtClean="0"/>
              <a:t>En dehors de  l’ hôpital   </a:t>
            </a:r>
          </a:p>
          <a:p>
            <a:pPr marL="109728" indent="0">
              <a:buNone/>
            </a:pPr>
            <a:r>
              <a:rPr lang="fr-FR" dirty="0" smtClean="0"/>
              <a:t>   Tout malade présentant des signes infectieux avec présence d’un purpura comportant au moins un élément nécrotique ou ecchymotique de diamètre </a:t>
            </a:r>
            <a:r>
              <a:rPr lang="fr-FR" dirty="0" smtClean="0">
                <a:latin typeface="Book Antiqua"/>
              </a:rPr>
              <a:t>≥ 3mm  doit </a:t>
            </a:r>
          </a:p>
          <a:p>
            <a:pPr marL="109728" indent="0">
              <a:buNone/>
            </a:pPr>
            <a:r>
              <a:rPr lang="fr-FR" dirty="0" smtClean="0">
                <a:latin typeface="Book Antiqua"/>
              </a:rPr>
              <a:t>Immédiatement recevoir une première dose d’un ATB  approprié aux infections a méningocoque +++  par voie IV sinon IM et transféré en urgence a</a:t>
            </a:r>
          </a:p>
          <a:p>
            <a:pPr marL="109728" indent="0">
              <a:buNone/>
            </a:pPr>
            <a:r>
              <a:rPr lang="fr-FR" dirty="0" smtClean="0">
                <a:latin typeface="Book Antiqua"/>
              </a:rPr>
              <a:t> l’ hôpital 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30542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LES ATB UTILISES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pénicilline A </a:t>
            </a:r>
            <a:r>
              <a:rPr lang="fr-FR" dirty="0" smtClean="0"/>
              <a:t>: amoxicilline  200mg/kg/j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ampicilline    200mg/kg/j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</a:t>
            </a:r>
            <a:r>
              <a:rPr lang="fr-FR" dirty="0" smtClean="0">
                <a:solidFill>
                  <a:srgbClr val="FF0000"/>
                </a:solidFill>
              </a:rPr>
              <a:t>céphalosporine 3eme génération</a:t>
            </a:r>
            <a:r>
              <a:rPr lang="fr-FR" dirty="0" smtClean="0"/>
              <a:t>: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cefotaxime 200-300mg/kg/j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Ceftriaxone  75-100mg/kg/j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AUTRES ATB : 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fosfomycine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fluoroquinolones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aminosides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cotrimoxazole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446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INDICATION </a:t>
            </a:r>
          </a:p>
          <a:p>
            <a:pPr marL="109728" indent="0">
              <a:buNone/>
            </a:pPr>
            <a:endParaRPr lang="fr-FR" dirty="0" smtClean="0"/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>
                <a:solidFill>
                  <a:srgbClr val="FF0000"/>
                </a:solidFill>
              </a:rPr>
              <a:t>SI EXAMEN DIRECT DU LCR POSITIF  </a:t>
            </a:r>
          </a:p>
          <a:p>
            <a:pPr marL="109728" indent="0"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SUSPICION DE : </a:t>
            </a:r>
          </a:p>
          <a:p>
            <a:pPr marL="109728" indent="0"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                                            </a:t>
            </a:r>
          </a:p>
          <a:p>
            <a:pPr marL="109728" indent="0">
              <a:buNone/>
            </a:pPr>
            <a:r>
              <a:rPr lang="fr-FR" dirty="0" smtClean="0"/>
              <a:t>  MENINGO :  amoxicilline 200 mg/kg/ J   </a:t>
            </a:r>
            <a:r>
              <a:rPr lang="fr-FR" dirty="0" smtClean="0">
                <a:solidFill>
                  <a:srgbClr val="00B0F0"/>
                </a:solidFill>
              </a:rPr>
              <a:t>7 jours</a:t>
            </a:r>
          </a:p>
          <a:p>
            <a:pPr marL="109728" indent="0">
              <a:buNone/>
            </a:pPr>
            <a:endParaRPr lang="fr-FR" dirty="0" smtClean="0">
              <a:solidFill>
                <a:srgbClr val="00B0F0"/>
              </a:solidFill>
            </a:endParaRP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PNEUMO   :  cefotaxime   300mg/kg/j    </a:t>
            </a:r>
            <a:r>
              <a:rPr lang="fr-FR" dirty="0" smtClean="0">
                <a:solidFill>
                  <a:srgbClr val="00B0F0"/>
                </a:solidFill>
              </a:rPr>
              <a:t>10-14jours</a:t>
            </a:r>
          </a:p>
          <a:p>
            <a:pPr marL="109728" indent="0">
              <a:buNone/>
            </a:pPr>
            <a:r>
              <a:rPr lang="fr-FR" dirty="0" smtClean="0"/>
              <a:t>                     ou Ceftriaxone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HAEMOPHILUS : cefotaxime 200 mg/kg/j  </a:t>
            </a:r>
            <a:r>
              <a:rPr lang="fr-FR" dirty="0" smtClean="0">
                <a:solidFill>
                  <a:srgbClr val="00B0F0"/>
                </a:solidFill>
              </a:rPr>
              <a:t>7 jours</a:t>
            </a:r>
          </a:p>
          <a:p>
            <a:pPr marL="109728" indent="0">
              <a:buNone/>
            </a:pPr>
            <a:r>
              <a:rPr lang="fr-FR" dirty="0" smtClean="0"/>
              <a:t>                      ou Ceftriaxone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listeria : amoxicilline 200mg/kg/j           </a:t>
            </a:r>
            <a:r>
              <a:rPr lang="fr-FR" dirty="0" smtClean="0">
                <a:solidFill>
                  <a:srgbClr val="00B0F0"/>
                </a:solidFill>
              </a:rPr>
              <a:t>21 jours</a:t>
            </a:r>
          </a:p>
          <a:p>
            <a:pPr marL="109728" indent="0">
              <a:buNone/>
            </a:pPr>
            <a:r>
              <a:rPr lang="fr-FR" dirty="0" smtClean="0"/>
              <a:t>           + gentamycine  3-5mg/kg/j        </a:t>
            </a:r>
            <a:r>
              <a:rPr lang="fr-FR" dirty="0" smtClean="0">
                <a:solidFill>
                  <a:srgbClr val="00B0F0"/>
                </a:solidFill>
              </a:rPr>
              <a:t>7 premiers </a:t>
            </a:r>
            <a:r>
              <a:rPr lang="fr-FR" dirty="0" err="1" smtClean="0">
                <a:solidFill>
                  <a:srgbClr val="00B0F0"/>
                </a:solidFill>
              </a:rPr>
              <a:t>js</a:t>
            </a:r>
            <a:r>
              <a:rPr lang="fr-FR" dirty="0" smtClean="0">
                <a:solidFill>
                  <a:srgbClr val="00B0F0"/>
                </a:solidFill>
              </a:rPr>
              <a:t> 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673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Si examen direct </a:t>
            </a:r>
            <a:r>
              <a:rPr lang="fr-FR" dirty="0" err="1" smtClean="0">
                <a:solidFill>
                  <a:srgbClr val="FF0000"/>
                </a:solidFill>
              </a:rPr>
              <a:t>negatif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</a:p>
          <a:p>
            <a:pPr marL="109728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  </a:t>
            </a:r>
            <a:r>
              <a:rPr lang="fr-FR" dirty="0" smtClean="0"/>
              <a:t>en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attendant les </a:t>
            </a:r>
            <a:r>
              <a:rPr lang="fr-FR" dirty="0" err="1" smtClean="0"/>
              <a:t>resultats</a:t>
            </a:r>
            <a:r>
              <a:rPr lang="fr-FR" dirty="0" smtClean="0"/>
              <a:t> de la culture du </a:t>
            </a:r>
            <a:r>
              <a:rPr lang="fr-FR" dirty="0" err="1" smtClean="0"/>
              <a:t>lcr</a:t>
            </a:r>
            <a:r>
              <a:rPr lang="fr-FR" dirty="0" smtClean="0"/>
              <a:t> </a:t>
            </a:r>
          </a:p>
          <a:p>
            <a:pPr marL="109728" indent="0">
              <a:buNone/>
            </a:pPr>
            <a:r>
              <a:rPr lang="fr-FR" dirty="0" smtClean="0"/>
              <a:t>           cefotaxime  300mg/kg/j </a:t>
            </a:r>
          </a:p>
          <a:p>
            <a:pPr marL="109728" indent="0">
              <a:buNone/>
            </a:pPr>
            <a:r>
              <a:rPr lang="fr-FR" dirty="0" smtClean="0"/>
              <a:t>  +/- amoxicilline  200mg/kg/j + gentamycine 3-5 mg /kg/j si l’hypothèse </a:t>
            </a:r>
            <a:r>
              <a:rPr lang="fr-FR" smtClean="0"/>
              <a:t>d une infection </a:t>
            </a:r>
            <a:r>
              <a:rPr lang="fr-FR" dirty="0" smtClean="0"/>
              <a:t>par listeria n est pas éliminée</a:t>
            </a:r>
          </a:p>
          <a:p>
            <a:pPr marL="109728" indent="0">
              <a:buNone/>
            </a:pPr>
            <a:endParaRPr lang="fr-FR" dirty="0" smtClean="0"/>
          </a:p>
          <a:p>
            <a:r>
              <a:rPr lang="fr-FR" dirty="0" smtClean="0"/>
              <a:t>Si la culture du LCR isole un germe </a:t>
            </a:r>
          </a:p>
          <a:p>
            <a:pPr marL="109728" indent="0">
              <a:buNone/>
            </a:pPr>
            <a:r>
              <a:rPr lang="fr-FR" dirty="0" smtClean="0"/>
              <a:t>   adapter le traitement selon   antibiogramme </a:t>
            </a:r>
          </a:p>
          <a:p>
            <a:pPr marL="109728" indent="0">
              <a:buNone/>
            </a:pPr>
            <a:r>
              <a:rPr lang="fr-FR" dirty="0" smtClean="0"/>
              <a:t>            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70445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fr-FR" dirty="0" smtClean="0"/>
              <a:t>TRITEMENT SYMPTOMATIQUE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CORTICOIDE </a:t>
            </a:r>
            <a:r>
              <a:rPr lang="fr-FR" dirty="0" smtClean="0">
                <a:latin typeface="Arial"/>
                <a:cs typeface="Arial"/>
              </a:rPr>
              <a:t>→ DEXAMETHASONE  +++</a:t>
            </a:r>
          </a:p>
          <a:p>
            <a:pPr marL="109728" indent="0">
              <a:buNone/>
            </a:pPr>
            <a:endParaRPr lang="fr-FR" dirty="0" smtClean="0">
              <a:latin typeface="Arial"/>
              <a:cs typeface="Arial"/>
            </a:endParaRPr>
          </a:p>
          <a:p>
            <a:pPr marL="109728" indent="0">
              <a:buNone/>
            </a:pPr>
            <a:r>
              <a:rPr lang="fr-FR" dirty="0">
                <a:latin typeface="Arial"/>
                <a:cs typeface="Arial"/>
              </a:rPr>
              <a:t> </a:t>
            </a:r>
            <a:r>
              <a:rPr lang="fr-FR" dirty="0" smtClean="0">
                <a:latin typeface="Arial"/>
                <a:cs typeface="Arial"/>
              </a:rPr>
              <a:t>IMMEDIATEMENT AVANT L’ATBpie ou de façon concomitante avec la première injection de l’ ATB</a:t>
            </a:r>
          </a:p>
          <a:p>
            <a:pPr marL="109728" indent="0">
              <a:buNone/>
            </a:pPr>
            <a:r>
              <a:rPr lang="fr-FR" dirty="0">
                <a:latin typeface="Arial"/>
                <a:cs typeface="Arial"/>
              </a:rPr>
              <a:t> </a:t>
            </a:r>
            <a:r>
              <a:rPr lang="fr-FR" dirty="0" smtClean="0">
                <a:latin typeface="Arial"/>
                <a:cs typeface="Arial"/>
              </a:rPr>
              <a:t> diminue la mortalité et les séquelles +++</a:t>
            </a:r>
          </a:p>
          <a:p>
            <a:pPr marL="109728" indent="0">
              <a:buNone/>
            </a:pPr>
            <a:endParaRPr lang="fr-FR" dirty="0" smtClean="0">
              <a:latin typeface="Arial"/>
              <a:cs typeface="Arial"/>
            </a:endParaRPr>
          </a:p>
          <a:p>
            <a:pPr marL="109728" indent="0">
              <a:buNone/>
            </a:pPr>
            <a:r>
              <a:rPr lang="fr-FR" dirty="0">
                <a:latin typeface="Arial"/>
                <a:cs typeface="Arial"/>
              </a:rPr>
              <a:t> </a:t>
            </a:r>
            <a:r>
              <a:rPr lang="fr-FR" dirty="0" smtClean="0">
                <a:latin typeface="Arial"/>
                <a:cs typeface="Arial"/>
              </a:rPr>
              <a:t>  INDICATION </a:t>
            </a:r>
          </a:p>
          <a:p>
            <a:pPr marL="109728" indent="0">
              <a:buNone/>
            </a:pPr>
            <a:r>
              <a:rPr lang="fr-FR" dirty="0">
                <a:latin typeface="Arial"/>
                <a:cs typeface="Arial"/>
              </a:rPr>
              <a:t> </a:t>
            </a:r>
            <a:r>
              <a:rPr lang="fr-FR" dirty="0" smtClean="0">
                <a:latin typeface="Arial"/>
                <a:cs typeface="Arial"/>
              </a:rPr>
              <a:t>  méningite à pneumo ou meningo chez l’adulte</a:t>
            </a:r>
          </a:p>
          <a:p>
            <a:pPr marL="109728" indent="0">
              <a:buNone/>
            </a:pPr>
            <a:r>
              <a:rPr lang="fr-FR" dirty="0">
                <a:latin typeface="Arial"/>
                <a:cs typeface="Arial"/>
              </a:rPr>
              <a:t> </a:t>
            </a:r>
            <a:r>
              <a:rPr lang="fr-FR" dirty="0" smtClean="0">
                <a:latin typeface="Arial"/>
                <a:cs typeface="Arial"/>
              </a:rPr>
              <a:t>  méningite à pneumo ou Haemophilus chez </a:t>
            </a:r>
          </a:p>
          <a:p>
            <a:pPr marL="109728" indent="0">
              <a:buNone/>
            </a:pPr>
            <a:r>
              <a:rPr lang="fr-FR" dirty="0">
                <a:latin typeface="Arial"/>
                <a:cs typeface="Arial"/>
              </a:rPr>
              <a:t> </a:t>
            </a:r>
            <a:r>
              <a:rPr lang="fr-FR" dirty="0" smtClean="0">
                <a:latin typeface="Arial"/>
                <a:cs typeface="Arial"/>
              </a:rPr>
              <a:t>  l’enfant </a:t>
            </a:r>
          </a:p>
          <a:p>
            <a:pPr marL="109728" indent="0">
              <a:buNone/>
            </a:pPr>
            <a:r>
              <a:rPr lang="fr-FR" dirty="0">
                <a:latin typeface="Arial"/>
                <a:cs typeface="Arial"/>
              </a:rPr>
              <a:t> </a:t>
            </a:r>
            <a:r>
              <a:rPr lang="fr-FR" dirty="0" smtClean="0">
                <a:latin typeface="Arial"/>
                <a:cs typeface="Arial"/>
              </a:rPr>
              <a:t>  forte suspicion de méningite purulente sans preuve microbiologique </a:t>
            </a:r>
          </a:p>
          <a:p>
            <a:pPr marL="109728" indent="0">
              <a:buNone/>
            </a:pPr>
            <a:endParaRPr lang="fr-FR" dirty="0" smtClean="0">
              <a:latin typeface="Arial"/>
              <a:cs typeface="Arial"/>
            </a:endParaRPr>
          </a:p>
          <a:p>
            <a:pPr marL="109728" indent="0">
              <a:buNone/>
            </a:pPr>
            <a:r>
              <a:rPr lang="fr-FR" dirty="0">
                <a:latin typeface="Arial"/>
                <a:cs typeface="Arial"/>
              </a:rPr>
              <a:t> </a:t>
            </a:r>
            <a:r>
              <a:rPr lang="fr-FR" dirty="0" smtClean="0">
                <a:latin typeface="Arial"/>
                <a:cs typeface="Arial"/>
              </a:rPr>
              <a:t>   POSOLOGIE</a:t>
            </a:r>
          </a:p>
          <a:p>
            <a:pPr marL="109728" indent="0">
              <a:buNone/>
            </a:pPr>
            <a:r>
              <a:rPr lang="fr-FR" dirty="0">
                <a:latin typeface="Arial"/>
                <a:cs typeface="Arial"/>
              </a:rPr>
              <a:t> </a:t>
            </a:r>
            <a:r>
              <a:rPr lang="fr-FR" dirty="0" smtClean="0">
                <a:latin typeface="Arial"/>
                <a:cs typeface="Arial"/>
              </a:rPr>
              <a:t>   adulte </a:t>
            </a:r>
            <a:r>
              <a:rPr lang="fr-FR" dirty="0">
                <a:latin typeface="Arial"/>
                <a:cs typeface="Arial"/>
              </a:rPr>
              <a:t>10mg chaque 6 heures pendant 4 jours </a:t>
            </a:r>
          </a:p>
          <a:p>
            <a:pPr marL="109728" indent="0">
              <a:buNone/>
            </a:pPr>
            <a:r>
              <a:rPr lang="fr-FR" dirty="0">
                <a:latin typeface="Arial"/>
                <a:cs typeface="Arial"/>
              </a:rPr>
              <a:t>    enfant  0,15 mg /</a:t>
            </a:r>
            <a:r>
              <a:rPr lang="fr-FR" dirty="0" smtClean="0">
                <a:latin typeface="Arial"/>
                <a:cs typeface="Arial"/>
              </a:rPr>
              <a:t>kg  </a:t>
            </a:r>
            <a:r>
              <a:rPr lang="fr-FR" dirty="0">
                <a:latin typeface="Arial"/>
                <a:cs typeface="Arial"/>
              </a:rPr>
              <a:t>chaque 6 heures pendant 4 jours </a:t>
            </a:r>
          </a:p>
          <a:p>
            <a:pPr marL="109728" indent="0">
              <a:buNone/>
            </a:pPr>
            <a:r>
              <a:rPr lang="fr-FR" dirty="0">
                <a:latin typeface="Arial"/>
                <a:cs typeface="Arial"/>
              </a:rPr>
              <a:t>   NB ; pas de </a:t>
            </a:r>
            <a:r>
              <a:rPr lang="fr-FR" dirty="0" smtClean="0">
                <a:latin typeface="Arial"/>
                <a:cs typeface="Arial"/>
              </a:rPr>
              <a:t>dexamethasone en cas de méningite à meningo</a:t>
            </a:r>
          </a:p>
          <a:p>
            <a:pPr marL="109728" indent="0">
              <a:buNone/>
            </a:pPr>
            <a:r>
              <a:rPr lang="fr-FR" dirty="0">
                <a:latin typeface="Arial"/>
                <a:cs typeface="Arial"/>
              </a:rPr>
              <a:t> </a:t>
            </a:r>
            <a:r>
              <a:rPr lang="fr-FR" dirty="0" smtClean="0">
                <a:latin typeface="Arial"/>
                <a:cs typeface="Arial"/>
              </a:rPr>
              <a:t>  chez l’enfant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052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0F0"/>
                </a:solidFill>
              </a:rPr>
              <a:t>TRAITEMENT SYMPTOMATIQUE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hydratation et correction des troubles hydro électrolytiques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remplissage vasculaire si nécessaire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traitement antipyrétique si fièvre mal tolérée ou convulsions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traitement des crises convulsives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traitement de l’HIC et de l’</a:t>
            </a:r>
            <a:r>
              <a:rPr lang="fr-FR" dirty="0" err="1" smtClean="0"/>
              <a:t>oedeme</a:t>
            </a:r>
            <a:r>
              <a:rPr lang="fr-FR" dirty="0" smtClean="0"/>
              <a:t> cérébral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  traitement ORL si infection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Traitement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95154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Température +++</a:t>
            </a:r>
          </a:p>
          <a:p>
            <a:r>
              <a:rPr lang="fr-FR" dirty="0" smtClean="0"/>
              <a:t>Signes neurologiques : céphalées , l’état de conscience, aggravation ou apparition de signes neurologiques de focalisation ou de convulsions </a:t>
            </a:r>
            <a:r>
              <a:rPr lang="fr-FR" dirty="0" smtClean="0">
                <a:sym typeface="Symbol"/>
              </a:rPr>
              <a:t> TDM ou IRM cérébrale</a:t>
            </a:r>
          </a:p>
          <a:p>
            <a:r>
              <a:rPr lang="fr-FR" dirty="0" smtClean="0">
                <a:sym typeface="Symbol"/>
              </a:rPr>
              <a:t>Pas de PL de contrôle, sauf évolution défavorable +++</a:t>
            </a:r>
          </a:p>
          <a:p>
            <a:r>
              <a:rPr lang="fr-FR" dirty="0" smtClean="0">
                <a:sym typeface="Symbol"/>
              </a:rPr>
              <a:t>Évaluer la fonction auditive par </a:t>
            </a:r>
            <a:r>
              <a:rPr lang="fr-FR" smtClean="0">
                <a:sym typeface="Symbol"/>
              </a:rPr>
              <a:t>un audiogramme 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Surveillance </a:t>
            </a:r>
            <a:endParaRPr lang="fr-F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 fontScale="700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MENINGOCOQUE</a:t>
            </a:r>
            <a:endParaRPr lang="fr-FR" dirty="0" smtClean="0"/>
          </a:p>
          <a:p>
            <a:pPr marL="109728" indent="0">
              <a:buNone/>
            </a:pPr>
            <a:r>
              <a:rPr lang="fr-FR" dirty="0" smtClean="0"/>
              <a:t>Déclaration  obligatoire de la maladie</a:t>
            </a:r>
          </a:p>
          <a:p>
            <a:pPr marL="109728" indent="0">
              <a:buNone/>
            </a:pPr>
            <a:r>
              <a:rPr lang="fr-FR" dirty="0" smtClean="0"/>
              <a:t>Chimio prophylaxie de l’entourage / </a:t>
            </a:r>
            <a:r>
              <a:rPr lang="fr-FR" dirty="0" err="1" smtClean="0"/>
              <a:t>spiramycine</a:t>
            </a:r>
            <a:r>
              <a:rPr lang="fr-FR" dirty="0" smtClean="0"/>
              <a:t> ou rifampicine </a:t>
            </a:r>
            <a:endParaRPr lang="fr-FR" dirty="0" smtClean="0"/>
          </a:p>
          <a:p>
            <a:pPr marL="109728" indent="0">
              <a:buNone/>
            </a:pPr>
            <a:r>
              <a:rPr lang="fr-FR" dirty="0" smtClean="0"/>
              <a:t>Vaccination</a:t>
            </a:r>
          </a:p>
          <a:p>
            <a:pPr marL="109728" indent="0">
              <a:buNone/>
            </a:pPr>
            <a:endParaRPr lang="fr-FR" dirty="0" smtClean="0"/>
          </a:p>
          <a:p>
            <a:pPr marL="109728" indent="0"/>
            <a:r>
              <a:rPr lang="fr-FR" dirty="0"/>
              <a:t> </a:t>
            </a:r>
            <a:r>
              <a:rPr lang="fr-FR" dirty="0" smtClean="0"/>
              <a:t>HAEMOPHILUS 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chimio prophylaxie de l’entourage</a:t>
            </a:r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vaccination </a:t>
            </a:r>
          </a:p>
          <a:p>
            <a:pPr marL="109728" indent="0">
              <a:buNone/>
            </a:pPr>
            <a:endParaRPr lang="fr-FR" dirty="0" smtClean="0"/>
          </a:p>
          <a:p>
            <a:pPr marL="109728" indent="0"/>
            <a:r>
              <a:rPr lang="fr-FR" dirty="0" smtClean="0"/>
              <a:t>PNEUMOCOQUE</a:t>
            </a:r>
            <a:endParaRPr lang="fr-FR" dirty="0" smtClean="0"/>
          </a:p>
          <a:p>
            <a:pPr marL="109728" indent="0">
              <a:buNone/>
            </a:pPr>
            <a:r>
              <a:rPr lang="fr-FR" dirty="0" smtClean="0"/>
              <a:t>Traitement des infections ORL +++</a:t>
            </a:r>
          </a:p>
          <a:p>
            <a:pPr marL="109728" indent="0">
              <a:buNone/>
            </a:pPr>
            <a:r>
              <a:rPr lang="fr-FR" dirty="0" smtClean="0"/>
              <a:t>Vaccination des sujets à risque </a:t>
            </a:r>
          </a:p>
          <a:p>
            <a:pPr marL="109728" indent="0">
              <a:buNone/>
            </a:pPr>
            <a:r>
              <a:rPr lang="fr-FR" dirty="0" smtClean="0"/>
              <a:t>Calendrier vaccinal algérien depuis 2016</a:t>
            </a:r>
          </a:p>
          <a:p>
            <a:pPr marL="109728" indent="0">
              <a:buNone/>
            </a:pPr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Prévention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0516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617987"/>
              </p:ext>
            </p:extLst>
          </p:nvPr>
        </p:nvGraphicFramePr>
        <p:xfrm>
          <a:off x="539552" y="2564904"/>
          <a:ext cx="8229600" cy="3096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485773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    </a:t>
                      </a:r>
                      <a:r>
                        <a:rPr lang="fr-FR" dirty="0" err="1" smtClean="0"/>
                        <a:t>Haemmophilus</a:t>
                      </a:r>
                      <a:r>
                        <a:rPr lang="fr-FR" dirty="0" smtClean="0"/>
                        <a:t>  </a:t>
                      </a:r>
                      <a:r>
                        <a:rPr lang="fr-FR" dirty="0" err="1" smtClean="0"/>
                        <a:t>influenzae</a:t>
                      </a:r>
                      <a:endParaRPr lang="fr-FR" dirty="0"/>
                    </a:p>
                  </a:txBody>
                  <a:tcPr/>
                </a:tc>
              </a:tr>
              <a:tr h="485773">
                <a:tc>
                  <a:txBody>
                    <a:bodyPr/>
                    <a:lstStyle/>
                    <a:p>
                      <a:r>
                        <a:rPr lang="fr-FR" dirty="0" smtClean="0"/>
                        <a:t>Age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smtClean="0">
                          <a:latin typeface="Book Antiqua"/>
                        </a:rPr>
                        <a:t>&lt; 5ans</a:t>
                      </a:r>
                    </a:p>
                    <a:p>
                      <a:r>
                        <a:rPr lang="fr-FR" baseline="0" dirty="0" smtClean="0">
                          <a:latin typeface="Book Antiqua"/>
                        </a:rPr>
                        <a:t>Otite-conjonctivite</a:t>
                      </a:r>
                    </a:p>
                    <a:p>
                      <a:r>
                        <a:rPr lang="fr-FR" baseline="0" dirty="0" smtClean="0">
                          <a:latin typeface="Book Antiqua"/>
                        </a:rPr>
                        <a:t>Absence  de vaccination</a:t>
                      </a:r>
                      <a:endParaRPr lang="fr-FR" dirty="0"/>
                    </a:p>
                  </a:txBody>
                  <a:tcPr/>
                </a:tc>
              </a:tr>
              <a:tr h="485773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     Listeria </a:t>
                      </a:r>
                      <a:r>
                        <a:rPr lang="fr-FR" dirty="0" err="1" smtClean="0"/>
                        <a:t>monocytogene</a:t>
                      </a:r>
                      <a:endParaRPr lang="fr-FR" dirty="0"/>
                    </a:p>
                  </a:txBody>
                  <a:tcPr/>
                </a:tc>
              </a:tr>
              <a:tr h="1210396">
                <a:tc>
                  <a:txBody>
                    <a:bodyPr/>
                    <a:lstStyle/>
                    <a:p>
                      <a:r>
                        <a:rPr lang="fr-FR" dirty="0" smtClean="0"/>
                        <a:t>Age </a:t>
                      </a:r>
                      <a:r>
                        <a:rPr lang="fr-FR" dirty="0" smtClean="0">
                          <a:latin typeface="Book Antiqua"/>
                        </a:rPr>
                        <a:t>&gt; 50 ans</a:t>
                      </a:r>
                    </a:p>
                    <a:p>
                      <a:r>
                        <a:rPr lang="fr-FR" dirty="0" smtClean="0">
                          <a:latin typeface="Book Antiqua"/>
                        </a:rPr>
                        <a:t>Immunodépression</a:t>
                      </a:r>
                      <a:r>
                        <a:rPr lang="fr-FR" baseline="0" dirty="0" smtClean="0">
                          <a:latin typeface="Book Antiqua"/>
                        </a:rPr>
                        <a:t>, </a:t>
                      </a:r>
                      <a:r>
                        <a:rPr lang="fr-FR" dirty="0" smtClean="0">
                          <a:latin typeface="Book Antiqua"/>
                        </a:rPr>
                        <a:t>grossesse</a:t>
                      </a:r>
                    </a:p>
                    <a:p>
                      <a:r>
                        <a:rPr lang="fr-FR" dirty="0" smtClean="0">
                          <a:latin typeface="Book Antiqua"/>
                        </a:rPr>
                        <a:t>Evolution</a:t>
                      </a:r>
                      <a:r>
                        <a:rPr lang="fr-FR" baseline="0" dirty="0" smtClean="0">
                          <a:latin typeface="Book Antiqua"/>
                        </a:rPr>
                        <a:t> progressive</a:t>
                      </a:r>
                    </a:p>
                    <a:p>
                      <a:r>
                        <a:rPr lang="fr-FR" baseline="0" dirty="0" err="1" smtClean="0">
                          <a:latin typeface="Book Antiqua"/>
                        </a:rPr>
                        <a:t>Rhombencéphalite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Agents causals/ éléments d’orientation.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47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fr-FR" b="1" dirty="0" smtClean="0"/>
          </a:p>
          <a:p>
            <a:r>
              <a:rPr lang="fr-FR" b="1" dirty="0" smtClean="0"/>
              <a:t>La résistance aux ATB est devenue un problème majeur </a:t>
            </a:r>
          </a:p>
          <a:p>
            <a:pPr marL="109728" indent="0">
              <a:buNone/>
            </a:pPr>
            <a:endParaRPr lang="fr-FR" dirty="0" smtClean="0"/>
          </a:p>
          <a:p>
            <a:r>
              <a:rPr lang="fr-FR" dirty="0" smtClean="0"/>
              <a:t>Pneumocoque </a:t>
            </a:r>
            <a:r>
              <a:rPr lang="fr-FR" dirty="0" smtClean="0">
                <a:latin typeface="Arial"/>
                <a:cs typeface="Arial"/>
              </a:rPr>
              <a:t>→ ↓ pénicilline </a:t>
            </a:r>
          </a:p>
          <a:p>
            <a:pPr marL="109728" indent="0">
              <a:buNone/>
            </a:pPr>
            <a:endParaRPr lang="fr-FR" dirty="0" smtClean="0">
              <a:latin typeface="Arial"/>
              <a:cs typeface="Arial"/>
            </a:endParaRPr>
          </a:p>
          <a:p>
            <a:r>
              <a:rPr lang="fr-FR" dirty="0" smtClean="0">
                <a:latin typeface="Arial"/>
                <a:cs typeface="Arial"/>
              </a:rPr>
              <a:t>Haemophilus influenzae → beta lactamase</a:t>
            </a:r>
          </a:p>
          <a:p>
            <a:pPr marL="109728" indent="0">
              <a:buNone/>
            </a:pPr>
            <a:endParaRPr lang="fr-FR" dirty="0" smtClean="0">
              <a:latin typeface="Arial"/>
              <a:cs typeface="Arial"/>
            </a:endParaRPr>
          </a:p>
          <a:p>
            <a:r>
              <a:rPr lang="fr-FR" dirty="0" smtClean="0">
                <a:latin typeface="Arial"/>
                <a:cs typeface="Arial"/>
              </a:rPr>
              <a:t>Méningocoque sensible / pénicilline</a:t>
            </a:r>
          </a:p>
          <a:p>
            <a:pPr marL="109728" indent="0">
              <a:buNone/>
            </a:pPr>
            <a:endParaRPr lang="fr-FR" dirty="0" smtClean="0">
              <a:latin typeface="Arial"/>
              <a:cs typeface="Arial"/>
            </a:endParaRPr>
          </a:p>
          <a:p>
            <a:r>
              <a:rPr lang="fr-FR" dirty="0" smtClean="0">
                <a:latin typeface="Arial"/>
                <a:cs typeface="Arial"/>
              </a:rPr>
              <a:t>Listeria  monocytogene sensible / amoxicilline</a:t>
            </a:r>
          </a:p>
          <a:p>
            <a:pPr marL="109728" indent="0">
              <a:buNone/>
            </a:pPr>
            <a:r>
              <a:rPr lang="fr-FR" dirty="0" smtClean="0">
                <a:latin typeface="Arial"/>
                <a:cs typeface="Arial"/>
              </a:rPr>
              <a:t>                              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Agents causals/ résistance aux ATB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991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fr-FR" dirty="0"/>
              <a:t> </a:t>
            </a:r>
            <a:r>
              <a:rPr lang="fr-FR" dirty="0" smtClean="0"/>
              <a:t>Infection des méninges par des bactérie</a:t>
            </a:r>
          </a:p>
          <a:p>
            <a:pPr marL="109728" indent="0">
              <a:buNone/>
            </a:pPr>
            <a:endParaRPr lang="fr-FR" dirty="0" smtClean="0"/>
          </a:p>
          <a:p>
            <a:pPr marL="109728" indent="0">
              <a:buNone/>
            </a:pPr>
            <a:r>
              <a:rPr lang="fr-FR" dirty="0" smtClean="0"/>
              <a:t> Par voie </a:t>
            </a:r>
            <a:r>
              <a:rPr lang="fr-FR" dirty="0" smtClean="0">
                <a:solidFill>
                  <a:srgbClr val="FF0000"/>
                </a:solidFill>
              </a:rPr>
              <a:t>hématogène  </a:t>
            </a:r>
            <a:r>
              <a:rPr lang="fr-FR" dirty="0" smtClean="0">
                <a:latin typeface="Arial"/>
                <a:cs typeface="Arial"/>
              </a:rPr>
              <a:t>→ + </a:t>
            </a:r>
            <a:r>
              <a:rPr lang="fr-FR" dirty="0" err="1" smtClean="0">
                <a:latin typeface="Arial"/>
                <a:cs typeface="Arial"/>
              </a:rPr>
              <a:t>frequente</a:t>
            </a:r>
            <a:r>
              <a:rPr lang="fr-FR" dirty="0" smtClean="0">
                <a:latin typeface="Arial"/>
                <a:cs typeface="Arial"/>
              </a:rPr>
              <a:t>.</a:t>
            </a:r>
          </a:p>
          <a:p>
            <a:endParaRPr lang="fr-FR" dirty="0" smtClean="0">
              <a:latin typeface="Arial"/>
              <a:cs typeface="Arial"/>
            </a:endParaRPr>
          </a:p>
          <a:p>
            <a:pPr marL="109728" indent="0">
              <a:buNone/>
            </a:pPr>
            <a:r>
              <a:rPr lang="fr-FR" dirty="0" smtClean="0">
                <a:latin typeface="Arial"/>
                <a:cs typeface="Arial"/>
              </a:rPr>
              <a:t> Par </a:t>
            </a:r>
            <a:r>
              <a:rPr lang="fr-FR" dirty="0" smtClean="0">
                <a:solidFill>
                  <a:srgbClr val="FF0000"/>
                </a:solidFill>
                <a:latin typeface="Arial"/>
                <a:cs typeface="Arial"/>
              </a:rPr>
              <a:t>contiguïté </a:t>
            </a:r>
            <a:r>
              <a:rPr lang="fr-FR" dirty="0" smtClean="0">
                <a:latin typeface="Arial"/>
                <a:cs typeface="Arial"/>
              </a:rPr>
              <a:t> → cavité orl ( pneumo)</a:t>
            </a:r>
          </a:p>
          <a:p>
            <a:endParaRPr lang="fr-FR" dirty="0" smtClean="0">
              <a:latin typeface="Arial"/>
              <a:cs typeface="Arial"/>
            </a:endParaRPr>
          </a:p>
          <a:p>
            <a:pPr marL="109728" indent="0">
              <a:buNone/>
            </a:pPr>
            <a:r>
              <a:rPr lang="fr-FR" dirty="0" smtClean="0">
                <a:latin typeface="Arial"/>
                <a:cs typeface="Arial"/>
              </a:rPr>
              <a:t> Par </a:t>
            </a:r>
            <a:r>
              <a:rPr lang="fr-FR" dirty="0" smtClean="0">
                <a:solidFill>
                  <a:srgbClr val="FF0000"/>
                </a:solidFill>
                <a:latin typeface="Arial"/>
                <a:cs typeface="Arial"/>
              </a:rPr>
              <a:t>inoculation directe</a:t>
            </a:r>
            <a:r>
              <a:rPr lang="fr-FR" dirty="0" smtClean="0">
                <a:latin typeface="Arial"/>
                <a:cs typeface="Arial"/>
              </a:rPr>
              <a:t>→ chirurgie, traumatisme.</a:t>
            </a:r>
          </a:p>
          <a:p>
            <a:endParaRPr lang="fr-FR" dirty="0" smtClean="0">
              <a:latin typeface="Arial"/>
              <a:cs typeface="Arial"/>
            </a:endParaRPr>
          </a:p>
          <a:p>
            <a:pPr marL="109728" indent="0">
              <a:buNone/>
            </a:pPr>
            <a:r>
              <a:rPr lang="fr-FR" dirty="0" smtClean="0">
                <a:latin typeface="Arial"/>
                <a:cs typeface="Arial"/>
              </a:rPr>
              <a:t> Cytokines → inflammation +++→ </a:t>
            </a:r>
            <a:r>
              <a:rPr lang="fr-FR" b="1" dirty="0" smtClean="0">
                <a:latin typeface="Arial"/>
                <a:cs typeface="Arial"/>
              </a:rPr>
              <a:t>œdème cérébral </a:t>
            </a:r>
            <a:r>
              <a:rPr lang="fr-FR" dirty="0" smtClean="0">
                <a:latin typeface="Arial"/>
                <a:cs typeface="Arial"/>
              </a:rPr>
              <a:t>→ lésions cérébrales→ séquelles neurologiques.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PHYSIOPATHOLOGIE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845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556792"/>
            <a:ext cx="4320480" cy="4536504"/>
          </a:xfr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1785926"/>
            <a:ext cx="1909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Céphalée +++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15937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12" y="1643050"/>
            <a:ext cx="5256584" cy="4104456"/>
          </a:xfr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85720" y="1928802"/>
            <a:ext cx="2285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Fièvre </a:t>
            </a:r>
          </a:p>
          <a:p>
            <a:r>
              <a:rPr lang="fr-FR" b="1" dirty="0" smtClean="0"/>
              <a:t>Raideur méningée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20472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3332</TotalTime>
  <Words>1900</Words>
  <Application>Microsoft Office PowerPoint</Application>
  <PresentationFormat>Affichage à l'écran (4:3)</PresentationFormat>
  <Paragraphs>463</Paragraphs>
  <Slides>48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48</vt:i4>
      </vt:variant>
    </vt:vector>
  </HeadingPairs>
  <TitlesOfParts>
    <vt:vector size="57" baseType="lpstr">
      <vt:lpstr>Arial</vt:lpstr>
      <vt:lpstr>Book Antiqua</vt:lpstr>
      <vt:lpstr>Calibri</vt:lpstr>
      <vt:lpstr>Lucida Sans Unicode</vt:lpstr>
      <vt:lpstr>Symbol</vt:lpstr>
      <vt:lpstr>Verdana</vt:lpstr>
      <vt:lpstr>Wingdings 2</vt:lpstr>
      <vt:lpstr>Wingdings 3</vt:lpstr>
      <vt:lpstr>Rotonde</vt:lpstr>
      <vt:lpstr>MENINGITES PURULENTES</vt:lpstr>
      <vt:lpstr>INTRODUCTION</vt:lpstr>
      <vt:lpstr>AGENTS CAUSALS</vt:lpstr>
      <vt:lpstr>Agents  causals/ éléments d’orientation </vt:lpstr>
      <vt:lpstr>Agents causals/ éléments d’orientation.</vt:lpstr>
      <vt:lpstr>Agents causals/ résistance aux ATB</vt:lpstr>
      <vt:lpstr>PHYSIOPATHOLOGIE</vt:lpstr>
      <vt:lpstr>Clinique</vt:lpstr>
      <vt:lpstr>Clinique </vt:lpstr>
      <vt:lpstr>CLINIQUE  </vt:lpstr>
      <vt:lpstr>  CLINIQUE</vt:lpstr>
      <vt:lpstr>Clinique </vt:lpstr>
      <vt:lpstr>Attitude en chien de fusil</vt:lpstr>
      <vt:lpstr>Clinique</vt:lpstr>
      <vt:lpstr>Clinique</vt:lpstr>
      <vt:lpstr>Purpura fulminans</vt:lpstr>
      <vt:lpstr>Purpura fulminans</vt:lpstr>
      <vt:lpstr>Purpura fulminans</vt:lpstr>
      <vt:lpstr>Clinique</vt:lpstr>
      <vt:lpstr>Clinique</vt:lpstr>
      <vt:lpstr>Clinique</vt:lpstr>
      <vt:lpstr> Clinique </vt:lpstr>
      <vt:lpstr>Clinique</vt:lpstr>
      <vt:lpstr>Clinique</vt:lpstr>
      <vt:lpstr>Clinique</vt:lpstr>
      <vt:lpstr>Clinique </vt:lpstr>
      <vt:lpstr>Clinique</vt:lpstr>
      <vt:lpstr>Clinique </vt:lpstr>
      <vt:lpstr>Clinique</vt:lpstr>
      <vt:lpstr>Examens paraclinique</vt:lpstr>
      <vt:lpstr>Ponction lombaire</vt:lpstr>
      <vt:lpstr>Ponction lombaire</vt:lpstr>
      <vt:lpstr>Ponction lombaire</vt:lpstr>
      <vt:lpstr>Examens paracliniques</vt:lpstr>
      <vt:lpstr>Examens paracliniques</vt:lpstr>
      <vt:lpstr>Examens paracliniques</vt:lpstr>
      <vt:lpstr>Examens paracliniques</vt:lpstr>
      <vt:lpstr> Evolution </vt:lpstr>
      <vt:lpstr>Diagnostic differentiel </vt:lpstr>
      <vt:lpstr>Traitement </vt:lpstr>
      <vt:lpstr>Traitement </vt:lpstr>
      <vt:lpstr>Traitement</vt:lpstr>
      <vt:lpstr>Traitement </vt:lpstr>
      <vt:lpstr>Traitement</vt:lpstr>
      <vt:lpstr>Traitement</vt:lpstr>
      <vt:lpstr> Traitement</vt:lpstr>
      <vt:lpstr>Surveillance </vt:lpstr>
      <vt:lpstr> Prévention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MENINGITES</dc:title>
  <dc:creator>j</dc:creator>
  <cp:lastModifiedBy>MicroSoft</cp:lastModifiedBy>
  <cp:revision>80</cp:revision>
  <dcterms:created xsi:type="dcterms:W3CDTF">2012-05-14T11:58:26Z</dcterms:created>
  <dcterms:modified xsi:type="dcterms:W3CDTF">2021-11-30T20:12:29Z</dcterms:modified>
</cp:coreProperties>
</file>